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C68BAB-0ED4-FDA4-55C2-E1F11C4FDCBF}" v="2" dt="2020-10-06T10:15:25.6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G Westwater (Staff)" userId="S::gwestwater@qehbristol.com::7f0a98c6-3f54-49ae-830e-86ac516a83f6" providerId="AD" clId="Web-{67C68BAB-0ED4-FDA4-55C2-E1F11C4FDCBF}"/>
    <pc:docChg chg="modSld">
      <pc:chgData name="Mr G Westwater (Staff)" userId="S::gwestwater@qehbristol.com::7f0a98c6-3f54-49ae-830e-86ac516a83f6" providerId="AD" clId="Web-{67C68BAB-0ED4-FDA4-55C2-E1F11C4FDCBF}" dt="2020-10-06T10:15:25.557" v="1" actId="14100"/>
      <pc:docMkLst>
        <pc:docMk/>
      </pc:docMkLst>
      <pc:sldChg chg="modSp">
        <pc:chgData name="Mr G Westwater (Staff)" userId="S::gwestwater@qehbristol.com::7f0a98c6-3f54-49ae-830e-86ac516a83f6" providerId="AD" clId="Web-{67C68BAB-0ED4-FDA4-55C2-E1F11C4FDCBF}" dt="2020-10-06T10:15:25.557" v="1" actId="14100"/>
        <pc:sldMkLst>
          <pc:docMk/>
          <pc:sldMk cId="1315550929" sldId="302"/>
        </pc:sldMkLst>
        <pc:spChg chg="mod">
          <ac:chgData name="Mr G Westwater (Staff)" userId="S::gwestwater@qehbristol.com::7f0a98c6-3f54-49ae-830e-86ac516a83f6" providerId="AD" clId="Web-{67C68BAB-0ED4-FDA4-55C2-E1F11C4FDCBF}" dt="2020-10-06T10:15:25.557" v="1" actId="14100"/>
          <ac:spMkLst>
            <pc:docMk/>
            <pc:sldMk cId="1315550929" sldId="302"/>
            <ac:spMk id="8" creationId="{32CEC257-8406-4DEF-BCC5-305C543E5D5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7000">
              <a:schemeClr val="accent4">
                <a:lumMod val="20000"/>
                <a:lumOff val="80000"/>
              </a:schemeClr>
            </a:gs>
            <a:gs pos="95000">
              <a:schemeClr val="accent4">
                <a:lumMod val="20000"/>
                <a:lumOff val="80000"/>
              </a:schemeClr>
            </a:gs>
            <a:gs pos="100000">
              <a:schemeClr val="accent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png"/><Relationship Id="rId7" Type="http://schemas.openxmlformats.org/officeDocument/2006/relationships/image" Target="../media/image125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4.png"/><Relationship Id="rId5" Type="http://schemas.openxmlformats.org/officeDocument/2006/relationships/image" Target="../media/image123.png"/><Relationship Id="rId4" Type="http://schemas.openxmlformats.org/officeDocument/2006/relationships/image" Target="../media/image12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png"/><Relationship Id="rId3" Type="http://schemas.openxmlformats.org/officeDocument/2006/relationships/image" Target="../media/image126.png"/><Relationship Id="rId7" Type="http://schemas.openxmlformats.org/officeDocument/2006/relationships/image" Target="../media/image13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9.png"/><Relationship Id="rId5" Type="http://schemas.openxmlformats.org/officeDocument/2006/relationships/image" Target="../media/image128.png"/><Relationship Id="rId4" Type="http://schemas.openxmlformats.org/officeDocument/2006/relationships/image" Target="../media/image1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7" Type="http://schemas.openxmlformats.org/officeDocument/2006/relationships/image" Target="../media/image67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10" Type="http://schemas.openxmlformats.org/officeDocument/2006/relationships/image" Target="../media/image76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88.png"/><Relationship Id="rId3" Type="http://schemas.openxmlformats.org/officeDocument/2006/relationships/image" Target="../media/image78.png"/><Relationship Id="rId7" Type="http://schemas.openxmlformats.org/officeDocument/2006/relationships/image" Target="../media/image82.png"/><Relationship Id="rId12" Type="http://schemas.openxmlformats.org/officeDocument/2006/relationships/image" Target="../media/image87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11" Type="http://schemas.openxmlformats.org/officeDocument/2006/relationships/image" Target="../media/image86.png"/><Relationship Id="rId5" Type="http://schemas.openxmlformats.org/officeDocument/2006/relationships/image" Target="../media/image80.png"/><Relationship Id="rId10" Type="http://schemas.openxmlformats.org/officeDocument/2006/relationships/image" Target="../media/image85.png"/><Relationship Id="rId4" Type="http://schemas.openxmlformats.org/officeDocument/2006/relationships/image" Target="../media/image79.png"/><Relationship Id="rId9" Type="http://schemas.openxmlformats.org/officeDocument/2006/relationships/image" Target="../media/image8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3" Type="http://schemas.openxmlformats.org/officeDocument/2006/relationships/image" Target="../media/image90.png"/><Relationship Id="rId7" Type="http://schemas.openxmlformats.org/officeDocument/2006/relationships/image" Target="../media/image94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11" Type="http://schemas.openxmlformats.org/officeDocument/2006/relationships/image" Target="../media/image98.png"/><Relationship Id="rId5" Type="http://schemas.openxmlformats.org/officeDocument/2006/relationships/image" Target="../media/image92.png"/><Relationship Id="rId10" Type="http://schemas.openxmlformats.org/officeDocument/2006/relationships/image" Target="../media/image97.png"/><Relationship Id="rId4" Type="http://schemas.openxmlformats.org/officeDocument/2006/relationships/image" Target="../media/image91.png"/><Relationship Id="rId9" Type="http://schemas.openxmlformats.org/officeDocument/2006/relationships/image" Target="../media/image9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3" Type="http://schemas.openxmlformats.org/officeDocument/2006/relationships/image" Target="../media/image100.png"/><Relationship Id="rId7" Type="http://schemas.openxmlformats.org/officeDocument/2006/relationships/image" Target="../media/image104.png"/><Relationship Id="rId12" Type="http://schemas.openxmlformats.org/officeDocument/2006/relationships/image" Target="../media/image109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3.png"/><Relationship Id="rId11" Type="http://schemas.openxmlformats.org/officeDocument/2006/relationships/image" Target="../media/image108.png"/><Relationship Id="rId5" Type="http://schemas.openxmlformats.org/officeDocument/2006/relationships/image" Target="../media/image102.png"/><Relationship Id="rId10" Type="http://schemas.openxmlformats.org/officeDocument/2006/relationships/image" Target="../media/image107.png"/><Relationship Id="rId4" Type="http://schemas.openxmlformats.org/officeDocument/2006/relationships/image" Target="../media/image101.png"/><Relationship Id="rId9" Type="http://schemas.openxmlformats.org/officeDocument/2006/relationships/image" Target="../media/image10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3" Type="http://schemas.openxmlformats.org/officeDocument/2006/relationships/image" Target="../media/image111.png"/><Relationship Id="rId7" Type="http://schemas.openxmlformats.org/officeDocument/2006/relationships/image" Target="../media/image115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4.png"/><Relationship Id="rId11" Type="http://schemas.openxmlformats.org/officeDocument/2006/relationships/image" Target="../media/image119.png"/><Relationship Id="rId5" Type="http://schemas.openxmlformats.org/officeDocument/2006/relationships/image" Target="../media/image113.png"/><Relationship Id="rId10" Type="http://schemas.openxmlformats.org/officeDocument/2006/relationships/image" Target="../media/image118.png"/><Relationship Id="rId4" Type="http://schemas.openxmlformats.org/officeDocument/2006/relationships/image" Target="../media/image112.png"/><Relationship Id="rId9" Type="http://schemas.openxmlformats.org/officeDocument/2006/relationships/image" Target="../media/image1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E9AF089-E679-4A24-B136-9E36CC62F5F1}"/>
              </a:ext>
            </a:extLst>
          </p:cNvPr>
          <p:cNvSpPr/>
          <p:nvPr/>
        </p:nvSpPr>
        <p:spPr>
          <a:xfrm>
            <a:off x="1916461" y="1875388"/>
            <a:ext cx="5346656" cy="302390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7D</a:t>
            </a:r>
            <a:endParaRPr lang="ja-JP" altLang="en-US" sz="96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latin typeface="Gabriola" panose="04040605051002020D02" pitchFamily="82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055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925069" cy="51971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mathematical statement can be proved via exhaustion.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Prove that the following statement is not true: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“The sum of two consecutive prime numbers is always even”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You can prove a statement is not true by ‘counter-example’. In that case, you find a single example where the statement does not work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2 + 3 = 5 would be a counter-example here…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7E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62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925069" cy="519717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mathematical statement can be proved via exhaustion.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Prove that for all positive values of x and 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Remember that a proof like this needs to start from known facts, not from what you are proving itself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Sometimes you should do some ‘jottings’ or workings first, and then write up the proof properly afterwards…</a:t>
                </a: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925069" cy="5197177"/>
              </a:xfrm>
              <a:blipFill>
                <a:blip r:embed="rId2"/>
                <a:stretch>
                  <a:fillRect t="-704" r="-24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004048" y="1700808"/>
                <a:ext cx="925573" cy="4637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1700808"/>
                <a:ext cx="925573" cy="463781"/>
              </a:xfrm>
              <a:prstGeom prst="rect">
                <a:avLst/>
              </a:prstGeom>
              <a:blipFill>
                <a:blip r:embed="rId3"/>
                <a:stretch>
                  <a:fillRect l="-3947" t="-1316" r="-3289" b="-144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88024" y="2276872"/>
                <a:ext cx="1136208" cy="536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276872"/>
                <a:ext cx="1136208" cy="5361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88024" y="3068960"/>
                <a:ext cx="135152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𝑥𝑦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068960"/>
                <a:ext cx="1351524" cy="246221"/>
              </a:xfrm>
              <a:prstGeom prst="rect">
                <a:avLst/>
              </a:prstGeom>
              <a:blipFill>
                <a:blip r:embed="rId5"/>
                <a:stretch>
                  <a:fillRect l="-901" r="-1802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211960" y="3645024"/>
                <a:ext cx="171040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645024"/>
                <a:ext cx="1710405" cy="246221"/>
              </a:xfrm>
              <a:prstGeom prst="rect">
                <a:avLst/>
              </a:prstGeom>
              <a:blipFill>
                <a:blip r:embed="rId6"/>
                <a:stretch>
                  <a:fillRect l="-1068" r="-1423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16016" y="4221088"/>
                <a:ext cx="122413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221088"/>
                <a:ext cx="1224136" cy="246221"/>
              </a:xfrm>
              <a:prstGeom prst="rect">
                <a:avLst/>
              </a:prstGeom>
              <a:blipFill>
                <a:blip r:embed="rId7"/>
                <a:stretch>
                  <a:fillRect r="-1000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6012160" y="1916832"/>
            <a:ext cx="144016" cy="648072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176" y="1916832"/>
            <a:ext cx="22322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Convert fractions so the denominators are equal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6228184" y="2564904"/>
            <a:ext cx="144016" cy="648072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6228184" y="3212976"/>
            <a:ext cx="144016" cy="576064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6012160" y="3789040"/>
            <a:ext cx="144016" cy="576064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192" y="2492896"/>
            <a:ext cx="259228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Multiply by </a:t>
            </a:r>
            <a:r>
              <a:rPr lang="en-US" altLang="en-US" sz="1400" dirty="0" err="1">
                <a:solidFill>
                  <a:srgbClr val="FF0000"/>
                </a:solidFill>
                <a:latin typeface="Comic Sans MS" pitchFamily="66" charset="0"/>
              </a:rPr>
              <a:t>xy</a:t>
            </a: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 (we know this is positive so the inequality sign will not flip)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192" y="3356992"/>
            <a:ext cx="13681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Subtract 2xy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168" y="3789040"/>
            <a:ext cx="291581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This can be factorized (doing lots of practice questions helps spot this kind of pattern!)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968" y="5013176"/>
            <a:ext cx="424847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We know this statement to be true since any value squared will be equal to or greater than 0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To do our proof, we should start from this known statement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39952" y="1268760"/>
            <a:ext cx="10679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‘Jottings’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56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 animBg="1"/>
      <p:bldP spid="11" grpId="0"/>
      <p:bldP spid="12" grpId="0" animBg="1"/>
      <p:bldP spid="13" grpId="0" animBg="1"/>
      <p:bldP spid="14" grpId="0" animBg="1"/>
      <p:bldP spid="15" grpId="0"/>
      <p:bldP spid="16" grpId="0"/>
      <p:bldP spid="17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925069" cy="519717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mathematical statement can be proved via exhaustion.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Prove that for all positive values of x and 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Remember that a proof like this needs to start from known facts, not from what you are proving itself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Sometimes you should do some ‘jottings’ or workings first, and then write up the proof properly afterwards…</a:t>
                </a: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925069" cy="5197177"/>
              </a:xfrm>
              <a:blipFill>
                <a:blip r:embed="rId2"/>
                <a:stretch>
                  <a:fillRect t="-704" r="-24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11960" y="1700808"/>
                <a:ext cx="161826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Consider</a:t>
                </a:r>
                <a:r>
                  <a:rPr lang="en-US" sz="16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700808"/>
                <a:ext cx="1618264" cy="246221"/>
              </a:xfrm>
              <a:prstGeom prst="rect">
                <a:avLst/>
              </a:prstGeom>
              <a:blipFill>
                <a:blip r:embed="rId3"/>
                <a:stretch>
                  <a:fillRect l="-7925" t="-25000" r="-1509" b="-5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5868144" y="1844824"/>
            <a:ext cx="144016" cy="432048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648" y="1772816"/>
            <a:ext cx="31683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We know the statement will give an answer greater than or equal to 0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39952" y="1268760"/>
            <a:ext cx="710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Proof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656747" y="2181078"/>
                <a:ext cx="118724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6747" y="2181078"/>
                <a:ext cx="1187248" cy="246221"/>
              </a:xfrm>
              <a:prstGeom prst="rect">
                <a:avLst/>
              </a:prstGeom>
              <a:blipFill>
                <a:blip r:embed="rId4"/>
                <a:stretch>
                  <a:fillRect r="-2051" b="-2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39952" y="2636912"/>
                <a:ext cx="171040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636912"/>
                <a:ext cx="1710405" cy="246221"/>
              </a:xfrm>
              <a:prstGeom prst="rect">
                <a:avLst/>
              </a:prstGeom>
              <a:blipFill>
                <a:blip r:embed="rId5"/>
                <a:stretch>
                  <a:fillRect l="-712" r="-1779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139952" y="3068960"/>
                <a:ext cx="1710405" cy="536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den>
                      </m:f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3068960"/>
                <a:ext cx="1710405" cy="5361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3789040"/>
                <a:ext cx="1284454" cy="4637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789040"/>
                <a:ext cx="1284454" cy="463781"/>
              </a:xfrm>
              <a:prstGeom prst="rect">
                <a:avLst/>
              </a:prstGeom>
              <a:blipFill>
                <a:blip r:embed="rId7"/>
                <a:stretch>
                  <a:fillRect l="-2844" t="-2632" r="-1896" b="-144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932040" y="4437112"/>
                <a:ext cx="925573" cy="4637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4437112"/>
                <a:ext cx="925573" cy="463781"/>
              </a:xfrm>
              <a:prstGeom prst="rect">
                <a:avLst/>
              </a:prstGeom>
              <a:blipFill>
                <a:blip r:embed="rId8"/>
                <a:stretch>
                  <a:fillRect l="-3947" t="-1316" r="-3947" b="-144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5868144" y="2276872"/>
            <a:ext cx="144016" cy="432048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5868144" y="2708920"/>
            <a:ext cx="144016" cy="648072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5868144" y="3356992"/>
            <a:ext cx="144016" cy="648072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5868144" y="4005064"/>
            <a:ext cx="144016" cy="648072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152" y="2348880"/>
            <a:ext cx="18722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Expand the bracket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8144" y="2780928"/>
            <a:ext cx="33843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Divide both sides by </a:t>
            </a:r>
            <a:r>
              <a:rPr lang="en-US" altLang="en-US" sz="1400" dirty="0" err="1">
                <a:solidFill>
                  <a:srgbClr val="FF0000"/>
                </a:solidFill>
                <a:latin typeface="Comic Sans MS" pitchFamily="66" charset="0"/>
              </a:rPr>
              <a:t>xy</a:t>
            </a: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 (this is valid as we know they are both positive)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2160" y="3501008"/>
            <a:ext cx="93610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152" y="4149080"/>
            <a:ext cx="93610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Add 2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032" y="5157192"/>
            <a:ext cx="38884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We have therefore proved the statement, starting from a known fact!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80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1" grpId="0"/>
      <p:bldP spid="19" grpId="0"/>
      <p:bldP spid="20" grpId="0"/>
      <p:bldP spid="21" grpId="0"/>
      <p:bldP spid="23" grpId="0"/>
      <p:bldP spid="24" grpId="0"/>
      <p:bldP spid="25" grpId="0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proof is a logical and structured argument to show that a mathematical statement is always true (or not true)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proof will follow this general pattern: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2FCF53-DF74-439E-89C3-12F512E72B10}"/>
              </a:ext>
            </a:extLst>
          </p:cNvPr>
          <p:cNvSpPr txBox="1"/>
          <p:nvPr/>
        </p:nvSpPr>
        <p:spPr>
          <a:xfrm>
            <a:off x="1207363" y="3391270"/>
            <a:ext cx="1509203" cy="5847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Known facts/ theorems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13FFD52-D27D-4D1D-8D59-4B0062F94D8B}"/>
              </a:ext>
            </a:extLst>
          </p:cNvPr>
          <p:cNvSpPr txBox="1"/>
          <p:nvPr/>
        </p:nvSpPr>
        <p:spPr>
          <a:xfrm>
            <a:off x="1217721" y="4458070"/>
            <a:ext cx="1481091" cy="5847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Clearly shown logical steps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909F459E-EED3-408B-B5C4-888C91D44E17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1961965" y="3976045"/>
            <a:ext cx="0" cy="47166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E7DCEC5-F5D1-497D-A000-F033315E4645}"/>
              </a:ext>
            </a:extLst>
          </p:cNvPr>
          <p:cNvSpPr txBox="1"/>
          <p:nvPr/>
        </p:nvSpPr>
        <p:spPr>
          <a:xfrm>
            <a:off x="1210323" y="5542626"/>
            <a:ext cx="1481091" cy="5847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Statement of proof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C53E1B04-480E-47BE-9A91-38AEA2139238}"/>
              </a:ext>
            </a:extLst>
          </p:cNvPr>
          <p:cNvCxnSpPr>
            <a:cxnSpLocks/>
          </p:cNvCxnSpPr>
          <p:nvPr/>
        </p:nvCxnSpPr>
        <p:spPr>
          <a:xfrm>
            <a:off x="1954567" y="5060601"/>
            <a:ext cx="0" cy="47166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3F26BE2-72A4-4FC5-819B-B6154A64E370}"/>
              </a:ext>
            </a:extLst>
          </p:cNvPr>
          <p:cNvSpPr txBox="1"/>
          <p:nvPr/>
        </p:nvSpPr>
        <p:spPr>
          <a:xfrm>
            <a:off x="3941686" y="1296140"/>
            <a:ext cx="50336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You need to be able to prove mathematical statements clearly</a:t>
            </a:r>
          </a:p>
          <a:p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One way is by </a:t>
            </a:r>
            <a:r>
              <a:rPr lang="en-US" sz="1400" b="1" u="sng" dirty="0">
                <a:latin typeface="Comic Sans MS" panose="030F0702030302020204" pitchFamily="66" charset="0"/>
                <a:sym typeface="Wingdings" panose="05000000000000000000" pitchFamily="2" charset="2"/>
              </a:rPr>
              <a:t>deduction</a:t>
            </a:r>
            <a:endParaRPr lang="en-GB" sz="1400" b="1" u="sng" dirty="0">
              <a:latin typeface="Comic Sans MS" panose="030F0702030302020204" pitchFamily="66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C556D8D-B885-4F61-8F94-0917820F661A}"/>
              </a:ext>
            </a:extLst>
          </p:cNvPr>
          <p:cNvSpPr txBox="1"/>
          <p:nvPr/>
        </p:nvSpPr>
        <p:spPr>
          <a:xfrm>
            <a:off x="3889900" y="2096611"/>
            <a:ext cx="5103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Statement</a:t>
            </a:r>
            <a:r>
              <a:rPr lang="en-US" sz="1400" dirty="0">
                <a:latin typeface="Comic Sans MS" panose="030F0702030302020204" pitchFamily="66" charset="0"/>
              </a:rPr>
              <a:t>: Prove that the product of two odd numbers is odd”</a:t>
            </a:r>
            <a:endParaRPr lang="en-GB" sz="1400" b="1" u="sng" dirty="0">
              <a:latin typeface="Comic Sans MS" panose="030F0702030302020204" pitchFamily="66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3B13BE4-AA99-4518-841E-C5FA35E5A62D}"/>
              </a:ext>
            </a:extLst>
          </p:cNvPr>
          <p:cNvSpPr txBox="1"/>
          <p:nvPr/>
        </p:nvSpPr>
        <p:spPr>
          <a:xfrm>
            <a:off x="3882501" y="2648507"/>
            <a:ext cx="5103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Demonstration</a:t>
            </a:r>
            <a:r>
              <a:rPr lang="en-US" sz="1400" dirty="0">
                <a:latin typeface="Comic Sans MS" panose="030F0702030302020204" pitchFamily="66" charset="0"/>
              </a:rPr>
              <a:t>: 5 x 7 = 35, which is odd</a:t>
            </a:r>
            <a:endParaRPr lang="en-GB" sz="1400" b="1" u="sng" dirty="0">
              <a:latin typeface="Comic Sans MS" panose="030F0702030302020204" pitchFamily="66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3BEA22E-8545-44BF-A8B4-8AC03F0832B6}"/>
              </a:ext>
            </a:extLst>
          </p:cNvPr>
          <p:cNvSpPr txBox="1"/>
          <p:nvPr/>
        </p:nvSpPr>
        <p:spPr>
          <a:xfrm>
            <a:off x="3889900" y="3067237"/>
            <a:ext cx="841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Proof</a:t>
            </a:r>
            <a:r>
              <a:rPr lang="en-US" sz="1400" dirty="0">
                <a:latin typeface="Comic Sans MS" panose="030F0702030302020204" pitchFamily="66" charset="0"/>
              </a:rPr>
              <a:t>:</a:t>
            </a:r>
            <a:endParaRPr lang="en-GB" sz="1400" b="1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FD8111E-25BC-4B59-AEE4-D8F9BB6F01FA}"/>
                  </a:ext>
                </a:extLst>
              </p:cNvPr>
              <p:cNvSpPr txBox="1"/>
              <p:nvPr/>
            </p:nvSpPr>
            <p:spPr>
              <a:xfrm>
                <a:off x="4589756" y="3093868"/>
                <a:ext cx="3879541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are integers, so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are odd numbers</a:t>
                </a: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FD8111E-25BC-4B59-AEE4-D8F9BB6F0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756" y="3093868"/>
                <a:ext cx="3879541" cy="430887"/>
              </a:xfrm>
              <a:prstGeom prst="rect">
                <a:avLst/>
              </a:prstGeom>
              <a:blipFill>
                <a:blip r:embed="rId2"/>
                <a:stretch>
                  <a:fillRect l="-2830" t="-14286" r="-786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3E19D94-9C63-4859-B75A-649DD7FD08C7}"/>
                  </a:ext>
                </a:extLst>
              </p:cNvPr>
              <p:cNvSpPr txBox="1"/>
              <p:nvPr/>
            </p:nvSpPr>
            <p:spPr>
              <a:xfrm>
                <a:off x="3932807" y="3697550"/>
                <a:ext cx="156485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+1)(2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3E19D94-9C63-4859-B75A-649DD7FD08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807" y="3697550"/>
                <a:ext cx="1564851" cy="246221"/>
              </a:xfrm>
              <a:prstGeom prst="rect">
                <a:avLst/>
              </a:prstGeom>
              <a:blipFill>
                <a:blip r:embed="rId3"/>
                <a:stretch>
                  <a:fillRect l="-3891" r="-428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E96A7AD2-3A59-44A1-B805-70CE977F8ED2}"/>
                  </a:ext>
                </a:extLst>
              </p:cNvPr>
              <p:cNvSpPr txBox="1"/>
              <p:nvPr/>
            </p:nvSpPr>
            <p:spPr>
              <a:xfrm>
                <a:off x="3960919" y="4116280"/>
                <a:ext cx="191161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𝑝𝑞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E96A7AD2-3A59-44A1-B805-70CE977F8E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919" y="4116280"/>
                <a:ext cx="1911614" cy="246221"/>
              </a:xfrm>
              <a:prstGeom prst="rect">
                <a:avLst/>
              </a:prstGeom>
              <a:blipFill>
                <a:blip r:embed="rId4"/>
                <a:stretch>
                  <a:fillRect l="-639" r="-1917" b="-29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6544C79F-73E5-4FF7-BA24-FD8BB678FC4C}"/>
                  </a:ext>
                </a:extLst>
              </p:cNvPr>
              <p:cNvSpPr txBox="1"/>
              <p:nvPr/>
            </p:nvSpPr>
            <p:spPr>
              <a:xfrm>
                <a:off x="3962399" y="4499500"/>
                <a:ext cx="196771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2(2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𝑝𝑞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)+1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6544C79F-73E5-4FF7-BA24-FD8BB678FC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399" y="4499500"/>
                <a:ext cx="1967718" cy="246221"/>
              </a:xfrm>
              <a:prstGeom prst="rect">
                <a:avLst/>
              </a:prstGeom>
              <a:blipFill>
                <a:blip r:embed="rId5"/>
                <a:stretch>
                  <a:fillRect l="-619" r="-1548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1BA83613-BF72-46EE-940F-3F9E9C25CE72}"/>
                  </a:ext>
                </a:extLst>
              </p:cNvPr>
              <p:cNvSpPr txBox="1"/>
              <p:nvPr/>
            </p:nvSpPr>
            <p:spPr>
              <a:xfrm>
                <a:off x="4005309" y="4915270"/>
                <a:ext cx="4819095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400" dirty="0">
                    <a:latin typeface="Comic Sans MS" panose="030F0702030302020204" pitchFamily="66" charset="0"/>
                  </a:rPr>
                  <a:t>Since p and q are integers,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𝑝𝑞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also an integer.</a:t>
                </a: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1BA83613-BF72-46EE-940F-3F9E9C25CE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309" y="4915270"/>
                <a:ext cx="4819095" cy="430887"/>
              </a:xfrm>
              <a:prstGeom prst="rect">
                <a:avLst/>
              </a:prstGeom>
              <a:blipFill>
                <a:blip r:embed="rId6"/>
                <a:stretch>
                  <a:fillRect l="-2276" t="-12676" b="-239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74F62743-8496-4C30-92CA-0D6004D24686}"/>
                  </a:ext>
                </a:extLst>
              </p:cNvPr>
              <p:cNvSpPr txBox="1"/>
              <p:nvPr/>
            </p:nvSpPr>
            <p:spPr>
              <a:xfrm>
                <a:off x="4006789" y="5476042"/>
                <a:ext cx="4819095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400" dirty="0">
                    <a:latin typeface="Comic Sans MS" panose="030F0702030302020204" pitchFamily="66" charset="0"/>
                  </a:rPr>
                  <a:t>Therefore,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2(2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𝑝𝑞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)+1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once more than an even number</a:t>
                </a: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74F62743-8496-4C30-92CA-0D6004D246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6789" y="5476042"/>
                <a:ext cx="4819095" cy="430887"/>
              </a:xfrm>
              <a:prstGeom prst="rect">
                <a:avLst/>
              </a:prstGeom>
              <a:blipFill>
                <a:blip r:embed="rId7"/>
                <a:stretch>
                  <a:fillRect l="-2276" t="-12676" b="-239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CBAEC97-BACB-46E8-A9F8-BE6A1C7773D4}"/>
              </a:ext>
            </a:extLst>
          </p:cNvPr>
          <p:cNvSpPr txBox="1"/>
          <p:nvPr/>
        </p:nvSpPr>
        <p:spPr>
          <a:xfrm>
            <a:off x="4008268" y="6027937"/>
            <a:ext cx="481909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1400" dirty="0">
                <a:latin typeface="Comic Sans MS" panose="030F0702030302020204" pitchFamily="66" charset="0"/>
              </a:rPr>
              <a:t>Consequently, the product of two numbers is an odd number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4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5933156" y="3820251"/>
            <a:ext cx="130293" cy="441030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5425" y="3871975"/>
            <a:ext cx="123763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</a:p>
        </p:txBody>
      </p:sp>
      <p:sp>
        <p:nvSpPr>
          <p:cNvPr id="26" name="Arc 17">
            <a:extLst>
              <a:ext uri="{FF2B5EF4-FFF2-40B4-BE49-F238E27FC236}">
                <a16:creationId xmlns:a16="http://schemas.microsoft.com/office/drawing/2014/main" id="{22757B4A-E002-4A32-A6B9-F71537EF495D}"/>
              </a:ext>
            </a:extLst>
          </p:cNvPr>
          <p:cNvSpPr>
            <a:spLocks/>
          </p:cNvSpPr>
          <p:nvPr/>
        </p:nvSpPr>
        <p:spPr bwMode="auto">
          <a:xfrm>
            <a:off x="6085556" y="4247859"/>
            <a:ext cx="130293" cy="441030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Text Box 19">
            <a:extLst>
              <a:ext uri="{FF2B5EF4-FFF2-40B4-BE49-F238E27FC236}">
                <a16:creationId xmlns:a16="http://schemas.microsoft.com/office/drawing/2014/main" id="{960BD616-67F4-4DCD-AB17-BC36A495E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4558" y="4281827"/>
            <a:ext cx="191085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Factorise partially</a:t>
            </a:r>
          </a:p>
        </p:txBody>
      </p:sp>
    </p:spTree>
    <p:extLst>
      <p:ext uri="{BB962C8B-B14F-4D97-AF65-F5344CB8AC3E}">
        <p14:creationId xmlns:p14="http://schemas.microsoft.com/office/powerpoint/2010/main" val="138746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/>
      <p:bldP spid="26" grpId="0" animBg="1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proof is a logical and structured argument to show that a mathematical statement is always true (or not true)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You might have to prove identities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An identity has a ‘triple’ equal sign, and means that both sides are always equal (for any value of x)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Do not try to solve it like an equation. Instead, start with one side and show it is equal to the other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/>
              <p:nvPr/>
            </p:nvSpPr>
            <p:spPr>
              <a:xfrm>
                <a:off x="4145872" y="1593543"/>
                <a:ext cx="443916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+7</m:t>
                          </m:r>
                        </m:e>
                      </m:d>
                      <m:r>
                        <a:rPr lang="en-US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−101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−70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872" y="1593543"/>
                <a:ext cx="4439164" cy="246221"/>
              </a:xfrm>
              <a:prstGeom prst="rect">
                <a:avLst/>
              </a:prstGeom>
              <a:blipFill>
                <a:blip r:embed="rId2"/>
                <a:stretch>
                  <a:fillRect r="-54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A1826E3-82B7-4792-8D2D-706FF31C3B54}"/>
              </a:ext>
            </a:extLst>
          </p:cNvPr>
          <p:cNvSpPr txBox="1"/>
          <p:nvPr/>
        </p:nvSpPr>
        <p:spPr>
          <a:xfrm>
            <a:off x="5761608" y="1260629"/>
            <a:ext cx="12490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Prove that: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/>
              <p:nvPr/>
            </p:nvSpPr>
            <p:spPr>
              <a:xfrm>
                <a:off x="4167644" y="2493947"/>
                <a:ext cx="209352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+7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644" y="2493947"/>
                <a:ext cx="2093522" cy="246221"/>
              </a:xfrm>
              <a:prstGeom prst="rect">
                <a:avLst/>
              </a:prstGeom>
              <a:blipFill>
                <a:blip r:embed="rId3"/>
                <a:stretch>
                  <a:fillRect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/>
              <p:nvPr/>
            </p:nvSpPr>
            <p:spPr>
              <a:xfrm>
                <a:off x="3965480" y="2935596"/>
                <a:ext cx="234763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−35)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5480" y="2935596"/>
                <a:ext cx="2347630" cy="246221"/>
              </a:xfrm>
              <a:prstGeom prst="rect">
                <a:avLst/>
              </a:prstGeom>
              <a:blipFill>
                <a:blip r:embed="rId4"/>
                <a:stretch>
                  <a:fillRect l="-260" t="-2500" r="-2597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/>
              <p:nvPr/>
            </p:nvSpPr>
            <p:spPr>
              <a:xfrm>
                <a:off x="3959260" y="3386576"/>
                <a:ext cx="33834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−105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−70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260" y="3386576"/>
                <a:ext cx="3383427" cy="246221"/>
              </a:xfrm>
              <a:prstGeom prst="rect">
                <a:avLst/>
              </a:prstGeom>
              <a:blipFill>
                <a:blip r:embed="rId5"/>
                <a:stretch>
                  <a:fillRect l="-180" t="-2500" r="-719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/>
              <p:nvPr/>
            </p:nvSpPr>
            <p:spPr>
              <a:xfrm>
                <a:off x="3971701" y="3837556"/>
                <a:ext cx="233512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−101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−70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701" y="3837556"/>
                <a:ext cx="2335126" cy="246221"/>
              </a:xfrm>
              <a:prstGeom prst="rect">
                <a:avLst/>
              </a:prstGeom>
              <a:blipFill>
                <a:blip r:embed="rId6"/>
                <a:stretch>
                  <a:fillRect l="-261" t="-2500" r="-1044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/>
              <p:nvPr/>
            </p:nvSpPr>
            <p:spPr>
              <a:xfrm>
                <a:off x="3984141" y="4288536"/>
                <a:ext cx="65094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𝑅𝐻𝑆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4141" y="4288536"/>
                <a:ext cx="650947" cy="246221"/>
              </a:xfrm>
              <a:prstGeom prst="rect">
                <a:avLst/>
              </a:prstGeom>
              <a:blipFill>
                <a:blip r:embed="rId7"/>
                <a:stretch>
                  <a:fillRect l="-2830" r="-5660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6356143" y="2660146"/>
            <a:ext cx="130293" cy="441030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828" y="2015184"/>
            <a:ext cx="33217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Start with the left hand side (LHS)</a:t>
            </a:r>
          </a:p>
        </p:txBody>
      </p:sp>
      <p:sp>
        <p:nvSpPr>
          <p:cNvPr id="16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7379400" y="3073803"/>
            <a:ext cx="130293" cy="441030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7346743" y="3531003"/>
            <a:ext cx="130293" cy="441030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6323485" y="3999089"/>
            <a:ext cx="130293" cy="441030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5229" y="2700984"/>
            <a:ext cx="1828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Expand one bracket</a:t>
            </a:r>
          </a:p>
        </p:txBody>
      </p:sp>
      <p:sp>
        <p:nvSpPr>
          <p:cNvPr id="20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5829" y="3125528"/>
            <a:ext cx="13498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Expand again</a:t>
            </a:r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1" y="3582728"/>
            <a:ext cx="164374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Group like terms</a:t>
            </a:r>
          </a:p>
        </p:txBody>
      </p:sp>
      <p:sp>
        <p:nvSpPr>
          <p:cNvPr id="22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487" y="3985499"/>
            <a:ext cx="16437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This equals the right hand side</a:t>
            </a:r>
          </a:p>
        </p:txBody>
      </p:sp>
    </p:spTree>
    <p:extLst>
      <p:ext uri="{BB962C8B-B14F-4D97-AF65-F5344CB8AC3E}">
        <p14:creationId xmlns:p14="http://schemas.microsoft.com/office/powerpoint/2010/main" val="194351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8" grpId="0"/>
      <p:bldP spid="10" grpId="0"/>
      <p:bldP spid="11" grpId="0"/>
      <p:bldP spid="12" grpId="0"/>
      <p:bldP spid="13" grpId="0"/>
      <p:bldP spid="14" grpId="0" animBg="1"/>
      <p:bldP spid="15" grpId="0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proof is a logical and structured argument to show that a mathematical statement is always true (or not true)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Prove that if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is a factor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then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𝑝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21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/>
              <p:nvPr/>
            </p:nvSpPr>
            <p:spPr>
              <a:xfrm>
                <a:off x="4243844" y="2388200"/>
                <a:ext cx="201542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844" y="2388200"/>
                <a:ext cx="2015424" cy="246221"/>
              </a:xfrm>
              <a:prstGeom prst="rect">
                <a:avLst/>
              </a:prstGeom>
              <a:blipFill>
                <a:blip r:embed="rId3"/>
                <a:stretch>
                  <a:fillRect l="-3021" r="-3021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2A1826E3-82B7-4792-8D2D-706FF31C3B54}"/>
                  </a:ext>
                </a:extLst>
              </p:cNvPr>
              <p:cNvSpPr txBox="1"/>
              <p:nvPr/>
            </p:nvSpPr>
            <p:spPr>
              <a:xfrm>
                <a:off x="4531522" y="1304171"/>
                <a:ext cx="34659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is a factor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then:</a:t>
                </a: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2A1826E3-82B7-4792-8D2D-706FF31C3B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1522" y="1304171"/>
                <a:ext cx="3465949" cy="338554"/>
              </a:xfrm>
              <a:prstGeom prst="rect">
                <a:avLst/>
              </a:prstGeom>
              <a:blipFill>
                <a:blip r:embed="rId4"/>
                <a:stretch>
                  <a:fillRect l="-879" t="-3636" b="-2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/>
              <p:nvPr/>
            </p:nvSpPr>
            <p:spPr>
              <a:xfrm>
                <a:off x="4243845" y="2932486"/>
                <a:ext cx="201869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845" y="2932486"/>
                <a:ext cx="2018694" cy="246221"/>
              </a:xfrm>
              <a:prstGeom prst="rect">
                <a:avLst/>
              </a:prstGeom>
              <a:blipFill>
                <a:blip r:embed="rId5"/>
                <a:stretch>
                  <a:fillRect l="-3021" r="-3323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/>
              <p:nvPr/>
            </p:nvSpPr>
            <p:spPr>
              <a:xfrm>
                <a:off x="4254731" y="3444114"/>
                <a:ext cx="148489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731" y="3444114"/>
                <a:ext cx="1484894" cy="246221"/>
              </a:xfrm>
              <a:prstGeom prst="rect">
                <a:avLst/>
              </a:prstGeom>
              <a:blipFill>
                <a:blip r:embed="rId6"/>
                <a:stretch>
                  <a:fillRect l="-4508" r="-4098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/>
              <p:nvPr/>
            </p:nvSpPr>
            <p:spPr>
              <a:xfrm>
                <a:off x="4254730" y="3966629"/>
                <a:ext cx="83304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730" y="3966629"/>
                <a:ext cx="833049" cy="246221"/>
              </a:xfrm>
              <a:prstGeom prst="rect">
                <a:avLst/>
              </a:prstGeom>
              <a:blipFill>
                <a:blip r:embed="rId7"/>
                <a:stretch>
                  <a:fillRect l="-8759" r="-438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6312599" y="2540401"/>
            <a:ext cx="120859" cy="518483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19">
                <a:extLst>
                  <a:ext uri="{FF2B5EF4-FFF2-40B4-BE49-F238E27FC236}">
                    <a16:creationId xmlns:a16="http://schemas.microsoft.com/office/drawing/2014/main" id="{6579D690-E06F-464D-BDCC-D9F6C4418F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50971" y="1710384"/>
                <a:ext cx="3124200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Think about what </a:t>
                </a:r>
                <a14:m>
                  <m:oMath xmlns:m="http://schemas.openxmlformats.org/officeDocument/2006/math">
                    <m:r>
                      <a:rPr lang="en-US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being a factor means…</a:t>
                </a:r>
                <a:endParaRPr lang="en-GB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7" name="Text Box 19">
                <a:extLst>
                  <a:ext uri="{FF2B5EF4-FFF2-40B4-BE49-F238E27FC236}">
                    <a16:creationId xmlns:a16="http://schemas.microsoft.com/office/drawing/2014/main" id="{6579D690-E06F-464D-BDCC-D9F6C4418F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50971" y="1710384"/>
                <a:ext cx="3124200" cy="523220"/>
              </a:xfrm>
              <a:prstGeom prst="rect">
                <a:avLst/>
              </a:prstGeom>
              <a:blipFill>
                <a:blip r:embed="rId8"/>
                <a:stretch>
                  <a:fillRect t="-2353" b="-117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6279941" y="3062915"/>
            <a:ext cx="120859" cy="518483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5757427" y="3585430"/>
            <a:ext cx="120859" cy="518483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19">
                <a:extLst>
                  <a:ext uri="{FF2B5EF4-FFF2-40B4-BE49-F238E27FC236}">
                    <a16:creationId xmlns:a16="http://schemas.microsoft.com/office/drawing/2014/main" id="{6579D690-E06F-464D-BDCC-D9F6C4418F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15743" y="2515927"/>
                <a:ext cx="3048000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We want to show what happens with </a:t>
                </a:r>
                <a14:m>
                  <m:oMath xmlns:m="http://schemas.openxmlformats.org/officeDocument/2006/math">
                    <m:r>
                      <a:rPr lang="en-US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  Let </a:t>
                </a:r>
                <a14:m>
                  <m:oMath xmlns:m="http://schemas.openxmlformats.org/officeDocument/2006/math">
                    <m:r>
                      <a:rPr lang="en-US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𝑝</m:t>
                    </m:r>
                  </m:oMath>
                </a14:m>
                <a:endParaRPr lang="en-GB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Text Box 19">
                <a:extLst>
                  <a:ext uri="{FF2B5EF4-FFF2-40B4-BE49-F238E27FC236}">
                    <a16:creationId xmlns:a16="http://schemas.microsoft.com/office/drawing/2014/main" id="{6579D690-E06F-464D-BDCC-D9F6C4418F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15743" y="2515927"/>
                <a:ext cx="3048000" cy="523220"/>
              </a:xfrm>
              <a:prstGeom prst="rect">
                <a:avLst/>
              </a:prstGeom>
              <a:blipFill>
                <a:blip r:embed="rId9"/>
                <a:stretch>
                  <a:fillRect t="-2326" b="-104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19">
                <a:extLst>
                  <a:ext uri="{FF2B5EF4-FFF2-40B4-BE49-F238E27FC236}">
                    <a16:creationId xmlns:a16="http://schemas.microsoft.com/office/drawing/2014/main" id="{6579D690-E06F-464D-BDCC-D9F6C4418F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70171" y="3125526"/>
                <a:ext cx="1273629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alt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alt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)=0</m:t>
                      </m:r>
                    </m:oMath>
                  </m:oMathPara>
                </a14:m>
                <a:endParaRPr lang="en-GB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1" name="Text Box 19">
                <a:extLst>
                  <a:ext uri="{FF2B5EF4-FFF2-40B4-BE49-F238E27FC236}">
                    <a16:creationId xmlns:a16="http://schemas.microsoft.com/office/drawing/2014/main" id="{6579D690-E06F-464D-BDCC-D9F6C4418F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70171" y="3125526"/>
                <a:ext cx="1273629" cy="307777"/>
              </a:xfrm>
              <a:prstGeom prst="rect">
                <a:avLst/>
              </a:prstGeom>
              <a:blipFill>
                <a:blip r:embed="rId10"/>
                <a:stretch>
                  <a:fillRect b="-1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3857" y="3702468"/>
            <a:ext cx="127362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This equals 0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14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23" grpId="0"/>
      <p:bldP spid="24" grpId="0"/>
      <p:bldP spid="25" grpId="0"/>
      <p:bldP spid="26" grpId="0" animBg="1"/>
      <p:bldP spid="27" grpId="0"/>
      <p:bldP spid="28" grpId="0" animBg="1"/>
      <p:bldP spid="29" grpId="0" animBg="1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287704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proof is a logical and structured argument to show that a mathematical statement is always true (or not true)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Prove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(1,1)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(4,2)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are the vertices of a right-angled triangle. 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need to show that two of the lines are perpendicular – this will give us the right-angle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also need to show that the points are no collinear </a:t>
                </a:r>
                <a:r>
                  <a:rPr lang="en-US" sz="1600" dirty="0" err="1">
                    <a:latin typeface="Comic Sans MS" panose="030F0702030302020204" pitchFamily="66" charset="0"/>
                    <a:sym typeface="Wingdings" panose="05000000000000000000" pitchFamily="2" charset="2"/>
                  </a:rPr>
                  <a:t>ie</a:t>
                </a: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) they are all different lines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For example, if two lines have the same gradient, they could be the same line!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287704"/>
              </a:xfrm>
              <a:blipFill>
                <a:blip r:embed="rId2"/>
                <a:stretch>
                  <a:fillRect l="-336" t="-1153" r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7D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012160" y="2852936"/>
            <a:ext cx="145868" cy="152399"/>
            <a:chOff x="7221584" y="3956277"/>
            <a:chExt cx="145868" cy="152399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7221584" y="3956277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7223761" y="3960631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35"/>
              <p:cNvSpPr txBox="1">
                <a:spLocks noChangeArrowheads="1"/>
              </p:cNvSpPr>
              <p:nvPr/>
            </p:nvSpPr>
            <p:spPr bwMode="auto">
              <a:xfrm>
                <a:off x="5664303" y="2950662"/>
                <a:ext cx="637904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altLang="en-US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2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64303" y="2950662"/>
                <a:ext cx="637904" cy="307777"/>
              </a:xfrm>
              <a:prstGeom prst="rect">
                <a:avLst/>
              </a:prstGeom>
              <a:blipFill>
                <a:blip r:embed="rId3"/>
                <a:stretch>
                  <a:fillRect r="-12381" b="-78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5485291" y="1160890"/>
            <a:ext cx="2329541" cy="2329541"/>
            <a:chOff x="6063343" y="1143003"/>
            <a:chExt cx="2329541" cy="2329541"/>
          </a:xfrm>
        </p:grpSpPr>
        <p:sp>
          <p:nvSpPr>
            <p:cNvPr id="18" name="Line 18"/>
            <p:cNvSpPr>
              <a:spLocks noChangeShapeType="1"/>
            </p:cNvSpPr>
            <p:nvPr/>
          </p:nvSpPr>
          <p:spPr bwMode="auto">
            <a:xfrm rot="16200000" flipH="1" flipV="1">
              <a:off x="5116286" y="2307774"/>
              <a:ext cx="232954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Line 18"/>
            <p:cNvSpPr>
              <a:spLocks noChangeShapeType="1"/>
            </p:cNvSpPr>
            <p:nvPr/>
          </p:nvSpPr>
          <p:spPr bwMode="auto">
            <a:xfrm flipH="1" flipV="1">
              <a:off x="6063343" y="3287488"/>
              <a:ext cx="232954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035418" y="1709936"/>
            <a:ext cx="145868" cy="152399"/>
            <a:chOff x="7221584" y="3956277"/>
            <a:chExt cx="145868" cy="152399"/>
          </a:xfrm>
        </p:grpSpPr>
        <p:sp>
          <p:nvSpPr>
            <p:cNvPr id="35" name="Line 18"/>
            <p:cNvSpPr>
              <a:spLocks noChangeShapeType="1"/>
            </p:cNvSpPr>
            <p:nvPr/>
          </p:nvSpPr>
          <p:spPr bwMode="auto">
            <a:xfrm flipH="1">
              <a:off x="7221584" y="3956277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Line 18"/>
            <p:cNvSpPr>
              <a:spLocks noChangeShapeType="1"/>
            </p:cNvSpPr>
            <p:nvPr/>
          </p:nvSpPr>
          <p:spPr bwMode="auto">
            <a:xfrm>
              <a:off x="7223761" y="3960631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579703" y="2341307"/>
            <a:ext cx="145868" cy="152399"/>
            <a:chOff x="7221584" y="3956277"/>
            <a:chExt cx="145868" cy="152399"/>
          </a:xfrm>
        </p:grpSpPr>
        <p:sp>
          <p:nvSpPr>
            <p:cNvPr id="38" name="Line 18"/>
            <p:cNvSpPr>
              <a:spLocks noChangeShapeType="1"/>
            </p:cNvSpPr>
            <p:nvPr/>
          </p:nvSpPr>
          <p:spPr bwMode="auto">
            <a:xfrm flipH="1">
              <a:off x="7221584" y="3956277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Line 18"/>
            <p:cNvSpPr>
              <a:spLocks noChangeShapeType="1"/>
            </p:cNvSpPr>
            <p:nvPr/>
          </p:nvSpPr>
          <p:spPr bwMode="auto">
            <a:xfrm>
              <a:off x="7223761" y="3960631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10" name="Straight Connector 9"/>
          <p:cNvCxnSpPr/>
          <p:nvPr/>
        </p:nvCxnSpPr>
        <p:spPr>
          <a:xfrm flipV="1">
            <a:off x="6082372" y="1784094"/>
            <a:ext cx="1032510" cy="1143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7111072" y="1787905"/>
            <a:ext cx="556260" cy="64007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086182" y="2427984"/>
            <a:ext cx="1577340" cy="50292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 Box 35"/>
              <p:cNvSpPr txBox="1">
                <a:spLocks noChangeArrowheads="1"/>
              </p:cNvSpPr>
              <p:nvPr/>
            </p:nvSpPr>
            <p:spPr bwMode="auto">
              <a:xfrm>
                <a:off x="6797778" y="1379037"/>
                <a:ext cx="637904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altLang="en-US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97778" y="1379037"/>
                <a:ext cx="637904" cy="307777"/>
              </a:xfrm>
              <a:prstGeom prst="rect">
                <a:avLst/>
              </a:prstGeom>
              <a:blipFill>
                <a:blip r:embed="rId4"/>
                <a:stretch>
                  <a:fillRect r="-14286" b="-78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35"/>
              <p:cNvSpPr txBox="1">
                <a:spLocks noChangeArrowheads="1"/>
              </p:cNvSpPr>
              <p:nvPr/>
            </p:nvSpPr>
            <p:spPr bwMode="auto">
              <a:xfrm>
                <a:off x="7483578" y="2512512"/>
                <a:ext cx="637904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altLang="en-US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6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83578" y="2512512"/>
                <a:ext cx="637904" cy="307777"/>
              </a:xfrm>
              <a:prstGeom prst="rect">
                <a:avLst/>
              </a:prstGeom>
              <a:blipFill>
                <a:blip r:embed="rId5"/>
                <a:stretch>
                  <a:fillRect r="-11538" b="-78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4067944" y="3573016"/>
            <a:ext cx="1137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Gradient of  Line AB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96136" y="3573016"/>
            <a:ext cx="1137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Gradient of  Line AC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524328" y="3573016"/>
            <a:ext cx="1137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Gradient of  Line BC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355976" y="4221088"/>
                <a:ext cx="606961" cy="404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4221088"/>
                <a:ext cx="606961" cy="404085"/>
              </a:xfrm>
              <a:prstGeom prst="rect">
                <a:avLst/>
              </a:prstGeom>
              <a:blipFill>
                <a:blip r:embed="rId6"/>
                <a:stretch>
                  <a:fillRect l="-7071" t="-1493" r="-2020" b="-74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084168" y="4221088"/>
                <a:ext cx="606961" cy="404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4221088"/>
                <a:ext cx="606961" cy="404085"/>
              </a:xfrm>
              <a:prstGeom prst="rect">
                <a:avLst/>
              </a:prstGeom>
              <a:blipFill>
                <a:blip r:embed="rId7"/>
                <a:stretch>
                  <a:fillRect l="-6000" t="-1493" r="-1000" b="-74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812360" y="4221088"/>
                <a:ext cx="606961" cy="404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360" y="4221088"/>
                <a:ext cx="606961" cy="404085"/>
              </a:xfrm>
              <a:prstGeom prst="rect">
                <a:avLst/>
              </a:prstGeom>
              <a:blipFill>
                <a:blip r:embed="rId6"/>
                <a:stretch>
                  <a:fillRect l="-7071" t="-1493" r="-2020" b="-74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427984" y="4869160"/>
                <a:ext cx="453265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869160"/>
                <a:ext cx="453265" cy="404726"/>
              </a:xfrm>
              <a:prstGeom prst="rect">
                <a:avLst/>
              </a:prstGeom>
              <a:blipFill>
                <a:blip r:embed="rId8"/>
                <a:stretch>
                  <a:fillRect l="-8000" t="-1515" r="-800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499992" y="5517232"/>
                <a:ext cx="32399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5517232"/>
                <a:ext cx="323999" cy="215444"/>
              </a:xfrm>
              <a:prstGeom prst="rect">
                <a:avLst/>
              </a:prstGeom>
              <a:blipFill>
                <a:blip r:embed="rId9"/>
                <a:stretch>
                  <a:fillRect l="-3774" r="-1132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156176" y="4869160"/>
                <a:ext cx="453265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2−1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4869160"/>
                <a:ext cx="453265" cy="404726"/>
              </a:xfrm>
              <a:prstGeom prst="rect">
                <a:avLst/>
              </a:prstGeom>
              <a:blipFill>
                <a:blip r:embed="rId10"/>
                <a:stretch>
                  <a:fillRect l="-8108" t="-1515" r="-9459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228184" y="5445224"/>
                <a:ext cx="323999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5445224"/>
                <a:ext cx="323999" cy="404726"/>
              </a:xfrm>
              <a:prstGeom prst="rect">
                <a:avLst/>
              </a:prstGeom>
              <a:blipFill>
                <a:blip r:embed="rId11"/>
                <a:stretch>
                  <a:fillRect l="-5660" r="-11321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884368" y="4869160"/>
                <a:ext cx="453265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3−2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4869160"/>
                <a:ext cx="453265" cy="404726"/>
              </a:xfrm>
              <a:prstGeom prst="rect">
                <a:avLst/>
              </a:prstGeom>
              <a:blipFill>
                <a:blip r:embed="rId12"/>
                <a:stretch>
                  <a:fillRect l="-8000" t="-1515" r="-800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884368" y="5517232"/>
                <a:ext cx="45865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5517232"/>
                <a:ext cx="458652" cy="215444"/>
              </a:xfrm>
              <a:prstGeom prst="rect">
                <a:avLst/>
              </a:prstGeom>
              <a:blipFill>
                <a:blip r:embed="rId13"/>
                <a:stretch>
                  <a:fillRect l="-2632" r="-657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3707904" y="5877272"/>
            <a:ext cx="5436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Gradient of AB x Gradient of BC = -1 so they are perpendicular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07904" y="6165304"/>
            <a:ext cx="5436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All gradients are different so the lines are not collinear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23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5" grpId="0"/>
      <p:bldP spid="46" grpId="0"/>
      <p:bldP spid="47" grpId="0"/>
      <p:bldP spid="48" grpId="0"/>
      <p:bldP spid="49" grpId="0"/>
      <p:bldP spid="50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28770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proof is a logical and structured argument to show that a mathematical statement is always true (or not true)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+3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+2=0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where k is a constant, has no real roots. Prove that k satisfies the inequality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0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&lt;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8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Remember to state what relationships you are using…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287704"/>
              </a:xfrm>
              <a:blipFill>
                <a:blip r:embed="rId2"/>
                <a:stretch>
                  <a:fillRect t="-692" r="-21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11960" y="1412776"/>
                <a:ext cx="332315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+2=0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has no real roots</a:t>
                </a:r>
              </a:p>
              <a:p>
                <a:endParaRPr lang="en-US" sz="1600" dirty="0">
                  <a:latin typeface="Comic Sans MS" panose="030F0702030302020204" pitchFamily="66" charset="0"/>
                </a:endParaRPr>
              </a:p>
              <a:p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Therefore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𝑏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−4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𝑎𝑐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&lt;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0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412776"/>
                <a:ext cx="3323154" cy="738664"/>
              </a:xfrm>
              <a:prstGeom prst="rect">
                <a:avLst/>
              </a:prstGeom>
              <a:blipFill>
                <a:blip r:embed="rId3"/>
                <a:stretch>
                  <a:fillRect l="-3853" t="-8264" r="-2569"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499992" y="2564904"/>
                <a:ext cx="122860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𝑎𝑐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&lt;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0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2564904"/>
                <a:ext cx="1228606" cy="246221"/>
              </a:xfrm>
              <a:prstGeom prst="rect">
                <a:avLst/>
              </a:prstGeom>
              <a:blipFill>
                <a:blip r:embed="rId4"/>
                <a:stretch>
                  <a:fillRect l="-2970" r="-2475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923928" y="2996952"/>
                <a:ext cx="18002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(3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−4(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)(2)&lt;0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2996952"/>
                <a:ext cx="1800200" cy="246221"/>
              </a:xfrm>
              <a:prstGeom prst="rect">
                <a:avLst/>
              </a:prstGeom>
              <a:blipFill>
                <a:blip r:embed="rId5"/>
                <a:stretch>
                  <a:fillRect l="-2712" r="-1017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232366" y="3429000"/>
                <a:ext cx="170778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9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−8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&lt;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0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366" y="3429000"/>
                <a:ext cx="1707786" cy="246221"/>
              </a:xfrm>
              <a:prstGeom prst="rect">
                <a:avLst/>
              </a:prstGeom>
              <a:blipFill>
                <a:blip r:embed="rId6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211960" y="3861048"/>
                <a:ext cx="170778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(9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−8)&lt;0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861048"/>
                <a:ext cx="1707786" cy="246221"/>
              </a:xfrm>
              <a:prstGeom prst="rect">
                <a:avLst/>
              </a:prstGeom>
              <a:blipFill>
                <a:blip r:embed="rId7"/>
                <a:stretch>
                  <a:fillRect b="-341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2" name="Group 61"/>
          <p:cNvGrpSpPr/>
          <p:nvPr/>
        </p:nvGrpSpPr>
        <p:grpSpPr>
          <a:xfrm>
            <a:off x="6660232" y="4149080"/>
            <a:ext cx="2329541" cy="2329541"/>
            <a:chOff x="5127239" y="1143003"/>
            <a:chExt cx="2329541" cy="2329541"/>
          </a:xfrm>
        </p:grpSpPr>
        <p:sp>
          <p:nvSpPr>
            <p:cNvPr id="63" name="Line 18"/>
            <p:cNvSpPr>
              <a:spLocks noChangeShapeType="1"/>
            </p:cNvSpPr>
            <p:nvPr/>
          </p:nvSpPr>
          <p:spPr bwMode="auto">
            <a:xfrm rot="16200000" flipH="1" flipV="1">
              <a:off x="5116286" y="2307774"/>
              <a:ext cx="232954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Line 18"/>
            <p:cNvSpPr>
              <a:spLocks noChangeShapeType="1"/>
            </p:cNvSpPr>
            <p:nvPr/>
          </p:nvSpPr>
          <p:spPr bwMode="auto">
            <a:xfrm flipH="1" flipV="1">
              <a:off x="5127239" y="2439147"/>
              <a:ext cx="232954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7740352" y="5373216"/>
            <a:ext cx="145868" cy="152399"/>
            <a:chOff x="7221584" y="3956277"/>
            <a:chExt cx="145868" cy="152399"/>
          </a:xfrm>
        </p:grpSpPr>
        <p:sp>
          <p:nvSpPr>
            <p:cNvPr id="66" name="Line 18"/>
            <p:cNvSpPr>
              <a:spLocks noChangeShapeType="1"/>
            </p:cNvSpPr>
            <p:nvPr/>
          </p:nvSpPr>
          <p:spPr bwMode="auto">
            <a:xfrm flipH="1">
              <a:off x="7221584" y="3956277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Line 18"/>
            <p:cNvSpPr>
              <a:spLocks noChangeShapeType="1"/>
            </p:cNvSpPr>
            <p:nvPr/>
          </p:nvSpPr>
          <p:spPr bwMode="auto">
            <a:xfrm>
              <a:off x="7223761" y="3960631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 Box 35"/>
              <p:cNvSpPr txBox="1">
                <a:spLocks noChangeArrowheads="1"/>
              </p:cNvSpPr>
              <p:nvPr/>
            </p:nvSpPr>
            <p:spPr bwMode="auto">
              <a:xfrm>
                <a:off x="8604448" y="5445224"/>
                <a:ext cx="288032" cy="4103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1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11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altLang="en-US" sz="11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GB" altLang="en-US" sz="11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8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604448" y="5445224"/>
                <a:ext cx="288032" cy="4103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9" name="Group 68"/>
          <p:cNvGrpSpPr/>
          <p:nvPr/>
        </p:nvGrpSpPr>
        <p:grpSpPr>
          <a:xfrm>
            <a:off x="8532440" y="5373216"/>
            <a:ext cx="145868" cy="152399"/>
            <a:chOff x="7221584" y="3956277"/>
            <a:chExt cx="145868" cy="152399"/>
          </a:xfrm>
        </p:grpSpPr>
        <p:sp>
          <p:nvSpPr>
            <p:cNvPr id="70" name="Line 18"/>
            <p:cNvSpPr>
              <a:spLocks noChangeShapeType="1"/>
            </p:cNvSpPr>
            <p:nvPr/>
          </p:nvSpPr>
          <p:spPr bwMode="auto">
            <a:xfrm flipH="1">
              <a:off x="7221584" y="3956277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Line 18"/>
            <p:cNvSpPr>
              <a:spLocks noChangeShapeType="1"/>
            </p:cNvSpPr>
            <p:nvPr/>
          </p:nvSpPr>
          <p:spPr bwMode="auto">
            <a:xfrm>
              <a:off x="7223761" y="3960631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 Box 35"/>
              <p:cNvSpPr txBox="1">
                <a:spLocks noChangeArrowheads="1"/>
              </p:cNvSpPr>
              <p:nvPr/>
            </p:nvSpPr>
            <p:spPr bwMode="auto">
              <a:xfrm>
                <a:off x="7524328" y="5445224"/>
                <a:ext cx="288032" cy="2616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1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altLang="en-US" sz="11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2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24328" y="5445224"/>
                <a:ext cx="288032" cy="2616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c 7"/>
          <p:cNvSpPr/>
          <p:nvPr/>
        </p:nvSpPr>
        <p:spPr>
          <a:xfrm rot="5400000">
            <a:off x="6563072" y="3598168"/>
            <a:ext cx="3290664" cy="1224136"/>
          </a:xfrm>
          <a:prstGeom prst="arc">
            <a:avLst>
              <a:gd name="adj1" fmla="val 16200000"/>
              <a:gd name="adj2" fmla="val 553215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026195" y="3933056"/>
                <a:ext cx="11178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9</m:t>
                          </m:r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</m:e>
                        <m:sup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−8</m:t>
                      </m:r>
                      <m:r>
                        <a:rPr lang="en-US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6195" y="3933056"/>
                <a:ext cx="1117805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5796136" y="2708921"/>
            <a:ext cx="144016" cy="432048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4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8144" y="2780928"/>
            <a:ext cx="127362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5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5796136" y="3140969"/>
            <a:ext cx="144016" cy="432048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8145" y="3212976"/>
            <a:ext cx="100811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7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5796136" y="3573017"/>
            <a:ext cx="144016" cy="432048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8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8145" y="3645024"/>
            <a:ext cx="11521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9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20" y="4509120"/>
            <a:ext cx="2592288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At this point a sketch can help show the answer!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We want the part below the x-axis, therefore: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283968" y="5733256"/>
                <a:ext cx="1707786" cy="462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&lt;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&lt;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8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5733256"/>
                <a:ext cx="1707786" cy="46262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492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51" grpId="0"/>
      <p:bldP spid="68" grpId="0"/>
      <p:bldP spid="72" grpId="0"/>
      <p:bldP spid="8" grpId="0" animBg="1"/>
      <p:bldP spid="9" grpId="0"/>
      <p:bldP spid="73" grpId="0" animBg="1"/>
      <p:bldP spid="74" grpId="0"/>
      <p:bldP spid="75" grpId="0" animBg="1"/>
      <p:bldP spid="76" grpId="0"/>
      <p:bldP spid="77" grpId="0" animBg="1"/>
      <p:bldP spid="78" grpId="0"/>
      <p:bldP spid="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28770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proof is a logical and structured argument to show that a mathematical statement is always true (or not true)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+3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+2=0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where k is a constant, has no real roots. Prove that k satisfies the inequality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0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&lt;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8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Remember to state what relationships you are using…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Be careful though, is the above inequality actually what we need to prove?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287704"/>
              </a:xfrm>
              <a:blipFill>
                <a:blip r:embed="rId2"/>
                <a:stretch>
                  <a:fillRect t="-692" r="-21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1115616" y="4941168"/>
                <a:ext cx="1707786" cy="462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&lt;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&lt;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8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941168"/>
                <a:ext cx="1707786" cy="4626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475656" y="4941168"/>
            <a:ext cx="1008112" cy="50405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979712" y="3429000"/>
            <a:ext cx="1008112" cy="43204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51920" y="3573016"/>
                <a:ext cx="5184576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Based on the quadratic equation graph,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would give us a root, and we therefore should not include it (since we are told the original equation has </a:t>
                </a:r>
                <a:r>
                  <a:rPr lang="en-US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no real roots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What happens when we substitute 0 into the original equation though?</a:t>
                </a: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3573016"/>
                <a:ext cx="5184576" cy="1384995"/>
              </a:xfrm>
              <a:prstGeom prst="rect">
                <a:avLst/>
              </a:prstGeom>
              <a:blipFill>
                <a:blip r:embed="rId4"/>
                <a:stretch>
                  <a:fillRect l="-118" t="-881" r="-1059" b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5220072" y="1196752"/>
            <a:ext cx="2329541" cy="2329541"/>
            <a:chOff x="5127239" y="1143003"/>
            <a:chExt cx="2329541" cy="2329541"/>
          </a:xfrm>
        </p:grpSpPr>
        <p:sp>
          <p:nvSpPr>
            <p:cNvPr id="10" name="Line 18"/>
            <p:cNvSpPr>
              <a:spLocks noChangeShapeType="1"/>
            </p:cNvSpPr>
            <p:nvPr/>
          </p:nvSpPr>
          <p:spPr bwMode="auto">
            <a:xfrm rot="16200000" flipH="1" flipV="1">
              <a:off x="5116286" y="2307774"/>
              <a:ext cx="232954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 flipH="1" flipV="1">
              <a:off x="5127239" y="2439147"/>
              <a:ext cx="232954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300192" y="2420888"/>
            <a:ext cx="145868" cy="152399"/>
            <a:chOff x="7221584" y="3956277"/>
            <a:chExt cx="145868" cy="152399"/>
          </a:xfrm>
        </p:grpSpPr>
        <p:sp>
          <p:nvSpPr>
            <p:cNvPr id="13" name="Line 18"/>
            <p:cNvSpPr>
              <a:spLocks noChangeShapeType="1"/>
            </p:cNvSpPr>
            <p:nvPr/>
          </p:nvSpPr>
          <p:spPr bwMode="auto">
            <a:xfrm flipH="1">
              <a:off x="7221584" y="3956277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>
              <a:off x="7223761" y="3960631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35"/>
              <p:cNvSpPr txBox="1">
                <a:spLocks noChangeArrowheads="1"/>
              </p:cNvSpPr>
              <p:nvPr/>
            </p:nvSpPr>
            <p:spPr bwMode="auto">
              <a:xfrm>
                <a:off x="7164288" y="2492896"/>
                <a:ext cx="288032" cy="4103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1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11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altLang="en-US" sz="11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GB" altLang="en-US" sz="11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64288" y="2492896"/>
                <a:ext cx="288032" cy="4103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7092280" y="2420888"/>
            <a:ext cx="145868" cy="152399"/>
            <a:chOff x="7221584" y="3956277"/>
            <a:chExt cx="145868" cy="152399"/>
          </a:xfrm>
        </p:grpSpPr>
        <p:sp>
          <p:nvSpPr>
            <p:cNvPr id="17" name="Line 18"/>
            <p:cNvSpPr>
              <a:spLocks noChangeShapeType="1"/>
            </p:cNvSpPr>
            <p:nvPr/>
          </p:nvSpPr>
          <p:spPr bwMode="auto">
            <a:xfrm flipH="1">
              <a:off x="7221584" y="3956277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7223761" y="3960631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35"/>
              <p:cNvSpPr txBox="1">
                <a:spLocks noChangeArrowheads="1"/>
              </p:cNvSpPr>
              <p:nvPr/>
            </p:nvSpPr>
            <p:spPr bwMode="auto">
              <a:xfrm>
                <a:off x="6084168" y="2492896"/>
                <a:ext cx="288032" cy="2616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1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altLang="en-US" sz="11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84168" y="2492896"/>
                <a:ext cx="288032" cy="2616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19"/>
          <p:cNvSpPr/>
          <p:nvPr/>
        </p:nvSpPr>
        <p:spPr>
          <a:xfrm rot="5400000">
            <a:off x="5122912" y="645840"/>
            <a:ext cx="3290664" cy="1224136"/>
          </a:xfrm>
          <a:prstGeom prst="arc">
            <a:avLst>
              <a:gd name="adj1" fmla="val 16200000"/>
              <a:gd name="adj2" fmla="val 553215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586035" y="980728"/>
                <a:ext cx="11178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9</m:t>
                          </m:r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</m:e>
                        <m:sup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−8</m:t>
                      </m:r>
                      <m:r>
                        <a:rPr lang="en-US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6035" y="980728"/>
                <a:ext cx="1117805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55976" y="5085184"/>
                <a:ext cx="18002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+3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𝑘𝑥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+2=0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5085184"/>
                <a:ext cx="1800200" cy="246221"/>
              </a:xfrm>
              <a:prstGeom prst="rect">
                <a:avLst/>
              </a:prstGeom>
              <a:blipFill>
                <a:blip r:embed="rId8"/>
                <a:stretch>
                  <a:fillRect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067944" y="5517232"/>
                <a:ext cx="204395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(0)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(0)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+2=0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5517232"/>
                <a:ext cx="2043957" cy="246221"/>
              </a:xfrm>
              <a:prstGeom prst="rect">
                <a:avLst/>
              </a:prstGeom>
              <a:blipFill>
                <a:blip r:embed="rId9"/>
                <a:stretch>
                  <a:fillRect l="-2976" r="-1488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580112" y="5949280"/>
                <a:ext cx="542007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5949280"/>
                <a:ext cx="542007" cy="246221"/>
              </a:xfrm>
              <a:prstGeom prst="rect">
                <a:avLst/>
              </a:prstGeom>
              <a:blipFill>
                <a:blip r:embed="rId10"/>
                <a:stretch>
                  <a:fillRect l="-7865" r="-7865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934070" y="6165304"/>
                <a:ext cx="51845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we do not get a root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therefore it </a:t>
                </a:r>
                <a:r>
                  <a:rPr lang="en-US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should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be included in our answer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070" y="6165304"/>
                <a:ext cx="5184576" cy="523220"/>
              </a:xfrm>
              <a:prstGeom prst="rect">
                <a:avLst/>
              </a:prstGeom>
              <a:blipFill>
                <a:blip r:embed="rId11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115616" y="4941168"/>
                <a:ext cx="1707786" cy="462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≤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&lt;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8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941168"/>
                <a:ext cx="1707786" cy="46262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119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5" grpId="0" animBg="1"/>
      <p:bldP spid="5" grpId="1" animBg="1"/>
      <p:bldP spid="7" grpId="0" animBg="1"/>
      <p:bldP spid="7" grpId="1" animBg="1"/>
      <p:bldP spid="15" grpId="0"/>
      <p:bldP spid="19" grpId="0"/>
      <p:bldP spid="20" grpId="0" animBg="1"/>
      <p:bldP spid="21" grpId="0"/>
      <p:bldP spid="8" grpId="0"/>
      <p:bldP spid="23" grpId="0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E9AF089-E679-4A24-B136-9E36CC62F5F1}"/>
              </a:ext>
            </a:extLst>
          </p:cNvPr>
          <p:cNvSpPr/>
          <p:nvPr/>
        </p:nvSpPr>
        <p:spPr>
          <a:xfrm>
            <a:off x="1916461" y="1875388"/>
            <a:ext cx="5346656" cy="302390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7E</a:t>
            </a:r>
            <a:endParaRPr lang="ja-JP" altLang="en-US" sz="96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latin typeface="Gabriola" panose="04040605051002020D02" pitchFamily="82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971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925069" cy="51971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mathematical statement can be proved via exhaustion.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method of exhaustion involves breaking a situation down into smaller cases, and then proving each of them separately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This method is better when there are a limited number of cases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“Prove that all square numbers are either a multiple of 4, or 1 more than a multiple of 4”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A square number is generated by either multiplying an odd number by itself, or an even number by itself…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55976" y="1196752"/>
                <a:ext cx="238898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>
                    <a:latin typeface="Comic Sans MS" panose="030F0702030302020204" pitchFamily="66" charset="0"/>
                  </a:rPr>
                  <a:t>For odd numbers</a:t>
                </a:r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𝑝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+1</m:t>
                    </m:r>
                  </m:oMath>
                </a14:m>
                <a:endParaRPr lang="en-GB" sz="1400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1196752"/>
                <a:ext cx="2388987" cy="307777"/>
              </a:xfrm>
              <a:prstGeom prst="rect">
                <a:avLst/>
              </a:prstGeom>
              <a:blipFill>
                <a:blip r:embed="rId2"/>
                <a:stretch>
                  <a:fillRect l="-767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22142" y="1556792"/>
                <a:ext cx="90088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2142" y="1556792"/>
                <a:ext cx="900888" cy="246221"/>
              </a:xfrm>
              <a:prstGeom prst="rect">
                <a:avLst/>
              </a:prstGeom>
              <a:blipFill>
                <a:blip r:embed="rId3"/>
                <a:stretch>
                  <a:fillRect r="-1351" b="-29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22142" y="1916832"/>
                <a:ext cx="177523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+1)(2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2142" y="1916832"/>
                <a:ext cx="1775230" cy="246221"/>
              </a:xfrm>
              <a:prstGeom prst="rect">
                <a:avLst/>
              </a:prstGeom>
              <a:blipFill>
                <a:blip r:embed="rId4"/>
                <a:stretch>
                  <a:fillRect l="-685" r="-3425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22142" y="2276872"/>
                <a:ext cx="141865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2142" y="2276872"/>
                <a:ext cx="1418658" cy="246221"/>
              </a:xfrm>
              <a:prstGeom prst="rect">
                <a:avLst/>
              </a:prstGeom>
              <a:blipFill>
                <a:blip r:embed="rId5"/>
                <a:stretch>
                  <a:fillRect l="-858" t="-2500" r="-2575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22142" y="2636912"/>
                <a:ext cx="147476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)+1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2142" y="2636912"/>
                <a:ext cx="1474763" cy="246221"/>
              </a:xfrm>
              <a:prstGeom prst="rect">
                <a:avLst/>
              </a:prstGeom>
              <a:blipFill>
                <a:blip r:embed="rId6"/>
                <a:stretch>
                  <a:fillRect l="-826" t="-2500" r="-2479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355976" y="3645024"/>
                <a:ext cx="21457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>
                    <a:latin typeface="Comic Sans MS" panose="030F0702030302020204" pitchFamily="66" charset="0"/>
                  </a:rPr>
                  <a:t>For even numbers</a:t>
                </a:r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𝑝</m:t>
                    </m:r>
                  </m:oMath>
                </a14:m>
                <a:endParaRPr lang="en-GB" sz="1400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645024"/>
                <a:ext cx="2145716" cy="307777"/>
              </a:xfrm>
              <a:prstGeom prst="rect">
                <a:avLst/>
              </a:prstGeom>
              <a:blipFill>
                <a:blip r:embed="rId7"/>
                <a:stretch>
                  <a:fillRect l="-852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27984" y="4005064"/>
                <a:ext cx="54200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005064"/>
                <a:ext cx="542007" cy="246221"/>
              </a:xfrm>
              <a:prstGeom prst="rect">
                <a:avLst/>
              </a:prstGeom>
              <a:blipFill>
                <a:blip r:embed="rId8"/>
                <a:stretch>
                  <a:fillRect r="-2247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27984" y="4365104"/>
                <a:ext cx="105746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)(2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365104"/>
                <a:ext cx="1057469" cy="246221"/>
              </a:xfrm>
              <a:prstGeom prst="rect">
                <a:avLst/>
              </a:prstGeom>
              <a:blipFill>
                <a:blip r:embed="rId9"/>
                <a:stretch>
                  <a:fillRect l="-1149" r="-6322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27984" y="4725144"/>
                <a:ext cx="58458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725144"/>
                <a:ext cx="584584" cy="246221"/>
              </a:xfrm>
              <a:prstGeom prst="rect">
                <a:avLst/>
              </a:prstGeom>
              <a:blipFill>
                <a:blip r:embed="rId10"/>
                <a:stretch>
                  <a:fillRect l="-3125" r="-1042" b="-29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27984" y="5085184"/>
                <a:ext cx="75450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5085184"/>
                <a:ext cx="754501" cy="246221"/>
              </a:xfrm>
              <a:prstGeom prst="rect">
                <a:avLst/>
              </a:prstGeom>
              <a:blipFill>
                <a:blip r:embed="rId11"/>
                <a:stretch>
                  <a:fillRect l="-2419" r="-9677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6222342" y="1700808"/>
            <a:ext cx="144016" cy="360040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2342" y="1628800"/>
            <a:ext cx="28083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Squared means the bracket times itself…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6222342" y="2060848"/>
            <a:ext cx="144016" cy="360040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6222342" y="2420888"/>
            <a:ext cx="144016" cy="360040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5508104" y="4149080"/>
            <a:ext cx="144016" cy="360040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5508104" y="4509120"/>
            <a:ext cx="144016" cy="360040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5508104" y="4869160"/>
            <a:ext cx="144016" cy="360040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4350" y="2060848"/>
            <a:ext cx="129614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0334" y="2420888"/>
            <a:ext cx="302433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 4 out for part of it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126" y="3068960"/>
            <a:ext cx="45365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So a square number generated from an odd number will always be one more than a multiple of 4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112" y="4149080"/>
            <a:ext cx="16561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Multiply by itself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112" y="4581128"/>
            <a:ext cx="100811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112" y="4941168"/>
            <a:ext cx="19442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 the 4 out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968" y="5373216"/>
            <a:ext cx="45365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So a square number generated from an even number will always be a multiple of 4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968" y="6021288"/>
            <a:ext cx="45365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</a:t>
            </a: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Since all integers are odd or even, the statement has been proved for all cases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67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39F237-475B-4FA8-8C75-E700E02D7E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FF0561-6BD1-4472-B6CC-E041FA6322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EC6731-692D-4B58-AA44-837954222E9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366</TotalTime>
  <Words>2027</Words>
  <Application>Microsoft Office PowerPoint</Application>
  <PresentationFormat>On-screen Show (4:3)</PresentationFormat>
  <Paragraphs>224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Gabriola</vt:lpstr>
      <vt:lpstr>Segoe UI Black</vt:lpstr>
      <vt:lpstr>Wingdings</vt:lpstr>
      <vt:lpstr>Office テーマ</vt:lpstr>
      <vt:lpstr>PowerPoint Presentation</vt:lpstr>
      <vt:lpstr>Algebraic Methods</vt:lpstr>
      <vt:lpstr>Algebraic Methods</vt:lpstr>
      <vt:lpstr>Algebraic Methods</vt:lpstr>
      <vt:lpstr>Algebraic Methods</vt:lpstr>
      <vt:lpstr>Algebraic Methods</vt:lpstr>
      <vt:lpstr>Algebraic Methods</vt:lpstr>
      <vt:lpstr>PowerPoint Presentation</vt:lpstr>
      <vt:lpstr>Algebraic Methods</vt:lpstr>
      <vt:lpstr>Algebraic Methods</vt:lpstr>
      <vt:lpstr>Algebraic Methods</vt:lpstr>
      <vt:lpstr>Algebraic Methods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97</cp:revision>
  <dcterms:created xsi:type="dcterms:W3CDTF">2017-08-14T15:35:38Z</dcterms:created>
  <dcterms:modified xsi:type="dcterms:W3CDTF">2021-03-25T08:51:45Z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