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BAB-0ED4-FDA4-55C2-E1F11C4FDCBF}" v="2" dt="2020-10-06T10:15:2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S::gwestwater@qehbristol.com::7f0a98c6-3f54-49ae-830e-86ac516a83f6" providerId="AD" clId="Web-{67C68BAB-0ED4-FDA4-55C2-E1F11C4FDCBF}"/>
    <pc:docChg chg="modSld">
      <pc:chgData name="Mr G Westwater (Staff)" userId="S::gwestwater@qehbristol.com::7f0a98c6-3f54-49ae-830e-86ac516a83f6" providerId="AD" clId="Web-{67C68BAB-0ED4-FDA4-55C2-E1F11C4FDCBF}" dt="2020-10-06T10:15:25.557" v="1" actId="14100"/>
      <pc:docMkLst>
        <pc:docMk/>
      </pc:docMkLst>
      <pc:sldChg chg="modSp">
        <pc:chgData name="Mr G Westwater (Staff)" userId="S::gwestwater@qehbristol.com::7f0a98c6-3f54-49ae-830e-86ac516a83f6" providerId="AD" clId="Web-{67C68BAB-0ED4-FDA4-55C2-E1F11C4FDCBF}" dt="2020-10-06T10:15:25.557" v="1" actId="14100"/>
        <pc:sldMkLst>
          <pc:docMk/>
          <pc:sldMk cId="1315550929" sldId="302"/>
        </pc:sldMkLst>
        <pc:spChg chg="mod">
          <ac:chgData name="Mr G Westwater (Staff)" userId="S::gwestwater@qehbristol.com::7f0a98c6-3f54-49ae-830e-86ac516a83f6" providerId="AD" clId="Web-{67C68BAB-0ED4-FDA4-55C2-E1F11C4FDCBF}" dt="2020-10-06T10:15:25.557" v="1" actId="14100"/>
          <ac:spMkLst>
            <pc:docMk/>
            <pc:sldMk cId="1315550929" sldId="302"/>
            <ac:spMk id="8" creationId="{32CEC257-8406-4DEF-BCC5-305C543E5D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7" Type="http://schemas.openxmlformats.org/officeDocument/2006/relationships/image" Target="../media/image12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4" Type="http://schemas.openxmlformats.org/officeDocument/2006/relationships/image" Target="../media/image1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3" Type="http://schemas.openxmlformats.org/officeDocument/2006/relationships/image" Target="../media/image126.png"/><Relationship Id="rId7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5" Type="http://schemas.openxmlformats.org/officeDocument/2006/relationships/image" Target="../media/image128.png"/><Relationship Id="rId4" Type="http://schemas.openxmlformats.org/officeDocument/2006/relationships/image" Target="../media/image1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8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5" Type="http://schemas.openxmlformats.org/officeDocument/2006/relationships/image" Target="../media/image92.png"/><Relationship Id="rId10" Type="http://schemas.openxmlformats.org/officeDocument/2006/relationships/image" Target="../media/image97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7D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55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925069" cy="51971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mathematical statement can be proved via exhaustion.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Prove that the following statement is not true: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“The sum of two consecutive prime numbers is always even”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prove a statement is not true by ‘counter-example’. In that case, you find a single example where the statement does not work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2 + 3 = 5 would be a counter-example here…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925069" cy="519717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mathematical statement can be proved via exhaustion.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Prove that for all positive values of x and 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that a proof like this needs to start from known facts, not from what you are proving itself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should do some ‘jottings’ or workings first, and then write up the proof properly afterwards…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925069" cy="5197177"/>
              </a:xfrm>
              <a:blipFill>
                <a:blip r:embed="rId2"/>
                <a:stretch>
                  <a:fillRect t="-704" r="-2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04048" y="1700808"/>
                <a:ext cx="925573" cy="463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700808"/>
                <a:ext cx="925573" cy="463781"/>
              </a:xfrm>
              <a:prstGeom prst="rect">
                <a:avLst/>
              </a:prstGeom>
              <a:blipFill>
                <a:blip r:embed="rId3"/>
                <a:stretch>
                  <a:fillRect l="-3947" t="-1316" r="-3289" b="-14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88024" y="2276872"/>
                <a:ext cx="1136208" cy="53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276872"/>
                <a:ext cx="1136208" cy="5361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88024" y="3068960"/>
                <a:ext cx="13515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068960"/>
                <a:ext cx="1351524" cy="246221"/>
              </a:xfrm>
              <a:prstGeom prst="rect">
                <a:avLst/>
              </a:prstGeom>
              <a:blipFill>
                <a:blip r:embed="rId5"/>
                <a:stretch>
                  <a:fillRect l="-901" r="-1802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11960" y="3645024"/>
                <a:ext cx="17104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645024"/>
                <a:ext cx="1710405" cy="246221"/>
              </a:xfrm>
              <a:prstGeom prst="rect">
                <a:avLst/>
              </a:prstGeom>
              <a:blipFill>
                <a:blip r:embed="rId6"/>
                <a:stretch>
                  <a:fillRect l="-1068" r="-142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16016" y="4221088"/>
                <a:ext cx="122413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221088"/>
                <a:ext cx="1224136" cy="246221"/>
              </a:xfrm>
              <a:prstGeom prst="rect">
                <a:avLst/>
              </a:prstGeom>
              <a:blipFill>
                <a:blip r:embed="rId7"/>
                <a:stretch>
                  <a:fillRect r="-1000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012160" y="1916832"/>
            <a:ext cx="144016" cy="648072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1916832"/>
            <a:ext cx="22322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Convert fractions so the denominators are equal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28184" y="2564904"/>
            <a:ext cx="144016" cy="648072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28184" y="3212976"/>
            <a:ext cx="144016" cy="576064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012160" y="3789040"/>
            <a:ext cx="144016" cy="576064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2492896"/>
            <a:ext cx="25922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Multiply by </a:t>
            </a: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xy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 (we know this is positive so the inequality sign will not flip)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3356992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Subtract 2xy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3789040"/>
            <a:ext cx="29158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This can be factorized (doing lots of practice questions helps spot this kind of pattern!)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5013176"/>
            <a:ext cx="424847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We know this statement to be true since any value squared will be equal to or greater than 0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To do our proof, we should start from this known statement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39952" y="1268760"/>
            <a:ext cx="1067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‘Jottings’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56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15" grpId="0"/>
      <p:bldP spid="16" grpId="0"/>
      <p:bldP spid="1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925069" cy="519717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mathematical statement can be proved via exhaustion.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Prove that for all positive values of x and 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that a proof like this needs to start from known facts, not from what you are proving itself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should do some ‘jottings’ or workings first, and then write up the proof properly afterwards…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925069" cy="5197177"/>
              </a:xfrm>
              <a:blipFill>
                <a:blip r:embed="rId2"/>
                <a:stretch>
                  <a:fillRect t="-704" r="-2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11960" y="1700808"/>
                <a:ext cx="16182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Consider</a:t>
                </a:r>
                <a:r>
                  <a:rPr lang="en-US" sz="1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700808"/>
                <a:ext cx="1618264" cy="246221"/>
              </a:xfrm>
              <a:prstGeom prst="rect">
                <a:avLst/>
              </a:prstGeom>
              <a:blipFill>
                <a:blip r:embed="rId3"/>
                <a:stretch>
                  <a:fillRect l="-7925" t="-25000" r="-1509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868144" y="1844824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648" y="1772816"/>
            <a:ext cx="3168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We know the statement will give an answer greater than or equal to 0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39952" y="1268760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Proof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56747" y="2181078"/>
                <a:ext cx="11872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747" y="2181078"/>
                <a:ext cx="1187248" cy="246221"/>
              </a:xfrm>
              <a:prstGeom prst="rect">
                <a:avLst/>
              </a:prstGeom>
              <a:blipFill>
                <a:blip r:embed="rId4"/>
                <a:stretch>
                  <a:fillRect r="-2051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9952" y="2636912"/>
                <a:ext cx="17104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636912"/>
                <a:ext cx="1710405" cy="246221"/>
              </a:xfrm>
              <a:prstGeom prst="rect">
                <a:avLst/>
              </a:prstGeom>
              <a:blipFill>
                <a:blip r:embed="rId5"/>
                <a:stretch>
                  <a:fillRect l="-712" r="-1779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39952" y="3068960"/>
                <a:ext cx="1710405" cy="53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068960"/>
                <a:ext cx="1710405" cy="5361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789040"/>
                <a:ext cx="1284454" cy="463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89040"/>
                <a:ext cx="1284454" cy="463781"/>
              </a:xfrm>
              <a:prstGeom prst="rect">
                <a:avLst/>
              </a:prstGeom>
              <a:blipFill>
                <a:blip r:embed="rId7"/>
                <a:stretch>
                  <a:fillRect l="-2844" t="-2632" r="-1896" b="-14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32040" y="4437112"/>
                <a:ext cx="925573" cy="463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37112"/>
                <a:ext cx="925573" cy="463781"/>
              </a:xfrm>
              <a:prstGeom prst="rect">
                <a:avLst/>
              </a:prstGeom>
              <a:blipFill>
                <a:blip r:embed="rId8"/>
                <a:stretch>
                  <a:fillRect l="-3947" t="-1316" r="-3947" b="-14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868144" y="2276872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868144" y="2708920"/>
            <a:ext cx="144016" cy="648072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868144" y="3356992"/>
            <a:ext cx="144016" cy="648072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868144" y="4005064"/>
            <a:ext cx="144016" cy="648072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152" y="2348880"/>
            <a:ext cx="18722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4" y="2780928"/>
            <a:ext cx="3384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Divide both sides by </a:t>
            </a: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xy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 (this is valid as we know they are both positive)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0" y="3501008"/>
            <a:ext cx="9361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152" y="4149080"/>
            <a:ext cx="9361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Add 2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5157192"/>
            <a:ext cx="38884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We have therefore proved the statement, starting from a known fact!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0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/>
      <p:bldP spid="19" grpId="0"/>
      <p:bldP spid="20" grpId="0"/>
      <p:bldP spid="21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proof is a logical and structured argument to show that a mathematical statement is always true (or not true)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proof will follow this general pattern: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2FCF53-DF74-439E-89C3-12F512E72B10}"/>
              </a:ext>
            </a:extLst>
          </p:cNvPr>
          <p:cNvSpPr txBox="1"/>
          <p:nvPr/>
        </p:nvSpPr>
        <p:spPr>
          <a:xfrm>
            <a:off x="1207363" y="3391270"/>
            <a:ext cx="1509203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Known facts/ theorems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3FFD52-D27D-4D1D-8D59-4B0062F94D8B}"/>
              </a:ext>
            </a:extLst>
          </p:cNvPr>
          <p:cNvSpPr txBox="1"/>
          <p:nvPr/>
        </p:nvSpPr>
        <p:spPr>
          <a:xfrm>
            <a:off x="1217721" y="4458070"/>
            <a:ext cx="148109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Clearly shown logical steps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09F459E-EED3-408B-B5C4-888C91D44E1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961965" y="3976045"/>
            <a:ext cx="0" cy="4716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7DCEC5-F5D1-497D-A000-F033315E4645}"/>
              </a:ext>
            </a:extLst>
          </p:cNvPr>
          <p:cNvSpPr txBox="1"/>
          <p:nvPr/>
        </p:nvSpPr>
        <p:spPr>
          <a:xfrm>
            <a:off x="1210323" y="5542626"/>
            <a:ext cx="148109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Statement of proof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53E1B04-480E-47BE-9A91-38AEA2139238}"/>
              </a:ext>
            </a:extLst>
          </p:cNvPr>
          <p:cNvCxnSpPr>
            <a:cxnSpLocks/>
          </p:cNvCxnSpPr>
          <p:nvPr/>
        </p:nvCxnSpPr>
        <p:spPr>
          <a:xfrm>
            <a:off x="1954567" y="5060601"/>
            <a:ext cx="0" cy="4716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F26BE2-72A4-4FC5-819B-B6154A64E370}"/>
              </a:ext>
            </a:extLst>
          </p:cNvPr>
          <p:cNvSpPr txBox="1"/>
          <p:nvPr/>
        </p:nvSpPr>
        <p:spPr>
          <a:xfrm>
            <a:off x="3941686" y="1296140"/>
            <a:ext cx="50336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You need to be able to prove mathematical statements clearly</a:t>
            </a:r>
          </a:p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One way is by </a:t>
            </a:r>
            <a:r>
              <a:rPr lang="en-US" sz="1400" b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deduction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556D8D-B885-4F61-8F94-0917820F661A}"/>
              </a:ext>
            </a:extLst>
          </p:cNvPr>
          <p:cNvSpPr txBox="1"/>
          <p:nvPr/>
        </p:nvSpPr>
        <p:spPr>
          <a:xfrm>
            <a:off x="3889900" y="2096611"/>
            <a:ext cx="5103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Statement</a:t>
            </a:r>
            <a:r>
              <a:rPr lang="en-US" sz="1400" dirty="0">
                <a:latin typeface="Comic Sans MS" panose="030F0702030302020204" pitchFamily="66" charset="0"/>
              </a:rPr>
              <a:t>: Prove that the product of two odd numbers is odd”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3B13BE4-AA99-4518-841E-C5FA35E5A62D}"/>
              </a:ext>
            </a:extLst>
          </p:cNvPr>
          <p:cNvSpPr txBox="1"/>
          <p:nvPr/>
        </p:nvSpPr>
        <p:spPr>
          <a:xfrm>
            <a:off x="3882501" y="2648507"/>
            <a:ext cx="5103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Demonstration</a:t>
            </a:r>
            <a:r>
              <a:rPr lang="en-US" sz="1400" dirty="0">
                <a:latin typeface="Comic Sans MS" panose="030F0702030302020204" pitchFamily="66" charset="0"/>
              </a:rPr>
              <a:t>: 5 x 7 = 35, which is odd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3BEA22E-8545-44BF-A8B4-8AC03F0832B6}"/>
              </a:ext>
            </a:extLst>
          </p:cNvPr>
          <p:cNvSpPr txBox="1"/>
          <p:nvPr/>
        </p:nvSpPr>
        <p:spPr>
          <a:xfrm>
            <a:off x="3889900" y="3067237"/>
            <a:ext cx="841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Proof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FD8111E-25BC-4B59-AEE4-D8F9BB6F01FA}"/>
                  </a:ext>
                </a:extLst>
              </p:cNvPr>
              <p:cNvSpPr txBox="1"/>
              <p:nvPr/>
            </p:nvSpPr>
            <p:spPr>
              <a:xfrm>
                <a:off x="4589756" y="3093868"/>
                <a:ext cx="387954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integers, 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are odd numbers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FD8111E-25BC-4B59-AEE4-D8F9BB6F0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56" y="3093868"/>
                <a:ext cx="3879541" cy="430887"/>
              </a:xfrm>
              <a:prstGeom prst="rect">
                <a:avLst/>
              </a:prstGeom>
              <a:blipFill>
                <a:blip r:embed="rId2"/>
                <a:stretch>
                  <a:fillRect l="-2830" t="-14286" r="-786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3E19D94-9C63-4859-B75A-649DD7FD08C7}"/>
                  </a:ext>
                </a:extLst>
              </p:cNvPr>
              <p:cNvSpPr txBox="1"/>
              <p:nvPr/>
            </p:nvSpPr>
            <p:spPr>
              <a:xfrm>
                <a:off x="3932807" y="3697550"/>
                <a:ext cx="15648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3E19D94-9C63-4859-B75A-649DD7FD0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807" y="3697550"/>
                <a:ext cx="1564851" cy="246221"/>
              </a:xfrm>
              <a:prstGeom prst="rect">
                <a:avLst/>
              </a:prstGeom>
              <a:blipFill>
                <a:blip r:embed="rId3"/>
                <a:stretch>
                  <a:fillRect l="-3891" r="-428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6A7AD2-3A59-44A1-B805-70CE977F8ED2}"/>
                  </a:ext>
                </a:extLst>
              </p:cNvPr>
              <p:cNvSpPr txBox="1"/>
              <p:nvPr/>
            </p:nvSpPr>
            <p:spPr>
              <a:xfrm>
                <a:off x="3960919" y="4116280"/>
                <a:ext cx="19116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96A7AD2-3A59-44A1-B805-70CE977F8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919" y="4116280"/>
                <a:ext cx="1911614" cy="246221"/>
              </a:xfrm>
              <a:prstGeom prst="rect">
                <a:avLst/>
              </a:prstGeom>
              <a:blipFill>
                <a:blip r:embed="rId4"/>
                <a:stretch>
                  <a:fillRect l="-639" r="-1917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6544C79F-73E5-4FF7-BA24-FD8BB678FC4C}"/>
                  </a:ext>
                </a:extLst>
              </p:cNvPr>
              <p:cNvSpPr txBox="1"/>
              <p:nvPr/>
            </p:nvSpPr>
            <p:spPr>
              <a:xfrm>
                <a:off x="3962399" y="4499500"/>
                <a:ext cx="19677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6544C79F-73E5-4FF7-BA24-FD8BB678F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4499500"/>
                <a:ext cx="1967718" cy="246221"/>
              </a:xfrm>
              <a:prstGeom prst="rect">
                <a:avLst/>
              </a:prstGeom>
              <a:blipFill>
                <a:blip r:embed="rId5"/>
                <a:stretch>
                  <a:fillRect l="-619" r="-1548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BA83613-BF72-46EE-940F-3F9E9C25CE72}"/>
                  </a:ext>
                </a:extLst>
              </p:cNvPr>
              <p:cNvSpPr txBox="1"/>
              <p:nvPr/>
            </p:nvSpPr>
            <p:spPr>
              <a:xfrm>
                <a:off x="4005309" y="4915270"/>
                <a:ext cx="48190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Since p and q are integers,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also an integer.</a:t>
                </a: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BA83613-BF72-46EE-940F-3F9E9C25C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309" y="4915270"/>
                <a:ext cx="4819095" cy="430887"/>
              </a:xfrm>
              <a:prstGeom prst="rect">
                <a:avLst/>
              </a:prstGeom>
              <a:blipFill>
                <a:blip r:embed="rId6"/>
                <a:stretch>
                  <a:fillRect l="-2276" t="-12676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4F62743-8496-4C30-92CA-0D6004D24686}"/>
                  </a:ext>
                </a:extLst>
              </p:cNvPr>
              <p:cNvSpPr txBox="1"/>
              <p:nvPr/>
            </p:nvSpPr>
            <p:spPr>
              <a:xfrm>
                <a:off x="4006789" y="5476042"/>
                <a:ext cx="48190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Therefore,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2(2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once more than an even number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4F62743-8496-4C30-92CA-0D6004D24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789" y="5476042"/>
                <a:ext cx="4819095" cy="430887"/>
              </a:xfrm>
              <a:prstGeom prst="rect">
                <a:avLst/>
              </a:prstGeom>
              <a:blipFill>
                <a:blip r:embed="rId7"/>
                <a:stretch>
                  <a:fillRect l="-2276" t="-12676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CBAEC97-BACB-46E8-A9F8-BE6A1C7773D4}"/>
              </a:ext>
            </a:extLst>
          </p:cNvPr>
          <p:cNvSpPr txBox="1"/>
          <p:nvPr/>
        </p:nvSpPr>
        <p:spPr>
          <a:xfrm>
            <a:off x="4008268" y="6027937"/>
            <a:ext cx="481909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Consequently, the product of two numbers is an odd number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933156" y="3820251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425" y="3871975"/>
            <a:ext cx="12376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26" name="Arc 17">
            <a:extLst>
              <a:ext uri="{FF2B5EF4-FFF2-40B4-BE49-F238E27FC236}">
                <a16:creationId xmlns:a16="http://schemas.microsoft.com/office/drawing/2014/main" id="{22757B4A-E002-4A32-A6B9-F71537EF495D}"/>
              </a:ext>
            </a:extLst>
          </p:cNvPr>
          <p:cNvSpPr>
            <a:spLocks/>
          </p:cNvSpPr>
          <p:nvPr/>
        </p:nvSpPr>
        <p:spPr bwMode="auto">
          <a:xfrm>
            <a:off x="6085556" y="4247859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960BD616-67F4-4DCD-AB17-BC36A495E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4558" y="4281827"/>
            <a:ext cx="19108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Factorise partially</a:t>
            </a:r>
          </a:p>
        </p:txBody>
      </p:sp>
    </p:spTree>
    <p:extLst>
      <p:ext uri="{BB962C8B-B14F-4D97-AF65-F5344CB8AC3E}">
        <p14:creationId xmlns:p14="http://schemas.microsoft.com/office/powerpoint/2010/main" val="13874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proof is a logical and structured argument to show that a mathematical statement is always true (or not true)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might have to prove identities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identity has a ‘triple’ equal sign, and means that both sides are always equal (for any value of x)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Do not try to solve it like an equation. Instead, start with one side and show it is equal to the other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145872" y="1593543"/>
                <a:ext cx="44391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−101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72" y="1593543"/>
                <a:ext cx="4439164" cy="246221"/>
              </a:xfrm>
              <a:prstGeom prst="rect">
                <a:avLst/>
              </a:prstGeom>
              <a:blipFill>
                <a:blip r:embed="rId2"/>
                <a:stretch>
                  <a:fillRect r="-54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1826E3-82B7-4792-8D2D-706FF31C3B54}"/>
              </a:ext>
            </a:extLst>
          </p:cNvPr>
          <p:cNvSpPr txBox="1"/>
          <p:nvPr/>
        </p:nvSpPr>
        <p:spPr>
          <a:xfrm>
            <a:off x="5761608" y="1260629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Prove that: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167644" y="2493947"/>
                <a:ext cx="209352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44" y="2493947"/>
                <a:ext cx="2093522" cy="246221"/>
              </a:xfrm>
              <a:prstGeom prst="rect">
                <a:avLst/>
              </a:prstGeom>
              <a:blipFill>
                <a:blip r:embed="rId3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65480" y="2935596"/>
                <a:ext cx="23476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480" y="2935596"/>
                <a:ext cx="2347630" cy="246221"/>
              </a:xfrm>
              <a:prstGeom prst="rect">
                <a:avLst/>
              </a:prstGeom>
              <a:blipFill>
                <a:blip r:embed="rId4"/>
                <a:stretch>
                  <a:fillRect l="-260" t="-2500" r="-259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59260" y="3386576"/>
                <a:ext cx="33834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−105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260" y="3386576"/>
                <a:ext cx="3383427" cy="246221"/>
              </a:xfrm>
              <a:prstGeom prst="rect">
                <a:avLst/>
              </a:prstGeom>
              <a:blipFill>
                <a:blip r:embed="rId5"/>
                <a:stretch>
                  <a:fillRect l="-180" t="-2500" r="-71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71701" y="3837556"/>
                <a:ext cx="23351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−101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701" y="3837556"/>
                <a:ext cx="2335126" cy="246221"/>
              </a:xfrm>
              <a:prstGeom prst="rect">
                <a:avLst/>
              </a:prstGeom>
              <a:blipFill>
                <a:blip r:embed="rId6"/>
                <a:stretch>
                  <a:fillRect l="-261" t="-2500" r="-104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3984141" y="4288536"/>
                <a:ext cx="6509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141" y="4288536"/>
                <a:ext cx="650947" cy="246221"/>
              </a:xfrm>
              <a:prstGeom prst="rect">
                <a:avLst/>
              </a:prstGeom>
              <a:blipFill>
                <a:blip r:embed="rId7"/>
                <a:stretch>
                  <a:fillRect l="-2830" r="-566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356143" y="2660146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828" y="2015184"/>
            <a:ext cx="33217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Start with the left hand side (LHS)</a:t>
            </a:r>
          </a:p>
        </p:txBody>
      </p:sp>
      <p:sp>
        <p:nvSpPr>
          <p:cNvPr id="16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7379400" y="3073803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7346743" y="3531003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323485" y="3999089"/>
            <a:ext cx="130293" cy="44103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5229" y="2700984"/>
            <a:ext cx="1828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Expand one bracket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829" y="3125528"/>
            <a:ext cx="13498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Expand again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3582728"/>
            <a:ext cx="16437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487" y="3985499"/>
            <a:ext cx="16437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This equals the right hand side</a:t>
            </a:r>
          </a:p>
        </p:txBody>
      </p:sp>
    </p:spTree>
    <p:extLst>
      <p:ext uri="{BB962C8B-B14F-4D97-AF65-F5344CB8AC3E}">
        <p14:creationId xmlns:p14="http://schemas.microsoft.com/office/powerpoint/2010/main" val="194351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Prove that 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43844" y="2388200"/>
                <a:ext cx="20154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844" y="2388200"/>
                <a:ext cx="2015424" cy="246221"/>
              </a:xfrm>
              <a:prstGeom prst="rect">
                <a:avLst/>
              </a:prstGeom>
              <a:blipFill>
                <a:blip r:embed="rId3"/>
                <a:stretch>
                  <a:fillRect l="-3021" r="-302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A1826E3-82B7-4792-8D2D-706FF31C3B54}"/>
                  </a:ext>
                </a:extLst>
              </p:cNvPr>
              <p:cNvSpPr txBox="1"/>
              <p:nvPr/>
            </p:nvSpPr>
            <p:spPr>
              <a:xfrm>
                <a:off x="4531522" y="1304171"/>
                <a:ext cx="34659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then: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A1826E3-82B7-4792-8D2D-706FF31C3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522" y="1304171"/>
                <a:ext cx="3465949" cy="338554"/>
              </a:xfrm>
              <a:prstGeom prst="rect">
                <a:avLst/>
              </a:prstGeom>
              <a:blipFill>
                <a:blip r:embed="rId4"/>
                <a:stretch>
                  <a:fillRect l="-879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43845" y="2932486"/>
                <a:ext cx="20186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845" y="2932486"/>
                <a:ext cx="2018694" cy="246221"/>
              </a:xfrm>
              <a:prstGeom prst="rect">
                <a:avLst/>
              </a:prstGeom>
              <a:blipFill>
                <a:blip r:embed="rId5"/>
                <a:stretch>
                  <a:fillRect l="-3021" r="-332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54731" y="3444114"/>
                <a:ext cx="14848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31" y="3444114"/>
                <a:ext cx="1484894" cy="246221"/>
              </a:xfrm>
              <a:prstGeom prst="rect">
                <a:avLst/>
              </a:prstGeom>
              <a:blipFill>
                <a:blip r:embed="rId6"/>
                <a:stretch>
                  <a:fillRect l="-4508" r="-409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/>
              <p:nvPr/>
            </p:nvSpPr>
            <p:spPr>
              <a:xfrm>
                <a:off x="4254730" y="3966629"/>
                <a:ext cx="8330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6">
                <a:extLst>
                  <a:ext uri="{FF2B5EF4-FFF2-40B4-BE49-F238E27FC236}">
                    <a16:creationId xmlns:a16="http://schemas.microsoft.com/office/drawing/2014/main" id="{32CEC257-8406-4DEF-BCC5-305C543E5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30" y="3966629"/>
                <a:ext cx="833049" cy="246221"/>
              </a:xfrm>
              <a:prstGeom prst="rect">
                <a:avLst/>
              </a:prstGeom>
              <a:blipFill>
                <a:blip r:embed="rId7"/>
                <a:stretch>
                  <a:fillRect l="-8759" r="-438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312599" y="2540401"/>
            <a:ext cx="120859" cy="518483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0971" y="1710384"/>
                <a:ext cx="31242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Think about what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being a factor means…</a:t>
                </a:r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50971" y="1710384"/>
                <a:ext cx="3124200" cy="523220"/>
              </a:xfrm>
              <a:prstGeom prst="rect">
                <a:avLst/>
              </a:prstGeom>
              <a:blipFill>
                <a:blip r:embed="rId8"/>
                <a:stretch>
                  <a:fillRect t="-2353" b="-1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79941" y="3062915"/>
            <a:ext cx="120859" cy="518483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57427" y="3585430"/>
            <a:ext cx="120859" cy="518483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5743" y="2515927"/>
                <a:ext cx="30480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want to show what happens with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 Let </a:t>
                </a:r>
                <a14:m>
                  <m:oMath xmlns:m="http://schemas.openxmlformats.org/officeDocument/2006/math"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5743" y="2515927"/>
                <a:ext cx="3048000" cy="523220"/>
              </a:xfrm>
              <a:prstGeom prst="rect">
                <a:avLst/>
              </a:prstGeom>
              <a:blipFill>
                <a:blip r:embed="rId9"/>
                <a:stretch>
                  <a:fillRect t="-2326" b="-10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0171" y="3125526"/>
                <a:ext cx="127362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alt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 Box 19">
                <a:extLst>
                  <a:ext uri="{FF2B5EF4-FFF2-40B4-BE49-F238E27FC236}">
                    <a16:creationId xmlns:a16="http://schemas.microsoft.com/office/drawing/2014/main" id="{6579D690-E06F-464D-BDCC-D9F6C441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70171" y="3125526"/>
                <a:ext cx="1273629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857" y="3702468"/>
            <a:ext cx="1273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This equals 0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4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(1,1)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(4,2)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the vertices of a right-angled triangle.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need to show that two of the lines are perpendicular – this will give us the right-angle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also need to show that the points are no collinear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 they are all different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example, if two lines have the same gradient, they could be the same line!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  <a:blipFill>
                <a:blip r:embed="rId2"/>
                <a:stretch>
                  <a:fillRect l="-336" t="-1153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012160" y="2852936"/>
            <a:ext cx="145868" cy="152399"/>
            <a:chOff x="7221584" y="3956277"/>
            <a:chExt cx="145868" cy="152399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5"/>
              <p:cNvSpPr txBox="1">
                <a:spLocks noChangeArrowheads="1"/>
              </p:cNvSpPr>
              <p:nvPr/>
            </p:nvSpPr>
            <p:spPr bwMode="auto">
              <a:xfrm>
                <a:off x="5664303" y="2950662"/>
                <a:ext cx="6379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4303" y="2950662"/>
                <a:ext cx="637904" cy="307777"/>
              </a:xfrm>
              <a:prstGeom prst="rect">
                <a:avLst/>
              </a:prstGeom>
              <a:blipFill>
                <a:blip r:embed="rId3"/>
                <a:stretch>
                  <a:fillRect r="-12381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5485291" y="1160890"/>
            <a:ext cx="2329541" cy="2329541"/>
            <a:chOff x="6063343" y="1143003"/>
            <a:chExt cx="2329541" cy="2329541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H="1" flipV="1">
              <a:off x="5116286" y="2307774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 flipH="1" flipV="1">
              <a:off x="6063343" y="3287488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035418" y="1709936"/>
            <a:ext cx="145868" cy="152399"/>
            <a:chOff x="7221584" y="3956277"/>
            <a:chExt cx="145868" cy="152399"/>
          </a:xfrm>
        </p:grpSpPr>
        <p:sp>
          <p:nvSpPr>
            <p:cNvPr id="35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579703" y="2341307"/>
            <a:ext cx="145868" cy="152399"/>
            <a:chOff x="7221584" y="3956277"/>
            <a:chExt cx="145868" cy="152399"/>
          </a:xfrm>
        </p:grpSpPr>
        <p:sp>
          <p:nvSpPr>
            <p:cNvPr id="38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10" name="Straight Connector 9"/>
          <p:cNvCxnSpPr/>
          <p:nvPr/>
        </p:nvCxnSpPr>
        <p:spPr>
          <a:xfrm flipV="1">
            <a:off x="6082372" y="1784094"/>
            <a:ext cx="1032510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111072" y="1787905"/>
            <a:ext cx="556260" cy="6400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086182" y="2427984"/>
            <a:ext cx="1577340" cy="5029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35"/>
              <p:cNvSpPr txBox="1">
                <a:spLocks noChangeArrowheads="1"/>
              </p:cNvSpPr>
              <p:nvPr/>
            </p:nvSpPr>
            <p:spPr bwMode="auto">
              <a:xfrm>
                <a:off x="6797778" y="1379037"/>
                <a:ext cx="6379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7778" y="1379037"/>
                <a:ext cx="637904" cy="307777"/>
              </a:xfrm>
              <a:prstGeom prst="rect">
                <a:avLst/>
              </a:prstGeom>
              <a:blipFill>
                <a:blip r:embed="rId4"/>
                <a:stretch>
                  <a:fillRect r="-14286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35"/>
              <p:cNvSpPr txBox="1">
                <a:spLocks noChangeArrowheads="1"/>
              </p:cNvSpPr>
              <p:nvPr/>
            </p:nvSpPr>
            <p:spPr bwMode="auto">
              <a:xfrm>
                <a:off x="7483578" y="2512512"/>
                <a:ext cx="63790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83578" y="2512512"/>
                <a:ext cx="637904" cy="307777"/>
              </a:xfrm>
              <a:prstGeom prst="rect">
                <a:avLst/>
              </a:prstGeom>
              <a:blipFill>
                <a:blip r:embed="rId5"/>
                <a:stretch>
                  <a:fillRect r="-11538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67944" y="3573016"/>
            <a:ext cx="113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 Line AB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96136" y="3573016"/>
            <a:ext cx="113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 Line AC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24328" y="3573016"/>
            <a:ext cx="1137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 Line BC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355976" y="4221088"/>
                <a:ext cx="606961" cy="40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221088"/>
                <a:ext cx="606961" cy="404085"/>
              </a:xfrm>
              <a:prstGeom prst="rect">
                <a:avLst/>
              </a:prstGeom>
              <a:blipFill>
                <a:blip r:embed="rId6"/>
                <a:stretch>
                  <a:fillRect l="-7071" t="-1493" r="-2020" b="-7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84168" y="4221088"/>
                <a:ext cx="606961" cy="40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221088"/>
                <a:ext cx="606961" cy="404085"/>
              </a:xfrm>
              <a:prstGeom prst="rect">
                <a:avLst/>
              </a:prstGeom>
              <a:blipFill>
                <a:blip r:embed="rId7"/>
                <a:stretch>
                  <a:fillRect l="-6000" t="-1493" r="-1000" b="-7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812360" y="4221088"/>
                <a:ext cx="606961" cy="404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4221088"/>
                <a:ext cx="606961" cy="404085"/>
              </a:xfrm>
              <a:prstGeom prst="rect">
                <a:avLst/>
              </a:prstGeom>
              <a:blipFill>
                <a:blip r:embed="rId6"/>
                <a:stretch>
                  <a:fillRect l="-7071" t="-1493" r="-2020" b="-7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27984" y="4869160"/>
                <a:ext cx="45326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869160"/>
                <a:ext cx="453265" cy="404726"/>
              </a:xfrm>
              <a:prstGeom prst="rect">
                <a:avLst/>
              </a:prstGeom>
              <a:blipFill>
                <a:blip r:embed="rId8"/>
                <a:stretch>
                  <a:fillRect l="-8000" t="-1515" r="-80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9992" y="5517232"/>
                <a:ext cx="3239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517232"/>
                <a:ext cx="323999" cy="215444"/>
              </a:xfrm>
              <a:prstGeom prst="rect">
                <a:avLst/>
              </a:prstGeom>
              <a:blipFill>
                <a:blip r:embed="rId9"/>
                <a:stretch>
                  <a:fillRect l="-3774" r="-1132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56176" y="4869160"/>
                <a:ext cx="45326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2−1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869160"/>
                <a:ext cx="453265" cy="404726"/>
              </a:xfrm>
              <a:prstGeom prst="rect">
                <a:avLst/>
              </a:prstGeom>
              <a:blipFill>
                <a:blip r:embed="rId10"/>
                <a:stretch>
                  <a:fillRect l="-8108" t="-1515" r="-945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28184" y="5445224"/>
                <a:ext cx="32399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445224"/>
                <a:ext cx="323999" cy="404726"/>
              </a:xfrm>
              <a:prstGeom prst="rect">
                <a:avLst/>
              </a:prstGeom>
              <a:blipFill>
                <a:blip r:embed="rId11"/>
                <a:stretch>
                  <a:fillRect l="-5660" r="-11321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884368" y="4869160"/>
                <a:ext cx="453265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4869160"/>
                <a:ext cx="453265" cy="404726"/>
              </a:xfrm>
              <a:prstGeom prst="rect">
                <a:avLst/>
              </a:prstGeom>
              <a:blipFill>
                <a:blip r:embed="rId12"/>
                <a:stretch>
                  <a:fillRect l="-8000" t="-1515" r="-80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84368" y="5517232"/>
                <a:ext cx="458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5517232"/>
                <a:ext cx="458652" cy="215444"/>
              </a:xfrm>
              <a:prstGeom prst="rect">
                <a:avLst/>
              </a:prstGeom>
              <a:blipFill>
                <a:blip r:embed="rId13"/>
                <a:stretch>
                  <a:fillRect l="-2632" r="-657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3707904" y="5877272"/>
            <a:ext cx="5436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of AB x Gradient of BC = -1 so they are perpendicular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7904" y="6165304"/>
            <a:ext cx="5436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All gradients are different so the lines are not collinear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2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k is a constant, has no real roots. Prove that k satisfies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8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to state what relationships you are using…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  <a:blipFill>
                <a:blip r:embed="rId2"/>
                <a:stretch>
                  <a:fillRect t="-692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11960" y="1412776"/>
                <a:ext cx="332315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has no real roots</a:t>
                </a:r>
              </a:p>
              <a:p>
                <a:endParaRPr lang="en-US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412776"/>
                <a:ext cx="3323154" cy="738664"/>
              </a:xfrm>
              <a:prstGeom prst="rect">
                <a:avLst/>
              </a:prstGeom>
              <a:blipFill>
                <a:blip r:embed="rId3"/>
                <a:stretch>
                  <a:fillRect l="-3853" t="-8264" r="-2569" b="-16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499992" y="2564904"/>
                <a:ext cx="12286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𝑎𝑐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564904"/>
                <a:ext cx="1228606" cy="246221"/>
              </a:xfrm>
              <a:prstGeom prst="rect">
                <a:avLst/>
              </a:prstGeom>
              <a:blipFill>
                <a:blip r:embed="rId4"/>
                <a:stretch>
                  <a:fillRect l="-2970" r="-2475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23928" y="2996952"/>
                <a:ext cx="18002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)(2)&lt;0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996952"/>
                <a:ext cx="1800200" cy="246221"/>
              </a:xfrm>
              <a:prstGeom prst="rect">
                <a:avLst/>
              </a:prstGeom>
              <a:blipFill>
                <a:blip r:embed="rId5"/>
                <a:stretch>
                  <a:fillRect l="-2712" r="-1017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32366" y="3429000"/>
                <a:ext cx="170778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6" y="3429000"/>
                <a:ext cx="1707786" cy="246221"/>
              </a:xfrm>
              <a:prstGeom prst="rect">
                <a:avLst/>
              </a:prstGeom>
              <a:blipFill>
                <a:blip r:embed="rId6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11960" y="3861048"/>
                <a:ext cx="170778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−8)&lt;0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861048"/>
                <a:ext cx="1707786" cy="246221"/>
              </a:xfrm>
              <a:prstGeom prst="rect">
                <a:avLst/>
              </a:prstGeom>
              <a:blipFill>
                <a:blip r:embed="rId7"/>
                <a:stretch>
                  <a:fillRect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/>
          <p:cNvGrpSpPr/>
          <p:nvPr/>
        </p:nvGrpSpPr>
        <p:grpSpPr>
          <a:xfrm>
            <a:off x="6660232" y="4149080"/>
            <a:ext cx="2329541" cy="2329541"/>
            <a:chOff x="5127239" y="1143003"/>
            <a:chExt cx="2329541" cy="2329541"/>
          </a:xfrm>
        </p:grpSpPr>
        <p:sp>
          <p:nvSpPr>
            <p:cNvPr id="63" name="Line 18"/>
            <p:cNvSpPr>
              <a:spLocks noChangeShapeType="1"/>
            </p:cNvSpPr>
            <p:nvPr/>
          </p:nvSpPr>
          <p:spPr bwMode="auto">
            <a:xfrm rot="16200000" flipH="1" flipV="1">
              <a:off x="5116286" y="2307774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18"/>
            <p:cNvSpPr>
              <a:spLocks noChangeShapeType="1"/>
            </p:cNvSpPr>
            <p:nvPr/>
          </p:nvSpPr>
          <p:spPr bwMode="auto">
            <a:xfrm flipH="1" flipV="1">
              <a:off x="5127239" y="2439147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7740352" y="5373216"/>
            <a:ext cx="145868" cy="152399"/>
            <a:chOff x="7221584" y="3956277"/>
            <a:chExt cx="145868" cy="152399"/>
          </a:xfrm>
        </p:grpSpPr>
        <p:sp>
          <p:nvSpPr>
            <p:cNvPr id="66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35"/>
              <p:cNvSpPr txBox="1">
                <a:spLocks noChangeArrowheads="1"/>
              </p:cNvSpPr>
              <p:nvPr/>
            </p:nvSpPr>
            <p:spPr bwMode="auto">
              <a:xfrm>
                <a:off x="8604448" y="5445224"/>
                <a:ext cx="288032" cy="410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04448" y="5445224"/>
                <a:ext cx="288032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8532440" y="5373216"/>
            <a:ext cx="145868" cy="152399"/>
            <a:chOff x="7221584" y="3956277"/>
            <a:chExt cx="145868" cy="152399"/>
          </a:xfrm>
        </p:grpSpPr>
        <p:sp>
          <p:nvSpPr>
            <p:cNvPr id="70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35"/>
              <p:cNvSpPr txBox="1">
                <a:spLocks noChangeArrowheads="1"/>
              </p:cNvSpPr>
              <p:nvPr/>
            </p:nvSpPr>
            <p:spPr bwMode="auto">
              <a:xfrm>
                <a:off x="7524328" y="5445224"/>
                <a:ext cx="288032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1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24328" y="5445224"/>
                <a:ext cx="288032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/>
          <p:cNvSpPr/>
          <p:nvPr/>
        </p:nvSpPr>
        <p:spPr>
          <a:xfrm rot="5400000">
            <a:off x="6563072" y="3598168"/>
            <a:ext cx="3290664" cy="1224136"/>
          </a:xfrm>
          <a:prstGeom prst="arc">
            <a:avLst>
              <a:gd name="adj1" fmla="val 16200000"/>
              <a:gd name="adj2" fmla="val 5532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26195" y="3933056"/>
                <a:ext cx="1117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195" y="3933056"/>
                <a:ext cx="1117805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96136" y="2708921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4" y="2780928"/>
            <a:ext cx="12736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96136" y="3140969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5" y="3212976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7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796136" y="3573017"/>
            <a:ext cx="144016" cy="432048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5" y="3645024"/>
            <a:ext cx="1152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4509120"/>
            <a:ext cx="2592288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At this point a sketch can help show the answer!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We want the part below the x-axis, therefore: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283968" y="5733256"/>
                <a:ext cx="170778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733256"/>
                <a:ext cx="1707786" cy="4626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492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51" grpId="0"/>
      <p:bldP spid="68" grpId="0"/>
      <p:bldP spid="72" grpId="0"/>
      <p:bldP spid="8" grpId="0" animBg="1"/>
      <p:bldP spid="9" grpId="0"/>
      <p:bldP spid="73" grpId="0" animBg="1"/>
      <p:bldP spid="74" grpId="0"/>
      <p:bldP spid="75" grpId="0" animBg="1"/>
      <p:bldP spid="76" grpId="0"/>
      <p:bldP spid="77" grpId="0" animBg="1"/>
      <p:bldP spid="78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proof is a logical and structured argument to show that a mathematical statement is always true (or not true)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k is a constant, has no real roots. Prove that k satisfies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8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to state what relationships you are using…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Be careful though, is the above inequality actually what we need to prove?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287704"/>
              </a:xfrm>
              <a:blipFill>
                <a:blip r:embed="rId2"/>
                <a:stretch>
                  <a:fillRect t="-692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475656" y="4941168"/>
            <a:ext cx="1008112" cy="504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79712" y="3429000"/>
            <a:ext cx="1008112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51920" y="3573016"/>
                <a:ext cx="518457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Based on the quadratic equation graph,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give us a root, and we therefore should not include it (since we are told the original equation has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 real roots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What happens when we substitute 0 into the original equation though?</a:t>
                </a: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573016"/>
                <a:ext cx="5184576" cy="1384995"/>
              </a:xfrm>
              <a:prstGeom prst="rect">
                <a:avLst/>
              </a:prstGeom>
              <a:blipFill>
                <a:blip r:embed="rId4"/>
                <a:stretch>
                  <a:fillRect l="-118" t="-881" r="-1059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220072" y="1196752"/>
            <a:ext cx="2329541" cy="2329541"/>
            <a:chOff x="5127239" y="1143003"/>
            <a:chExt cx="2329541" cy="2329541"/>
          </a:xfrm>
        </p:grpSpPr>
        <p:sp>
          <p:nvSpPr>
            <p:cNvPr id="10" name="Line 18"/>
            <p:cNvSpPr>
              <a:spLocks noChangeShapeType="1"/>
            </p:cNvSpPr>
            <p:nvPr/>
          </p:nvSpPr>
          <p:spPr bwMode="auto">
            <a:xfrm rot="16200000" flipH="1" flipV="1">
              <a:off x="5116286" y="2307774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 flipH="1" flipV="1">
              <a:off x="5127239" y="2439147"/>
              <a:ext cx="23295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300192" y="2420888"/>
            <a:ext cx="145868" cy="152399"/>
            <a:chOff x="7221584" y="3956277"/>
            <a:chExt cx="145868" cy="152399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35"/>
              <p:cNvSpPr txBox="1">
                <a:spLocks noChangeArrowheads="1"/>
              </p:cNvSpPr>
              <p:nvPr/>
            </p:nvSpPr>
            <p:spPr bwMode="auto">
              <a:xfrm>
                <a:off x="7164288" y="2492896"/>
                <a:ext cx="288032" cy="410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en-US" sz="11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4288" y="2492896"/>
                <a:ext cx="288032" cy="41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092280" y="2420888"/>
            <a:ext cx="145868" cy="152399"/>
            <a:chOff x="7221584" y="3956277"/>
            <a:chExt cx="145868" cy="152399"/>
          </a:xfrm>
        </p:grpSpPr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7221584" y="3956277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7223761" y="3960631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35"/>
              <p:cNvSpPr txBox="1">
                <a:spLocks noChangeArrowheads="1"/>
              </p:cNvSpPr>
              <p:nvPr/>
            </p:nvSpPr>
            <p:spPr bwMode="auto">
              <a:xfrm>
                <a:off x="6084168" y="2492896"/>
                <a:ext cx="288032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1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2492896"/>
                <a:ext cx="288032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 rot="5400000">
            <a:off x="5122912" y="645840"/>
            <a:ext cx="3290664" cy="1224136"/>
          </a:xfrm>
          <a:prstGeom prst="arc">
            <a:avLst>
              <a:gd name="adj1" fmla="val 16200000"/>
              <a:gd name="adj2" fmla="val 5532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86035" y="980728"/>
                <a:ext cx="11178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−8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035" y="980728"/>
                <a:ext cx="1117805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55976" y="5085184"/>
                <a:ext cx="18002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085184"/>
                <a:ext cx="1800200" cy="246221"/>
              </a:xfrm>
              <a:prstGeom prst="rect">
                <a:avLst/>
              </a:prstGeom>
              <a:blipFill>
                <a:blip r:embed="rId8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67944" y="5517232"/>
                <a:ext cx="204395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(0)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(0)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517232"/>
                <a:ext cx="2043957" cy="246221"/>
              </a:xfrm>
              <a:prstGeom prst="rect">
                <a:avLst/>
              </a:prstGeom>
              <a:blipFill>
                <a:blip r:embed="rId9"/>
                <a:stretch>
                  <a:fillRect l="-2976" r="-1488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80112" y="5949280"/>
                <a:ext cx="54200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949280"/>
                <a:ext cx="542007" cy="246221"/>
              </a:xfrm>
              <a:prstGeom prst="rect">
                <a:avLst/>
              </a:prstGeom>
              <a:blipFill>
                <a:blip r:embed="rId10"/>
                <a:stretch>
                  <a:fillRect l="-7865" r="-786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34070" y="6165304"/>
                <a:ext cx="5184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we do not get a root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therefore it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should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be included in our answer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070" y="6165304"/>
                <a:ext cx="5184576" cy="523220"/>
              </a:xfrm>
              <a:prstGeom prst="rect">
                <a:avLst/>
              </a:prstGeom>
              <a:blipFill>
                <a:blip r:embed="rId11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41168"/>
                <a:ext cx="170778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19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5" grpId="0" animBg="1"/>
      <p:bldP spid="5" grpId="1" animBg="1"/>
      <p:bldP spid="7" grpId="0" animBg="1"/>
      <p:bldP spid="7" grpId="1" animBg="1"/>
      <p:bldP spid="15" grpId="0"/>
      <p:bldP spid="19" grpId="0"/>
      <p:bldP spid="20" grpId="0" animBg="1"/>
      <p:bldP spid="21" grpId="0"/>
      <p:bldP spid="8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7E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97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925069" cy="51971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mathematical statement can be proved via exhaustion.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method of exhaustion involves breaking a situation down into smaller cases, and then proving each of them separately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method is better when there are a limited number of cases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“Prove that all square numbers are either a multiple of 4, or 1 more than a multiple of 4”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A square number is generated by either multiplying an odd number by itself, or an even number by itself…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5976" y="1196752"/>
                <a:ext cx="23889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odd numbers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</m:t>
                    </m:r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196752"/>
                <a:ext cx="2388987" cy="307777"/>
              </a:xfrm>
              <a:prstGeom prst="rect">
                <a:avLst/>
              </a:prstGeom>
              <a:blipFill>
                <a:blip r:embed="rId2"/>
                <a:stretch>
                  <a:fillRect l="-767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22142" y="1556792"/>
                <a:ext cx="9008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142" y="1556792"/>
                <a:ext cx="900888" cy="246221"/>
              </a:xfrm>
              <a:prstGeom prst="rect">
                <a:avLst/>
              </a:prstGeom>
              <a:blipFill>
                <a:blip r:embed="rId3"/>
                <a:stretch>
                  <a:fillRect r="-1351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2142" y="1916832"/>
                <a:ext cx="17752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142" y="1916832"/>
                <a:ext cx="1775230" cy="246221"/>
              </a:xfrm>
              <a:prstGeom prst="rect">
                <a:avLst/>
              </a:prstGeom>
              <a:blipFill>
                <a:blip r:embed="rId4"/>
                <a:stretch>
                  <a:fillRect l="-685" r="-3425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22142" y="2276872"/>
                <a:ext cx="141865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142" y="2276872"/>
                <a:ext cx="1418658" cy="246221"/>
              </a:xfrm>
              <a:prstGeom prst="rect">
                <a:avLst/>
              </a:prstGeom>
              <a:blipFill>
                <a:blip r:embed="rId5"/>
                <a:stretch>
                  <a:fillRect l="-858" t="-2500" r="-257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22142" y="2636912"/>
                <a:ext cx="147476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142" y="2636912"/>
                <a:ext cx="1474763" cy="246221"/>
              </a:xfrm>
              <a:prstGeom prst="rect">
                <a:avLst/>
              </a:prstGeom>
              <a:blipFill>
                <a:blip r:embed="rId6"/>
                <a:stretch>
                  <a:fillRect l="-826" t="-2500" r="-2479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55976" y="3645024"/>
                <a:ext cx="2145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For even numbers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645024"/>
                <a:ext cx="2145716" cy="307777"/>
              </a:xfrm>
              <a:prstGeom prst="rect">
                <a:avLst/>
              </a:prstGeom>
              <a:blipFill>
                <a:blip r:embed="rId7"/>
                <a:stretch>
                  <a:fillRect l="-852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27984" y="4005064"/>
                <a:ext cx="5420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005064"/>
                <a:ext cx="542007" cy="246221"/>
              </a:xfrm>
              <a:prstGeom prst="rect">
                <a:avLst/>
              </a:prstGeom>
              <a:blipFill>
                <a:blip r:embed="rId8"/>
                <a:stretch>
                  <a:fillRect r="-224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27984" y="4365104"/>
                <a:ext cx="10574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365104"/>
                <a:ext cx="1057469" cy="246221"/>
              </a:xfrm>
              <a:prstGeom prst="rect">
                <a:avLst/>
              </a:prstGeom>
              <a:blipFill>
                <a:blip r:embed="rId9"/>
                <a:stretch>
                  <a:fillRect l="-1149" r="-632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27984" y="4725144"/>
                <a:ext cx="5845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725144"/>
                <a:ext cx="584584" cy="246221"/>
              </a:xfrm>
              <a:prstGeom prst="rect">
                <a:avLst/>
              </a:prstGeom>
              <a:blipFill>
                <a:blip r:embed="rId10"/>
                <a:stretch>
                  <a:fillRect l="-3125" r="-1042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27984" y="5085184"/>
                <a:ext cx="75450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085184"/>
                <a:ext cx="754501" cy="246221"/>
              </a:xfrm>
              <a:prstGeom prst="rect">
                <a:avLst/>
              </a:prstGeom>
              <a:blipFill>
                <a:blip r:embed="rId11"/>
                <a:stretch>
                  <a:fillRect l="-2419" r="-967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22342" y="1700808"/>
            <a:ext cx="144016" cy="36004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342" y="1628800"/>
            <a:ext cx="2808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Squared means the bracket times itself…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22342" y="2060848"/>
            <a:ext cx="144016" cy="36004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6222342" y="2420888"/>
            <a:ext cx="144016" cy="36004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508104" y="4149080"/>
            <a:ext cx="144016" cy="36004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508104" y="4509120"/>
            <a:ext cx="144016" cy="36004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17">
            <a:extLst>
              <a:ext uri="{FF2B5EF4-FFF2-40B4-BE49-F238E27FC236}">
                <a16:creationId xmlns:a16="http://schemas.microsoft.com/office/drawing/2014/main" id="{66EA177B-F6FE-4389-83BC-8F60D59650D9}"/>
              </a:ext>
            </a:extLst>
          </p:cNvPr>
          <p:cNvSpPr>
            <a:spLocks/>
          </p:cNvSpPr>
          <p:nvPr/>
        </p:nvSpPr>
        <p:spPr bwMode="auto">
          <a:xfrm>
            <a:off x="5508104" y="4869160"/>
            <a:ext cx="144016" cy="36004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4350" y="2060848"/>
            <a:ext cx="12961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0334" y="2420888"/>
            <a:ext cx="30243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 4 out for part of it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126" y="3068960"/>
            <a:ext cx="4536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So a square number generated from an odd number will always be one more than a multiple of 4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12" y="4149080"/>
            <a:ext cx="16561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Multiply by itself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12" y="4581128"/>
            <a:ext cx="10081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12" y="4941168"/>
            <a:ext cx="19442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 the 4 out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5373216"/>
            <a:ext cx="4536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So a square number generated from an even number will always be a multiple of 4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6579D690-E06F-464D-BDCC-D9F6C441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6021288"/>
            <a:ext cx="4536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</a:t>
            </a:r>
            <a:r>
              <a:rPr lang="en-US" altLang="en-US" sz="1400" dirty="0">
                <a:solidFill>
                  <a:srgbClr val="FF0000"/>
                </a:solidFill>
                <a:latin typeface="Comic Sans MS" pitchFamily="66" charset="0"/>
              </a:rPr>
              <a:t>Since all integers are odd or even, the statement has been proved for all cases</a:t>
            </a:r>
            <a:endParaRPr lang="en-GB" altLang="en-US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7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39F237-475B-4FA8-8C75-E700E02D7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FF0561-6BD1-4472-B6CC-E041FA6322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EC6731-692D-4B58-AA44-837954222E9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2027</Words>
  <Application>Microsoft Office PowerPoint</Application>
  <PresentationFormat>On-screen Show (4:3)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Algebraic Methods</vt:lpstr>
      <vt:lpstr>Algebraic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97</cp:revision>
  <dcterms:created xsi:type="dcterms:W3CDTF">2017-08-14T15:35:38Z</dcterms:created>
  <dcterms:modified xsi:type="dcterms:W3CDTF">2021-03-25T08:51:45Z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