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C68BAB-0ED4-FDA4-55C2-E1F11C4FDCBF}" v="2" dt="2020-10-06T10:15:25.6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4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43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G Westwater (Staff)" userId="S::gwestwater@qehbristol.com::7f0a98c6-3f54-49ae-830e-86ac516a83f6" providerId="AD" clId="Web-{67C68BAB-0ED4-FDA4-55C2-E1F11C4FDCBF}"/>
    <pc:docChg chg="modSld">
      <pc:chgData name="Mr G Westwater (Staff)" userId="S::gwestwater@qehbristol.com::7f0a98c6-3f54-49ae-830e-86ac516a83f6" providerId="AD" clId="Web-{67C68BAB-0ED4-FDA4-55C2-E1F11C4FDCBF}" dt="2020-10-06T10:15:25.557" v="1" actId="14100"/>
      <pc:docMkLst>
        <pc:docMk/>
      </pc:docMkLst>
      <pc:sldChg chg="modSp">
        <pc:chgData name="Mr G Westwater (Staff)" userId="S::gwestwater@qehbristol.com::7f0a98c6-3f54-49ae-830e-86ac516a83f6" providerId="AD" clId="Web-{67C68BAB-0ED4-FDA4-55C2-E1F11C4FDCBF}" dt="2020-10-06T10:15:25.557" v="1" actId="14100"/>
        <pc:sldMkLst>
          <pc:docMk/>
          <pc:sldMk cId="1315550929" sldId="302"/>
        </pc:sldMkLst>
        <pc:spChg chg="mod">
          <ac:chgData name="Mr G Westwater (Staff)" userId="S::gwestwater@qehbristol.com::7f0a98c6-3f54-49ae-830e-86ac516a83f6" providerId="AD" clId="Web-{67C68BAB-0ED4-FDA4-55C2-E1F11C4FDCBF}" dt="2020-10-06T10:15:25.557" v="1" actId="14100"/>
          <ac:spMkLst>
            <pc:docMk/>
            <pc:sldMk cId="1315550929" sldId="302"/>
            <ac:spMk id="8" creationId="{32CEC257-8406-4DEF-BCC5-305C543E5D51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7000">
              <a:schemeClr val="accent4">
                <a:lumMod val="20000"/>
                <a:lumOff val="80000"/>
              </a:schemeClr>
            </a:gs>
            <a:gs pos="95000">
              <a:schemeClr val="accent4">
                <a:lumMod val="20000"/>
                <a:lumOff val="80000"/>
              </a:schemeClr>
            </a:gs>
            <a:gs pos="100000">
              <a:schemeClr val="accent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49.png"/><Relationship Id="rId7" Type="http://schemas.openxmlformats.org/officeDocument/2006/relationships/image" Target="../media/image54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323528" y="1844824"/>
            <a:ext cx="8491748" cy="183896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15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Algebraic Methods</a:t>
            </a:r>
            <a:endParaRPr lang="ja-JP" altLang="en-US" sz="11500" b="1" dirty="0">
              <a:ln w="381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FFC000"/>
              </a:solidFill>
              <a:latin typeface="Gabriola" panose="04040605051002020D02" pitchFamily="82" charset="0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1">
            <a:extLst>
              <a:ext uri="{FF2B5EF4-FFF2-40B4-BE49-F238E27FC236}">
                <a16:creationId xmlns:a16="http://schemas.microsoft.com/office/drawing/2014/main" id="{34EE6802-411D-4732-B86A-00E62DEC8AD7}"/>
              </a:ext>
            </a:extLst>
          </p:cNvPr>
          <p:cNvSpPr txBox="1"/>
          <p:nvPr/>
        </p:nvSpPr>
        <p:spPr>
          <a:xfrm>
            <a:off x="2267744" y="3717032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294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algebraic long division to divide a polynomial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𝒑</m:t>
                        </m:r>
                      </m:e>
                    </m:d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is a constant.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polynomial is a finite expression with positive, integer indices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Example of Polynomials could include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−9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100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Examples of non-polynomials would include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6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You need to be able to divide polynomials – this can be used in factorization…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2852" b="-3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91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algebraic long division to divide a polynomial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𝒑</m:t>
                        </m:r>
                      </m:e>
                    </m:d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is a constant.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First though, we will look at numerical long division, and what the process actually means…</a:t>
                </a:r>
              </a:p>
              <a:p>
                <a:pPr>
                  <a:buNone/>
                </a:pPr>
                <a:endParaRPr lang="en-GB" altLang="en-US" sz="1600" dirty="0">
                  <a:latin typeface="Comic Sans MS" pitchFamily="66" charset="0"/>
                </a:endParaRPr>
              </a:p>
              <a:p>
                <a:pPr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1) Divide 819 by 7</a:t>
                </a:r>
              </a:p>
              <a:p>
                <a:pPr>
                  <a:buNone/>
                </a:pPr>
                <a:endParaRPr lang="en-GB" altLang="en-US" sz="1600" dirty="0">
                  <a:latin typeface="Comic Sans MS" pitchFamily="66" charset="0"/>
                </a:endParaRPr>
              </a:p>
              <a:p>
                <a:pPr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</a:t>
                </a:r>
                <a:r>
                  <a:rPr lang="en-GB" altLang="en-US" sz="1600" dirty="0">
                    <a:latin typeface="Comic Sans MS" pitchFamily="66" charset="0"/>
                    <a:sym typeface="Wingdings" pitchFamily="2" charset="2"/>
                  </a:rPr>
                  <a:t> So 7 divides into 819 exactly 117 times, with no remainder</a:t>
                </a:r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28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6979920" y="2153194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H="1" flipV="1">
            <a:off x="6979920" y="2153194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522720" y="21531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7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7056120" y="21531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8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7437120" y="21531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1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7741920" y="21531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9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056120" y="1695994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7437120" y="1695994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7741920" y="1695994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7056120" y="26103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7437120" y="26103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7741920" y="26103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7056120" y="30675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7437120" y="30675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7741920" y="30675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9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7132320" y="3067594"/>
            <a:ext cx="99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8199120" y="2838994"/>
            <a:ext cx="152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7437120" y="35247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7741920" y="35247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7437120" y="39819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7741920" y="39819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9</a:t>
            </a:r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7513320" y="3981994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7437120" y="44391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7741920" y="44391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9</a:t>
            </a:r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>
            <a:off x="7513320" y="4896394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7741920" y="49725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>
            <a:off x="8199120" y="4667794"/>
            <a:ext cx="152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" name="Line 32"/>
          <p:cNvSpPr>
            <a:spLocks noChangeShapeType="1"/>
          </p:cNvSpPr>
          <p:nvPr/>
        </p:nvSpPr>
        <p:spPr bwMode="auto">
          <a:xfrm>
            <a:off x="8199120" y="3753394"/>
            <a:ext cx="152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4236720" y="2076994"/>
            <a:ext cx="2133600" cy="311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First, ‘How many 700s in 800’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1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We now take away ‘1 x 700’ from what we started with</a:t>
            </a:r>
          </a:p>
        </p:txBody>
      </p:sp>
      <p:sp>
        <p:nvSpPr>
          <p:cNvPr id="34" name="Text Box 34"/>
          <p:cNvSpPr txBox="1">
            <a:spLocks noChangeArrowheads="1"/>
          </p:cNvSpPr>
          <p:nvPr/>
        </p:nvSpPr>
        <p:spPr bwMode="auto">
          <a:xfrm>
            <a:off x="4236720" y="2076994"/>
            <a:ext cx="2133600" cy="284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Second, ‘How many 70s in 119’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1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We now take away ‘1 x 70’ from what we had (119)</a:t>
            </a:r>
          </a:p>
        </p:txBody>
      </p:sp>
      <p:sp>
        <p:nvSpPr>
          <p:cNvPr id="35" name="Text Box 35"/>
          <p:cNvSpPr txBox="1">
            <a:spLocks noChangeArrowheads="1"/>
          </p:cNvSpPr>
          <p:nvPr/>
        </p:nvSpPr>
        <p:spPr bwMode="auto">
          <a:xfrm>
            <a:off x="4236720" y="2076994"/>
            <a:ext cx="2133600" cy="284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Finally, ‘How many 7s in 49’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7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We now take away ‘7 x 7’ from what we had (49)</a:t>
            </a:r>
          </a:p>
        </p:txBody>
      </p:sp>
    </p:spTree>
    <p:extLst>
      <p:ext uri="{BB962C8B-B14F-4D97-AF65-F5344CB8AC3E}">
        <p14:creationId xmlns:p14="http://schemas.microsoft.com/office/powerpoint/2010/main" val="2691228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7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1" grpId="0" animBg="1"/>
      <p:bldP spid="22" grpId="0"/>
      <p:bldP spid="23" grpId="0"/>
      <p:bldP spid="24" grpId="0"/>
      <p:bldP spid="25" grpId="0"/>
      <p:bldP spid="26" grpId="0" animBg="1"/>
      <p:bldP spid="27" grpId="0"/>
      <p:bldP spid="28" grpId="0"/>
      <p:bldP spid="29" grpId="0" animBg="1"/>
      <p:bldP spid="30" grpId="0"/>
      <p:bldP spid="31" grpId="0" animBg="1"/>
      <p:bldP spid="32" grpId="0" animBg="1"/>
      <p:bldP spid="33" grpId="0" build="allAtOnce"/>
      <p:bldP spid="34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algebraic long division to divide a polynomial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𝒑</m:t>
                        </m:r>
                      </m:e>
                    </m:d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is a constant.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First though, we will look at numerical long division, and what the process actually means…</a:t>
                </a:r>
              </a:p>
              <a:p>
                <a:pPr>
                  <a:buNone/>
                </a:pPr>
                <a:endParaRPr lang="en-GB" altLang="en-US" sz="1600" dirty="0">
                  <a:latin typeface="Comic Sans MS" pitchFamily="66" charset="0"/>
                </a:endParaRPr>
              </a:p>
              <a:p>
                <a:pPr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1) Divide 9746 by 9</a:t>
                </a:r>
              </a:p>
              <a:p>
                <a:pPr>
                  <a:buNone/>
                </a:pPr>
                <a:endParaRPr lang="en-GB" altLang="en-US" sz="1600" dirty="0">
                  <a:latin typeface="Comic Sans MS" pitchFamily="66" charset="0"/>
                </a:endParaRPr>
              </a:p>
              <a:p>
                <a:pPr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</a:t>
                </a:r>
                <a:r>
                  <a:rPr lang="en-GB" altLang="en-US" sz="1600" dirty="0">
                    <a:latin typeface="Comic Sans MS" pitchFamily="66" charset="0"/>
                    <a:sym typeface="Wingdings" pitchFamily="2" charset="2"/>
                  </a:rPr>
                  <a:t> So 9 divides into 9746 exactly 1082 times, with 8 remainder</a:t>
                </a:r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28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6" name="Line 5"/>
          <p:cNvSpPr>
            <a:spLocks noChangeShapeType="1"/>
          </p:cNvSpPr>
          <p:nvPr/>
        </p:nvSpPr>
        <p:spPr bwMode="auto">
          <a:xfrm flipV="1">
            <a:off x="6866709" y="1656806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Line 6"/>
          <p:cNvSpPr>
            <a:spLocks noChangeShapeType="1"/>
          </p:cNvSpPr>
          <p:nvPr/>
        </p:nvSpPr>
        <p:spPr bwMode="auto">
          <a:xfrm flipH="1" flipV="1">
            <a:off x="6866709" y="1656806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6409509" y="16568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9</a:t>
            </a:r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6942909" y="16568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9</a:t>
            </a: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7247709" y="16568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7</a:t>
            </a:r>
          </a:p>
        </p:txBody>
      </p:sp>
      <p:sp>
        <p:nvSpPr>
          <p:cNvPr id="41" name="Text Box 10"/>
          <p:cNvSpPr txBox="1">
            <a:spLocks noChangeArrowheads="1"/>
          </p:cNvSpPr>
          <p:nvPr/>
        </p:nvSpPr>
        <p:spPr bwMode="auto">
          <a:xfrm>
            <a:off x="7628709" y="16568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4</a:t>
            </a:r>
          </a:p>
        </p:txBody>
      </p:sp>
      <p:sp>
        <p:nvSpPr>
          <p:cNvPr id="42" name="Text Box 11"/>
          <p:cNvSpPr txBox="1">
            <a:spLocks noChangeArrowheads="1"/>
          </p:cNvSpPr>
          <p:nvPr/>
        </p:nvSpPr>
        <p:spPr bwMode="auto">
          <a:xfrm>
            <a:off x="6942909" y="1199606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43" name="Text Box 12"/>
          <p:cNvSpPr txBox="1">
            <a:spLocks noChangeArrowheads="1"/>
          </p:cNvSpPr>
          <p:nvPr/>
        </p:nvSpPr>
        <p:spPr bwMode="auto">
          <a:xfrm>
            <a:off x="7247709" y="1199606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44" name="Text Box 13"/>
          <p:cNvSpPr txBox="1">
            <a:spLocks noChangeArrowheads="1"/>
          </p:cNvSpPr>
          <p:nvPr/>
        </p:nvSpPr>
        <p:spPr bwMode="auto">
          <a:xfrm>
            <a:off x="7628709" y="1199606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6942909" y="21140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9</a:t>
            </a: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7247709" y="21140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7628709" y="21140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48" name="Text Box 17"/>
          <p:cNvSpPr txBox="1">
            <a:spLocks noChangeArrowheads="1"/>
          </p:cNvSpPr>
          <p:nvPr/>
        </p:nvSpPr>
        <p:spPr bwMode="auto">
          <a:xfrm>
            <a:off x="7933509" y="25712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49" name="Text Box 18"/>
          <p:cNvSpPr txBox="1">
            <a:spLocks noChangeArrowheads="1"/>
          </p:cNvSpPr>
          <p:nvPr/>
        </p:nvSpPr>
        <p:spPr bwMode="auto">
          <a:xfrm>
            <a:off x="7323909" y="25712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50" name="Text Box 19"/>
          <p:cNvSpPr txBox="1">
            <a:spLocks noChangeArrowheads="1"/>
          </p:cNvSpPr>
          <p:nvPr/>
        </p:nvSpPr>
        <p:spPr bwMode="auto">
          <a:xfrm>
            <a:off x="7628709" y="25712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51" name="Line 20"/>
          <p:cNvSpPr>
            <a:spLocks noChangeShapeType="1"/>
          </p:cNvSpPr>
          <p:nvPr/>
        </p:nvSpPr>
        <p:spPr bwMode="auto">
          <a:xfrm>
            <a:off x="7019109" y="2571206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" name="Line 21"/>
          <p:cNvSpPr>
            <a:spLocks noChangeShapeType="1"/>
          </p:cNvSpPr>
          <p:nvPr/>
        </p:nvSpPr>
        <p:spPr bwMode="auto">
          <a:xfrm>
            <a:off x="8390709" y="2342606"/>
            <a:ext cx="152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" name="Text Box 23"/>
          <p:cNvSpPr txBox="1">
            <a:spLocks noChangeArrowheads="1"/>
          </p:cNvSpPr>
          <p:nvPr/>
        </p:nvSpPr>
        <p:spPr bwMode="auto">
          <a:xfrm>
            <a:off x="7933509" y="30284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54" name="Text Box 24"/>
          <p:cNvSpPr txBox="1">
            <a:spLocks noChangeArrowheads="1"/>
          </p:cNvSpPr>
          <p:nvPr/>
        </p:nvSpPr>
        <p:spPr bwMode="auto">
          <a:xfrm>
            <a:off x="7323909" y="34856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55" name="Text Box 25"/>
          <p:cNvSpPr txBox="1">
            <a:spLocks noChangeArrowheads="1"/>
          </p:cNvSpPr>
          <p:nvPr/>
        </p:nvSpPr>
        <p:spPr bwMode="auto">
          <a:xfrm>
            <a:off x="7628709" y="34856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56" name="Line 26"/>
          <p:cNvSpPr>
            <a:spLocks noChangeShapeType="1"/>
          </p:cNvSpPr>
          <p:nvPr/>
        </p:nvSpPr>
        <p:spPr bwMode="auto">
          <a:xfrm>
            <a:off x="7400109" y="3485606"/>
            <a:ext cx="838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7" name="Text Box 27"/>
          <p:cNvSpPr txBox="1">
            <a:spLocks noChangeArrowheads="1"/>
          </p:cNvSpPr>
          <p:nvPr/>
        </p:nvSpPr>
        <p:spPr bwMode="auto">
          <a:xfrm>
            <a:off x="7323909" y="39428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58" name="Text Box 28"/>
          <p:cNvSpPr txBox="1">
            <a:spLocks noChangeArrowheads="1"/>
          </p:cNvSpPr>
          <p:nvPr/>
        </p:nvSpPr>
        <p:spPr bwMode="auto">
          <a:xfrm>
            <a:off x="7628709" y="39428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9" name="Line 29"/>
          <p:cNvSpPr>
            <a:spLocks noChangeShapeType="1"/>
          </p:cNvSpPr>
          <p:nvPr/>
        </p:nvSpPr>
        <p:spPr bwMode="auto">
          <a:xfrm>
            <a:off x="7400109" y="4400006"/>
            <a:ext cx="838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" name="Text Box 30"/>
          <p:cNvSpPr txBox="1">
            <a:spLocks noChangeArrowheads="1"/>
          </p:cNvSpPr>
          <p:nvPr/>
        </p:nvSpPr>
        <p:spPr bwMode="auto">
          <a:xfrm>
            <a:off x="7933509" y="39428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61" name="Line 31"/>
          <p:cNvSpPr>
            <a:spLocks noChangeShapeType="1"/>
          </p:cNvSpPr>
          <p:nvPr/>
        </p:nvSpPr>
        <p:spPr bwMode="auto">
          <a:xfrm>
            <a:off x="8390709" y="4171406"/>
            <a:ext cx="152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" name="Line 32"/>
          <p:cNvSpPr>
            <a:spLocks noChangeShapeType="1"/>
          </p:cNvSpPr>
          <p:nvPr/>
        </p:nvSpPr>
        <p:spPr bwMode="auto">
          <a:xfrm>
            <a:off x="8390709" y="3257006"/>
            <a:ext cx="152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" name="Text Box 33"/>
          <p:cNvSpPr txBox="1">
            <a:spLocks noChangeArrowheads="1"/>
          </p:cNvSpPr>
          <p:nvPr/>
        </p:nvSpPr>
        <p:spPr bwMode="auto">
          <a:xfrm>
            <a:off x="3934597" y="2725194"/>
            <a:ext cx="2438400" cy="284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First, ‘How many 9000s in 9000’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1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We now take away ‘1 x 9000’ from what we started with</a:t>
            </a:r>
          </a:p>
        </p:txBody>
      </p:sp>
      <p:sp>
        <p:nvSpPr>
          <p:cNvPr id="64" name="Text Box 34"/>
          <p:cNvSpPr txBox="1">
            <a:spLocks noChangeArrowheads="1"/>
          </p:cNvSpPr>
          <p:nvPr/>
        </p:nvSpPr>
        <p:spPr bwMode="auto">
          <a:xfrm>
            <a:off x="3925072" y="2734719"/>
            <a:ext cx="2133600" cy="311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Second, ‘How many 900s in 746’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0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We now take away ‘0 x 900’ from what we had left (746)</a:t>
            </a:r>
          </a:p>
        </p:txBody>
      </p:sp>
      <p:sp>
        <p:nvSpPr>
          <p:cNvPr id="65" name="Text Box 35"/>
          <p:cNvSpPr txBox="1">
            <a:spLocks noChangeArrowheads="1"/>
          </p:cNvSpPr>
          <p:nvPr/>
        </p:nvSpPr>
        <p:spPr bwMode="auto">
          <a:xfrm>
            <a:off x="3944122" y="2753769"/>
            <a:ext cx="2133600" cy="311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Third, ‘How many 90s in 746’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8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We now take away ‘8 x 90’ from what we had left (746)</a:t>
            </a:r>
          </a:p>
        </p:txBody>
      </p:sp>
      <p:sp>
        <p:nvSpPr>
          <p:cNvPr id="66" name="Text Box 36"/>
          <p:cNvSpPr txBox="1">
            <a:spLocks noChangeArrowheads="1"/>
          </p:cNvSpPr>
          <p:nvPr/>
        </p:nvSpPr>
        <p:spPr bwMode="auto">
          <a:xfrm>
            <a:off x="7933509" y="16568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6</a:t>
            </a:r>
          </a:p>
        </p:txBody>
      </p:sp>
      <p:sp>
        <p:nvSpPr>
          <p:cNvPr id="67" name="Text Box 37"/>
          <p:cNvSpPr txBox="1">
            <a:spLocks noChangeArrowheads="1"/>
          </p:cNvSpPr>
          <p:nvPr/>
        </p:nvSpPr>
        <p:spPr bwMode="auto">
          <a:xfrm>
            <a:off x="7933509" y="1199606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7933509" y="21140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69" name="Text Box 39"/>
          <p:cNvSpPr txBox="1">
            <a:spLocks noChangeArrowheads="1"/>
          </p:cNvSpPr>
          <p:nvPr/>
        </p:nvSpPr>
        <p:spPr bwMode="auto">
          <a:xfrm>
            <a:off x="7933509" y="34856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70" name="Text Box 40"/>
          <p:cNvSpPr txBox="1">
            <a:spLocks noChangeArrowheads="1"/>
          </p:cNvSpPr>
          <p:nvPr/>
        </p:nvSpPr>
        <p:spPr bwMode="auto">
          <a:xfrm>
            <a:off x="7628709" y="44762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71" name="Text Box 41"/>
          <p:cNvSpPr txBox="1">
            <a:spLocks noChangeArrowheads="1"/>
          </p:cNvSpPr>
          <p:nvPr/>
        </p:nvSpPr>
        <p:spPr bwMode="auto">
          <a:xfrm>
            <a:off x="7933509" y="44762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72" name="Text Box 42"/>
          <p:cNvSpPr txBox="1">
            <a:spLocks noChangeArrowheads="1"/>
          </p:cNvSpPr>
          <p:nvPr/>
        </p:nvSpPr>
        <p:spPr bwMode="auto">
          <a:xfrm>
            <a:off x="7628709" y="49334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73" name="Text Box 43"/>
          <p:cNvSpPr txBox="1">
            <a:spLocks noChangeArrowheads="1"/>
          </p:cNvSpPr>
          <p:nvPr/>
        </p:nvSpPr>
        <p:spPr bwMode="auto">
          <a:xfrm>
            <a:off x="7933509" y="49334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74" name="Line 44"/>
          <p:cNvSpPr>
            <a:spLocks noChangeShapeType="1"/>
          </p:cNvSpPr>
          <p:nvPr/>
        </p:nvSpPr>
        <p:spPr bwMode="auto">
          <a:xfrm>
            <a:off x="7704909" y="5390606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5" name="Text Box 45"/>
          <p:cNvSpPr txBox="1">
            <a:spLocks noChangeArrowheads="1"/>
          </p:cNvSpPr>
          <p:nvPr/>
        </p:nvSpPr>
        <p:spPr bwMode="auto">
          <a:xfrm>
            <a:off x="7933509" y="53906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76" name="Text Box 46"/>
          <p:cNvSpPr txBox="1">
            <a:spLocks noChangeArrowheads="1"/>
          </p:cNvSpPr>
          <p:nvPr/>
        </p:nvSpPr>
        <p:spPr bwMode="auto">
          <a:xfrm>
            <a:off x="3925072" y="2725194"/>
            <a:ext cx="2133600" cy="311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Finally, ‘How many 9s in 26’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2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We now take away ‘2 x 9’ from what we had left (26)</a:t>
            </a:r>
          </a:p>
        </p:txBody>
      </p:sp>
      <p:sp>
        <p:nvSpPr>
          <p:cNvPr id="77" name="Line 47"/>
          <p:cNvSpPr>
            <a:spLocks noChangeShapeType="1"/>
          </p:cNvSpPr>
          <p:nvPr/>
        </p:nvSpPr>
        <p:spPr bwMode="auto">
          <a:xfrm>
            <a:off x="8390709" y="5162006"/>
            <a:ext cx="152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67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7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2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5" dur="500"/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8" dur="500"/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/>
      <p:bldP spid="39" grpId="0"/>
      <p:bldP spid="40" grpId="0"/>
      <p:bldP spid="41" grpId="0"/>
      <p:bldP spid="43" grpId="0"/>
      <p:bldP spid="45" grpId="0"/>
      <p:bldP spid="46" grpId="0"/>
      <p:bldP spid="47" grpId="0"/>
      <p:bldP spid="48" grpId="0"/>
      <p:bldP spid="49" grpId="0"/>
      <p:bldP spid="50" grpId="0"/>
      <p:bldP spid="51" grpId="0" animBg="1"/>
      <p:bldP spid="52" grpId="0" animBg="1"/>
      <p:bldP spid="53" grpId="0"/>
      <p:bldP spid="54" grpId="0"/>
      <p:bldP spid="55" grpId="0"/>
      <p:bldP spid="56" grpId="0" animBg="1"/>
      <p:bldP spid="57" grpId="0"/>
      <p:bldP spid="58" grpId="0"/>
      <p:bldP spid="59" grpId="0" animBg="1"/>
      <p:bldP spid="60" grpId="0"/>
      <p:bldP spid="61" grpId="0" animBg="1"/>
      <p:bldP spid="62" grpId="0" animBg="1"/>
      <p:bldP spid="63" grpId="0" build="allAtOnce"/>
      <p:bldP spid="64" grpId="0" build="allAtOnce"/>
      <p:bldP spid="65" grpId="0" build="allAtOnce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 animBg="1"/>
      <p:bldP spid="75" grpId="0"/>
      <p:bldP spid="7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algebraic long division to divide a polynomial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𝒑</m:t>
                        </m:r>
                      </m:e>
                    </m:d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is a constant.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We are now going to look at some algebraic examples..</a:t>
                </a:r>
              </a:p>
              <a:p>
                <a:pPr>
                  <a:buNone/>
                </a:pPr>
                <a:endParaRPr lang="en-GB" altLang="en-US" sz="1600" dirty="0">
                  <a:latin typeface="Comic Sans MS" pitchFamily="66" charset="0"/>
                </a:endParaRPr>
              </a:p>
              <a:p>
                <a:pPr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1)  Divide x</a:t>
                </a:r>
                <a:r>
                  <a:rPr lang="en-GB" altLang="en-US" sz="1600" baseline="30000" dirty="0">
                    <a:latin typeface="Comic Sans MS" pitchFamily="66" charset="0"/>
                  </a:rPr>
                  <a:t>3</a:t>
                </a:r>
                <a:r>
                  <a:rPr lang="en-GB" altLang="en-US" sz="1600" dirty="0">
                    <a:latin typeface="Comic Sans MS" pitchFamily="66" charset="0"/>
                  </a:rPr>
                  <a:t> + 2x</a:t>
                </a:r>
                <a:r>
                  <a:rPr lang="en-GB" altLang="en-US" sz="1600" baseline="30000" dirty="0">
                    <a:latin typeface="Comic Sans MS" pitchFamily="66" charset="0"/>
                  </a:rPr>
                  <a:t>2</a:t>
                </a:r>
                <a:r>
                  <a:rPr lang="en-GB" altLang="en-US" sz="1600" dirty="0">
                    <a:latin typeface="Comic Sans MS" pitchFamily="66" charset="0"/>
                  </a:rPr>
                  <a:t> – 17x + 6 by    (x – 3)</a:t>
                </a:r>
              </a:p>
              <a:p>
                <a:pPr>
                  <a:buNone/>
                </a:pPr>
                <a:endParaRPr lang="en-GB" altLang="en-US" sz="1600" dirty="0">
                  <a:latin typeface="Comic Sans MS" pitchFamily="66" charset="0"/>
                </a:endParaRPr>
              </a:p>
              <a:p>
                <a:pPr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So the answer is x</a:t>
                </a:r>
                <a:r>
                  <a:rPr lang="en-GB" altLang="en-US" sz="1600" baseline="30000" dirty="0">
                    <a:latin typeface="Comic Sans MS" pitchFamily="66" charset="0"/>
                  </a:rPr>
                  <a:t>2</a:t>
                </a:r>
                <a:r>
                  <a:rPr lang="en-GB" altLang="en-US" sz="1600" dirty="0">
                    <a:latin typeface="Comic Sans MS" pitchFamily="66" charset="0"/>
                  </a:rPr>
                  <a:t> + 5x – 2, and there is no remainder</a:t>
                </a:r>
              </a:p>
              <a:p>
                <a:pPr>
                  <a:buNone/>
                </a:pPr>
                <a:endParaRPr lang="en-GB" altLang="en-US" sz="1600" dirty="0">
                  <a:latin typeface="Comic Sans MS" pitchFamily="66" charset="0"/>
                </a:endParaRPr>
              </a:p>
              <a:p>
                <a:pPr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This means that (x – 3) is a </a:t>
                </a:r>
                <a:r>
                  <a:rPr lang="en-GB" altLang="en-US" sz="1600" u="sng" dirty="0">
                    <a:latin typeface="Comic Sans MS" pitchFamily="66" charset="0"/>
                  </a:rPr>
                  <a:t>factor</a:t>
                </a:r>
                <a:r>
                  <a:rPr lang="en-GB" altLang="en-US" sz="1600" dirty="0">
                    <a:latin typeface="Comic Sans MS" pitchFamily="66" charset="0"/>
                  </a:rPr>
                  <a:t> of the original equation</a:t>
                </a: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28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8" name="Text Box 33"/>
          <p:cNvSpPr txBox="1">
            <a:spLocks noChangeArrowheads="1"/>
          </p:cNvSpPr>
          <p:nvPr/>
        </p:nvSpPr>
        <p:spPr bwMode="auto">
          <a:xfrm>
            <a:off x="3984127" y="3268118"/>
            <a:ext cx="2514600" cy="270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Third, Divide -2x by x</a:t>
            </a:r>
          </a:p>
          <a:p>
            <a:pPr eaLnBrk="1" hangingPunct="1">
              <a:spcBef>
                <a:spcPct val="50000"/>
              </a:spcBef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-2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We then subtract -2(x – 3) from what we have left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9" name="Text Box 6"/>
          <p:cNvSpPr txBox="1">
            <a:spLocks noChangeArrowheads="1"/>
          </p:cNvSpPr>
          <p:nvPr/>
        </p:nvSpPr>
        <p:spPr bwMode="auto">
          <a:xfrm>
            <a:off x="5144589" y="1809205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x - 3</a:t>
            </a:r>
          </a:p>
        </p:txBody>
      </p:sp>
      <p:sp>
        <p:nvSpPr>
          <p:cNvPr id="80" name="Text Box 7"/>
          <p:cNvSpPr txBox="1">
            <a:spLocks noChangeArrowheads="1"/>
          </p:cNvSpPr>
          <p:nvPr/>
        </p:nvSpPr>
        <p:spPr bwMode="auto">
          <a:xfrm>
            <a:off x="6058989" y="1809205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x</a:t>
            </a:r>
            <a:r>
              <a:rPr lang="en-GB" altLang="en-US" baseline="30000">
                <a:latin typeface="Comic Sans MS" pitchFamily="66" charset="0"/>
              </a:rPr>
              <a:t>3</a:t>
            </a:r>
            <a:r>
              <a:rPr lang="en-GB" altLang="en-US">
                <a:latin typeface="Comic Sans MS" pitchFamily="66" charset="0"/>
              </a:rPr>
              <a:t>  +  2x</a:t>
            </a:r>
            <a:r>
              <a:rPr lang="en-GB" altLang="en-US" baseline="30000">
                <a:latin typeface="Comic Sans MS" pitchFamily="66" charset="0"/>
              </a:rPr>
              <a:t>2</a:t>
            </a:r>
            <a:r>
              <a:rPr lang="en-GB" altLang="en-US">
                <a:latin typeface="Comic Sans MS" pitchFamily="66" charset="0"/>
              </a:rPr>
              <a:t>  –  17x  +  6</a:t>
            </a:r>
          </a:p>
        </p:txBody>
      </p:sp>
      <p:sp>
        <p:nvSpPr>
          <p:cNvPr id="81" name="Line 8"/>
          <p:cNvSpPr>
            <a:spLocks noChangeShapeType="1"/>
          </p:cNvSpPr>
          <p:nvPr/>
        </p:nvSpPr>
        <p:spPr bwMode="auto">
          <a:xfrm flipV="1">
            <a:off x="5982789" y="1733005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" name="Line 9"/>
          <p:cNvSpPr>
            <a:spLocks noChangeShapeType="1"/>
          </p:cNvSpPr>
          <p:nvPr/>
        </p:nvSpPr>
        <p:spPr bwMode="auto">
          <a:xfrm flipH="1" flipV="1">
            <a:off x="5982789" y="1733005"/>
            <a:ext cx="2438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" name="Text Box 10"/>
          <p:cNvSpPr txBox="1">
            <a:spLocks noChangeArrowheads="1"/>
          </p:cNvSpPr>
          <p:nvPr/>
        </p:nvSpPr>
        <p:spPr bwMode="auto">
          <a:xfrm>
            <a:off x="6058989" y="135200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84" name="Text Box 11"/>
          <p:cNvSpPr txBox="1">
            <a:spLocks noChangeArrowheads="1"/>
          </p:cNvSpPr>
          <p:nvPr/>
        </p:nvSpPr>
        <p:spPr bwMode="auto">
          <a:xfrm>
            <a:off x="6058989" y="2190205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 –  3x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85" name="Line 12"/>
          <p:cNvSpPr>
            <a:spLocks noChangeShapeType="1"/>
          </p:cNvSpPr>
          <p:nvPr/>
        </p:nvSpPr>
        <p:spPr bwMode="auto">
          <a:xfrm>
            <a:off x="6135189" y="2571205"/>
            <a:ext cx="99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6" name="Text Box 14"/>
          <p:cNvSpPr txBox="1">
            <a:spLocks noChangeArrowheads="1"/>
          </p:cNvSpPr>
          <p:nvPr/>
        </p:nvSpPr>
        <p:spPr bwMode="auto">
          <a:xfrm>
            <a:off x="6668589" y="2723605"/>
            <a:ext cx="1981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5x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 -  17x  +  6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7" name="Text Box 15"/>
          <p:cNvSpPr txBox="1">
            <a:spLocks noChangeArrowheads="1"/>
          </p:cNvSpPr>
          <p:nvPr/>
        </p:nvSpPr>
        <p:spPr bwMode="auto">
          <a:xfrm>
            <a:off x="6744789" y="135200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5x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8" name="Text Box 16"/>
          <p:cNvSpPr txBox="1">
            <a:spLocks noChangeArrowheads="1"/>
          </p:cNvSpPr>
          <p:nvPr/>
        </p:nvSpPr>
        <p:spPr bwMode="auto">
          <a:xfrm>
            <a:off x="6439989" y="135200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+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6668589" y="3104605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5x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 -  15x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0" name="Line 18"/>
          <p:cNvSpPr>
            <a:spLocks noChangeShapeType="1"/>
          </p:cNvSpPr>
          <p:nvPr/>
        </p:nvSpPr>
        <p:spPr bwMode="auto">
          <a:xfrm>
            <a:off x="6744789" y="3485605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1" name="Text Box 19"/>
          <p:cNvSpPr txBox="1">
            <a:spLocks noChangeArrowheads="1"/>
          </p:cNvSpPr>
          <p:nvPr/>
        </p:nvSpPr>
        <p:spPr bwMode="auto">
          <a:xfrm>
            <a:off x="7201989" y="3561805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-  2x  +  6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2" name="Text Box 21"/>
          <p:cNvSpPr txBox="1">
            <a:spLocks noChangeArrowheads="1"/>
          </p:cNvSpPr>
          <p:nvPr/>
        </p:nvSpPr>
        <p:spPr bwMode="auto">
          <a:xfrm>
            <a:off x="7506789" y="1352005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3" name="Text Box 22"/>
          <p:cNvSpPr txBox="1">
            <a:spLocks noChangeArrowheads="1"/>
          </p:cNvSpPr>
          <p:nvPr/>
        </p:nvSpPr>
        <p:spPr bwMode="auto">
          <a:xfrm>
            <a:off x="7201989" y="135200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-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4" name="Text Box 23"/>
          <p:cNvSpPr txBox="1">
            <a:spLocks noChangeArrowheads="1"/>
          </p:cNvSpPr>
          <p:nvPr/>
        </p:nvSpPr>
        <p:spPr bwMode="auto">
          <a:xfrm>
            <a:off x="7201989" y="3942805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-  2x  +  6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5" name="Line 25"/>
          <p:cNvSpPr>
            <a:spLocks noChangeShapeType="1"/>
          </p:cNvSpPr>
          <p:nvPr/>
        </p:nvSpPr>
        <p:spPr bwMode="auto">
          <a:xfrm>
            <a:off x="7278189" y="4323805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6" name="Text Box 26"/>
          <p:cNvSpPr txBox="1">
            <a:spLocks noChangeArrowheads="1"/>
          </p:cNvSpPr>
          <p:nvPr/>
        </p:nvSpPr>
        <p:spPr bwMode="auto">
          <a:xfrm>
            <a:off x="8116389" y="440000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0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7" name="Text Box 27"/>
          <p:cNvSpPr txBox="1">
            <a:spLocks noChangeArrowheads="1"/>
          </p:cNvSpPr>
          <p:nvPr/>
        </p:nvSpPr>
        <p:spPr bwMode="auto">
          <a:xfrm>
            <a:off x="4011114" y="3277643"/>
            <a:ext cx="2514600" cy="24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First, Divide 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by x</a:t>
            </a:r>
          </a:p>
          <a:p>
            <a:pPr eaLnBrk="1" hangingPunct="1">
              <a:spcBef>
                <a:spcPct val="50000"/>
              </a:spcBef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endParaRPr lang="en-GB" altLang="en-US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We then subtract 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(x – 3) from what we started with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8" name="Oval 28"/>
          <p:cNvSpPr>
            <a:spLocks noChangeArrowheads="1"/>
          </p:cNvSpPr>
          <p:nvPr/>
        </p:nvSpPr>
        <p:spPr bwMode="auto">
          <a:xfrm>
            <a:off x="6058989" y="1809205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9" name="Oval 29"/>
          <p:cNvSpPr>
            <a:spLocks noChangeArrowheads="1"/>
          </p:cNvSpPr>
          <p:nvPr/>
        </p:nvSpPr>
        <p:spPr bwMode="auto">
          <a:xfrm>
            <a:off x="5144589" y="1809205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0" name="Oval 30"/>
          <p:cNvSpPr>
            <a:spLocks noChangeArrowheads="1"/>
          </p:cNvSpPr>
          <p:nvPr/>
        </p:nvSpPr>
        <p:spPr bwMode="auto">
          <a:xfrm>
            <a:off x="5144589" y="1809205"/>
            <a:ext cx="6858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1" name="Text Box 31"/>
          <p:cNvSpPr txBox="1">
            <a:spLocks noChangeArrowheads="1"/>
          </p:cNvSpPr>
          <p:nvPr/>
        </p:nvSpPr>
        <p:spPr bwMode="auto">
          <a:xfrm>
            <a:off x="4011114" y="3277643"/>
            <a:ext cx="2514600" cy="270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Second, Divide 5x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by x</a:t>
            </a:r>
          </a:p>
          <a:p>
            <a:pPr eaLnBrk="1" hangingPunct="1">
              <a:spcBef>
                <a:spcPct val="50000"/>
              </a:spcBef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5x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We then subtract 5x(x – 3) from what we have left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2" name="Oval 32"/>
          <p:cNvSpPr>
            <a:spLocks noChangeArrowheads="1"/>
          </p:cNvSpPr>
          <p:nvPr/>
        </p:nvSpPr>
        <p:spPr bwMode="auto">
          <a:xfrm>
            <a:off x="6744789" y="2723605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" name="Oval 34"/>
          <p:cNvSpPr>
            <a:spLocks noChangeArrowheads="1"/>
          </p:cNvSpPr>
          <p:nvPr/>
        </p:nvSpPr>
        <p:spPr bwMode="auto">
          <a:xfrm>
            <a:off x="7201989" y="3561805"/>
            <a:ext cx="6096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4" name="Oval 35"/>
          <p:cNvSpPr>
            <a:spLocks noChangeArrowheads="1"/>
          </p:cNvSpPr>
          <p:nvPr/>
        </p:nvSpPr>
        <p:spPr bwMode="auto">
          <a:xfrm>
            <a:off x="6058989" y="1352005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5" name="Oval 36"/>
          <p:cNvSpPr>
            <a:spLocks noChangeArrowheads="1"/>
          </p:cNvSpPr>
          <p:nvPr/>
        </p:nvSpPr>
        <p:spPr bwMode="auto">
          <a:xfrm>
            <a:off x="6516189" y="1352005"/>
            <a:ext cx="6096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6" name="Oval 37"/>
          <p:cNvSpPr>
            <a:spLocks noChangeArrowheads="1"/>
          </p:cNvSpPr>
          <p:nvPr/>
        </p:nvSpPr>
        <p:spPr bwMode="auto">
          <a:xfrm>
            <a:off x="7278189" y="1352005"/>
            <a:ext cx="5334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7" name="TextBox 106"/>
          <p:cNvSpPr txBox="1"/>
          <p:nvPr/>
        </p:nvSpPr>
        <p:spPr>
          <a:xfrm>
            <a:off x="1288704" y="6190927"/>
            <a:ext cx="12506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Therefore: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/>
              <p:cNvSpPr txBox="1"/>
              <p:nvPr/>
            </p:nvSpPr>
            <p:spPr>
              <a:xfrm>
                <a:off x="2404715" y="6160149"/>
                <a:ext cx="46067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+5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−17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4715" y="6160149"/>
                <a:ext cx="460677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9" name="Rectangle 108"/>
          <p:cNvSpPr/>
          <p:nvPr/>
        </p:nvSpPr>
        <p:spPr>
          <a:xfrm>
            <a:off x="6080868" y="1810007"/>
            <a:ext cx="2416521" cy="380198"/>
          </a:xfrm>
          <a:prstGeom prst="rect">
            <a:avLst/>
          </a:prstGeom>
          <a:noFill/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Rectangle 109"/>
          <p:cNvSpPr/>
          <p:nvPr/>
        </p:nvSpPr>
        <p:spPr>
          <a:xfrm>
            <a:off x="4888828" y="6180365"/>
            <a:ext cx="2122661" cy="380198"/>
          </a:xfrm>
          <a:prstGeom prst="rect">
            <a:avLst/>
          </a:prstGeom>
          <a:noFill/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Rectangle 110"/>
          <p:cNvSpPr/>
          <p:nvPr/>
        </p:nvSpPr>
        <p:spPr>
          <a:xfrm>
            <a:off x="3250530" y="6180365"/>
            <a:ext cx="1371222" cy="38019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Rectangle 111"/>
          <p:cNvSpPr/>
          <p:nvPr/>
        </p:nvSpPr>
        <p:spPr>
          <a:xfrm>
            <a:off x="2539367" y="6180365"/>
            <a:ext cx="706258" cy="38019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Rectangle 112"/>
          <p:cNvSpPr/>
          <p:nvPr/>
        </p:nvSpPr>
        <p:spPr>
          <a:xfrm>
            <a:off x="5144589" y="1809205"/>
            <a:ext cx="706258" cy="38019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Rectangle 113"/>
          <p:cNvSpPr/>
          <p:nvPr/>
        </p:nvSpPr>
        <p:spPr>
          <a:xfrm>
            <a:off x="6058989" y="1352807"/>
            <a:ext cx="1752600" cy="38019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137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3" dur="5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6" dur="500"/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9" dur="500"/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3" presetClass="exit" presetSubtype="1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3" presetClass="exit" presetSubtype="1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0" grpId="0"/>
      <p:bldP spid="81" grpId="0" animBg="1"/>
      <p:bldP spid="82" grpId="0" animBg="1"/>
      <p:bldP spid="84" grpId="0"/>
      <p:bldP spid="85" grpId="0" animBg="1"/>
      <p:bldP spid="86" grpId="0"/>
      <p:bldP spid="87" grpId="0"/>
      <p:bldP spid="88" grpId="0"/>
      <p:bldP spid="89" grpId="0"/>
      <p:bldP spid="90" grpId="0" animBg="1"/>
      <p:bldP spid="91" grpId="0"/>
      <p:bldP spid="92" grpId="0"/>
      <p:bldP spid="93" grpId="0"/>
      <p:bldP spid="94" grpId="0"/>
      <p:bldP spid="95" grpId="0" animBg="1"/>
      <p:bldP spid="97" grpId="0" build="allAtOnce"/>
      <p:bldP spid="98" grpId="0" animBg="1"/>
      <p:bldP spid="98" grpId="1" animBg="1"/>
      <p:bldP spid="99" grpId="0" animBg="1"/>
      <p:bldP spid="99" grpId="1" animBg="1"/>
      <p:bldP spid="99" grpId="2" animBg="1"/>
      <p:bldP spid="99" grpId="3" animBg="1"/>
      <p:bldP spid="99" grpId="4" animBg="1"/>
      <p:bldP spid="99" grpId="5" animBg="1"/>
      <p:bldP spid="100" grpId="0" animBg="1"/>
      <p:bldP spid="100" grpId="1" animBg="1"/>
      <p:bldP spid="100" grpId="2" animBg="1"/>
      <p:bldP spid="100" grpId="3" animBg="1"/>
      <p:bldP spid="100" grpId="4" animBg="1"/>
      <p:bldP spid="100" grpId="5" animBg="1"/>
      <p:bldP spid="101" grpId="0" build="allAtOnce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/>
      <p:bldP spid="108" grpId="0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715022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algebraic long division to divide a polynomial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𝒑</m:t>
                        </m:r>
                      </m:e>
                    </m:d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is a constant.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Given that 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−17</m:t>
                    </m:r>
                    <m:sSup>
                      <m:sSup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, write 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altLang="en-US" sz="1600" dirty="0">
                    <a:latin typeface="Comic Sans MS" pitchFamily="66" charset="0"/>
                  </a:rPr>
                  <a:t> in the form:</a:t>
                </a:r>
              </a:p>
              <a:p>
                <a:pPr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algn="ctr">
                  <a:buNone/>
                </a:pPr>
                <a:r>
                  <a:rPr lang="en-US" altLang="en-US" sz="1600" dirty="0">
                    <a:latin typeface="Comic Sans MS" pitchFamily="66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=(2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+1)(</m:t>
                    </m:r>
                    <m:sSup>
                      <m:sSup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𝑏𝑥</m:t>
                        </m:r>
                      </m:e>
                      <m:sup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𝑐𝑥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altLang="en-US" sz="1600" dirty="0">
                  <a:latin typeface="Comic Sans MS" pitchFamily="66" charset="0"/>
                </a:endParaRPr>
              </a:p>
              <a:p>
                <a:pPr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algn="ctr">
                  <a:buNone/>
                </a:pPr>
                <a:r>
                  <a:rPr lang="en-US" altLang="en-US" sz="1600" dirty="0">
                    <a:latin typeface="Comic Sans MS" pitchFamily="66" charset="0"/>
                    <a:sym typeface="Wingdings" panose="05000000000000000000" pitchFamily="2" charset="2"/>
                  </a:rPr>
                  <a:t> So we need to find out what multiplies by 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(2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+1)</m:t>
                    </m:r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to give the original equation</a:t>
                </a:r>
              </a:p>
              <a:p>
                <a:pPr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algn="ctr">
                  <a:buNone/>
                </a:pPr>
                <a:r>
                  <a:rPr lang="en-US" altLang="en-US" sz="1600" dirty="0">
                    <a:latin typeface="Comic Sans MS" pitchFamily="66" charset="0"/>
                    <a:sym typeface="Wingdings" panose="05000000000000000000" pitchFamily="2" charset="2"/>
                  </a:rPr>
                  <a:t> Divide by 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(2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+1)</m:t>
                    </m:r>
                  </m:oMath>
                </a14:m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715022" cy="4776787"/>
              </a:xfrm>
              <a:blipFill>
                <a:blip r:embed="rId2"/>
                <a:stretch>
                  <a:fillRect t="-766" r="-16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5050971" y="1809205"/>
            <a:ext cx="8556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2x + 1</a:t>
            </a:r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6058989" y="1809205"/>
            <a:ext cx="28324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4x</a:t>
            </a:r>
            <a:r>
              <a:rPr lang="en-GB" altLang="en-US" baseline="30000" dirty="0">
                <a:latin typeface="Comic Sans MS" pitchFamily="66" charset="0"/>
              </a:rPr>
              <a:t>4</a:t>
            </a:r>
            <a:r>
              <a:rPr lang="en-GB" altLang="en-US" dirty="0">
                <a:latin typeface="Comic Sans MS" pitchFamily="66" charset="0"/>
              </a:rPr>
              <a:t> + 0x</a:t>
            </a:r>
            <a:r>
              <a:rPr lang="en-GB" altLang="en-US" baseline="30000" dirty="0">
                <a:latin typeface="Comic Sans MS" pitchFamily="66" charset="0"/>
              </a:rPr>
              <a:t>3</a:t>
            </a:r>
            <a:r>
              <a:rPr lang="en-GB" altLang="en-US" dirty="0">
                <a:latin typeface="Comic Sans MS" pitchFamily="66" charset="0"/>
              </a:rPr>
              <a:t> - 17x</a:t>
            </a:r>
            <a:r>
              <a:rPr lang="en-GB" altLang="en-US" baseline="30000" dirty="0">
                <a:latin typeface="Comic Sans MS" pitchFamily="66" charset="0"/>
              </a:rPr>
              <a:t>2</a:t>
            </a:r>
            <a:r>
              <a:rPr lang="en-GB" altLang="en-US" dirty="0">
                <a:latin typeface="Comic Sans MS" pitchFamily="66" charset="0"/>
              </a:rPr>
              <a:t> + 0x + 4</a:t>
            </a:r>
          </a:p>
        </p:txBody>
      </p:sp>
      <p:sp>
        <p:nvSpPr>
          <p:cNvPr id="44" name="Line 8"/>
          <p:cNvSpPr>
            <a:spLocks noChangeShapeType="1"/>
          </p:cNvSpPr>
          <p:nvPr/>
        </p:nvSpPr>
        <p:spPr bwMode="auto">
          <a:xfrm flipV="1">
            <a:off x="5982789" y="1733005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" name="Line 9"/>
          <p:cNvSpPr>
            <a:spLocks noChangeShapeType="1"/>
          </p:cNvSpPr>
          <p:nvPr/>
        </p:nvSpPr>
        <p:spPr bwMode="auto">
          <a:xfrm flipH="1" flipV="1">
            <a:off x="5982789" y="1733004"/>
            <a:ext cx="2804160" cy="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" name="Text Box 10"/>
          <p:cNvSpPr txBox="1">
            <a:spLocks noChangeArrowheads="1"/>
          </p:cNvSpPr>
          <p:nvPr/>
        </p:nvSpPr>
        <p:spPr bwMode="auto">
          <a:xfrm>
            <a:off x="6058988" y="1352005"/>
            <a:ext cx="5856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2x</a:t>
            </a:r>
            <a:r>
              <a:rPr lang="en-GB" altLang="en-US" baseline="30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47" name="Text Box 11"/>
          <p:cNvSpPr txBox="1">
            <a:spLocks noChangeArrowheads="1"/>
          </p:cNvSpPr>
          <p:nvPr/>
        </p:nvSpPr>
        <p:spPr bwMode="auto">
          <a:xfrm>
            <a:off x="6058988" y="2190205"/>
            <a:ext cx="14390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4x</a:t>
            </a:r>
            <a:r>
              <a:rPr lang="en-GB" altLang="en-US" baseline="300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 + 2x</a:t>
            </a:r>
            <a:r>
              <a:rPr lang="en-GB" altLang="en-US" baseline="30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48" name="Line 12"/>
          <p:cNvSpPr>
            <a:spLocks noChangeShapeType="1"/>
          </p:cNvSpPr>
          <p:nvPr/>
        </p:nvSpPr>
        <p:spPr bwMode="auto">
          <a:xfrm>
            <a:off x="6135189" y="2571205"/>
            <a:ext cx="99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6590212" y="2636519"/>
            <a:ext cx="23447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-2x</a:t>
            </a:r>
            <a:r>
              <a:rPr lang="en-GB" altLang="en-US" baseline="30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 - 17x</a:t>
            </a:r>
            <a:r>
              <a:rPr lang="en-GB" altLang="en-US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 + 0x + 4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Text Box 15"/>
          <p:cNvSpPr txBox="1">
            <a:spLocks noChangeArrowheads="1"/>
          </p:cNvSpPr>
          <p:nvPr/>
        </p:nvSpPr>
        <p:spPr bwMode="auto">
          <a:xfrm>
            <a:off x="6744789" y="135200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GB" altLang="en-US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6509657" y="135200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-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5" name="Text Box 21"/>
          <p:cNvSpPr txBox="1">
            <a:spLocks noChangeArrowheads="1"/>
          </p:cNvSpPr>
          <p:nvPr/>
        </p:nvSpPr>
        <p:spPr bwMode="auto">
          <a:xfrm>
            <a:off x="7315201" y="1360714"/>
            <a:ext cx="4963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8x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Text Box 22"/>
          <p:cNvSpPr txBox="1">
            <a:spLocks noChangeArrowheads="1"/>
          </p:cNvSpPr>
          <p:nvPr/>
        </p:nvSpPr>
        <p:spPr bwMode="auto">
          <a:xfrm>
            <a:off x="7106195" y="135200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-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1" name="Text Box 14"/>
          <p:cNvSpPr txBox="1">
            <a:spLocks noChangeArrowheads="1"/>
          </p:cNvSpPr>
          <p:nvPr/>
        </p:nvSpPr>
        <p:spPr bwMode="auto">
          <a:xfrm>
            <a:off x="6577150" y="3015342"/>
            <a:ext cx="25058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-2x</a:t>
            </a:r>
            <a:r>
              <a:rPr lang="en-GB" altLang="en-US" baseline="30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 -  x</a:t>
            </a:r>
            <a:r>
              <a:rPr lang="en-GB" altLang="en-US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72" name="Line 12"/>
          <p:cNvSpPr>
            <a:spLocks noChangeShapeType="1"/>
          </p:cNvSpPr>
          <p:nvPr/>
        </p:nvSpPr>
        <p:spPr bwMode="auto">
          <a:xfrm>
            <a:off x="6670765" y="3455125"/>
            <a:ext cx="2098765" cy="217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7121435" y="3489959"/>
            <a:ext cx="17787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- 16x</a:t>
            </a:r>
            <a:r>
              <a:rPr lang="en-GB" altLang="en-US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 + 0x + 4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7125789" y="3842657"/>
            <a:ext cx="17787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- 16x</a:t>
            </a:r>
            <a:r>
              <a:rPr lang="en-GB" altLang="en-US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 - 8x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Line 12"/>
          <p:cNvSpPr>
            <a:spLocks noChangeShapeType="1"/>
          </p:cNvSpPr>
          <p:nvPr/>
        </p:nvSpPr>
        <p:spPr bwMode="auto">
          <a:xfrm flipV="1">
            <a:off x="7210698" y="4232366"/>
            <a:ext cx="1550125" cy="217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8009711" y="4273730"/>
            <a:ext cx="8904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8x + 4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7744100" y="1369421"/>
            <a:ext cx="5290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+ 4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8005357" y="4574176"/>
            <a:ext cx="8904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8x + 4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V="1">
            <a:off x="8081554" y="4963885"/>
            <a:ext cx="679269" cy="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8532225" y="4979124"/>
            <a:ext cx="2982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0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Text Box 34"/>
          <p:cNvSpPr txBox="1">
            <a:spLocks noChangeArrowheads="1"/>
          </p:cNvSpPr>
          <p:nvPr/>
        </p:nvSpPr>
        <p:spPr bwMode="auto">
          <a:xfrm>
            <a:off x="3944983" y="2893424"/>
            <a:ext cx="2420982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Follow the same processes as previously!</a:t>
            </a:r>
          </a:p>
          <a:p>
            <a:pPr algn="ctr" eaLnBrk="1" hangingPunct="1">
              <a:spcBef>
                <a:spcPct val="50000"/>
              </a:spcBef>
            </a:pPr>
            <a:endParaRPr lang="en-US" altLang="en-US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16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You must include terms with a 0 coefficient as well!</a:t>
            </a:r>
            <a:endParaRPr lang="en-GB" altLang="en-US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6026331" y="1262743"/>
            <a:ext cx="2360023" cy="505098"/>
          </a:xfrm>
          <a:prstGeom prst="ellipse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5029200" y="1719943"/>
            <a:ext cx="857796" cy="505098"/>
          </a:xfrm>
          <a:prstGeom prst="ellipse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07061" y="5930538"/>
                <a:ext cx="4203780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alt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alt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alt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alt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alt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en-US" alt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alt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alt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alt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alt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alt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alt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alt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alt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altLang="en-US" sz="20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7061" y="5930538"/>
                <a:ext cx="4203780" cy="314766"/>
              </a:xfrm>
              <a:prstGeom prst="rect">
                <a:avLst/>
              </a:prstGeom>
              <a:blipFill>
                <a:blip r:embed="rId3"/>
                <a:stretch>
                  <a:fillRect l="-1161" t="-1961" r="-1161" b="-372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5229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 animBg="1"/>
      <p:bldP spid="45" grpId="0" animBg="1"/>
      <p:bldP spid="46" grpId="0"/>
      <p:bldP spid="47" grpId="0"/>
      <p:bldP spid="48" grpId="0" animBg="1"/>
      <p:bldP spid="49" grpId="0"/>
      <p:bldP spid="50" grpId="0"/>
      <p:bldP spid="51" grpId="0"/>
      <p:bldP spid="55" grpId="0"/>
      <p:bldP spid="56" grpId="0"/>
      <p:bldP spid="71" grpId="0"/>
      <p:bldP spid="72" grpId="0" animBg="1"/>
      <p:bldP spid="19" grpId="0"/>
      <p:bldP spid="20" grpId="0"/>
      <p:bldP spid="21" grpId="0" animBg="1"/>
      <p:bldP spid="22" grpId="0"/>
      <p:bldP spid="23" grpId="0"/>
      <p:bldP spid="24" grpId="0"/>
      <p:bldP spid="25" grpId="0" animBg="1"/>
      <p:bldP spid="26" grpId="0"/>
      <p:bldP spid="27" grpId="0"/>
      <p:bldP spid="5" grpId="0" animBg="1"/>
      <p:bldP spid="29" grpId="0" animBg="1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27936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algebraic long division to divide a polynomial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𝒑</m:t>
                        </m:r>
                      </m:e>
                    </m:d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is a constant.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</a:t>
                </a:r>
                <a:r>
                  <a:rPr lang="en-US" altLang="en-US" sz="1600" dirty="0">
                    <a:latin typeface="Comic Sans MS" pitchFamily="66" charset="0"/>
                  </a:rPr>
                  <a:t>Find the remainder when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−16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+10</m:t>
                    </m:r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is divided by 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−4)</m:t>
                    </m:r>
                  </m:oMath>
                </a14:m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27936" cy="4776787"/>
              </a:xfrm>
              <a:blipFill>
                <a:blip r:embed="rId2"/>
                <a:stretch>
                  <a:fillRect t="-766" r="-28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6078582" y="1946366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H="1" flipV="1">
            <a:off x="6078582" y="1946366"/>
            <a:ext cx="2590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316582" y="2022566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x - 4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6078582" y="2022566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2x</a:t>
            </a:r>
            <a:r>
              <a:rPr lang="en-GB" altLang="en-US" baseline="30000">
                <a:latin typeface="Comic Sans MS" pitchFamily="66" charset="0"/>
              </a:rPr>
              <a:t>3</a:t>
            </a:r>
            <a:r>
              <a:rPr lang="en-GB" altLang="en-US">
                <a:latin typeface="Comic Sans MS" pitchFamily="66" charset="0"/>
              </a:rPr>
              <a:t>  -  5x</a:t>
            </a:r>
            <a:r>
              <a:rPr lang="en-GB" altLang="en-US" baseline="30000">
                <a:latin typeface="Comic Sans MS" pitchFamily="66" charset="0"/>
              </a:rPr>
              <a:t>2</a:t>
            </a:r>
            <a:r>
              <a:rPr lang="en-GB" altLang="en-US">
                <a:latin typeface="Comic Sans MS" pitchFamily="66" charset="0"/>
              </a:rPr>
              <a:t>  –  16x  +  10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078582" y="1565366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078582" y="2403566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 –  8x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6154782" y="2784566"/>
            <a:ext cx="1143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6840582" y="2860766"/>
            <a:ext cx="1981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 –  16x  +  10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6840582" y="1565366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3x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611982" y="1565366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+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6840582" y="3241766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 –  12x</a:t>
            </a:r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6916782" y="3622766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7602582" y="3698966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-4x  +  10</a:t>
            </a: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7602582" y="1565366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7297782" y="1565366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-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7602582" y="4079966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-4x  +  16</a:t>
            </a:r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7678782" y="4460966"/>
            <a:ext cx="106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8364582" y="4537166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-6</a:t>
            </a:r>
          </a:p>
        </p:txBody>
      </p:sp>
      <p:sp>
        <p:nvSpPr>
          <p:cNvPr id="23" name="Oval 23"/>
          <p:cNvSpPr>
            <a:spLocks noChangeArrowheads="1"/>
          </p:cNvSpPr>
          <p:nvPr/>
        </p:nvSpPr>
        <p:spPr bwMode="auto">
          <a:xfrm>
            <a:off x="5316582" y="2022566"/>
            <a:ext cx="6858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" name="Oval 24"/>
          <p:cNvSpPr>
            <a:spLocks noChangeArrowheads="1"/>
          </p:cNvSpPr>
          <p:nvPr/>
        </p:nvSpPr>
        <p:spPr bwMode="auto">
          <a:xfrm>
            <a:off x="6078582" y="2022566"/>
            <a:ext cx="539932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" name="Oval 25"/>
          <p:cNvSpPr>
            <a:spLocks noChangeArrowheads="1"/>
          </p:cNvSpPr>
          <p:nvPr/>
        </p:nvSpPr>
        <p:spPr bwMode="auto">
          <a:xfrm>
            <a:off x="6916782" y="2860766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" name="Oval 26"/>
          <p:cNvSpPr>
            <a:spLocks noChangeArrowheads="1"/>
          </p:cNvSpPr>
          <p:nvPr/>
        </p:nvSpPr>
        <p:spPr bwMode="auto">
          <a:xfrm>
            <a:off x="7602582" y="3698966"/>
            <a:ext cx="4572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" name="Oval 27"/>
          <p:cNvSpPr>
            <a:spLocks noChangeArrowheads="1"/>
          </p:cNvSpPr>
          <p:nvPr/>
        </p:nvSpPr>
        <p:spPr bwMode="auto">
          <a:xfrm>
            <a:off x="5316582" y="2022566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" name="Oval 28"/>
          <p:cNvSpPr>
            <a:spLocks noChangeArrowheads="1"/>
          </p:cNvSpPr>
          <p:nvPr/>
        </p:nvSpPr>
        <p:spPr bwMode="auto">
          <a:xfrm>
            <a:off x="6078582" y="1565366"/>
            <a:ext cx="4572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" name="Oval 29"/>
          <p:cNvSpPr>
            <a:spLocks noChangeArrowheads="1"/>
          </p:cNvSpPr>
          <p:nvPr/>
        </p:nvSpPr>
        <p:spPr bwMode="auto">
          <a:xfrm>
            <a:off x="6764382" y="1565366"/>
            <a:ext cx="5334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" name="Oval 30"/>
          <p:cNvSpPr>
            <a:spLocks noChangeArrowheads="1"/>
          </p:cNvSpPr>
          <p:nvPr/>
        </p:nvSpPr>
        <p:spPr bwMode="auto">
          <a:xfrm>
            <a:off x="7373982" y="1565366"/>
            <a:ext cx="5334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" name="Text Box 32"/>
          <p:cNvSpPr txBox="1">
            <a:spLocks noChangeArrowheads="1"/>
          </p:cNvSpPr>
          <p:nvPr/>
        </p:nvSpPr>
        <p:spPr bwMode="auto">
          <a:xfrm>
            <a:off x="3868782" y="3241766"/>
            <a:ext cx="2743200" cy="256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First, divide 2x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by x</a:t>
            </a:r>
          </a:p>
          <a:p>
            <a:pPr eaLnBrk="1" hangingPunct="1">
              <a:spcBef>
                <a:spcPct val="50000"/>
              </a:spcBef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= 2x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endParaRPr lang="en-GB" altLang="en-US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eaLnBrk="1" hangingPunct="1">
              <a:spcBef>
                <a:spcPct val="50000"/>
              </a:spcBef>
            </a:pPr>
            <a:endParaRPr lang="en-GB" altLang="en-US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Then, work out 2x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(x – 4) and subtract from what you started with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3868782" y="3241766"/>
            <a:ext cx="2667000" cy="284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Second, divide 3x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by x</a:t>
            </a:r>
          </a:p>
          <a:p>
            <a:pPr eaLnBrk="1" hangingPunct="1">
              <a:spcBef>
                <a:spcPct val="50000"/>
              </a:spcBef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= 3x</a:t>
            </a:r>
          </a:p>
          <a:p>
            <a:pPr eaLnBrk="1" hangingPunct="1">
              <a:spcBef>
                <a:spcPct val="50000"/>
              </a:spcBef>
            </a:pPr>
            <a:endParaRPr lang="en-GB" altLang="en-US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Then, work out 3x(x – 4) and subtract from what you have left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" name="Text Box 34"/>
          <p:cNvSpPr txBox="1">
            <a:spLocks noChangeArrowheads="1"/>
          </p:cNvSpPr>
          <p:nvPr/>
        </p:nvSpPr>
        <p:spPr bwMode="auto">
          <a:xfrm>
            <a:off x="3868782" y="3241766"/>
            <a:ext cx="2743200" cy="256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Third, divide -4x by x</a:t>
            </a:r>
          </a:p>
          <a:p>
            <a:pPr eaLnBrk="1" hangingPunct="1">
              <a:spcBef>
                <a:spcPct val="50000"/>
              </a:spcBef>
            </a:pPr>
            <a:endParaRPr lang="en-GB" altLang="en-US" dirty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= -4</a:t>
            </a:r>
          </a:p>
          <a:p>
            <a:pPr eaLnBrk="1" hangingPunct="1">
              <a:spcBef>
                <a:spcPct val="50000"/>
              </a:spcBef>
            </a:pPr>
            <a:endParaRPr lang="en-GB" altLang="en-US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Then, work out -4(x – 4) and subtract from what you have left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283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6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9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2" dur="5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3" presetClass="exit" presetSubtype="1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3" presetClass="entr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xit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10" grpId="0"/>
      <p:bldP spid="11" grpId="0" animBg="1"/>
      <p:bldP spid="12" grpId="0"/>
      <p:bldP spid="15" grpId="0"/>
      <p:bldP spid="16" grpId="0" animBg="1"/>
      <p:bldP spid="17" grpId="0"/>
      <p:bldP spid="18" grpId="0"/>
      <p:bldP spid="19" grpId="0"/>
      <p:bldP spid="20" grpId="0"/>
      <p:bldP spid="21" grpId="0" animBg="1"/>
      <p:bldP spid="22" grpId="0"/>
      <p:bldP spid="23" grpId="0" animBg="1"/>
      <p:bldP spid="23" grpId="1" animBg="1"/>
      <p:bldP spid="23" grpId="2" animBg="1"/>
      <p:bldP spid="23" grpId="3" animBg="1"/>
      <p:bldP spid="23" grpId="4" animBg="1"/>
      <p:bldP spid="23" grpId="5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7" grpId="2" animBg="1"/>
      <p:bldP spid="27" grpId="3" animBg="1"/>
      <p:bldP spid="27" grpId="4" animBg="1"/>
      <p:bldP spid="27" grpId="5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build="allAtOnce"/>
      <p:bldP spid="32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E9AF089-E679-4A24-B136-9E36CC62F5F1}"/>
              </a:ext>
            </a:extLst>
          </p:cNvPr>
          <p:cNvSpPr/>
          <p:nvPr/>
        </p:nvSpPr>
        <p:spPr>
          <a:xfrm>
            <a:off x="1916461" y="1875388"/>
            <a:ext cx="5346656" cy="302390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7C</a:t>
            </a:r>
            <a:endParaRPr lang="ja-JP" altLang="en-US" sz="9600" b="1" dirty="0">
              <a:ln w="381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FFC000"/>
              </a:solidFill>
              <a:latin typeface="Gabriola" panose="04040605051002020D02" pitchFamily="82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837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factor theorem is a quick way of finding simple linear factors of a polynomial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 err="1">
                    <a:latin typeface="Comic Sans MS" panose="030F0702030302020204" pitchFamily="66" charset="0"/>
                  </a:rPr>
                  <a:t>Factorise</a:t>
                </a:r>
                <a:r>
                  <a:rPr lang="en-US" sz="1600" dirty="0">
                    <a:latin typeface="Comic Sans MS" panose="030F0702030302020204" pitchFamily="66" charset="0"/>
                  </a:rPr>
                  <a:t> and solve the following: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−9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+20=0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476413" y="1384663"/>
                <a:ext cx="18085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−9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+20=0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413" y="1384663"/>
                <a:ext cx="1808507" cy="276999"/>
              </a:xfrm>
              <a:prstGeom prst="rect">
                <a:avLst/>
              </a:prstGeom>
              <a:blipFill>
                <a:blip r:embed="rId3"/>
                <a:stretch>
                  <a:fillRect l="-1010" t="-2174" r="-2357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32722" y="1876697"/>
                <a:ext cx="19520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−4)(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−5)=0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722" y="1876697"/>
                <a:ext cx="1952009" cy="276999"/>
              </a:xfrm>
              <a:prstGeom prst="rect">
                <a:avLst/>
              </a:prstGeom>
              <a:blipFill>
                <a:blip r:embed="rId4"/>
                <a:stretch>
                  <a:fillRect l="-3438" r="-1875" b="-3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615750" y="2403566"/>
                <a:ext cx="14903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5750" y="2403566"/>
                <a:ext cx="1490344" cy="276999"/>
              </a:xfrm>
              <a:prstGeom prst="rect">
                <a:avLst/>
              </a:prstGeom>
              <a:blipFill>
                <a:blip r:embed="rId5"/>
                <a:stretch>
                  <a:fillRect l="-4082" t="-26087" r="-4490" b="-5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rc 13"/>
          <p:cNvSpPr>
            <a:spLocks/>
          </p:cNvSpPr>
          <p:nvPr/>
        </p:nvSpPr>
        <p:spPr bwMode="auto">
          <a:xfrm>
            <a:off x="6346781" y="1560604"/>
            <a:ext cx="132396" cy="459785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1330516682 h 43200"/>
              <a:gd name="T4" fmla="*/ 0 w 21600"/>
              <a:gd name="T5" fmla="*/ 66525882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6463440" y="1599793"/>
            <a:ext cx="11303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10" name="Arc 13"/>
          <p:cNvSpPr>
            <a:spLocks/>
          </p:cNvSpPr>
          <p:nvPr/>
        </p:nvSpPr>
        <p:spPr bwMode="auto">
          <a:xfrm>
            <a:off x="6359844" y="2061347"/>
            <a:ext cx="132396" cy="459785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1330516682 h 43200"/>
              <a:gd name="T4" fmla="*/ 0 w 21600"/>
              <a:gd name="T5" fmla="*/ 66525882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6415542" y="2117953"/>
            <a:ext cx="82998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Solve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3927564" y="2871245"/>
            <a:ext cx="49464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6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Remember that what we are doing is finding the values that make the original equation equal 0</a:t>
            </a:r>
            <a:endParaRPr lang="en-GB" altLang="en-US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639008" y="3870960"/>
                <a:ext cx="18085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−16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9008" y="3870960"/>
                <a:ext cx="1808508" cy="276999"/>
              </a:xfrm>
              <a:prstGeom prst="rect">
                <a:avLst/>
              </a:prstGeom>
              <a:blipFill>
                <a:blip r:embed="rId6"/>
                <a:stretch>
                  <a:fillRect l="-1010" t="-2222" r="-2357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65313" y="3850958"/>
            <a:ext cx="320911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algn="ctr" eaLnBrk="1" hangingPunct="1">
              <a:spcBef>
                <a:spcPct val="50000"/>
              </a:spcBef>
              <a:buFont typeface="Wingdings" panose="05000000000000000000" pitchFamily="2" charset="2"/>
              <a:buChar char="à"/>
            </a:pPr>
            <a:r>
              <a:rPr lang="en-US" altLang="en-US" sz="16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Another (less reliable) way to </a:t>
            </a:r>
            <a:r>
              <a:rPr lang="en-US" altLang="en-US" sz="1600" dirty="0" err="1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factorise</a:t>
            </a:r>
            <a:r>
              <a:rPr lang="en-US" altLang="en-US" sz="16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 is to try subbing in values</a:t>
            </a:r>
          </a:p>
          <a:p>
            <a:pPr marL="285750" indent="-285750" algn="ctr" eaLnBrk="1" hangingPunct="1">
              <a:spcBef>
                <a:spcPct val="50000"/>
              </a:spcBef>
              <a:buFont typeface="Wingdings" panose="05000000000000000000" pitchFamily="2" charset="2"/>
              <a:buChar char="à"/>
            </a:pPr>
            <a:r>
              <a:rPr lang="en-US" altLang="en-US" sz="16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If a value gives an answer 0, you then know one of the brackets</a:t>
            </a:r>
            <a:endParaRPr lang="en-GB" altLang="en-US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830583" y="4181884"/>
            <a:ext cx="11303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Sub in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10506" y="4637314"/>
                <a:ext cx="20806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(1)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+6(1)−16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506" y="4637314"/>
                <a:ext cx="2080634" cy="276999"/>
              </a:xfrm>
              <a:prstGeom prst="rect">
                <a:avLst/>
              </a:prstGeom>
              <a:blipFill>
                <a:blip r:embed="rId7"/>
                <a:stretch>
                  <a:fillRect l="-3226" t="-2222" r="-1760" b="-3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 flipH="1">
            <a:off x="5651863" y="4197532"/>
            <a:ext cx="487680" cy="37446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849292" y="4201887"/>
            <a:ext cx="487680" cy="37446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286311" y="5016137"/>
                <a:ext cx="7998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−9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6311" y="5016137"/>
                <a:ext cx="799899" cy="276999"/>
              </a:xfrm>
              <a:prstGeom prst="rect">
                <a:avLst/>
              </a:prstGeom>
              <a:blipFill>
                <a:blip r:embed="rId8"/>
                <a:stretch>
                  <a:fillRect r="-6107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662266" y="4624251"/>
                <a:ext cx="20806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(2)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+6(2)−16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2266" y="4624251"/>
                <a:ext cx="2080634" cy="276999"/>
              </a:xfrm>
              <a:prstGeom prst="rect">
                <a:avLst/>
              </a:prstGeom>
              <a:blipFill>
                <a:blip r:embed="rId9"/>
                <a:stretch>
                  <a:fillRect l="-3226" t="-2222" r="-1760" b="-3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120951" y="4994365"/>
                <a:ext cx="6267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951" y="4994365"/>
                <a:ext cx="626775" cy="276999"/>
              </a:xfrm>
              <a:prstGeom prst="rect">
                <a:avLst/>
              </a:prstGeom>
              <a:blipFill>
                <a:blip r:embed="rId10"/>
                <a:stretch>
                  <a:fillRect l="-6796" r="-7767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6985954" y="4168822"/>
            <a:ext cx="11303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Sub in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 Box 15"/>
              <p:cNvSpPr txBox="1">
                <a:spLocks noChangeArrowheads="1"/>
              </p:cNvSpPr>
              <p:nvPr/>
            </p:nvSpPr>
            <p:spPr bwMode="auto">
              <a:xfrm>
                <a:off x="4641667" y="5440272"/>
                <a:ext cx="3548744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285750" indent="-285750" algn="ctr" eaLnBrk="1" hangingPunct="1">
                  <a:spcBef>
                    <a:spcPct val="50000"/>
                  </a:spcBef>
                  <a:buFont typeface="Wingdings" panose="05000000000000000000" pitchFamily="2" charset="2"/>
                  <a:buChar char="à"/>
                </a:pPr>
                <a:r>
                  <a:rPr lang="en-US" altLang="en-US" sz="16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Because 2 gives an answer of 0, we know that one of the brackets must be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  <m:r>
                          <a:rPr lang="en-US" alt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−2</m:t>
                        </m:r>
                      </m:e>
                    </m:d>
                  </m:oMath>
                </a14:m>
                <a:endParaRPr lang="en-GB" altLang="en-US" sz="16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0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41667" y="5440272"/>
                <a:ext cx="3548744" cy="830997"/>
              </a:xfrm>
              <a:prstGeom prst="rect">
                <a:avLst/>
              </a:prstGeom>
              <a:blipFill>
                <a:blip r:embed="rId11"/>
                <a:stretch>
                  <a:fillRect t="-1460" r="-1201" b="-875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2578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/>
      <p:bldP spid="10" grpId="0" animBg="1"/>
      <p:bldP spid="11" grpId="0"/>
      <p:bldP spid="12" grpId="0"/>
      <p:bldP spid="13" grpId="0"/>
      <p:bldP spid="16" grpId="0"/>
      <p:bldP spid="20" grpId="0"/>
      <p:bldP spid="26" grpId="0"/>
      <p:bldP spid="27" grpId="0"/>
      <p:bldP spid="28" grpId="0"/>
      <p:bldP spid="29" grpId="0"/>
      <p:bldP spid="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factor theorem is a quick way of finding simple linear factors of a polynomial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factor theorem states that, if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is a polynomial: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then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a factor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a factor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then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831771" y="2464527"/>
            <a:ext cx="1271452" cy="107986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331442" y="1724297"/>
                <a:ext cx="268044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a factor of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1442" y="1724297"/>
                <a:ext cx="2680443" cy="584775"/>
              </a:xfrm>
              <a:prstGeom prst="rect">
                <a:avLst/>
              </a:prstGeom>
              <a:blipFill>
                <a:blip r:embed="rId3"/>
                <a:stretch>
                  <a:fillRect t="-208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405465" y="2451464"/>
                <a:ext cx="268044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a factor of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5465" y="2451464"/>
                <a:ext cx="2680443" cy="584775"/>
              </a:xfrm>
              <a:prstGeom prst="rect">
                <a:avLst/>
              </a:prstGeom>
              <a:blipFill>
                <a:blip r:embed="rId4"/>
                <a:stretch>
                  <a:fillRect l="-456" t="-208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/>
          <p:cNvCxnSpPr/>
          <p:nvPr/>
        </p:nvCxnSpPr>
        <p:spPr>
          <a:xfrm>
            <a:off x="3975463" y="4489270"/>
            <a:ext cx="1249680" cy="29173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327088" y="4323806"/>
                <a:ext cx="268044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−5)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a factor of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then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7088" y="4323806"/>
                <a:ext cx="2680443" cy="584775"/>
              </a:xfrm>
              <a:prstGeom prst="rect">
                <a:avLst/>
              </a:prstGeom>
              <a:blipFill>
                <a:blip r:embed="rId5"/>
                <a:stretch>
                  <a:fillRect t="-208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401111" y="5050973"/>
                <a:ext cx="268044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a factor of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then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1111" y="5050973"/>
                <a:ext cx="2680443" cy="584775"/>
              </a:xfrm>
              <a:prstGeom prst="rect">
                <a:avLst/>
              </a:prstGeom>
              <a:blipFill>
                <a:blip r:embed="rId6"/>
                <a:stretch>
                  <a:fillRect t="-2105" b="-14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248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1" grpId="0"/>
      <p:bldP spid="34" grpId="0"/>
      <p:bldP spid="3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factor theorem is a quick way of finding simple linear factors of a polynomial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a factor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by: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Algebraic division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The factor theorem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822372" y="1817913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x - 2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736772" y="1817913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x</a:t>
            </a:r>
            <a:r>
              <a:rPr lang="en-GB" altLang="en-US" baseline="30000" dirty="0">
                <a:latin typeface="Comic Sans MS" pitchFamily="66" charset="0"/>
              </a:rPr>
              <a:t>3</a:t>
            </a:r>
            <a:r>
              <a:rPr lang="en-GB" altLang="en-US" dirty="0">
                <a:latin typeface="Comic Sans MS" pitchFamily="66" charset="0"/>
              </a:rPr>
              <a:t>  +  x</a:t>
            </a:r>
            <a:r>
              <a:rPr lang="en-GB" altLang="en-US" baseline="30000" dirty="0">
                <a:latin typeface="Comic Sans MS" pitchFamily="66" charset="0"/>
              </a:rPr>
              <a:t>2</a:t>
            </a:r>
            <a:r>
              <a:rPr lang="en-GB" altLang="en-US" dirty="0">
                <a:latin typeface="Comic Sans MS" pitchFamily="66" charset="0"/>
              </a:rPr>
              <a:t>  –  4x  -  4</a:t>
            </a: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5660572" y="1741713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H="1" flipV="1">
            <a:off x="5660572" y="1741713"/>
            <a:ext cx="2438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5736772" y="1360713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736772" y="2198913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GB" altLang="en-US" baseline="30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  –  2x</a:t>
            </a:r>
            <a:r>
              <a:rPr lang="en-GB" altLang="en-US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5812972" y="2579913"/>
            <a:ext cx="99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6346372" y="2732313"/>
            <a:ext cx="1981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3x</a:t>
            </a:r>
            <a:r>
              <a:rPr lang="en-GB" altLang="en-US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  -  4x  -  4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6422572" y="1360713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3x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6117772" y="1360713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+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6346372" y="3113313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3x</a:t>
            </a:r>
            <a:r>
              <a:rPr lang="en-GB" altLang="en-US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  -  6x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6422572" y="3494313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7097486" y="3553095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2x  -  4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Text Box 21"/>
          <p:cNvSpPr txBox="1">
            <a:spLocks noChangeArrowheads="1"/>
          </p:cNvSpPr>
          <p:nvPr/>
        </p:nvSpPr>
        <p:spPr bwMode="auto">
          <a:xfrm>
            <a:off x="7184572" y="1360713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Text Box 22"/>
          <p:cNvSpPr txBox="1">
            <a:spLocks noChangeArrowheads="1"/>
          </p:cNvSpPr>
          <p:nvPr/>
        </p:nvSpPr>
        <p:spPr bwMode="auto">
          <a:xfrm>
            <a:off x="6879772" y="1360713"/>
            <a:ext cx="304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Comic Sans MS" pitchFamily="66" charset="0"/>
              </a:rPr>
              <a:t>+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7106195" y="3934096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2x  -  4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Line 25"/>
          <p:cNvSpPr>
            <a:spLocks noChangeShapeType="1"/>
          </p:cNvSpPr>
          <p:nvPr/>
        </p:nvSpPr>
        <p:spPr bwMode="auto">
          <a:xfrm>
            <a:off x="6955972" y="4332513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" name="Text Box 26"/>
          <p:cNvSpPr txBox="1">
            <a:spLocks noChangeArrowheads="1"/>
          </p:cNvSpPr>
          <p:nvPr/>
        </p:nvSpPr>
        <p:spPr bwMode="auto">
          <a:xfrm>
            <a:off x="7794172" y="4408713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0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Oval 28"/>
          <p:cNvSpPr>
            <a:spLocks noChangeArrowheads="1"/>
          </p:cNvSpPr>
          <p:nvPr/>
        </p:nvSpPr>
        <p:spPr bwMode="auto">
          <a:xfrm>
            <a:off x="5736772" y="1817913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" name="Oval 29"/>
          <p:cNvSpPr>
            <a:spLocks noChangeArrowheads="1"/>
          </p:cNvSpPr>
          <p:nvPr/>
        </p:nvSpPr>
        <p:spPr bwMode="auto">
          <a:xfrm>
            <a:off x="4822372" y="1817913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" name="Oval 30"/>
          <p:cNvSpPr>
            <a:spLocks noChangeArrowheads="1"/>
          </p:cNvSpPr>
          <p:nvPr/>
        </p:nvSpPr>
        <p:spPr bwMode="auto">
          <a:xfrm>
            <a:off x="4822372" y="1817913"/>
            <a:ext cx="6858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" name="Oval 32"/>
          <p:cNvSpPr>
            <a:spLocks noChangeArrowheads="1"/>
          </p:cNvSpPr>
          <p:nvPr/>
        </p:nvSpPr>
        <p:spPr bwMode="auto">
          <a:xfrm>
            <a:off x="6365966" y="2732313"/>
            <a:ext cx="522514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" name="Oval 34"/>
          <p:cNvSpPr>
            <a:spLocks noChangeArrowheads="1"/>
          </p:cNvSpPr>
          <p:nvPr/>
        </p:nvSpPr>
        <p:spPr bwMode="auto">
          <a:xfrm>
            <a:off x="7097486" y="3553096"/>
            <a:ext cx="48768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" name="Oval 35"/>
          <p:cNvSpPr>
            <a:spLocks noChangeArrowheads="1"/>
          </p:cNvSpPr>
          <p:nvPr/>
        </p:nvSpPr>
        <p:spPr bwMode="auto">
          <a:xfrm>
            <a:off x="5736772" y="1360713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" name="Oval 36"/>
          <p:cNvSpPr>
            <a:spLocks noChangeArrowheads="1"/>
          </p:cNvSpPr>
          <p:nvPr/>
        </p:nvSpPr>
        <p:spPr bwMode="auto">
          <a:xfrm>
            <a:off x="6193972" y="1360713"/>
            <a:ext cx="6096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" name="Oval 37"/>
          <p:cNvSpPr>
            <a:spLocks noChangeArrowheads="1"/>
          </p:cNvSpPr>
          <p:nvPr/>
        </p:nvSpPr>
        <p:spPr bwMode="auto">
          <a:xfrm>
            <a:off x="6955972" y="1360713"/>
            <a:ext cx="5334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110446" y="5059680"/>
                <a:ext cx="46335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remainder is 0, so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a factor!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0446" y="5059680"/>
                <a:ext cx="4633576" cy="369332"/>
              </a:xfrm>
              <a:prstGeom prst="rect">
                <a:avLst/>
              </a:prstGeom>
              <a:blipFill>
                <a:blip r:embed="rId3"/>
                <a:stretch>
                  <a:fillRect l="-1053" t="-6557" r="-263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108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xit" presetSubtype="1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3" presetClass="exit" presetSubtype="1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  <p:bldP spid="10" grpId="0"/>
      <p:bldP spid="11" grpId="0" animBg="1"/>
      <p:bldP spid="12" grpId="0"/>
      <p:bldP spid="13" grpId="0"/>
      <p:bldP spid="14" grpId="0"/>
      <p:bldP spid="15" grpId="0"/>
      <p:bldP spid="16" grpId="0" animBg="1"/>
      <p:bldP spid="17" grpId="0"/>
      <p:bldP spid="18" grpId="0"/>
      <p:bldP spid="19" grpId="0"/>
      <p:bldP spid="20" grpId="0"/>
      <p:bldP spid="21" grpId="0" animBg="1"/>
      <p:bldP spid="23" grpId="0" animBg="1"/>
      <p:bldP spid="23" grpId="1" animBg="1"/>
      <p:bldP spid="24" grpId="0" animBg="1"/>
      <p:bldP spid="24" grpId="1" animBg="1"/>
      <p:bldP spid="24" grpId="2" animBg="1"/>
      <p:bldP spid="24" grpId="3" animBg="1"/>
      <p:bldP spid="24" grpId="4" animBg="1"/>
      <p:bldP spid="24" grpId="5" animBg="1"/>
      <p:bldP spid="25" grpId="0" animBg="1"/>
      <p:bldP spid="25" grpId="1" animBg="1"/>
      <p:bldP spid="25" grpId="2" animBg="1"/>
      <p:bldP spid="25" grpId="3" animBg="1"/>
      <p:bldP spid="25" grpId="4" animBg="1"/>
      <p:bldP spid="25" grpId="5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78674" y="1410789"/>
                <a:ext cx="3953692" cy="4766174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AutoNum type="arabi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Simplify: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	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15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2) </a:t>
                </a:r>
                <a:r>
                  <a:rPr lang="en-US" sz="2000" dirty="0" err="1">
                    <a:latin typeface="Comic Sans MS" panose="030F0702030302020204" pitchFamily="66" charset="0"/>
                  </a:rPr>
                  <a:t>Factorise</a:t>
                </a:r>
                <a:r>
                  <a:rPr lang="en-US" sz="2000" dirty="0">
                    <a:latin typeface="Comic Sans MS" panose="030F0702030302020204" pitchFamily="66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−24</m:t>
                    </m:r>
                  </m:oMath>
                </a14:m>
                <a:endParaRPr lang="en-US" sz="2000" b="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GB" sz="20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−17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+20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3) Use long division to calculate:</a:t>
                </a:r>
              </a:p>
              <a:p>
                <a:pPr marL="457200" indent="-457200">
                  <a:buAutoNum type="alphaL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197541 ÷ 9</a:t>
                </a:r>
              </a:p>
              <a:p>
                <a:pPr marL="457200" indent="-457200">
                  <a:buAutoNum type="alphaL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56168 ÷ 34</a:t>
                </a:r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8674" y="1410789"/>
                <a:ext cx="3953692" cy="4766174"/>
              </a:xfrm>
              <a:blipFill>
                <a:blip r:embed="rId2"/>
                <a:stretch>
                  <a:fillRect l="-2315" t="-2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06834" y="1402080"/>
                <a:ext cx="3953692" cy="47661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4) Find the equation of the lines that pass through these points: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(-1,4) and (5,-14)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GB" sz="2000" dirty="0">
                    <a:latin typeface="Comic Sans MS" panose="030F0702030302020204" pitchFamily="66" charset="0"/>
                  </a:rPr>
                  <a:t>b) (2,-6) and (8,-3)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5) Complete the square for these expressions: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−20</m:t>
                    </m:r>
                  </m:oMath>
                </a14:m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+15</m:t>
                    </m:r>
                  </m:oMath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6834" y="1402080"/>
                <a:ext cx="3953692" cy="4766174"/>
              </a:xfrm>
              <a:prstGeom prst="rect">
                <a:avLst/>
              </a:prstGeom>
              <a:blipFill>
                <a:blip r:embed="rId3"/>
                <a:stretch>
                  <a:fillRect l="-1698" t="-1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10046" y="2338252"/>
                <a:ext cx="572208" cy="2819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sup>
                      </m:sSup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046" y="2338252"/>
                <a:ext cx="572208" cy="281937"/>
              </a:xfrm>
              <a:prstGeom prst="rect">
                <a:avLst/>
              </a:prstGeom>
              <a:blipFill>
                <a:blip r:embed="rId4"/>
                <a:stretch>
                  <a:fillRect l="-9574" t="-6522" r="-5319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222172" y="2063932"/>
                <a:ext cx="328616" cy="5257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2172" y="2063932"/>
                <a:ext cx="328616" cy="5257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42458" y="3226527"/>
                <a:ext cx="15308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2458" y="3226527"/>
                <a:ext cx="1530868" cy="276999"/>
              </a:xfrm>
              <a:prstGeom prst="rect">
                <a:avLst/>
              </a:prstGeom>
              <a:blipFill>
                <a:blip r:embed="rId6"/>
                <a:stretch>
                  <a:fillRect l="-5179" t="-2174" r="-5578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333899" y="5617029"/>
                <a:ext cx="6043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𝟏𝟔𝟓𝟐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899" y="5617029"/>
                <a:ext cx="604333" cy="276999"/>
              </a:xfrm>
              <a:prstGeom prst="rect">
                <a:avLst/>
              </a:prstGeom>
              <a:blipFill>
                <a:blip r:embed="rId7"/>
                <a:stretch>
                  <a:fillRect l="-9091" r="-10101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320836" y="5064034"/>
                <a:ext cx="7421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𝟐𝟏𝟗𝟒𝟗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0836" y="5064034"/>
                <a:ext cx="742191" cy="276999"/>
              </a:xfrm>
              <a:prstGeom prst="rect">
                <a:avLst/>
              </a:prstGeom>
              <a:blipFill>
                <a:blip r:embed="rId8"/>
                <a:stretch>
                  <a:fillRect l="-7438" r="-826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132320" y="2351315"/>
                <a:ext cx="11766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2320" y="2351315"/>
                <a:ext cx="1176604" cy="276999"/>
              </a:xfrm>
              <a:prstGeom prst="rect">
                <a:avLst/>
              </a:prstGeom>
              <a:blipFill>
                <a:blip r:embed="rId9"/>
                <a:stretch>
                  <a:fillRect l="-4663" r="-4663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997337" y="2764972"/>
                <a:ext cx="121507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7337" y="2764972"/>
                <a:ext cx="1215076" cy="51860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66560" y="4624252"/>
                <a:ext cx="1453090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𝟐𝟏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6560" y="4624252"/>
                <a:ext cx="1453090" cy="283219"/>
              </a:xfrm>
              <a:prstGeom prst="rect">
                <a:avLst/>
              </a:prstGeom>
              <a:blipFill>
                <a:blip r:embed="rId11"/>
                <a:stretch>
                  <a:fillRect t="-6522" r="-3782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797040" y="5072744"/>
                <a:ext cx="1590948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d>
                            <m:dPr>
                              <m:ctrlPr>
                                <a:rPr lang="en-GB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𝟏𝟑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7040" y="5072744"/>
                <a:ext cx="1590948" cy="283219"/>
              </a:xfrm>
              <a:prstGeom prst="rect">
                <a:avLst/>
              </a:prstGeom>
              <a:blipFill>
                <a:blip r:embed="rId12"/>
                <a:stretch>
                  <a:fillRect l="-2682" t="-4255" r="-3065" b="-63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033453" y="3958047"/>
                <a:ext cx="16687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3453" y="3958047"/>
                <a:ext cx="1668727" cy="276999"/>
              </a:xfrm>
              <a:prstGeom prst="rect">
                <a:avLst/>
              </a:prstGeom>
              <a:blipFill>
                <a:blip r:embed="rId13"/>
                <a:stretch>
                  <a:fillRect l="-4396" t="-2174" r="-5128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4405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factor theorem is a quick way of finding simple linear factors of a polynomial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a factor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by: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Algebraic division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The factor theorem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184469" y="1593668"/>
                <a:ext cx="194604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4469" y="1593668"/>
                <a:ext cx="1946046" cy="307777"/>
              </a:xfrm>
              <a:prstGeom prst="rect">
                <a:avLst/>
              </a:prstGeom>
              <a:blipFill>
                <a:blip r:embed="rId3"/>
                <a:stretch>
                  <a:fillRect l="-1250" t="-1961" r="-2500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901439" y="2146662"/>
                <a:ext cx="233621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(2)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(2)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(2)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1439" y="2146662"/>
                <a:ext cx="2336217" cy="307777"/>
              </a:xfrm>
              <a:prstGeom prst="rect">
                <a:avLst/>
              </a:prstGeom>
              <a:blipFill>
                <a:blip r:embed="rId4"/>
                <a:stretch>
                  <a:fillRect l="-3655" t="-1961" r="-1828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994365" y="2699656"/>
                <a:ext cx="4639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365" y="2699656"/>
                <a:ext cx="463973" cy="307777"/>
              </a:xfrm>
              <a:prstGeom prst="rect">
                <a:avLst/>
              </a:prstGeom>
              <a:blipFill>
                <a:blip r:embed="rId5"/>
                <a:stretch>
                  <a:fillRect l="-5263" r="-13158"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13"/>
          <p:cNvSpPr>
            <a:spLocks/>
          </p:cNvSpPr>
          <p:nvPr/>
        </p:nvSpPr>
        <p:spPr bwMode="auto">
          <a:xfrm>
            <a:off x="6325009" y="1747838"/>
            <a:ext cx="145459" cy="559933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1330516682 h 43200"/>
              <a:gd name="T4" fmla="*/ 0 w 21600"/>
              <a:gd name="T5" fmla="*/ 66525882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" name="Text Box 15"/>
          <p:cNvSpPr txBox="1">
            <a:spLocks noChangeArrowheads="1"/>
          </p:cNvSpPr>
          <p:nvPr/>
        </p:nvSpPr>
        <p:spPr bwMode="auto">
          <a:xfrm>
            <a:off x="6398125" y="1830569"/>
            <a:ext cx="144829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Sub in x = 2 </a:t>
            </a:r>
          </a:p>
        </p:txBody>
      </p:sp>
      <p:sp>
        <p:nvSpPr>
          <p:cNvPr id="38" name="Arc 13"/>
          <p:cNvSpPr>
            <a:spLocks/>
          </p:cNvSpPr>
          <p:nvPr/>
        </p:nvSpPr>
        <p:spPr bwMode="auto">
          <a:xfrm>
            <a:off x="6311946" y="2318250"/>
            <a:ext cx="145459" cy="559933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1330516682 h 43200"/>
              <a:gd name="T4" fmla="*/ 0 w 21600"/>
              <a:gd name="T5" fmla="*/ 66525882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" name="Text Box 15"/>
          <p:cNvSpPr txBox="1">
            <a:spLocks noChangeArrowheads="1"/>
          </p:cNvSpPr>
          <p:nvPr/>
        </p:nvSpPr>
        <p:spPr bwMode="auto">
          <a:xfrm>
            <a:off x="6411188" y="2444524"/>
            <a:ext cx="117397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805646" y="3309257"/>
                <a:ext cx="42873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answer is 0, so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a factor!</a:t>
                </a: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5646" y="3309257"/>
                <a:ext cx="4287328" cy="369332"/>
              </a:xfrm>
              <a:prstGeom prst="rect">
                <a:avLst/>
              </a:prstGeom>
              <a:blipFill>
                <a:blip r:embed="rId6"/>
                <a:stretch>
                  <a:fillRect l="-1136" t="-8333" r="-284" b="-2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811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35" grpId="0"/>
      <p:bldP spid="36" grpId="0" animBg="1"/>
      <p:bldP spid="37" grpId="0"/>
      <p:bldP spid="38" grpId="0" animBg="1"/>
      <p:bldP spid="39" grpId="0"/>
      <p:bldP spid="4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factor theorem is a quick way of finding simple linear factors of a polynomial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Fully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factorise</a:t>
                </a: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−18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−9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Hence, sketch the graph of 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−18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−9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336" t="-766" r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998720" y="1443446"/>
            <a:ext cx="2819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latin typeface="Comic Sans MS" pitchFamily="66" charset="0"/>
              </a:rPr>
              <a:t>2x</a:t>
            </a:r>
            <a:r>
              <a:rPr lang="en-GB" altLang="en-US" sz="2000" baseline="30000" dirty="0">
                <a:latin typeface="Comic Sans MS" pitchFamily="66" charset="0"/>
              </a:rPr>
              <a:t>3</a:t>
            </a:r>
            <a:r>
              <a:rPr lang="en-GB" altLang="en-US" sz="2000" dirty="0">
                <a:latin typeface="Comic Sans MS" pitchFamily="66" charset="0"/>
              </a:rPr>
              <a:t>  +  x</a:t>
            </a:r>
            <a:r>
              <a:rPr lang="en-GB" altLang="en-US" sz="2000" baseline="30000" dirty="0">
                <a:latin typeface="Comic Sans MS" pitchFamily="66" charset="0"/>
              </a:rPr>
              <a:t>2</a:t>
            </a:r>
            <a:r>
              <a:rPr lang="en-GB" altLang="en-US" sz="2000" dirty="0">
                <a:latin typeface="Comic Sans MS" pitchFamily="66" charset="0"/>
              </a:rPr>
              <a:t>  –  18x  -  9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4493623" y="1976846"/>
            <a:ext cx="3733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Substitute in values of x to find a factor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5408023" y="2891246"/>
            <a:ext cx="2819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2  +  1  –  18  -  9</a:t>
            </a: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5408023" y="3424646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= -24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4417423" y="289124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x = 1</a:t>
            </a:r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5408023" y="4034246"/>
            <a:ext cx="2819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16  +  4  –  36  -  9</a:t>
            </a:r>
          </a:p>
        </p:txBody>
      </p: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5408023" y="4567646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= -25</a:t>
            </a:r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4417423" y="4034246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x = 2</a:t>
            </a:r>
          </a:p>
        </p:txBody>
      </p:sp>
      <p:sp>
        <p:nvSpPr>
          <p:cNvPr id="15" name="Text Box 21"/>
          <p:cNvSpPr txBox="1">
            <a:spLocks noChangeArrowheads="1"/>
          </p:cNvSpPr>
          <p:nvPr/>
        </p:nvSpPr>
        <p:spPr bwMode="auto">
          <a:xfrm>
            <a:off x="5408023" y="5177246"/>
            <a:ext cx="2819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54  +  9  –  54  -  9</a:t>
            </a:r>
          </a:p>
        </p:txBody>
      </p:sp>
      <p:sp>
        <p:nvSpPr>
          <p:cNvPr id="16" name="Text Box 22"/>
          <p:cNvSpPr txBox="1">
            <a:spLocks noChangeArrowheads="1"/>
          </p:cNvSpPr>
          <p:nvPr/>
        </p:nvSpPr>
        <p:spPr bwMode="auto">
          <a:xfrm>
            <a:off x="5408023" y="5710646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Comic Sans MS" pitchFamily="66" charset="0"/>
              </a:rPr>
              <a:t>= 0</a:t>
            </a: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4417423" y="5177246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x = 3</a:t>
            </a:r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6574971" y="5819503"/>
            <a:ext cx="205740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So (x – 3) is a factor</a:t>
            </a:r>
          </a:p>
        </p:txBody>
      </p:sp>
    </p:spTree>
    <p:extLst>
      <p:ext uri="{BB962C8B-B14F-4D97-AF65-F5344CB8AC3E}">
        <p14:creationId xmlns:p14="http://schemas.microsoft.com/office/powerpoint/2010/main" val="3495357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factor theorem is a quick way of finding simple linear factors of a polynomial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Fully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factorise</a:t>
                </a: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−18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−9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Hence, sketch the graph of 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−18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−9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</a:t>
                </a:r>
                <a:r>
                  <a:rPr lang="en-GB" altLang="en-US" sz="1600" dirty="0">
                    <a:latin typeface="Comic Sans MS" pitchFamily="66" charset="0"/>
                    <a:sym typeface="Wingdings" pitchFamily="2" charset="2"/>
                  </a:rPr>
                  <a:t> Now we know (x – 3) is a factor, divide by it to find the </a:t>
                </a:r>
                <a:r>
                  <a:rPr lang="en-GB" altLang="en-US" sz="1600" b="1" u="sng" dirty="0">
                    <a:latin typeface="Comic Sans MS" pitchFamily="66" charset="0"/>
                    <a:sym typeface="Wingdings" pitchFamily="2" charset="2"/>
                  </a:rPr>
                  <a:t>quotient</a:t>
                </a:r>
              </a:p>
              <a:p>
                <a:pPr>
                  <a:buNone/>
                </a:pPr>
                <a:endParaRPr lang="en-GB" altLang="en-US" sz="1600" dirty="0">
                  <a:latin typeface="Comic Sans MS" pitchFamily="66" charset="0"/>
                </a:endParaRPr>
              </a:p>
              <a:p>
                <a:pPr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The </a:t>
                </a:r>
                <a:r>
                  <a:rPr lang="en-GB" altLang="en-US" sz="1600" u="sng" dirty="0">
                    <a:latin typeface="Comic Sans MS" pitchFamily="66" charset="0"/>
                  </a:rPr>
                  <a:t>quotient</a:t>
                </a:r>
                <a:r>
                  <a:rPr lang="en-GB" altLang="en-US" sz="1600" dirty="0">
                    <a:latin typeface="Comic Sans MS" pitchFamily="66" charset="0"/>
                  </a:rPr>
                  <a:t> (the answer once division has taken place) is        2x</a:t>
                </a:r>
                <a:r>
                  <a:rPr lang="en-GB" altLang="en-US" sz="1600" baseline="30000" dirty="0">
                    <a:latin typeface="Comic Sans MS" pitchFamily="66" charset="0"/>
                  </a:rPr>
                  <a:t>2</a:t>
                </a:r>
                <a:r>
                  <a:rPr lang="en-GB" altLang="en-US" sz="1600" dirty="0">
                    <a:latin typeface="Comic Sans MS" pitchFamily="66" charset="0"/>
                  </a:rPr>
                  <a:t> + 7x + 3 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336" t="-766" r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 flipV="1">
            <a:off x="5721532" y="1780903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 flipH="1" flipV="1">
            <a:off x="5721532" y="1780903"/>
            <a:ext cx="2590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4959532" y="1857103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x - 3</a:t>
            </a: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5721532" y="1857103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2x</a:t>
            </a:r>
            <a:r>
              <a:rPr lang="en-GB" altLang="en-US" baseline="30000">
                <a:latin typeface="Comic Sans MS" pitchFamily="66" charset="0"/>
              </a:rPr>
              <a:t>3</a:t>
            </a:r>
            <a:r>
              <a:rPr lang="en-GB" altLang="en-US">
                <a:latin typeface="Comic Sans MS" pitchFamily="66" charset="0"/>
              </a:rPr>
              <a:t>  +   x</a:t>
            </a:r>
            <a:r>
              <a:rPr lang="en-GB" altLang="en-US" baseline="30000">
                <a:latin typeface="Comic Sans MS" pitchFamily="66" charset="0"/>
              </a:rPr>
              <a:t>2</a:t>
            </a:r>
            <a:r>
              <a:rPr lang="en-GB" altLang="en-US">
                <a:latin typeface="Comic Sans MS" pitchFamily="66" charset="0"/>
              </a:rPr>
              <a:t>   –  18x  -  9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5721532" y="1399903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5721532" y="2238103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 –  6x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5797732" y="2619103"/>
            <a:ext cx="1143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6483532" y="2695303"/>
            <a:ext cx="1981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7x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 –  18x  -  9</a:t>
            </a: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6483532" y="1399903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7x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6254932" y="1399903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+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6483532" y="3076303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7x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 –  21x</a:t>
            </a:r>
          </a:p>
        </p:txBody>
      </p:sp>
      <p:sp>
        <p:nvSpPr>
          <p:cNvPr id="30" name="Line 28"/>
          <p:cNvSpPr>
            <a:spLocks noChangeShapeType="1"/>
          </p:cNvSpPr>
          <p:nvPr/>
        </p:nvSpPr>
        <p:spPr bwMode="auto">
          <a:xfrm>
            <a:off x="6559732" y="3457303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7321732" y="3533503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3x  -  9</a:t>
            </a:r>
          </a:p>
        </p:txBody>
      </p:sp>
      <p:sp>
        <p:nvSpPr>
          <p:cNvPr id="32" name="Text Box 30"/>
          <p:cNvSpPr txBox="1">
            <a:spLocks noChangeArrowheads="1"/>
          </p:cNvSpPr>
          <p:nvPr/>
        </p:nvSpPr>
        <p:spPr bwMode="auto">
          <a:xfrm>
            <a:off x="7245532" y="1399903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6940732" y="1399903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+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7321732" y="3914503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3x  -  9</a:t>
            </a:r>
          </a:p>
        </p:txBody>
      </p:sp>
      <p:sp>
        <p:nvSpPr>
          <p:cNvPr id="35" name="Line 33"/>
          <p:cNvSpPr>
            <a:spLocks noChangeShapeType="1"/>
          </p:cNvSpPr>
          <p:nvPr/>
        </p:nvSpPr>
        <p:spPr bwMode="auto">
          <a:xfrm>
            <a:off x="7321732" y="4295503"/>
            <a:ext cx="106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" name="Text Box 34"/>
          <p:cNvSpPr txBox="1">
            <a:spLocks noChangeArrowheads="1"/>
          </p:cNvSpPr>
          <p:nvPr/>
        </p:nvSpPr>
        <p:spPr bwMode="auto">
          <a:xfrm>
            <a:off x="8007532" y="4371703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37" name="Oval 35"/>
          <p:cNvSpPr>
            <a:spLocks noChangeArrowheads="1"/>
          </p:cNvSpPr>
          <p:nvPr/>
        </p:nvSpPr>
        <p:spPr bwMode="auto">
          <a:xfrm>
            <a:off x="4959532" y="1857103"/>
            <a:ext cx="6858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8" name="Oval 36"/>
          <p:cNvSpPr>
            <a:spLocks noChangeArrowheads="1"/>
          </p:cNvSpPr>
          <p:nvPr/>
        </p:nvSpPr>
        <p:spPr bwMode="auto">
          <a:xfrm>
            <a:off x="5721532" y="1857103"/>
            <a:ext cx="4572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" name="Oval 37"/>
          <p:cNvSpPr>
            <a:spLocks noChangeArrowheads="1"/>
          </p:cNvSpPr>
          <p:nvPr/>
        </p:nvSpPr>
        <p:spPr bwMode="auto">
          <a:xfrm>
            <a:off x="6559732" y="2695303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" name="Oval 38"/>
          <p:cNvSpPr>
            <a:spLocks noChangeArrowheads="1"/>
          </p:cNvSpPr>
          <p:nvPr/>
        </p:nvSpPr>
        <p:spPr bwMode="auto">
          <a:xfrm>
            <a:off x="7245532" y="3533503"/>
            <a:ext cx="4572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" name="Oval 39"/>
          <p:cNvSpPr>
            <a:spLocks noChangeArrowheads="1"/>
          </p:cNvSpPr>
          <p:nvPr/>
        </p:nvSpPr>
        <p:spPr bwMode="auto">
          <a:xfrm>
            <a:off x="4959532" y="1857103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2" name="Oval 40"/>
          <p:cNvSpPr>
            <a:spLocks noChangeArrowheads="1"/>
          </p:cNvSpPr>
          <p:nvPr/>
        </p:nvSpPr>
        <p:spPr bwMode="auto">
          <a:xfrm>
            <a:off x="5721532" y="1399903"/>
            <a:ext cx="4572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" name="Oval 41"/>
          <p:cNvSpPr>
            <a:spLocks noChangeArrowheads="1"/>
          </p:cNvSpPr>
          <p:nvPr/>
        </p:nvSpPr>
        <p:spPr bwMode="auto">
          <a:xfrm>
            <a:off x="6407332" y="1399903"/>
            <a:ext cx="5334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" name="Oval 42"/>
          <p:cNvSpPr>
            <a:spLocks noChangeArrowheads="1"/>
          </p:cNvSpPr>
          <p:nvPr/>
        </p:nvSpPr>
        <p:spPr bwMode="auto">
          <a:xfrm>
            <a:off x="7016932" y="1399903"/>
            <a:ext cx="5334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1769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3" presetClass="exit" presetSubtype="1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3" presetClass="entr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xit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/>
      <p:bldP spid="22" grpId="0"/>
      <p:bldP spid="24" grpId="0"/>
      <p:bldP spid="25" grpId="0" animBg="1"/>
      <p:bldP spid="26" grpId="0"/>
      <p:bldP spid="29" grpId="0"/>
      <p:bldP spid="30" grpId="0" animBg="1"/>
      <p:bldP spid="31" grpId="0"/>
      <p:bldP spid="32" grpId="0"/>
      <p:bldP spid="33" grpId="0"/>
      <p:bldP spid="34" grpId="0"/>
      <p:bldP spid="35" grpId="0" animBg="1"/>
      <p:bldP spid="36" grpId="0"/>
      <p:bldP spid="37" grpId="0" animBg="1"/>
      <p:bldP spid="37" grpId="1" animBg="1"/>
      <p:bldP spid="37" grpId="2" animBg="1"/>
      <p:bldP spid="37" grpId="3" animBg="1"/>
      <p:bldP spid="37" grpId="4" animBg="1"/>
      <p:bldP spid="37" grpId="5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1" grpId="2" animBg="1"/>
      <p:bldP spid="41" grpId="3" animBg="1"/>
      <p:bldP spid="41" grpId="4" animBg="1"/>
      <p:bldP spid="41" grpId="5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factor theorem is a quick way of finding simple linear factors of a polynomial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Fully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factorise</a:t>
                </a: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−18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−9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Hence, sketch the graph of 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−18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−9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336" t="-766" r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5" name="Text Box 34"/>
          <p:cNvSpPr txBox="1">
            <a:spLocks noChangeArrowheads="1"/>
          </p:cNvSpPr>
          <p:nvPr/>
        </p:nvSpPr>
        <p:spPr bwMode="auto">
          <a:xfrm>
            <a:off x="5475514" y="1600200"/>
            <a:ext cx="2362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(x – 3)(2x</a:t>
            </a:r>
            <a:r>
              <a:rPr lang="en-GB" altLang="en-US" baseline="30000">
                <a:latin typeface="Comic Sans MS" pitchFamily="66" charset="0"/>
              </a:rPr>
              <a:t>2</a:t>
            </a:r>
            <a:r>
              <a:rPr lang="en-GB" altLang="en-US">
                <a:latin typeface="Comic Sans MS" pitchFamily="66" charset="0"/>
              </a:rPr>
              <a:t> + 7x + 3)</a:t>
            </a:r>
          </a:p>
        </p:txBody>
      </p:sp>
      <p:sp>
        <p:nvSpPr>
          <p:cNvPr id="46" name="Text Box 35"/>
          <p:cNvSpPr txBox="1">
            <a:spLocks noChangeArrowheads="1"/>
          </p:cNvSpPr>
          <p:nvPr/>
        </p:nvSpPr>
        <p:spPr bwMode="auto">
          <a:xfrm>
            <a:off x="5475514" y="4191000"/>
            <a:ext cx="2362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(x – 3)(2x + 1)(x + 3)</a:t>
            </a:r>
          </a:p>
        </p:txBody>
      </p:sp>
      <p:sp>
        <p:nvSpPr>
          <p:cNvPr id="47" name="Line 36"/>
          <p:cNvSpPr>
            <a:spLocks noChangeShapeType="1"/>
          </p:cNvSpPr>
          <p:nvPr/>
        </p:nvSpPr>
        <p:spPr bwMode="auto">
          <a:xfrm>
            <a:off x="6923314" y="2057400"/>
            <a:ext cx="0" cy="1905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" name="Text Box 37"/>
          <p:cNvSpPr txBox="1">
            <a:spLocks noChangeArrowheads="1"/>
          </p:cNvSpPr>
          <p:nvPr/>
        </p:nvSpPr>
        <p:spPr bwMode="auto">
          <a:xfrm>
            <a:off x="4408714" y="2057400"/>
            <a:ext cx="2362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You can also factorise the quotient</a:t>
            </a: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4408714" y="2895600"/>
            <a:ext cx="2438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2 numbers that multiply to give +3, and add to give +7 when one has doubled…</a:t>
            </a:r>
          </a:p>
        </p:txBody>
      </p:sp>
      <p:sp>
        <p:nvSpPr>
          <p:cNvPr id="50" name="Text Box 38"/>
          <p:cNvSpPr txBox="1">
            <a:spLocks noChangeArrowheads="1"/>
          </p:cNvSpPr>
          <p:nvPr/>
        </p:nvSpPr>
        <p:spPr bwMode="auto">
          <a:xfrm>
            <a:off x="5545183" y="4781005"/>
            <a:ext cx="2438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This is now fully factorised!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 Box 35"/>
              <p:cNvSpPr txBox="1">
                <a:spLocks noChangeArrowheads="1"/>
              </p:cNvSpPr>
              <p:nvPr/>
            </p:nvSpPr>
            <p:spPr bwMode="auto">
              <a:xfrm>
                <a:off x="576940" y="2836817"/>
                <a:ext cx="2889071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altLang="en-US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1" name="Text 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6940" y="2836817"/>
                <a:ext cx="2889071" cy="369332"/>
              </a:xfrm>
              <a:prstGeom prst="rect">
                <a:avLst/>
              </a:prstGeom>
              <a:blipFill>
                <a:blip r:embed="rId3"/>
                <a:stretch>
                  <a:fillRect b="-1475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0754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 animBg="1"/>
      <p:bldP spid="48" grpId="0"/>
      <p:bldP spid="49" grpId="0"/>
      <p:bldP spid="50" grpId="0"/>
      <p:bldP spid="5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The factor theorem is a quick way of finding simple linear factors of a polynomial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Fully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factorise</a:t>
                </a: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−18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−9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Hence, sketch the graph of 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−18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−9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Roots at 3, -3 and -</a:t>
                </a:r>
                <a:r>
                  <a:rPr lang="en-US" sz="1600" baseline="300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1</a:t>
                </a: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/</a:t>
                </a:r>
                <a:r>
                  <a:rPr lang="en-US" sz="1600" baseline="-250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2</a:t>
                </a:r>
                <a:endParaRPr lang="en-US" sz="1600" baseline="-250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y-intercept at -9</a:t>
                </a: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336" t="-766" r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 Box 35"/>
              <p:cNvSpPr txBox="1">
                <a:spLocks noChangeArrowheads="1"/>
              </p:cNvSpPr>
              <p:nvPr/>
            </p:nvSpPr>
            <p:spPr bwMode="auto">
              <a:xfrm>
                <a:off x="576940" y="2836817"/>
                <a:ext cx="2889071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altLang="en-US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1" name="Text 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6940" y="2836817"/>
                <a:ext cx="2889071" cy="369332"/>
              </a:xfrm>
              <a:prstGeom prst="rect">
                <a:avLst/>
              </a:prstGeom>
              <a:blipFill>
                <a:blip r:embed="rId3"/>
                <a:stretch>
                  <a:fillRect b="-1475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Line 18"/>
          <p:cNvSpPr>
            <a:spLocks noChangeShapeType="1"/>
          </p:cNvSpPr>
          <p:nvPr/>
        </p:nvSpPr>
        <p:spPr bwMode="auto">
          <a:xfrm flipH="1" flipV="1">
            <a:off x="4754880" y="3008812"/>
            <a:ext cx="3614056" cy="435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" name="Line 18"/>
          <p:cNvSpPr>
            <a:spLocks noChangeShapeType="1"/>
          </p:cNvSpPr>
          <p:nvPr/>
        </p:nvSpPr>
        <p:spPr bwMode="auto">
          <a:xfrm rot="16200000" flipH="1" flipV="1">
            <a:off x="4820195" y="2926081"/>
            <a:ext cx="3614056" cy="435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" name="Group 4"/>
          <p:cNvGrpSpPr/>
          <p:nvPr/>
        </p:nvGrpSpPr>
        <p:grpSpPr>
          <a:xfrm>
            <a:off x="5813110" y="2943498"/>
            <a:ext cx="156754" cy="152399"/>
            <a:chOff x="3818709" y="6043749"/>
            <a:chExt cx="156754" cy="152399"/>
          </a:xfrm>
        </p:grpSpPr>
        <p:sp>
          <p:nvSpPr>
            <p:cNvPr id="14" name="Line 18"/>
            <p:cNvSpPr>
              <a:spLocks noChangeShapeType="1"/>
            </p:cNvSpPr>
            <p:nvPr/>
          </p:nvSpPr>
          <p:spPr bwMode="auto">
            <a:xfrm flipH="1">
              <a:off x="3818709" y="6043749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Line 18"/>
            <p:cNvSpPr>
              <a:spLocks noChangeShapeType="1"/>
            </p:cNvSpPr>
            <p:nvPr/>
          </p:nvSpPr>
          <p:spPr bwMode="auto">
            <a:xfrm>
              <a:off x="3831772" y="6048103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178041" y="2943906"/>
            <a:ext cx="156754" cy="152399"/>
            <a:chOff x="3818709" y="6043749"/>
            <a:chExt cx="156754" cy="152399"/>
          </a:xfrm>
        </p:grpSpPr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H="1">
              <a:off x="3818709" y="6043749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3831772" y="6048103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544900" y="3752171"/>
            <a:ext cx="156754" cy="152399"/>
            <a:chOff x="3818709" y="6043749"/>
            <a:chExt cx="156754" cy="152399"/>
          </a:xfrm>
        </p:grpSpPr>
        <p:sp>
          <p:nvSpPr>
            <p:cNvPr id="21" name="Line 18"/>
            <p:cNvSpPr>
              <a:spLocks noChangeShapeType="1"/>
            </p:cNvSpPr>
            <p:nvPr/>
          </p:nvSpPr>
          <p:spPr bwMode="auto">
            <a:xfrm flipH="1">
              <a:off x="3818709" y="6043749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3831772" y="6048103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383927" y="2943498"/>
            <a:ext cx="156754" cy="152399"/>
            <a:chOff x="3818709" y="6043749"/>
            <a:chExt cx="156754" cy="152399"/>
          </a:xfrm>
        </p:grpSpPr>
        <p:sp>
          <p:nvSpPr>
            <p:cNvPr id="24" name="Line 18"/>
            <p:cNvSpPr>
              <a:spLocks noChangeShapeType="1"/>
            </p:cNvSpPr>
            <p:nvPr/>
          </p:nvSpPr>
          <p:spPr bwMode="auto">
            <a:xfrm flipH="1">
              <a:off x="3818709" y="6043749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Line 18"/>
            <p:cNvSpPr>
              <a:spLocks noChangeShapeType="1"/>
            </p:cNvSpPr>
            <p:nvPr/>
          </p:nvSpPr>
          <p:spPr bwMode="auto">
            <a:xfrm>
              <a:off x="3831772" y="6048103"/>
              <a:ext cx="143691" cy="14804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none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" name="Freeform 8"/>
          <p:cNvSpPr/>
          <p:nvPr/>
        </p:nvSpPr>
        <p:spPr>
          <a:xfrm>
            <a:off x="5610226" y="1309687"/>
            <a:ext cx="1804988" cy="3462337"/>
          </a:xfrm>
          <a:custGeom>
            <a:avLst/>
            <a:gdLst>
              <a:gd name="connsiteX0" fmla="*/ 0 w 1781175"/>
              <a:gd name="connsiteY0" fmla="*/ 3257550 h 3257550"/>
              <a:gd name="connsiteX1" fmla="*/ 280987 w 1781175"/>
              <a:gd name="connsiteY1" fmla="*/ 1490663 h 3257550"/>
              <a:gd name="connsiteX2" fmla="*/ 585787 w 1781175"/>
              <a:gd name="connsiteY2" fmla="*/ 1066800 h 3257550"/>
              <a:gd name="connsiteX3" fmla="*/ 847725 w 1781175"/>
              <a:gd name="connsiteY3" fmla="*/ 1490663 h 3257550"/>
              <a:gd name="connsiteX4" fmla="*/ 1133475 w 1781175"/>
              <a:gd name="connsiteY4" fmla="*/ 3095625 h 3257550"/>
              <a:gd name="connsiteX5" fmla="*/ 1362075 w 1781175"/>
              <a:gd name="connsiteY5" fmla="*/ 2705100 h 3257550"/>
              <a:gd name="connsiteX6" fmla="*/ 1781175 w 1781175"/>
              <a:gd name="connsiteY6" fmla="*/ 0 h 3257550"/>
              <a:gd name="connsiteX0" fmla="*/ 0 w 1781175"/>
              <a:gd name="connsiteY0" fmla="*/ 3257550 h 3257550"/>
              <a:gd name="connsiteX1" fmla="*/ 280987 w 1781175"/>
              <a:gd name="connsiteY1" fmla="*/ 1490663 h 3257550"/>
              <a:gd name="connsiteX2" fmla="*/ 576262 w 1781175"/>
              <a:gd name="connsiteY2" fmla="*/ 1104900 h 3257550"/>
              <a:gd name="connsiteX3" fmla="*/ 847725 w 1781175"/>
              <a:gd name="connsiteY3" fmla="*/ 1490663 h 3257550"/>
              <a:gd name="connsiteX4" fmla="*/ 1133475 w 1781175"/>
              <a:gd name="connsiteY4" fmla="*/ 3095625 h 3257550"/>
              <a:gd name="connsiteX5" fmla="*/ 1362075 w 1781175"/>
              <a:gd name="connsiteY5" fmla="*/ 2705100 h 3257550"/>
              <a:gd name="connsiteX6" fmla="*/ 1781175 w 1781175"/>
              <a:gd name="connsiteY6" fmla="*/ 0 h 3257550"/>
              <a:gd name="connsiteX0" fmla="*/ 0 w 1781175"/>
              <a:gd name="connsiteY0" fmla="*/ 3257550 h 3257550"/>
              <a:gd name="connsiteX1" fmla="*/ 280987 w 1781175"/>
              <a:gd name="connsiteY1" fmla="*/ 1490663 h 3257550"/>
              <a:gd name="connsiteX2" fmla="*/ 576262 w 1781175"/>
              <a:gd name="connsiteY2" fmla="*/ 1104900 h 3257550"/>
              <a:gd name="connsiteX3" fmla="*/ 847725 w 1781175"/>
              <a:gd name="connsiteY3" fmla="*/ 1490663 h 3257550"/>
              <a:gd name="connsiteX4" fmla="*/ 1190625 w 1781175"/>
              <a:gd name="connsiteY4" fmla="*/ 3095625 h 3257550"/>
              <a:gd name="connsiteX5" fmla="*/ 1362075 w 1781175"/>
              <a:gd name="connsiteY5" fmla="*/ 2705100 h 3257550"/>
              <a:gd name="connsiteX6" fmla="*/ 1781175 w 1781175"/>
              <a:gd name="connsiteY6" fmla="*/ 0 h 3257550"/>
              <a:gd name="connsiteX0" fmla="*/ 0 w 1781175"/>
              <a:gd name="connsiteY0" fmla="*/ 3257550 h 3257550"/>
              <a:gd name="connsiteX1" fmla="*/ 280987 w 1781175"/>
              <a:gd name="connsiteY1" fmla="*/ 1490663 h 3257550"/>
              <a:gd name="connsiteX2" fmla="*/ 576262 w 1781175"/>
              <a:gd name="connsiteY2" fmla="*/ 1104900 h 3257550"/>
              <a:gd name="connsiteX3" fmla="*/ 847725 w 1781175"/>
              <a:gd name="connsiteY3" fmla="*/ 1490663 h 3257550"/>
              <a:gd name="connsiteX4" fmla="*/ 1190625 w 1781175"/>
              <a:gd name="connsiteY4" fmla="*/ 3095625 h 3257550"/>
              <a:gd name="connsiteX5" fmla="*/ 1362075 w 1781175"/>
              <a:gd name="connsiteY5" fmla="*/ 2705100 h 3257550"/>
              <a:gd name="connsiteX6" fmla="*/ 1781175 w 1781175"/>
              <a:gd name="connsiteY6" fmla="*/ 0 h 3257550"/>
              <a:gd name="connsiteX0" fmla="*/ 0 w 1781175"/>
              <a:gd name="connsiteY0" fmla="*/ 3257550 h 3257550"/>
              <a:gd name="connsiteX1" fmla="*/ 280987 w 1781175"/>
              <a:gd name="connsiteY1" fmla="*/ 1490663 h 3257550"/>
              <a:gd name="connsiteX2" fmla="*/ 576262 w 1781175"/>
              <a:gd name="connsiteY2" fmla="*/ 1104900 h 3257550"/>
              <a:gd name="connsiteX3" fmla="*/ 847725 w 1781175"/>
              <a:gd name="connsiteY3" fmla="*/ 1490663 h 3257550"/>
              <a:gd name="connsiteX4" fmla="*/ 1190625 w 1781175"/>
              <a:gd name="connsiteY4" fmla="*/ 3095625 h 3257550"/>
              <a:gd name="connsiteX5" fmla="*/ 1533525 w 1781175"/>
              <a:gd name="connsiteY5" fmla="*/ 2657475 h 3257550"/>
              <a:gd name="connsiteX6" fmla="*/ 1781175 w 1781175"/>
              <a:gd name="connsiteY6" fmla="*/ 0 h 3257550"/>
              <a:gd name="connsiteX0" fmla="*/ 0 w 1781175"/>
              <a:gd name="connsiteY0" fmla="*/ 3257550 h 3257550"/>
              <a:gd name="connsiteX1" fmla="*/ 280987 w 1781175"/>
              <a:gd name="connsiteY1" fmla="*/ 1490663 h 3257550"/>
              <a:gd name="connsiteX2" fmla="*/ 576262 w 1781175"/>
              <a:gd name="connsiteY2" fmla="*/ 1104900 h 3257550"/>
              <a:gd name="connsiteX3" fmla="*/ 847725 w 1781175"/>
              <a:gd name="connsiteY3" fmla="*/ 1490663 h 3257550"/>
              <a:gd name="connsiteX4" fmla="*/ 1190625 w 1781175"/>
              <a:gd name="connsiteY4" fmla="*/ 3095625 h 3257550"/>
              <a:gd name="connsiteX5" fmla="*/ 1495425 w 1781175"/>
              <a:gd name="connsiteY5" fmla="*/ 2647950 h 3257550"/>
              <a:gd name="connsiteX6" fmla="*/ 1781175 w 1781175"/>
              <a:gd name="connsiteY6" fmla="*/ 0 h 3257550"/>
              <a:gd name="connsiteX0" fmla="*/ 0 w 1781175"/>
              <a:gd name="connsiteY0" fmla="*/ 3257550 h 3257550"/>
              <a:gd name="connsiteX1" fmla="*/ 280987 w 1781175"/>
              <a:gd name="connsiteY1" fmla="*/ 1490663 h 3257550"/>
              <a:gd name="connsiteX2" fmla="*/ 576262 w 1781175"/>
              <a:gd name="connsiteY2" fmla="*/ 1104900 h 3257550"/>
              <a:gd name="connsiteX3" fmla="*/ 847725 w 1781175"/>
              <a:gd name="connsiteY3" fmla="*/ 1490663 h 3257550"/>
              <a:gd name="connsiteX4" fmla="*/ 1190625 w 1781175"/>
              <a:gd name="connsiteY4" fmla="*/ 3095625 h 3257550"/>
              <a:gd name="connsiteX5" fmla="*/ 1495425 w 1781175"/>
              <a:gd name="connsiteY5" fmla="*/ 2647950 h 3257550"/>
              <a:gd name="connsiteX6" fmla="*/ 1781175 w 1781175"/>
              <a:gd name="connsiteY6" fmla="*/ 0 h 3257550"/>
              <a:gd name="connsiteX0" fmla="*/ 0 w 1804988"/>
              <a:gd name="connsiteY0" fmla="*/ 3462337 h 3462337"/>
              <a:gd name="connsiteX1" fmla="*/ 280987 w 1804988"/>
              <a:gd name="connsiteY1" fmla="*/ 1695450 h 3462337"/>
              <a:gd name="connsiteX2" fmla="*/ 576262 w 1804988"/>
              <a:gd name="connsiteY2" fmla="*/ 1309687 h 3462337"/>
              <a:gd name="connsiteX3" fmla="*/ 847725 w 1804988"/>
              <a:gd name="connsiteY3" fmla="*/ 1695450 h 3462337"/>
              <a:gd name="connsiteX4" fmla="*/ 1190625 w 1804988"/>
              <a:gd name="connsiteY4" fmla="*/ 3300412 h 3462337"/>
              <a:gd name="connsiteX5" fmla="*/ 1495425 w 1804988"/>
              <a:gd name="connsiteY5" fmla="*/ 2852737 h 3462337"/>
              <a:gd name="connsiteX6" fmla="*/ 1804988 w 1804988"/>
              <a:gd name="connsiteY6" fmla="*/ 0 h 3462337"/>
              <a:gd name="connsiteX0" fmla="*/ 0 w 1804988"/>
              <a:gd name="connsiteY0" fmla="*/ 3462337 h 3462337"/>
              <a:gd name="connsiteX1" fmla="*/ 280987 w 1804988"/>
              <a:gd name="connsiteY1" fmla="*/ 1695450 h 3462337"/>
              <a:gd name="connsiteX2" fmla="*/ 576262 w 1804988"/>
              <a:gd name="connsiteY2" fmla="*/ 1309687 h 3462337"/>
              <a:gd name="connsiteX3" fmla="*/ 847725 w 1804988"/>
              <a:gd name="connsiteY3" fmla="*/ 1695450 h 3462337"/>
              <a:gd name="connsiteX4" fmla="*/ 1190625 w 1804988"/>
              <a:gd name="connsiteY4" fmla="*/ 3300412 h 3462337"/>
              <a:gd name="connsiteX5" fmla="*/ 1495425 w 1804988"/>
              <a:gd name="connsiteY5" fmla="*/ 2852737 h 3462337"/>
              <a:gd name="connsiteX6" fmla="*/ 1804988 w 1804988"/>
              <a:gd name="connsiteY6" fmla="*/ 0 h 3462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04988" h="3462337">
                <a:moveTo>
                  <a:pt x="0" y="3462337"/>
                </a:moveTo>
                <a:cubicBezTo>
                  <a:pt x="91678" y="2761456"/>
                  <a:pt x="184943" y="2054225"/>
                  <a:pt x="280987" y="1695450"/>
                </a:cubicBezTo>
                <a:cubicBezTo>
                  <a:pt x="377031" y="1336675"/>
                  <a:pt x="481806" y="1309687"/>
                  <a:pt x="576262" y="1309687"/>
                </a:cubicBezTo>
                <a:cubicBezTo>
                  <a:pt x="670718" y="1309687"/>
                  <a:pt x="745331" y="1363663"/>
                  <a:pt x="847725" y="1695450"/>
                </a:cubicBezTo>
                <a:cubicBezTo>
                  <a:pt x="950119" y="2027238"/>
                  <a:pt x="1082675" y="3107531"/>
                  <a:pt x="1190625" y="3300412"/>
                </a:cubicBezTo>
                <a:cubicBezTo>
                  <a:pt x="1298575" y="3493293"/>
                  <a:pt x="1393031" y="3402806"/>
                  <a:pt x="1495425" y="2852737"/>
                </a:cubicBezTo>
                <a:cubicBezTo>
                  <a:pt x="1597819" y="2302668"/>
                  <a:pt x="1697038" y="1118394"/>
                  <a:pt x="1804988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 Box 35"/>
              <p:cNvSpPr txBox="1">
                <a:spLocks noChangeArrowheads="1"/>
              </p:cNvSpPr>
              <p:nvPr/>
            </p:nvSpPr>
            <p:spPr bwMode="auto">
              <a:xfrm>
                <a:off x="3881843" y="4774474"/>
                <a:ext cx="2501540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altLang="en-US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0" name="Text 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81843" y="4774474"/>
                <a:ext cx="2501540" cy="307777"/>
              </a:xfrm>
              <a:prstGeom prst="rect">
                <a:avLst/>
              </a:prstGeom>
              <a:blipFill>
                <a:blip r:embed="rId4"/>
                <a:stretch>
                  <a:fillRect b="-78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 Box 35"/>
              <p:cNvSpPr txBox="1">
                <a:spLocks noChangeArrowheads="1"/>
              </p:cNvSpPr>
              <p:nvPr/>
            </p:nvSpPr>
            <p:spPr bwMode="auto">
              <a:xfrm>
                <a:off x="6193969" y="3681549"/>
                <a:ext cx="381003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GB" altLang="en-US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1" name="Text 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93969" y="3681549"/>
                <a:ext cx="381003" cy="307777"/>
              </a:xfrm>
              <a:prstGeom prst="rect">
                <a:avLst/>
              </a:prstGeom>
              <a:blipFill>
                <a:blip r:embed="rId5"/>
                <a:stretch>
                  <a:fillRect r="-158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35"/>
              <p:cNvSpPr txBox="1">
                <a:spLocks noChangeArrowheads="1"/>
              </p:cNvSpPr>
              <p:nvPr/>
            </p:nvSpPr>
            <p:spPr bwMode="auto">
              <a:xfrm>
                <a:off x="5458095" y="2971801"/>
                <a:ext cx="381003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altLang="en-US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2" name="Text 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58095" y="2971801"/>
                <a:ext cx="381003" cy="307777"/>
              </a:xfrm>
              <a:prstGeom prst="rect">
                <a:avLst/>
              </a:prstGeom>
              <a:blipFill>
                <a:blip r:embed="rId6"/>
                <a:stretch>
                  <a:fillRect r="-158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 Box 35"/>
              <p:cNvSpPr txBox="1">
                <a:spLocks noChangeArrowheads="1"/>
              </p:cNvSpPr>
              <p:nvPr/>
            </p:nvSpPr>
            <p:spPr bwMode="auto">
              <a:xfrm>
                <a:off x="7221581" y="2976155"/>
                <a:ext cx="381003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altLang="en-US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3" name="Text 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21581" y="2976155"/>
                <a:ext cx="38100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Box 35"/>
              <p:cNvSpPr txBox="1">
                <a:spLocks noChangeArrowheads="1"/>
              </p:cNvSpPr>
              <p:nvPr/>
            </p:nvSpPr>
            <p:spPr bwMode="auto">
              <a:xfrm>
                <a:off x="6302826" y="2562498"/>
                <a:ext cx="381003" cy="4092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1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en-US" sz="11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11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altLang="en-US" sz="11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altLang="en-US" sz="11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4" name="Text 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02826" y="2562498"/>
                <a:ext cx="381003" cy="4092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6013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9" grpId="0" animBg="1"/>
      <p:bldP spid="30" grpId="0"/>
      <p:bldP spid="31" grpId="0"/>
      <p:bldP spid="32" grpId="0"/>
      <p:bldP spid="33" grpId="0"/>
      <p:bldP spid="3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factor theorem is a quick way of finding simple linear factors of a polynomial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altLang="en-US" sz="1600" dirty="0">
                <a:latin typeface="Comic Sans MS" pitchFamily="66" charset="0"/>
              </a:rPr>
              <a:t>Given that (x + 1) is a factor of    4x</a:t>
            </a:r>
            <a:r>
              <a:rPr lang="en-GB" altLang="en-US" sz="1600" baseline="30000" dirty="0">
                <a:latin typeface="Comic Sans MS" pitchFamily="66" charset="0"/>
              </a:rPr>
              <a:t>4</a:t>
            </a:r>
            <a:r>
              <a:rPr lang="en-GB" altLang="en-US" sz="1600" dirty="0">
                <a:latin typeface="Comic Sans MS" pitchFamily="66" charset="0"/>
              </a:rPr>
              <a:t> – 3x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 + a, find the value of a.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6792685" y="1796143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4x</a:t>
            </a:r>
            <a:r>
              <a:rPr lang="en-GB" altLang="en-US" baseline="30000">
                <a:latin typeface="Comic Sans MS" pitchFamily="66" charset="0"/>
              </a:rPr>
              <a:t>4</a:t>
            </a:r>
            <a:r>
              <a:rPr lang="en-GB" altLang="en-US">
                <a:latin typeface="Comic Sans MS" pitchFamily="66" charset="0"/>
              </a:rPr>
              <a:t>  –  3x</a:t>
            </a:r>
            <a:r>
              <a:rPr lang="en-GB" altLang="en-US" baseline="30000">
                <a:latin typeface="Comic Sans MS" pitchFamily="66" charset="0"/>
              </a:rPr>
              <a:t>2</a:t>
            </a:r>
            <a:r>
              <a:rPr lang="en-GB" altLang="en-US">
                <a:latin typeface="Comic Sans MS" pitchFamily="66" charset="0"/>
              </a:rPr>
              <a:t>  +  a</a:t>
            </a: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6792685" y="2710543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4(-1 ) </a:t>
            </a:r>
            <a:r>
              <a:rPr lang="en-GB" altLang="en-US" baseline="30000" dirty="0">
                <a:latin typeface="Comic Sans MS" pitchFamily="66" charset="0"/>
              </a:rPr>
              <a:t>4</a:t>
            </a:r>
            <a:r>
              <a:rPr lang="en-GB" altLang="en-US" dirty="0">
                <a:latin typeface="Comic Sans MS" pitchFamily="66" charset="0"/>
              </a:rPr>
              <a:t>  –  3(-1)</a:t>
            </a:r>
            <a:r>
              <a:rPr lang="en-GB" altLang="en-US" baseline="30000" dirty="0">
                <a:latin typeface="Comic Sans MS" pitchFamily="66" charset="0"/>
              </a:rPr>
              <a:t>2</a:t>
            </a:r>
            <a:r>
              <a:rPr lang="en-GB" altLang="en-US" dirty="0">
                <a:latin typeface="Comic Sans MS" pitchFamily="66" charset="0"/>
              </a:rPr>
              <a:t>  +  a</a:t>
            </a:r>
          </a:p>
        </p:txBody>
      </p:sp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6259285" y="2710543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0  =</a:t>
            </a: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6792685" y="3548743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4  –  3  +  a</a:t>
            </a:r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6259285" y="3548743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0  =</a:t>
            </a: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6868885" y="4386943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1  +  a</a:t>
            </a:r>
          </a:p>
        </p:txBody>
      </p:sp>
      <p:sp>
        <p:nvSpPr>
          <p:cNvPr id="37" name="Text Box 10"/>
          <p:cNvSpPr txBox="1">
            <a:spLocks noChangeArrowheads="1"/>
          </p:cNvSpPr>
          <p:nvPr/>
        </p:nvSpPr>
        <p:spPr bwMode="auto">
          <a:xfrm>
            <a:off x="6259285" y="4386943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0  =</a:t>
            </a:r>
          </a:p>
        </p:txBody>
      </p:sp>
      <p:sp>
        <p:nvSpPr>
          <p:cNvPr id="38" name="Text Box 11"/>
          <p:cNvSpPr txBox="1">
            <a:spLocks noChangeArrowheads="1"/>
          </p:cNvSpPr>
          <p:nvPr/>
        </p:nvSpPr>
        <p:spPr bwMode="auto">
          <a:xfrm>
            <a:off x="6868885" y="5148943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a</a:t>
            </a:r>
          </a:p>
        </p:txBody>
      </p:sp>
      <p:sp>
        <p:nvSpPr>
          <p:cNvPr id="39" name="Text Box 12"/>
          <p:cNvSpPr txBox="1">
            <a:spLocks noChangeArrowheads="1"/>
          </p:cNvSpPr>
          <p:nvPr/>
        </p:nvSpPr>
        <p:spPr bwMode="auto">
          <a:xfrm>
            <a:off x="6183085" y="5148943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-1  =</a:t>
            </a:r>
          </a:p>
        </p:txBody>
      </p:sp>
      <p:sp>
        <p:nvSpPr>
          <p:cNvPr id="40" name="Arc 13"/>
          <p:cNvSpPr>
            <a:spLocks/>
          </p:cNvSpPr>
          <p:nvPr/>
        </p:nvSpPr>
        <p:spPr bwMode="auto">
          <a:xfrm flipH="1">
            <a:off x="6024154" y="2024743"/>
            <a:ext cx="228600" cy="838200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4075610" y="2068286"/>
            <a:ext cx="202474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If (x + 1) is a factor, then subbing -1 will make the equation = 0</a:t>
            </a:r>
          </a:p>
        </p:txBody>
      </p:sp>
      <p:sp>
        <p:nvSpPr>
          <p:cNvPr id="42" name="Arc 15"/>
          <p:cNvSpPr>
            <a:spLocks/>
          </p:cNvSpPr>
          <p:nvPr/>
        </p:nvSpPr>
        <p:spPr bwMode="auto">
          <a:xfrm flipH="1">
            <a:off x="6024154" y="2862943"/>
            <a:ext cx="228600" cy="838200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" name="Arc 16"/>
          <p:cNvSpPr>
            <a:spLocks/>
          </p:cNvSpPr>
          <p:nvPr/>
        </p:nvSpPr>
        <p:spPr bwMode="auto">
          <a:xfrm flipH="1">
            <a:off x="6024154" y="3701143"/>
            <a:ext cx="228600" cy="838200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" name="Arc 17"/>
          <p:cNvSpPr>
            <a:spLocks/>
          </p:cNvSpPr>
          <p:nvPr/>
        </p:nvSpPr>
        <p:spPr bwMode="auto">
          <a:xfrm flipH="1">
            <a:off x="6024154" y="4539343"/>
            <a:ext cx="228600" cy="838200"/>
          </a:xfrm>
          <a:custGeom>
            <a:avLst/>
            <a:gdLst>
              <a:gd name="T0" fmla="*/ 0 w 21600"/>
              <a:gd name="T1" fmla="*/ 0 h 43199"/>
              <a:gd name="T2" fmla="*/ 251344 w 21600"/>
              <a:gd name="T3" fmla="*/ 315569911 h 43199"/>
              <a:gd name="T4" fmla="*/ 0 w 21600"/>
              <a:gd name="T5" fmla="*/ 157788710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46"/>
                  <a:pt x="12058" y="43082"/>
                  <a:pt x="211" y="4319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" name="Text Box 18"/>
          <p:cNvSpPr txBox="1">
            <a:spLocks noChangeArrowheads="1"/>
          </p:cNvSpPr>
          <p:nvPr/>
        </p:nvSpPr>
        <p:spPr bwMode="auto">
          <a:xfrm>
            <a:off x="4458788" y="3091543"/>
            <a:ext cx="166769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Work out each term</a:t>
            </a:r>
          </a:p>
        </p:txBody>
      </p:sp>
      <p:sp>
        <p:nvSpPr>
          <p:cNvPr id="46" name="Text Box 19"/>
          <p:cNvSpPr txBox="1">
            <a:spLocks noChangeArrowheads="1"/>
          </p:cNvSpPr>
          <p:nvPr/>
        </p:nvSpPr>
        <p:spPr bwMode="auto">
          <a:xfrm>
            <a:off x="4302034" y="3818709"/>
            <a:ext cx="173735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Solve the equation to find the value of a</a:t>
            </a:r>
          </a:p>
        </p:txBody>
      </p:sp>
    </p:spTree>
    <p:extLst>
      <p:ext uri="{BB962C8B-B14F-4D97-AF65-F5344CB8AC3E}">
        <p14:creationId xmlns:p14="http://schemas.microsoft.com/office/powerpoint/2010/main" val="302094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5" grpId="0"/>
      <p:bldP spid="36" grpId="0"/>
      <p:bldP spid="37" grpId="0"/>
      <p:bldP spid="38" grpId="0"/>
      <p:bldP spid="39" grpId="0"/>
      <p:bldP spid="40" grpId="0" animBg="1"/>
      <p:bldP spid="41" grpId="0"/>
      <p:bldP spid="42" grpId="0" animBg="1"/>
      <p:bldP spid="43" grpId="0" animBg="1"/>
      <p:bldP spid="44" grpId="0" animBg="1"/>
      <p:bldP spid="45" grpId="0"/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E9AF089-E679-4A24-B136-9E36CC62F5F1}"/>
              </a:ext>
            </a:extLst>
          </p:cNvPr>
          <p:cNvSpPr/>
          <p:nvPr/>
        </p:nvSpPr>
        <p:spPr>
          <a:xfrm>
            <a:off x="1916461" y="1875388"/>
            <a:ext cx="5346656" cy="302390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7A</a:t>
            </a:r>
            <a:endParaRPr lang="ja-JP" altLang="en-US" sz="9600" b="1" dirty="0">
              <a:ln w="381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FFC000"/>
              </a:solidFill>
              <a:latin typeface="Gabriola" panose="04040605051002020D02" pitchFamily="82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897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simplify algebraic fractions by using division</a:t>
            </a:r>
          </a:p>
          <a:p>
            <a:pPr algn="ctr">
              <a:buNone/>
            </a:pPr>
            <a:endParaRPr lang="en-US" altLang="en-US" sz="1600" b="1" dirty="0">
              <a:latin typeface="Comic Sans MS" panose="030F0702030302020204" pitchFamily="66" charset="0"/>
            </a:endParaRPr>
          </a:p>
          <a:p>
            <a:pPr algn="ctr">
              <a:buNone/>
            </a:pPr>
            <a:r>
              <a:rPr lang="en-GB" altLang="en-US" sz="1600" dirty="0">
                <a:latin typeface="Comic Sans MS" pitchFamily="66" charset="0"/>
              </a:rPr>
              <a:t>Sometimes you need to look for common factors to each term</a:t>
            </a:r>
          </a:p>
          <a:p>
            <a:pPr algn="ctr"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algn="ctr"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 In this case, every term, top and bottom, contains an x</a:t>
            </a:r>
          </a:p>
          <a:p>
            <a:pPr algn="ctr">
              <a:buNone/>
            </a:pPr>
            <a:endParaRPr lang="en-GB" altLang="en-US" sz="1600" dirty="0">
              <a:latin typeface="Comic Sans MS" pitchFamily="66" charset="0"/>
              <a:sym typeface="Wingdings" pitchFamily="2" charset="2"/>
            </a:endParaRPr>
          </a:p>
          <a:p>
            <a:pPr algn="ctr"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 You can therefore ‘cancel’ an x from each part</a:t>
            </a:r>
            <a:endParaRPr lang="en-GB" altLang="en-US" sz="1600" u="sng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/>
          </p:nvPr>
        </p:nvGraphicFramePr>
        <p:xfrm>
          <a:off x="4946469" y="1294539"/>
          <a:ext cx="193675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3" imgW="927100" imgH="419100" progId="Equation.DSMT4">
                  <p:embed/>
                </p:oleObj>
              </mc:Choice>
              <mc:Fallback>
                <p:oleObj name="Equation" r:id="rId3" imgW="927100" imgH="419100" progId="Equation.DSMT4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6469" y="1294539"/>
                        <a:ext cx="193675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>
            <p:extLst/>
          </p:nvPr>
        </p:nvGraphicFramePr>
        <p:xfrm>
          <a:off x="4946469" y="2666139"/>
          <a:ext cx="193675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5" imgW="927100" imgH="419100" progId="Equation.DSMT4">
                  <p:embed/>
                </p:oleObj>
              </mc:Choice>
              <mc:Fallback>
                <p:oleObj name="Equation" r:id="rId5" imgW="927100" imgH="419100" progId="Equation.DSMT4">
                  <p:embed/>
                  <p:pic>
                    <p:nvPicPr>
                      <p:cNvPr id="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6469" y="2666139"/>
                        <a:ext cx="193675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7"/>
          <p:cNvGraphicFramePr>
            <a:graphicFrameLocks noChangeAspect="1"/>
          </p:cNvGraphicFramePr>
          <p:nvPr>
            <p:extLst/>
          </p:nvPr>
        </p:nvGraphicFramePr>
        <p:xfrm>
          <a:off x="5022669" y="4037739"/>
          <a:ext cx="17780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7" imgW="850531" imgH="418918" progId="Equation.DSMT4">
                  <p:embed/>
                </p:oleObj>
              </mc:Choice>
              <mc:Fallback>
                <p:oleObj name="Equation" r:id="rId7" imgW="850531" imgH="418918" progId="Equation.DSMT4">
                  <p:embed/>
                  <p:pic>
                    <p:nvPicPr>
                      <p:cNvPr id="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2669" y="4037739"/>
                        <a:ext cx="177800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8"/>
          <p:cNvGraphicFramePr>
            <a:graphicFrameLocks noChangeAspect="1"/>
          </p:cNvGraphicFramePr>
          <p:nvPr>
            <p:extLst/>
          </p:nvPr>
        </p:nvGraphicFramePr>
        <p:xfrm>
          <a:off x="5048069" y="5482364"/>
          <a:ext cx="1725613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quation" r:id="rId9" imgW="825500" imgH="203200" progId="Equation.DSMT4">
                  <p:embed/>
                </p:oleObj>
              </mc:Choice>
              <mc:Fallback>
                <p:oleObj name="Equation" r:id="rId9" imgW="825500" imgH="203200" progId="Equation.DSMT4">
                  <p:embed/>
                  <p:pic>
                    <p:nvPicPr>
                      <p:cNvPr id="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069" y="5482364"/>
                        <a:ext cx="1725613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5811657" y="3275739"/>
            <a:ext cx="228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V="1">
            <a:off x="5368744" y="2726464"/>
            <a:ext cx="76200" cy="152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6098994" y="2724876"/>
            <a:ext cx="76200" cy="152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6699069" y="2867751"/>
            <a:ext cx="76200" cy="152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" name="Arc 13"/>
          <p:cNvSpPr>
            <a:spLocks/>
          </p:cNvSpPr>
          <p:nvPr/>
        </p:nvSpPr>
        <p:spPr bwMode="auto">
          <a:xfrm>
            <a:off x="7008632" y="3145564"/>
            <a:ext cx="277812" cy="1354137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1330516682 h 43200"/>
              <a:gd name="T4" fmla="*/ 0 w 21600"/>
              <a:gd name="T5" fmla="*/ 66525882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Arc 14"/>
          <p:cNvSpPr>
            <a:spLocks/>
          </p:cNvSpPr>
          <p:nvPr/>
        </p:nvSpPr>
        <p:spPr bwMode="auto">
          <a:xfrm>
            <a:off x="7045144" y="4598126"/>
            <a:ext cx="277813" cy="1147763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810194265 h 43200"/>
              <a:gd name="T4" fmla="*/ 0 w 21600"/>
              <a:gd name="T5" fmla="*/ 40509747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7421382" y="3602764"/>
            <a:ext cx="11303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Divide all by x</a:t>
            </a: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7375344" y="4731476"/>
            <a:ext cx="140811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Don’t need to divide by 1!</a:t>
            </a:r>
          </a:p>
        </p:txBody>
      </p:sp>
    </p:spTree>
    <p:extLst>
      <p:ext uri="{BB962C8B-B14F-4D97-AF65-F5344CB8AC3E}">
        <p14:creationId xmlns:p14="http://schemas.microsoft.com/office/powerpoint/2010/main" val="171821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simplify algebraic fractions by using division</a:t>
            </a:r>
          </a:p>
          <a:p>
            <a:pPr algn="ctr">
              <a:buNone/>
            </a:pPr>
            <a:endParaRPr lang="en-US" altLang="en-US" sz="1600" b="1" dirty="0">
              <a:latin typeface="Comic Sans MS" panose="030F0702030302020204" pitchFamily="66" charset="0"/>
            </a:endParaRPr>
          </a:p>
          <a:p>
            <a:pPr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 This equation has been put into brackets</a:t>
            </a:r>
          </a:p>
          <a:p>
            <a:pPr>
              <a:buNone/>
            </a:pPr>
            <a:endParaRPr lang="en-GB" altLang="en-US" sz="1600" dirty="0">
              <a:latin typeface="Comic Sans MS" pitchFamily="66" charset="0"/>
              <a:sym typeface="Wingdings" pitchFamily="2" charset="2"/>
            </a:endParaRPr>
          </a:p>
          <a:p>
            <a:pPr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 You can cancel out brackets which are on the top and bottom</a:t>
            </a:r>
            <a:endParaRPr lang="en-GB" alt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17" name="Object 4"/>
          <p:cNvGraphicFramePr>
            <a:graphicFrameLocks noChangeAspect="1"/>
          </p:cNvGraphicFramePr>
          <p:nvPr>
            <p:extLst/>
          </p:nvPr>
        </p:nvGraphicFramePr>
        <p:xfrm>
          <a:off x="5989320" y="1598023"/>
          <a:ext cx="193040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3" imgW="914400" imgH="419100" progId="Equation.DSMT4">
                  <p:embed/>
                </p:oleObj>
              </mc:Choice>
              <mc:Fallback>
                <p:oleObj name="Equation" r:id="rId3" imgW="914400" imgH="419100" progId="Equation.DSMT4">
                  <p:embed/>
                  <p:pic>
                    <p:nvPicPr>
                      <p:cNvPr id="1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9320" y="1598023"/>
                        <a:ext cx="1930400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5"/>
          <p:cNvGraphicFramePr>
            <a:graphicFrameLocks noChangeAspect="1"/>
          </p:cNvGraphicFramePr>
          <p:nvPr>
            <p:extLst/>
          </p:nvPr>
        </p:nvGraphicFramePr>
        <p:xfrm>
          <a:off x="5989320" y="2893423"/>
          <a:ext cx="193040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Equation" r:id="rId5" imgW="914400" imgH="419100" progId="Equation.DSMT4">
                  <p:embed/>
                </p:oleObj>
              </mc:Choice>
              <mc:Fallback>
                <p:oleObj name="Equation" r:id="rId5" imgW="914400" imgH="419100" progId="Equation.DSMT4">
                  <p:embed/>
                  <p:pic>
                    <p:nvPicPr>
                      <p:cNvPr id="1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9320" y="2893423"/>
                        <a:ext cx="1930400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Line 6"/>
          <p:cNvSpPr>
            <a:spLocks noChangeShapeType="1"/>
          </p:cNvSpPr>
          <p:nvPr/>
        </p:nvSpPr>
        <p:spPr bwMode="auto">
          <a:xfrm flipV="1">
            <a:off x="6370320" y="3350623"/>
            <a:ext cx="11430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" name="Line 7"/>
          <p:cNvSpPr>
            <a:spLocks noChangeShapeType="1"/>
          </p:cNvSpPr>
          <p:nvPr/>
        </p:nvSpPr>
        <p:spPr bwMode="auto">
          <a:xfrm flipV="1">
            <a:off x="6751320" y="2893423"/>
            <a:ext cx="11430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1" name="Object 8"/>
          <p:cNvGraphicFramePr>
            <a:graphicFrameLocks noChangeAspect="1"/>
          </p:cNvGraphicFramePr>
          <p:nvPr>
            <p:extLst/>
          </p:nvPr>
        </p:nvGraphicFramePr>
        <p:xfrm>
          <a:off x="6446520" y="4265023"/>
          <a:ext cx="992188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Equation" r:id="rId7" imgW="469696" imgH="393529" progId="Equation.DSMT4">
                  <p:embed/>
                </p:oleObj>
              </mc:Choice>
              <mc:Fallback>
                <p:oleObj name="Equation" r:id="rId7" imgW="469696" imgH="393529" progId="Equation.DSMT4">
                  <p:embed/>
                  <p:pic>
                    <p:nvPicPr>
                      <p:cNvPr id="21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6520" y="4265023"/>
                        <a:ext cx="992188" cy="83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9"/>
          <p:cNvGraphicFramePr>
            <a:graphicFrameLocks noChangeAspect="1"/>
          </p:cNvGraphicFramePr>
          <p:nvPr>
            <p:extLst/>
          </p:nvPr>
        </p:nvGraphicFramePr>
        <p:xfrm>
          <a:off x="6471920" y="5608048"/>
          <a:ext cx="9398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Equation" r:id="rId9" imgW="444307" imgH="203112" progId="Equation.DSMT4">
                  <p:embed/>
                </p:oleObj>
              </mc:Choice>
              <mc:Fallback>
                <p:oleObj name="Equation" r:id="rId9" imgW="444307" imgH="203112" progId="Equation.DSMT4">
                  <p:embed/>
                  <p:pic>
                    <p:nvPicPr>
                      <p:cNvPr id="22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1920" y="5608048"/>
                        <a:ext cx="9398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Arc 10"/>
          <p:cNvSpPr>
            <a:spLocks/>
          </p:cNvSpPr>
          <p:nvPr/>
        </p:nvSpPr>
        <p:spPr bwMode="auto">
          <a:xfrm flipH="1">
            <a:off x="5455920" y="3358561"/>
            <a:ext cx="304800" cy="1143000"/>
          </a:xfrm>
          <a:custGeom>
            <a:avLst/>
            <a:gdLst>
              <a:gd name="T0" fmla="*/ 0 w 21600"/>
              <a:gd name="T1" fmla="*/ 0 h 43179"/>
              <a:gd name="T2" fmla="*/ 2683383 w 21600"/>
              <a:gd name="T3" fmla="*/ 800928099 h 43179"/>
              <a:gd name="T4" fmla="*/ 0 w 21600"/>
              <a:gd name="T5" fmla="*/ 400658864 h 4317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</a:path>
              <a:path w="21600" h="4317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Arc 11"/>
          <p:cNvSpPr>
            <a:spLocks/>
          </p:cNvSpPr>
          <p:nvPr/>
        </p:nvSpPr>
        <p:spPr bwMode="auto">
          <a:xfrm flipH="1">
            <a:off x="5455920" y="4646023"/>
            <a:ext cx="304800" cy="1143000"/>
          </a:xfrm>
          <a:custGeom>
            <a:avLst/>
            <a:gdLst>
              <a:gd name="T0" fmla="*/ 0 w 21600"/>
              <a:gd name="T1" fmla="*/ 0 h 43179"/>
              <a:gd name="T2" fmla="*/ 2683383 w 21600"/>
              <a:gd name="T3" fmla="*/ 800928099 h 43179"/>
              <a:gd name="T4" fmla="*/ 0 w 21600"/>
              <a:gd name="T5" fmla="*/ 400658864 h 4317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</a:path>
              <a:path w="21600" h="4317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4232948" y="3579223"/>
            <a:ext cx="118826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Divide by (2x – 1)</a:t>
            </a:r>
          </a:p>
        </p:txBody>
      </p:sp>
      <p:sp>
        <p:nvSpPr>
          <p:cNvPr id="26" name="Text Box 13"/>
          <p:cNvSpPr txBox="1">
            <a:spLocks noChangeArrowheads="1"/>
          </p:cNvSpPr>
          <p:nvPr/>
        </p:nvSpPr>
        <p:spPr bwMode="auto">
          <a:xfrm>
            <a:off x="4008120" y="4950823"/>
            <a:ext cx="1447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Don’t need to divide by 1!</a:t>
            </a:r>
          </a:p>
        </p:txBody>
      </p:sp>
    </p:spTree>
    <p:extLst>
      <p:ext uri="{BB962C8B-B14F-4D97-AF65-F5344CB8AC3E}">
        <p14:creationId xmlns:p14="http://schemas.microsoft.com/office/powerpoint/2010/main" val="34472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3" grpId="0" animBg="1"/>
      <p:bldP spid="24" grpId="0" animBg="1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simplify algebraic fractions by using division</a:t>
            </a:r>
          </a:p>
          <a:p>
            <a:pPr algn="ctr">
              <a:buNone/>
            </a:pPr>
            <a:endParaRPr lang="en-US" altLang="en-US" sz="1600" b="1" dirty="0">
              <a:latin typeface="Comic Sans MS" panose="030F0702030302020204" pitchFamily="66" charset="0"/>
            </a:endParaRPr>
          </a:p>
          <a:p>
            <a:pPr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 Sometimes you will have to factorise one of the equations first</a:t>
            </a:r>
          </a:p>
          <a:p>
            <a:pPr>
              <a:buNone/>
            </a:pPr>
            <a:endParaRPr lang="en-GB" altLang="en-US" sz="1600" dirty="0">
              <a:latin typeface="Comic Sans MS" pitchFamily="66" charset="0"/>
              <a:sym typeface="Wingdings" pitchFamily="2" charset="2"/>
            </a:endParaRPr>
          </a:p>
          <a:p>
            <a:pPr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 Once this is done, you can cancel out brackets as before</a:t>
            </a:r>
            <a:endParaRPr lang="en-GB" alt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15" name="Object 15"/>
          <p:cNvGraphicFramePr>
            <a:graphicFrameLocks noChangeAspect="1"/>
          </p:cNvGraphicFramePr>
          <p:nvPr>
            <p:extLst/>
          </p:nvPr>
        </p:nvGraphicFramePr>
        <p:xfrm>
          <a:off x="6657703" y="3128554"/>
          <a:ext cx="1795463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3" imgW="850531" imgH="418918" progId="Equation.DSMT4">
                  <p:embed/>
                </p:oleObj>
              </mc:Choice>
              <mc:Fallback>
                <p:oleObj name="Equation" r:id="rId3" imgW="850531" imgH="418918" progId="Equation.DSMT4">
                  <p:embed/>
                  <p:pic>
                    <p:nvPicPr>
                      <p:cNvPr id="1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7703" y="3128554"/>
                        <a:ext cx="1795463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4"/>
          <p:cNvGraphicFramePr>
            <a:graphicFrameLocks noChangeAspect="1"/>
          </p:cNvGraphicFramePr>
          <p:nvPr>
            <p:extLst/>
          </p:nvPr>
        </p:nvGraphicFramePr>
        <p:xfrm>
          <a:off x="6733903" y="1833154"/>
          <a:ext cx="1635125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5" imgW="774364" imgH="393529" progId="Equation.DSMT4">
                  <p:embed/>
                </p:oleObj>
              </mc:Choice>
              <mc:Fallback>
                <p:oleObj name="Equation" r:id="rId5" imgW="774364" imgH="393529" progId="Equation.DSMT4">
                  <p:embed/>
                  <p:pic>
                    <p:nvPicPr>
                      <p:cNvPr id="1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3903" y="1833154"/>
                        <a:ext cx="1635125" cy="83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Line 6"/>
          <p:cNvSpPr>
            <a:spLocks noChangeShapeType="1"/>
          </p:cNvSpPr>
          <p:nvPr/>
        </p:nvSpPr>
        <p:spPr bwMode="auto">
          <a:xfrm flipV="1">
            <a:off x="6962503" y="3128554"/>
            <a:ext cx="11430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" name="Line 7"/>
          <p:cNvSpPr>
            <a:spLocks noChangeShapeType="1"/>
          </p:cNvSpPr>
          <p:nvPr/>
        </p:nvSpPr>
        <p:spPr bwMode="auto">
          <a:xfrm flipV="1">
            <a:off x="6581503" y="3585754"/>
            <a:ext cx="11430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" name="Arc 10"/>
          <p:cNvSpPr>
            <a:spLocks/>
          </p:cNvSpPr>
          <p:nvPr/>
        </p:nvSpPr>
        <p:spPr bwMode="auto">
          <a:xfrm flipH="1">
            <a:off x="6048103" y="3814354"/>
            <a:ext cx="304800" cy="1143000"/>
          </a:xfrm>
          <a:custGeom>
            <a:avLst/>
            <a:gdLst>
              <a:gd name="T0" fmla="*/ 0 w 21600"/>
              <a:gd name="T1" fmla="*/ 0 h 43179"/>
              <a:gd name="T2" fmla="*/ 2683383 w 21600"/>
              <a:gd name="T3" fmla="*/ 800928099 h 43179"/>
              <a:gd name="T4" fmla="*/ 0 w 21600"/>
              <a:gd name="T5" fmla="*/ 400658864 h 4317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</a:path>
              <a:path w="21600" h="4317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4600303" y="4195354"/>
            <a:ext cx="1295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Cancel the (x + 3)s</a:t>
            </a:r>
          </a:p>
        </p:txBody>
      </p:sp>
      <p:graphicFrame>
        <p:nvGraphicFramePr>
          <p:cNvPr id="31" name="Object 16"/>
          <p:cNvGraphicFramePr>
            <a:graphicFrameLocks noChangeAspect="1"/>
          </p:cNvGraphicFramePr>
          <p:nvPr>
            <p:extLst/>
          </p:nvPr>
        </p:nvGraphicFramePr>
        <p:xfrm>
          <a:off x="7038703" y="4423954"/>
          <a:ext cx="99060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Equation" r:id="rId7" imgW="469900" imgH="419100" progId="Equation.DSMT4">
                  <p:embed/>
                </p:oleObj>
              </mc:Choice>
              <mc:Fallback>
                <p:oleObj name="Equation" r:id="rId7" imgW="469900" imgH="419100" progId="Equation.DSMT4">
                  <p:embed/>
                  <p:pic>
                    <p:nvPicPr>
                      <p:cNvPr id="31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8703" y="4423954"/>
                        <a:ext cx="990600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Arc 17"/>
          <p:cNvSpPr>
            <a:spLocks/>
          </p:cNvSpPr>
          <p:nvPr/>
        </p:nvSpPr>
        <p:spPr bwMode="auto">
          <a:xfrm flipH="1">
            <a:off x="6048103" y="2366554"/>
            <a:ext cx="304800" cy="1143000"/>
          </a:xfrm>
          <a:custGeom>
            <a:avLst/>
            <a:gdLst>
              <a:gd name="T0" fmla="*/ 0 w 21600"/>
              <a:gd name="T1" fmla="*/ 0 h 43179"/>
              <a:gd name="T2" fmla="*/ 2683383 w 21600"/>
              <a:gd name="T3" fmla="*/ 800928099 h 43179"/>
              <a:gd name="T4" fmla="*/ 0 w 21600"/>
              <a:gd name="T5" fmla="*/ 400658864 h 4317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</a:path>
              <a:path w="21600" h="4317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3990703" y="2518954"/>
            <a:ext cx="21336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Two numbers that multiply to give +12 and add to give +7</a:t>
            </a:r>
          </a:p>
        </p:txBody>
      </p:sp>
    </p:spTree>
    <p:extLst>
      <p:ext uri="{BB962C8B-B14F-4D97-AF65-F5344CB8AC3E}">
        <p14:creationId xmlns:p14="http://schemas.microsoft.com/office/powerpoint/2010/main" val="298166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/>
      <p:bldP spid="32" grpId="0" animBg="1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simplify algebraic fractions by using division</a:t>
            </a:r>
          </a:p>
          <a:p>
            <a:pPr algn="ctr">
              <a:buNone/>
            </a:pPr>
            <a:endParaRPr lang="en-US" altLang="en-US" sz="1600" b="1" dirty="0">
              <a:latin typeface="Comic Sans MS" panose="030F0702030302020204" pitchFamily="66" charset="0"/>
            </a:endParaRPr>
          </a:p>
          <a:p>
            <a:pPr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 Sometimes you will have to factorise both of the equations first</a:t>
            </a:r>
          </a:p>
          <a:p>
            <a:pPr>
              <a:buNone/>
            </a:pPr>
            <a:endParaRPr lang="en-GB" altLang="en-US" sz="1600" dirty="0">
              <a:latin typeface="Comic Sans MS" pitchFamily="66" charset="0"/>
              <a:sym typeface="Wingdings" pitchFamily="2" charset="2"/>
            </a:endParaRPr>
          </a:p>
          <a:p>
            <a:pPr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 Once this is done, you can cancel out brackets as before</a:t>
            </a:r>
            <a:endParaRPr lang="en-GB" alt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Object 15"/>
          <p:cNvGraphicFramePr>
            <a:graphicFrameLocks noChangeAspect="1"/>
          </p:cNvGraphicFramePr>
          <p:nvPr>
            <p:extLst/>
          </p:nvPr>
        </p:nvGraphicFramePr>
        <p:xfrm>
          <a:off x="6457406" y="4082142"/>
          <a:ext cx="1795463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Equation" r:id="rId3" imgW="850531" imgH="418918" progId="Equation.DSMT4">
                  <p:embed/>
                </p:oleObj>
              </mc:Choice>
              <mc:Fallback>
                <p:oleObj name="Equation" r:id="rId3" imgW="850531" imgH="418918" progId="Equation.DSMT4">
                  <p:embed/>
                  <p:pic>
                    <p:nvPicPr>
                      <p:cNvPr id="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7406" y="4082142"/>
                        <a:ext cx="1795463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>
            <p:extLst/>
          </p:nvPr>
        </p:nvGraphicFramePr>
        <p:xfrm>
          <a:off x="6457406" y="2710542"/>
          <a:ext cx="1741488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Equation" r:id="rId5" imgW="825500" imgH="393700" progId="Equation.DSMT4">
                  <p:embed/>
                </p:oleObj>
              </mc:Choice>
              <mc:Fallback>
                <p:oleObj name="Equation" r:id="rId5" imgW="825500" imgH="393700" progId="Equation.DSMT4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7406" y="2710542"/>
                        <a:ext cx="1741488" cy="83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>
            <p:extLst/>
          </p:nvPr>
        </p:nvGraphicFramePr>
        <p:xfrm>
          <a:off x="6533606" y="1415142"/>
          <a:ext cx="1609725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Equation" r:id="rId7" imgW="761669" imgH="418918" progId="Equation.DSMT4">
                  <p:embed/>
                </p:oleObj>
              </mc:Choice>
              <mc:Fallback>
                <p:oleObj name="Equation" r:id="rId7" imgW="761669" imgH="418918" progId="Equation.DSMT4">
                  <p:embed/>
                  <p:pic>
                    <p:nvPicPr>
                      <p:cNvPr id="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3606" y="1415142"/>
                        <a:ext cx="1609725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Line 6"/>
          <p:cNvSpPr>
            <a:spLocks noChangeShapeType="1"/>
          </p:cNvSpPr>
          <p:nvPr/>
        </p:nvSpPr>
        <p:spPr bwMode="auto">
          <a:xfrm flipV="1">
            <a:off x="6381206" y="4539342"/>
            <a:ext cx="11430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6381206" y="4082142"/>
            <a:ext cx="11430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" name="Arc 8"/>
          <p:cNvSpPr>
            <a:spLocks/>
          </p:cNvSpPr>
          <p:nvPr/>
        </p:nvSpPr>
        <p:spPr bwMode="auto">
          <a:xfrm flipH="1">
            <a:off x="5847806" y="3320142"/>
            <a:ext cx="304800" cy="1143000"/>
          </a:xfrm>
          <a:custGeom>
            <a:avLst/>
            <a:gdLst>
              <a:gd name="T0" fmla="*/ 0 w 21600"/>
              <a:gd name="T1" fmla="*/ 0 h 43179"/>
              <a:gd name="T2" fmla="*/ 2683383 w 21600"/>
              <a:gd name="T3" fmla="*/ 800928099 h 43179"/>
              <a:gd name="T4" fmla="*/ 0 w 21600"/>
              <a:gd name="T5" fmla="*/ 400658864 h 4317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</a:path>
              <a:path w="21600" h="4317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552406" y="4996542"/>
            <a:ext cx="1295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Divide by (x + 5)</a:t>
            </a:r>
          </a:p>
        </p:txBody>
      </p:sp>
      <p:sp>
        <p:nvSpPr>
          <p:cNvPr id="12" name="Arc 12"/>
          <p:cNvSpPr>
            <a:spLocks/>
          </p:cNvSpPr>
          <p:nvPr/>
        </p:nvSpPr>
        <p:spPr bwMode="auto">
          <a:xfrm flipH="1">
            <a:off x="5847806" y="1948542"/>
            <a:ext cx="304800" cy="1143000"/>
          </a:xfrm>
          <a:custGeom>
            <a:avLst/>
            <a:gdLst>
              <a:gd name="T0" fmla="*/ 0 w 21600"/>
              <a:gd name="T1" fmla="*/ 0 h 43179"/>
              <a:gd name="T2" fmla="*/ 2683383 w 21600"/>
              <a:gd name="T3" fmla="*/ 800928099 h 43179"/>
              <a:gd name="T4" fmla="*/ 0 w 21600"/>
              <a:gd name="T5" fmla="*/ 400658864 h 4317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</a:path>
              <a:path w="21600" h="4317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3790406" y="2100942"/>
            <a:ext cx="21336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Two numbers that multiply to give +5 and add to give +6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3790406" y="3548742"/>
            <a:ext cx="21336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Two numbers that multiply to give -10 and add to give +3</a:t>
            </a:r>
          </a:p>
        </p:txBody>
      </p:sp>
      <p:graphicFrame>
        <p:nvGraphicFramePr>
          <p:cNvPr id="15" name="Object 16"/>
          <p:cNvGraphicFramePr>
            <a:graphicFrameLocks noChangeAspect="1"/>
          </p:cNvGraphicFramePr>
          <p:nvPr>
            <p:extLst/>
          </p:nvPr>
        </p:nvGraphicFramePr>
        <p:xfrm>
          <a:off x="6914606" y="5225142"/>
          <a:ext cx="99060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Equation" r:id="rId9" imgW="469900" imgH="419100" progId="Equation.DSMT4">
                  <p:embed/>
                </p:oleObj>
              </mc:Choice>
              <mc:Fallback>
                <p:oleObj name="Equation" r:id="rId9" imgW="469900" imgH="419100" progId="Equation.DSMT4">
                  <p:embed/>
                  <p:pic>
                    <p:nvPicPr>
                      <p:cNvPr id="15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4606" y="5225142"/>
                        <a:ext cx="990600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Arc 17"/>
          <p:cNvSpPr>
            <a:spLocks/>
          </p:cNvSpPr>
          <p:nvPr/>
        </p:nvSpPr>
        <p:spPr bwMode="auto">
          <a:xfrm flipH="1">
            <a:off x="5847806" y="4691742"/>
            <a:ext cx="304800" cy="1143000"/>
          </a:xfrm>
          <a:custGeom>
            <a:avLst/>
            <a:gdLst>
              <a:gd name="T0" fmla="*/ 0 w 21600"/>
              <a:gd name="T1" fmla="*/ 0 h 43179"/>
              <a:gd name="T2" fmla="*/ 2683383 w 21600"/>
              <a:gd name="T3" fmla="*/ 800928099 h 43179"/>
              <a:gd name="T4" fmla="*/ 0 w 21600"/>
              <a:gd name="T5" fmla="*/ 400658864 h 4317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</a:path>
              <a:path w="21600" h="4317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70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/>
      <p:bldP spid="12" grpId="0" animBg="1"/>
      <p:bldP spid="13" grpId="0"/>
      <p:bldP spid="14" grpId="0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simplify algebraic fractions by using division</a:t>
            </a:r>
          </a:p>
          <a:p>
            <a:pPr algn="ctr">
              <a:buNone/>
            </a:pPr>
            <a:endParaRPr lang="en-US" altLang="en-US" sz="1600" b="1" dirty="0">
              <a:latin typeface="Comic Sans MS" panose="030F0702030302020204" pitchFamily="66" charset="0"/>
            </a:endParaRPr>
          </a:p>
          <a:p>
            <a:pPr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 Sometimes you will have to factorise one of the equations first</a:t>
            </a:r>
          </a:p>
          <a:p>
            <a:pPr>
              <a:buNone/>
            </a:pPr>
            <a:endParaRPr lang="en-GB" altLang="en-US" sz="1600" dirty="0">
              <a:latin typeface="Comic Sans MS" pitchFamily="66" charset="0"/>
              <a:sym typeface="Wingdings" pitchFamily="2" charset="2"/>
            </a:endParaRPr>
          </a:p>
          <a:p>
            <a:pPr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 Once this is done, you can cancel out brackets as before</a:t>
            </a:r>
            <a:endParaRPr lang="en-GB" alt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>
            <p:extLst/>
          </p:nvPr>
        </p:nvGraphicFramePr>
        <p:xfrm>
          <a:off x="6933566" y="4126549"/>
          <a:ext cx="911225" cy="83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Equation" r:id="rId3" imgW="431613" imgH="393529" progId="Equation.DSMT4">
                  <p:embed/>
                </p:oleObj>
              </mc:Choice>
              <mc:Fallback>
                <p:oleObj name="Equation" r:id="rId3" imgW="431613" imgH="393529" progId="Equation.DSMT4">
                  <p:embed/>
                  <p:pic>
                    <p:nvPicPr>
                      <p:cNvPr id="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3566" y="4126549"/>
                        <a:ext cx="911225" cy="830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3"/>
          <p:cNvGraphicFramePr>
            <a:graphicFrameLocks noChangeAspect="1"/>
          </p:cNvGraphicFramePr>
          <p:nvPr>
            <p:extLst/>
          </p:nvPr>
        </p:nvGraphicFramePr>
        <p:xfrm>
          <a:off x="6416041" y="2727961"/>
          <a:ext cx="195580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5" imgW="927100" imgH="419100" progId="Equation.DSMT4">
                  <p:embed/>
                </p:oleObj>
              </mc:Choice>
              <mc:Fallback>
                <p:oleObj name="Equation" r:id="rId5" imgW="927100" imgH="419100" progId="Equation.DSMT4">
                  <p:embed/>
                  <p:pic>
                    <p:nvPicPr>
                      <p:cNvPr id="1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6041" y="2727961"/>
                        <a:ext cx="1955800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6"/>
          <p:cNvGraphicFramePr>
            <a:graphicFrameLocks noChangeAspect="1"/>
          </p:cNvGraphicFramePr>
          <p:nvPr>
            <p:extLst/>
          </p:nvPr>
        </p:nvGraphicFramePr>
        <p:xfrm>
          <a:off x="6416041" y="1432561"/>
          <a:ext cx="190500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Equation" r:id="rId7" imgW="901309" imgH="444307" progId="Equation.DSMT4">
                  <p:embed/>
                </p:oleObj>
              </mc:Choice>
              <mc:Fallback>
                <p:oleObj name="Equation" r:id="rId7" imgW="901309" imgH="444307" progId="Equation.DSMT4">
                  <p:embed/>
                  <p:pic>
                    <p:nvPicPr>
                      <p:cNvPr id="1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6041" y="1432561"/>
                        <a:ext cx="1905000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Line 7"/>
          <p:cNvSpPr>
            <a:spLocks noChangeShapeType="1"/>
          </p:cNvSpPr>
          <p:nvPr/>
        </p:nvSpPr>
        <p:spPr bwMode="auto">
          <a:xfrm flipV="1">
            <a:off x="7330441" y="3185161"/>
            <a:ext cx="11430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" name="Line 8"/>
          <p:cNvSpPr>
            <a:spLocks noChangeShapeType="1"/>
          </p:cNvSpPr>
          <p:nvPr/>
        </p:nvSpPr>
        <p:spPr bwMode="auto">
          <a:xfrm flipV="1">
            <a:off x="7330441" y="2727961"/>
            <a:ext cx="11430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" name="Arc 9"/>
          <p:cNvSpPr>
            <a:spLocks/>
          </p:cNvSpPr>
          <p:nvPr/>
        </p:nvSpPr>
        <p:spPr bwMode="auto">
          <a:xfrm flipH="1">
            <a:off x="5882641" y="3337561"/>
            <a:ext cx="304800" cy="1143000"/>
          </a:xfrm>
          <a:custGeom>
            <a:avLst/>
            <a:gdLst>
              <a:gd name="T0" fmla="*/ 0 w 21600"/>
              <a:gd name="T1" fmla="*/ 0 h 43179"/>
              <a:gd name="T2" fmla="*/ 2683383 w 21600"/>
              <a:gd name="T3" fmla="*/ 800928099 h 43179"/>
              <a:gd name="T4" fmla="*/ 0 w 21600"/>
              <a:gd name="T5" fmla="*/ 400658864 h 4317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</a:path>
              <a:path w="21600" h="4317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4587241" y="3566161"/>
            <a:ext cx="1295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Divide by the 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(x + 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4)</a:t>
            </a:r>
            <a:endParaRPr lang="en-GB" altLang="en-US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Arc 12"/>
          <p:cNvSpPr>
            <a:spLocks/>
          </p:cNvSpPr>
          <p:nvPr/>
        </p:nvSpPr>
        <p:spPr bwMode="auto">
          <a:xfrm flipH="1">
            <a:off x="5882641" y="1965961"/>
            <a:ext cx="304800" cy="1143000"/>
          </a:xfrm>
          <a:custGeom>
            <a:avLst/>
            <a:gdLst>
              <a:gd name="T0" fmla="*/ 0 w 21600"/>
              <a:gd name="T1" fmla="*/ 0 h 43179"/>
              <a:gd name="T2" fmla="*/ 2683383 w 21600"/>
              <a:gd name="T3" fmla="*/ 800928099 h 43179"/>
              <a:gd name="T4" fmla="*/ 0 w 21600"/>
              <a:gd name="T5" fmla="*/ 400658864 h 4317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</a:path>
              <a:path w="21600" h="4317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57"/>
                  <a:pt x="12501" y="42667"/>
                  <a:pt x="954" y="4317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3825241" y="1965961"/>
            <a:ext cx="21336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Two numbers that multiply to give +12 and add to give +11, when one is doubled</a:t>
            </a:r>
          </a:p>
        </p:txBody>
      </p:sp>
    </p:spTree>
    <p:extLst>
      <p:ext uri="{BB962C8B-B14F-4D97-AF65-F5344CB8AC3E}">
        <p14:creationId xmlns:p14="http://schemas.microsoft.com/office/powerpoint/2010/main" val="427643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/>
      <p:bldP spid="23" grpId="0" animBg="1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E9AF089-E679-4A24-B136-9E36CC62F5F1}"/>
              </a:ext>
            </a:extLst>
          </p:cNvPr>
          <p:cNvSpPr/>
          <p:nvPr/>
        </p:nvSpPr>
        <p:spPr>
          <a:xfrm>
            <a:off x="1916461" y="1875388"/>
            <a:ext cx="5346656" cy="302390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7B</a:t>
            </a:r>
            <a:endParaRPr lang="ja-JP" altLang="en-US" sz="9600" b="1" dirty="0">
              <a:ln w="381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FFC000"/>
              </a:solidFill>
              <a:latin typeface="Gabriola" panose="04040605051002020D02" pitchFamily="82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017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8786277-3E95-4F14-9C97-4090FD2B03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9F210DC-C450-4FAA-8BD2-085FE01842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BBBA30-A10F-424A-911B-A9ECAE0164C4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</TotalTime>
  <Words>2821</Words>
  <Application>Microsoft Office PowerPoint</Application>
  <PresentationFormat>On-screen Show (4:3)</PresentationFormat>
  <Paragraphs>468</Paragraphs>
  <Slides>25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8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Gabriola</vt:lpstr>
      <vt:lpstr>Segoe UI Black</vt:lpstr>
      <vt:lpstr>Wingdings</vt:lpstr>
      <vt:lpstr>Office テーマ</vt:lpstr>
      <vt:lpstr>Equation</vt:lpstr>
      <vt:lpstr>PowerPoint Presentation</vt:lpstr>
      <vt:lpstr>Prior Knowledge Check</vt:lpstr>
      <vt:lpstr>PowerPoint Presentation</vt:lpstr>
      <vt:lpstr>Algebraic Methods</vt:lpstr>
      <vt:lpstr>Algebraic Methods</vt:lpstr>
      <vt:lpstr>Algebraic Methods</vt:lpstr>
      <vt:lpstr>Algebraic Methods</vt:lpstr>
      <vt:lpstr>Algebraic Methods</vt:lpstr>
      <vt:lpstr>PowerPoint Presentation</vt:lpstr>
      <vt:lpstr>Algebraic Methods</vt:lpstr>
      <vt:lpstr>Algebraic Methods</vt:lpstr>
      <vt:lpstr>Algebraic Methods</vt:lpstr>
      <vt:lpstr>Algebraic Methods</vt:lpstr>
      <vt:lpstr>Algebraic Methods</vt:lpstr>
      <vt:lpstr>Algebraic Methods</vt:lpstr>
      <vt:lpstr>PowerPoint Presentation</vt:lpstr>
      <vt:lpstr>Algebraic Methods</vt:lpstr>
      <vt:lpstr>Algebraic Methods</vt:lpstr>
      <vt:lpstr>Algebraic Methods</vt:lpstr>
      <vt:lpstr>Algebraic Methods</vt:lpstr>
      <vt:lpstr>Algebraic Methods</vt:lpstr>
      <vt:lpstr>Algebraic Methods</vt:lpstr>
      <vt:lpstr>Algebraic Methods</vt:lpstr>
      <vt:lpstr>Algebraic Methods</vt:lpstr>
      <vt:lpstr>Algebraic Methods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98</cp:revision>
  <dcterms:created xsi:type="dcterms:W3CDTF">2017-08-14T15:35:38Z</dcterms:created>
  <dcterms:modified xsi:type="dcterms:W3CDTF">2021-03-25T08:45:08Z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