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3" Type="http://schemas.openxmlformats.org/officeDocument/2006/relationships/image" Target="../media/image1.png"/><Relationship Id="rId7" Type="http://schemas.openxmlformats.org/officeDocument/2006/relationships/image" Target="../media/image204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1.png"/><Relationship Id="rId10" Type="http://schemas.openxmlformats.org/officeDocument/2006/relationships/image" Target="../media/image207.png"/><Relationship Id="rId4" Type="http://schemas.openxmlformats.org/officeDocument/2006/relationships/image" Target="../media/image188.png"/><Relationship Id="rId9" Type="http://schemas.openxmlformats.org/officeDocument/2006/relationships/image" Target="../media/image20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9.png"/><Relationship Id="rId3" Type="http://schemas.openxmlformats.org/officeDocument/2006/relationships/image" Target="../media/image1.png"/><Relationship Id="rId7" Type="http://schemas.openxmlformats.org/officeDocument/2006/relationships/image" Target="../media/image208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10" Type="http://schemas.openxmlformats.org/officeDocument/2006/relationships/image" Target="../media/image211.png"/><Relationship Id="rId4" Type="http://schemas.openxmlformats.org/officeDocument/2006/relationships/image" Target="../media/image188.png"/><Relationship Id="rId9" Type="http://schemas.openxmlformats.org/officeDocument/2006/relationships/image" Target="../media/image2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image" Target="../media/image1.png"/><Relationship Id="rId7" Type="http://schemas.openxmlformats.org/officeDocument/2006/relationships/image" Target="../media/image211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10" Type="http://schemas.openxmlformats.org/officeDocument/2006/relationships/image" Target="../media/image214.png"/><Relationship Id="rId4" Type="http://schemas.openxmlformats.org/officeDocument/2006/relationships/image" Target="../media/image188.png"/><Relationship Id="rId9" Type="http://schemas.openxmlformats.org/officeDocument/2006/relationships/image" Target="../media/image2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1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7.png"/><Relationship Id="rId5" Type="http://schemas.openxmlformats.org/officeDocument/2006/relationships/image" Target="../media/image201.png"/><Relationship Id="rId4" Type="http://schemas.openxmlformats.org/officeDocument/2006/relationships/image" Target="../media/image18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image" Target="../media/image168.png"/><Relationship Id="rId7" Type="http://schemas.openxmlformats.org/officeDocument/2006/relationships/image" Target="../media/image172.png"/><Relationship Id="rId12" Type="http://schemas.openxmlformats.org/officeDocument/2006/relationships/image" Target="../media/image17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11" Type="http://schemas.openxmlformats.org/officeDocument/2006/relationships/image" Target="../media/image176.png"/><Relationship Id="rId5" Type="http://schemas.openxmlformats.org/officeDocument/2006/relationships/image" Target="../media/image170.png"/><Relationship Id="rId10" Type="http://schemas.openxmlformats.org/officeDocument/2006/relationships/image" Target="../media/image175.png"/><Relationship Id="rId4" Type="http://schemas.openxmlformats.org/officeDocument/2006/relationships/image" Target="../media/image169.png"/><Relationship Id="rId9" Type="http://schemas.openxmlformats.org/officeDocument/2006/relationships/image" Target="../media/image17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png"/><Relationship Id="rId3" Type="http://schemas.openxmlformats.org/officeDocument/2006/relationships/image" Target="../media/image178.png"/><Relationship Id="rId7" Type="http://schemas.openxmlformats.org/officeDocument/2006/relationships/image" Target="../media/image18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png"/><Relationship Id="rId5" Type="http://schemas.openxmlformats.org/officeDocument/2006/relationships/image" Target="../media/image180.png"/><Relationship Id="rId4" Type="http://schemas.openxmlformats.org/officeDocument/2006/relationships/image" Target="../media/image17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image" Target="../media/image178.png"/><Relationship Id="rId7" Type="http://schemas.openxmlformats.org/officeDocument/2006/relationships/image" Target="../media/image18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4" Type="http://schemas.openxmlformats.org/officeDocument/2006/relationships/image" Target="../media/image17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3" Type="http://schemas.openxmlformats.org/officeDocument/2006/relationships/image" Target="../media/image1.png"/><Relationship Id="rId7" Type="http://schemas.openxmlformats.org/officeDocument/2006/relationships/image" Target="../media/image191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png"/><Relationship Id="rId3" Type="http://schemas.openxmlformats.org/officeDocument/2006/relationships/image" Target="../media/image1.png"/><Relationship Id="rId7" Type="http://schemas.openxmlformats.org/officeDocument/2006/relationships/image" Target="../media/image19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7.png"/><Relationship Id="rId5" Type="http://schemas.openxmlformats.org/officeDocument/2006/relationships/image" Target="../media/image196.png"/><Relationship Id="rId4" Type="http://schemas.openxmlformats.org/officeDocument/2006/relationships/image" Target="../media/image188.png"/><Relationship Id="rId9" Type="http://schemas.openxmlformats.org/officeDocument/2006/relationships/image" Target="../media/image20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6F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2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781322" y="3876692"/>
            <a:ext cx="5214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Perpendicular Bisectors will meet at the centre of the circle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Set them equal to each other and solve the equation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3210" y="4693919"/>
                <a:ext cx="13204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210" y="4693919"/>
                <a:ext cx="1320426" cy="276999"/>
              </a:xfrm>
              <a:prstGeom prst="rect">
                <a:avLst/>
              </a:prstGeom>
              <a:blipFill>
                <a:blip r:embed="rId6"/>
                <a:stretch>
                  <a:fillRect l="-4167" r="-37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18856" y="5090159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6" y="5090159"/>
                <a:ext cx="741165" cy="276999"/>
              </a:xfrm>
              <a:prstGeom prst="rect">
                <a:avLst/>
              </a:prstGeom>
              <a:blipFill>
                <a:blip r:embed="rId7"/>
                <a:stretch>
                  <a:fillRect l="-7438" r="-74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45130" y="5495108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0" y="5495108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40775" y="5865223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5" y="5865223"/>
                <a:ext cx="612925" cy="276999"/>
              </a:xfrm>
              <a:prstGeom prst="rect">
                <a:avLst/>
              </a:prstGeom>
              <a:blipFill>
                <a:blip r:embed="rId9"/>
                <a:stretch>
                  <a:fillRect l="-10000" r="-9000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33"/>
          <p:cNvSpPr>
            <a:spLocks/>
          </p:cNvSpPr>
          <p:nvPr/>
        </p:nvSpPr>
        <p:spPr bwMode="auto">
          <a:xfrm>
            <a:off x="5282405" y="483325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5408022" y="4859591"/>
            <a:ext cx="69668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33"/>
          <p:cNvSpPr>
            <a:spLocks/>
          </p:cNvSpPr>
          <p:nvPr/>
        </p:nvSpPr>
        <p:spPr bwMode="auto">
          <a:xfrm>
            <a:off x="4973251" y="522949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59" name="Arc 33"/>
          <p:cNvSpPr>
            <a:spLocks/>
          </p:cNvSpPr>
          <p:nvPr/>
        </p:nvSpPr>
        <p:spPr bwMode="auto">
          <a:xfrm>
            <a:off x="4907937" y="5625737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5029198" y="5255832"/>
            <a:ext cx="117130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4963883" y="5695615"/>
            <a:ext cx="1550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x to find 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217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" grpId="0"/>
      <p:bldP spid="42" grpId="0"/>
      <p:bldP spid="44" grpId="0"/>
      <p:bldP spid="45" grpId="0" animBg="1"/>
      <p:bldP spid="46" grpId="0"/>
      <p:bldP spid="47" grpId="0" animBg="1"/>
      <p:bldP spid="59" grpId="0" animBg="1"/>
      <p:bldP spid="64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781322" y="3876692"/>
            <a:ext cx="5214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already have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of the circle, so now we need the radius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Find the distance between (3,6) and any of the other coordinates!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79668" y="4981302"/>
                <a:ext cx="2176237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8" y="4981302"/>
                <a:ext cx="2176237" cy="298159"/>
              </a:xfrm>
              <a:prstGeom prst="rect">
                <a:avLst/>
              </a:prstGeom>
              <a:blipFill>
                <a:blip r:embed="rId7"/>
                <a:stretch>
                  <a:fillRect r="-280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692434" y="5499462"/>
                <a:ext cx="2266711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(3−11)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434" y="5499462"/>
                <a:ext cx="2266711" cy="298159"/>
              </a:xfrm>
              <a:prstGeom prst="rect">
                <a:avLst/>
              </a:prstGeom>
              <a:blipFill>
                <a:blip r:embed="rId8"/>
                <a:stretch>
                  <a:fillRect l="-538" r="-26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05497" y="6008915"/>
                <a:ext cx="48500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497" y="6008915"/>
                <a:ext cx="485005" cy="246221"/>
              </a:xfrm>
              <a:prstGeom prst="rect">
                <a:avLst/>
              </a:prstGeom>
              <a:blipFill>
                <a:blip r:embed="rId9"/>
                <a:stretch>
                  <a:fillRect l="-3797" r="-759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10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3"/>
          <p:cNvSpPr>
            <a:spLocks/>
          </p:cNvSpPr>
          <p:nvPr/>
        </p:nvSpPr>
        <p:spPr bwMode="auto">
          <a:xfrm>
            <a:off x="6127137" y="5172891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183083" y="5242769"/>
            <a:ext cx="21510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Using (3,6) and (11,12)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33"/>
          <p:cNvSpPr>
            <a:spLocks/>
          </p:cNvSpPr>
          <p:nvPr/>
        </p:nvSpPr>
        <p:spPr bwMode="auto">
          <a:xfrm>
            <a:off x="6096657" y="5621383"/>
            <a:ext cx="134326" cy="418011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6165665" y="5695615"/>
            <a:ext cx="10276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2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4" grpId="0"/>
      <p:bldP spid="57" grpId="0"/>
      <p:bldP spid="58" grpId="0" animBg="1"/>
      <p:bldP spid="60" grpId="0"/>
      <p:bldP spid="61" grpId="0" animBg="1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7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993710" y="4090517"/>
                <a:ext cx="2719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710" y="4090517"/>
                <a:ext cx="2719783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006773" y="4695762"/>
                <a:ext cx="3040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73" y="4695762"/>
                <a:ext cx="3040063" cy="369332"/>
              </a:xfrm>
              <a:prstGeom prst="rect">
                <a:avLst/>
              </a:prstGeom>
              <a:blipFill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002419" y="5379384"/>
                <a:ext cx="28693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419" y="5379384"/>
                <a:ext cx="2869375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33"/>
          <p:cNvSpPr>
            <a:spLocks/>
          </p:cNvSpPr>
          <p:nvPr/>
        </p:nvSpPr>
        <p:spPr bwMode="auto">
          <a:xfrm>
            <a:off x="7294089" y="4297742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7367454" y="4428517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Arc 33"/>
          <p:cNvSpPr>
            <a:spLocks/>
          </p:cNvSpPr>
          <p:nvPr/>
        </p:nvSpPr>
        <p:spPr bwMode="auto">
          <a:xfrm>
            <a:off x="7254901" y="4937822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7162802" y="5094723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0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 animBg="1"/>
      <p:bldP spid="44" grpId="0"/>
      <p:bldP spid="45" grpId="0" animBg="1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354" y="2154484"/>
                <a:ext cx="692304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536" y="5821681"/>
                <a:ext cx="1276183" cy="246221"/>
              </a:xfrm>
              <a:prstGeom prst="rect">
                <a:avLst/>
              </a:prstGeom>
              <a:blipFill>
                <a:blip r:embed="rId7"/>
                <a:stretch>
                  <a:fillRect l="-3828" r="-287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4136572" y="4480771"/>
            <a:ext cx="477229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Notice that the sketch actually wasn’t completely accurate!</a:t>
            </a:r>
          </a:p>
          <a:p>
            <a:pPr algn="ctr" eaLnBrk="1" hangingPunct="1">
              <a:spcBef>
                <a:spcPct val="50000"/>
              </a:spcBef>
            </a:pPr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This is fine, the whole point is to help you visualize the question and identify what information you have, and need to work out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5069" y="2880762"/>
            <a:ext cx="74810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Draw any triangle in the </a:t>
            </a:r>
            <a:r>
              <a:rPr lang="en-US" sz="2000" dirty="0" err="1">
                <a:latin typeface="Comic Sans MS" panose="030F0702030302020204" pitchFamily="66" charset="0"/>
              </a:rPr>
              <a:t>centre</a:t>
            </a:r>
            <a:r>
              <a:rPr lang="en-US" sz="2000" dirty="0">
                <a:latin typeface="Comic Sans MS" panose="030F0702030302020204" pitchFamily="66" charset="0"/>
              </a:rPr>
              <a:t> of a piece of paper (not too big, not too small)</a:t>
            </a:r>
          </a:p>
          <a:p>
            <a:pPr marL="342900" indent="-342900" algn="ctr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Construct, using a pair of compasses, the perpendicular bisector of each side</a:t>
            </a:r>
          </a:p>
          <a:p>
            <a:pPr marL="342900" indent="-342900" algn="ctr">
              <a:buAutoNum type="arabicParenR"/>
            </a:pPr>
            <a:endParaRPr lang="en-US" sz="20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Show where they meet. How does this relate to circles?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4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1451293" y="3533503"/>
            <a:ext cx="2133600" cy="1219200"/>
            <a:chOff x="1392" y="2448"/>
            <a:chExt cx="1824" cy="1056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V="1">
              <a:off x="1392" y="2448"/>
              <a:ext cx="1200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2592" y="2448"/>
              <a:ext cx="624" cy="10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14"/>
            <p:cNvSpPr>
              <a:spLocks noChangeShapeType="1"/>
            </p:cNvSpPr>
            <p:nvPr/>
          </p:nvSpPr>
          <p:spPr bwMode="auto">
            <a:xfrm flipH="1" flipV="1">
              <a:off x="1392" y="3312"/>
              <a:ext cx="1824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Oval 16"/>
          <p:cNvSpPr>
            <a:spLocks noChangeAspect="1" noChangeArrowheads="1"/>
          </p:cNvSpPr>
          <p:nvPr/>
        </p:nvSpPr>
        <p:spPr bwMode="auto">
          <a:xfrm>
            <a:off x="460693" y="3457303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Oval 17"/>
          <p:cNvSpPr>
            <a:spLocks noChangeAspect="1" noChangeArrowheads="1"/>
          </p:cNvSpPr>
          <p:nvPr/>
        </p:nvSpPr>
        <p:spPr bwMode="auto">
          <a:xfrm>
            <a:off x="1818005" y="2468291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1276668" y="2731816"/>
            <a:ext cx="2003425" cy="27860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Oval 19"/>
          <p:cNvSpPr>
            <a:spLocks noChangeAspect="1" noChangeArrowheads="1"/>
          </p:cNvSpPr>
          <p:nvPr/>
        </p:nvSpPr>
        <p:spPr bwMode="auto">
          <a:xfrm>
            <a:off x="2478405" y="3681141"/>
            <a:ext cx="2133600" cy="2133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 flipV="1">
            <a:off x="967105" y="3244578"/>
            <a:ext cx="3916363" cy="21066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V="1">
            <a:off x="2354580" y="2250803"/>
            <a:ext cx="490538" cy="38639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Oval 22"/>
          <p:cNvSpPr>
            <a:spLocks noChangeAspect="1" noChangeArrowheads="1"/>
          </p:cNvSpPr>
          <p:nvPr/>
        </p:nvSpPr>
        <p:spPr bwMode="auto">
          <a:xfrm>
            <a:off x="1451293" y="3457303"/>
            <a:ext cx="2160587" cy="2160588"/>
          </a:xfrm>
          <a:prstGeom prst="ellips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5305562" y="1497195"/>
            <a:ext cx="3275012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You need to bisect each side separately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The 3 bisectors should all cross at one point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You can draw a circle which has this point as its centre. The circle will got through all 3 corners of the triangle!</a:t>
            </a:r>
          </a:p>
          <a:p>
            <a:pPr>
              <a:spcBef>
                <a:spcPct val="50000"/>
              </a:spcBef>
            </a:pPr>
            <a:endParaRPr lang="en-GB" altLang="en-US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This is called the ‘</a:t>
            </a:r>
            <a:r>
              <a:rPr lang="en-GB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circumcentre</a:t>
            </a:r>
            <a:r>
              <a:rPr lang="en-GB" altLang="en-US" dirty="0">
                <a:latin typeface="Comic Sans MS" panose="030F0702030302020204" pitchFamily="66" charset="0"/>
              </a:rPr>
              <a:t>’ of the triangle</a:t>
            </a:r>
          </a:p>
        </p:txBody>
      </p:sp>
    </p:spTree>
    <p:extLst>
      <p:ext uri="{BB962C8B-B14F-4D97-AF65-F5344CB8AC3E}">
        <p14:creationId xmlns:p14="http://schemas.microsoft.com/office/powerpoint/2010/main" val="8412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5"/>
            <a:ext cx="3431176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509555" y="2586445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387737" y="2590799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653143" y="2569028"/>
            <a:ext cx="2220687" cy="2220687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>
            <a:stCxn id="17" idx="2"/>
            <a:endCxn id="17" idx="4"/>
          </p:cNvCxnSpPr>
          <p:nvPr/>
        </p:nvCxnSpPr>
        <p:spPr>
          <a:xfrm>
            <a:off x="3509555" y="3696789"/>
            <a:ext cx="1110344" cy="11103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7"/>
            <a:endCxn id="17" idx="4"/>
          </p:cNvCxnSpPr>
          <p:nvPr/>
        </p:nvCxnSpPr>
        <p:spPr>
          <a:xfrm flipH="1">
            <a:off x="4619899" y="2911657"/>
            <a:ext cx="785131" cy="18954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2"/>
            <a:endCxn id="17" idx="7"/>
          </p:cNvCxnSpPr>
          <p:nvPr/>
        </p:nvCxnSpPr>
        <p:spPr>
          <a:xfrm flipV="1">
            <a:off x="3509555" y="2911657"/>
            <a:ext cx="1895475" cy="7851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9" idx="3"/>
            <a:endCxn id="19" idx="7"/>
          </p:cNvCxnSpPr>
          <p:nvPr/>
        </p:nvCxnSpPr>
        <p:spPr>
          <a:xfrm flipV="1">
            <a:off x="6712949" y="2916011"/>
            <a:ext cx="1570263" cy="15702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261063" y="5115482"/>
            <a:ext cx="26916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Any triangle can have a circle drawn through the corners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Each side is a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chord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the circle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8917" y="5128545"/>
            <a:ext cx="2691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any chord, the perpendicular bisector goes through 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117476" y="5124190"/>
            <a:ext cx="2691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one side of the triangle is the diameter, the angle in the semi-circle is 90˚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1" name="Straight Connector 50"/>
          <p:cNvCxnSpPr>
            <a:cxnSpLocks noChangeAspect="1"/>
          </p:cNvCxnSpPr>
          <p:nvPr/>
        </p:nvCxnSpPr>
        <p:spPr>
          <a:xfrm rot="5400000" flipH="1">
            <a:off x="964424" y="2934788"/>
            <a:ext cx="1548000" cy="1548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 noChangeAspect="1"/>
          </p:cNvCxnSpPr>
          <p:nvPr/>
        </p:nvCxnSpPr>
        <p:spPr>
          <a:xfrm rot="5400000">
            <a:off x="1355350" y="2676950"/>
            <a:ext cx="849977" cy="205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>
            <a:spLocks noChangeAspect="1"/>
          </p:cNvSpPr>
          <p:nvPr/>
        </p:nvSpPr>
        <p:spPr>
          <a:xfrm rot="1306664">
            <a:off x="7476717" y="2609374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>
            <a:stCxn id="19" idx="0"/>
            <a:endCxn id="19" idx="7"/>
          </p:cNvCxnSpPr>
          <p:nvPr/>
        </p:nvCxnSpPr>
        <p:spPr>
          <a:xfrm>
            <a:off x="7498081" y="2590799"/>
            <a:ext cx="785131" cy="3252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" idx="0"/>
            <a:endCxn id="19" idx="3"/>
          </p:cNvCxnSpPr>
          <p:nvPr/>
        </p:nvCxnSpPr>
        <p:spPr>
          <a:xfrm flipH="1">
            <a:off x="6712949" y="2590799"/>
            <a:ext cx="785132" cy="18954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>
            <a:spLocks noChangeAspect="1"/>
          </p:cNvSpPr>
          <p:nvPr/>
        </p:nvSpPr>
        <p:spPr>
          <a:xfrm rot="2663838">
            <a:off x="2164065" y="4206702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>
            <a:spLocks noChangeAspect="1"/>
          </p:cNvSpPr>
          <p:nvPr/>
        </p:nvSpPr>
        <p:spPr>
          <a:xfrm rot="4163035">
            <a:off x="807153" y="3967659"/>
            <a:ext cx="108000" cy="10800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>
            <a:stCxn id="20" idx="2"/>
            <a:endCxn id="20" idx="3"/>
          </p:cNvCxnSpPr>
          <p:nvPr/>
        </p:nvCxnSpPr>
        <p:spPr>
          <a:xfrm>
            <a:off x="653143" y="3679372"/>
            <a:ext cx="325212" cy="7851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" idx="6"/>
            <a:endCxn id="20" idx="4"/>
          </p:cNvCxnSpPr>
          <p:nvPr/>
        </p:nvCxnSpPr>
        <p:spPr>
          <a:xfrm flipH="1">
            <a:off x="1763487" y="3679372"/>
            <a:ext cx="1110343" cy="11103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905494">
            <a:off x="7240882" y="3556647"/>
            <a:ext cx="831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Diameter</a:t>
            </a:r>
            <a:endParaRPr lang="en-GB" sz="105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9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48" grpId="0"/>
      <p:bldP spid="49" grpId="0"/>
      <p:bldP spid="53" grpId="0" animBg="1"/>
      <p:bldP spid="54" grpId="0" animBg="1"/>
      <p:bldP spid="55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If AB is the diameter of the circle, then it will be the hypotenuse in a right-angled triangle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therefore should aim to show that the triangle is right-angled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3355522" y="1242877"/>
            <a:ext cx="668791" cy="3770811"/>
            <a:chOff x="3222172" y="1271452"/>
            <a:chExt cx="668791" cy="3770811"/>
          </a:xfrm>
        </p:grpSpPr>
        <p:cxnSp>
          <p:nvCxnSpPr>
            <p:cNvPr id="9" name="Straight Arrow Connector 8"/>
            <p:cNvCxnSpPr/>
            <p:nvPr/>
          </p:nvCxnSpPr>
          <p:spPr>
            <a:xfrm flipH="1" flipV="1">
              <a:off x="3413760" y="1271452"/>
              <a:ext cx="461554" cy="3614057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3222172" y="4891088"/>
              <a:ext cx="668791" cy="151175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4049487" y="3609914"/>
            <a:ext cx="47722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use Pythagoras’ Theorem to find the distances between each pair of coordinates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870961" y="4667796"/>
                <a:ext cx="139038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961" y="4667796"/>
                <a:ext cx="1390381" cy="305020"/>
              </a:xfrm>
              <a:prstGeom prst="rect">
                <a:avLst/>
              </a:prstGeom>
              <a:blipFill>
                <a:blip r:embed="rId3"/>
                <a:stretch>
                  <a:fillRect l="-2632" r="-439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88823" y="5072744"/>
                <a:ext cx="6197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3" y="5072744"/>
                <a:ext cx="619785" cy="275268"/>
              </a:xfrm>
              <a:prstGeom prst="rect">
                <a:avLst/>
              </a:prstGeom>
              <a:blipFill>
                <a:blip r:embed="rId4"/>
                <a:stretch>
                  <a:fillRect l="-2941" r="-588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503818" y="4663442"/>
                <a:ext cx="139038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818" y="4663442"/>
                <a:ext cx="1390381" cy="305020"/>
              </a:xfrm>
              <a:prstGeom prst="rect">
                <a:avLst/>
              </a:prstGeom>
              <a:blipFill>
                <a:blip r:embed="rId5"/>
                <a:stretch>
                  <a:fillRect l="-3509" r="-877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21680" y="5068390"/>
                <a:ext cx="6197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80" y="5068390"/>
                <a:ext cx="619785" cy="275268"/>
              </a:xfrm>
              <a:prstGeom prst="rect">
                <a:avLst/>
              </a:prstGeom>
              <a:blipFill>
                <a:blip r:embed="rId6"/>
                <a:stretch>
                  <a:fillRect l="-2941" r="-4902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067007" y="4667796"/>
                <a:ext cx="1513491" cy="3050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007" y="4667796"/>
                <a:ext cx="1513491" cy="305020"/>
              </a:xfrm>
              <a:prstGeom prst="rect">
                <a:avLst/>
              </a:prstGeom>
              <a:blipFill>
                <a:blip r:embed="rId7"/>
                <a:stretch>
                  <a:fillRect l="-241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384869" y="5072744"/>
                <a:ext cx="733599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869" y="5072744"/>
                <a:ext cx="733599" cy="275268"/>
              </a:xfrm>
              <a:prstGeom prst="rect">
                <a:avLst/>
              </a:prstGeom>
              <a:blipFill>
                <a:blip r:embed="rId8"/>
                <a:stretch>
                  <a:fillRect l="-2479" r="-49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51417" y="4101737"/>
                <a:ext cx="2176237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1417" y="4101737"/>
                <a:ext cx="2176237" cy="298159"/>
              </a:xfrm>
              <a:prstGeom prst="rect">
                <a:avLst/>
              </a:prstGeom>
              <a:blipFill>
                <a:blip r:embed="rId9"/>
                <a:stretch>
                  <a:fillRect r="-280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544492" y="5556069"/>
                <a:ext cx="1335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492" y="5556069"/>
                <a:ext cx="1335302" cy="276999"/>
              </a:xfrm>
              <a:prstGeom prst="rect">
                <a:avLst/>
              </a:prstGeom>
              <a:blipFill>
                <a:blip r:embed="rId10"/>
                <a:stretch>
                  <a:fillRect l="-2283" t="-4348" r="-91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590903" y="5839097"/>
                <a:ext cx="2926507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80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160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903" y="5839097"/>
                <a:ext cx="2926507" cy="3865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509657" y="6287589"/>
                <a:ext cx="1527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0+80=160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657" y="6287589"/>
                <a:ext cx="1527662" cy="276999"/>
              </a:xfrm>
              <a:prstGeom prst="rect">
                <a:avLst/>
              </a:prstGeom>
              <a:blipFill>
                <a:blip r:embed="rId12"/>
                <a:stretch>
                  <a:fillRect l="-3600" r="-36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3696791" y="5564989"/>
            <a:ext cx="195507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these distances into Pythagoras’ Theorem and see if it works!</a:t>
            </a:r>
          </a:p>
        </p:txBody>
      </p:sp>
    </p:spTree>
    <p:extLst>
      <p:ext uri="{BB962C8B-B14F-4D97-AF65-F5344CB8AC3E}">
        <p14:creationId xmlns:p14="http://schemas.microsoft.com/office/powerpoint/2010/main" val="48441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To find the equation of the circle, we need its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and its radius.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just found the length of the diameter, so the radius will be half of that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𝟏𝟔𝟎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blipFill>
                <a:blip r:embed="rId3"/>
                <a:stretch>
                  <a:fillRect r="-632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𝟏𝟔𝟎</m:t>
                              </m:r>
                            </m:e>
                          </m:rad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blipFill>
                <a:blip r:embed="rId4"/>
                <a:stretch>
                  <a:fillRect l="-3191" r="-319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15543" y="3709852"/>
            <a:ext cx="3793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will be the midpoint of AB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63143" y="4824549"/>
                <a:ext cx="1491241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−8+4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3" y="4824549"/>
                <a:ext cx="1491241" cy="553228"/>
              </a:xfrm>
              <a:prstGeom prst="rect">
                <a:avLst/>
              </a:prstGeom>
              <a:blipFill>
                <a:blip r:embed="rId5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97828" y="4193177"/>
                <a:ext cx="1652696" cy="452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8" y="4193177"/>
                <a:ext cx="1652696" cy="452496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894218" y="5569133"/>
                <a:ext cx="6848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2,3 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218" y="5569133"/>
                <a:ext cx="684867" cy="246221"/>
              </a:xfrm>
              <a:prstGeom prst="rect">
                <a:avLst/>
              </a:prstGeom>
              <a:blipFill>
                <a:blip r:embed="rId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33"/>
          <p:cNvSpPr>
            <a:spLocks/>
          </p:cNvSpPr>
          <p:nvPr/>
        </p:nvSpPr>
        <p:spPr bwMode="auto">
          <a:xfrm>
            <a:off x="6079242" y="4441433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021978" y="4572209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6066179" y="5081513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ext Box 34"/>
          <p:cNvSpPr txBox="1">
            <a:spLocks noChangeArrowheads="1"/>
          </p:cNvSpPr>
          <p:nvPr/>
        </p:nvSpPr>
        <p:spPr bwMode="auto">
          <a:xfrm>
            <a:off x="6087294" y="5212289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𝑪𝒆𝒏𝒕𝒓𝒆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blipFill>
                <a:blip r:embed="rId8"/>
                <a:stretch>
                  <a:fillRect l="-2475" t="-3226" r="-3960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259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" grpId="0"/>
      <p:bldP spid="7" grpId="0"/>
      <p:bldP spid="48" grpId="0"/>
      <p:bldP spid="49" grpId="0"/>
      <p:bldP spid="51" grpId="0" animBg="1"/>
      <p:bldP spid="52" grpId="0"/>
      <p:bldP spid="53" grpId="0" animBg="1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7" y="1400174"/>
            <a:ext cx="3431176" cy="5366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problems involving circles and triangles.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points A(-8,1), B(4,5) and    C(-4,9) lie on the circle, as shown in the diagram. 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Show that AB is a diameter of the circle.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equation of the circle</a:t>
            </a:r>
          </a:p>
          <a:p>
            <a:pPr marL="342900" indent="-342900" algn="ctr">
              <a:buAutoNum type="alphaLcParenR"/>
            </a:pPr>
            <a:endParaRPr lang="en-US" sz="10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To find the equation of the circle, we need its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and its radius.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just found the length of the diameter, so the radius will be half of that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556091" y="8008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517991" y="838944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Oval 4"/>
          <p:cNvSpPr>
            <a:spLocks noChangeAspect="1" noChangeArrowheads="1"/>
          </p:cNvSpPr>
          <p:nvPr/>
        </p:nvSpPr>
        <p:spPr bwMode="auto">
          <a:xfrm>
            <a:off x="5518683" y="112387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654628" y="1901934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A(-8,1)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88053" y="85418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C(-4,9)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64478" y="1501884"/>
            <a:ext cx="726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B(4,5)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526079" y="1765300"/>
            <a:ext cx="1709746" cy="3759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92804" y="1214100"/>
            <a:ext cx="1249371" cy="55120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530850" y="1214100"/>
            <a:ext cx="461956" cy="935375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2"/>
          <p:cNvGrpSpPr>
            <a:grpSpLocks/>
          </p:cNvGrpSpPr>
          <p:nvPr/>
        </p:nvGrpSpPr>
        <p:grpSpPr bwMode="auto">
          <a:xfrm>
            <a:off x="5916604" y="1131547"/>
            <a:ext cx="152400" cy="152400"/>
            <a:chOff x="2832" y="3648"/>
            <a:chExt cx="96" cy="96"/>
          </a:xfrm>
        </p:grpSpPr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" name="Group 22"/>
          <p:cNvGrpSpPr>
            <a:grpSpLocks/>
          </p:cNvGrpSpPr>
          <p:nvPr/>
        </p:nvGrpSpPr>
        <p:grpSpPr bwMode="auto">
          <a:xfrm>
            <a:off x="5449879" y="2064997"/>
            <a:ext cx="152400" cy="152400"/>
            <a:chOff x="2832" y="3648"/>
            <a:chExt cx="96" cy="96"/>
          </a:xfrm>
        </p:grpSpPr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0" name="Group 22"/>
          <p:cNvGrpSpPr>
            <a:grpSpLocks/>
          </p:cNvGrpSpPr>
          <p:nvPr/>
        </p:nvGrpSpPr>
        <p:grpSpPr bwMode="auto">
          <a:xfrm>
            <a:off x="7164379" y="1693522"/>
            <a:ext cx="152400" cy="152400"/>
            <a:chOff x="2832" y="3648"/>
            <a:chExt cx="96" cy="96"/>
          </a:xfrm>
        </p:grpSpPr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1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  <m:t>𝟏𝟔𝟎</m:t>
                          </m:r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57" y="1998618"/>
                <a:ext cx="480195" cy="240835"/>
              </a:xfrm>
              <a:prstGeom prst="rect">
                <a:avLst/>
              </a:prstGeom>
              <a:blipFill>
                <a:blip r:embed="rId3"/>
                <a:stretch>
                  <a:fillRect r="-6329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𝟏𝟔𝟎</m:t>
                              </m:r>
                            </m:e>
                          </m:rad>
                        </m:num>
                        <m:den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595" y="6069875"/>
                <a:ext cx="1148391" cy="387222"/>
              </a:xfrm>
              <a:prstGeom prst="rect">
                <a:avLst/>
              </a:prstGeom>
              <a:blipFill>
                <a:blip r:embed="rId4"/>
                <a:stretch>
                  <a:fillRect l="-3191" r="-3191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𝑪𝒆𝒏𝒕𝒓𝒆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2" y="6213566"/>
                <a:ext cx="1233286" cy="184666"/>
              </a:xfrm>
              <a:prstGeom prst="rect">
                <a:avLst/>
              </a:prstGeom>
              <a:blipFill>
                <a:blip r:embed="rId5"/>
                <a:stretch>
                  <a:fillRect l="-2475" t="-3226" r="-3960" b="-35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06921" y="3750883"/>
                <a:ext cx="2719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921" y="3750883"/>
                <a:ext cx="2719783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119984" y="4129705"/>
                <a:ext cx="3393108" cy="80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160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984" y="4129705"/>
                <a:ext cx="3393108" cy="8019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4115630" y="5039750"/>
                <a:ext cx="27411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630" y="5039750"/>
                <a:ext cx="2741135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33"/>
          <p:cNvSpPr>
            <a:spLocks/>
          </p:cNvSpPr>
          <p:nvPr/>
        </p:nvSpPr>
        <p:spPr bwMode="auto">
          <a:xfrm>
            <a:off x="7407300" y="3958108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7480665" y="4088883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33"/>
          <p:cNvSpPr>
            <a:spLocks/>
          </p:cNvSpPr>
          <p:nvPr/>
        </p:nvSpPr>
        <p:spPr bwMode="auto">
          <a:xfrm>
            <a:off x="7368112" y="4598188"/>
            <a:ext cx="95136" cy="635663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7276013" y="4755089"/>
            <a:ext cx="12801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2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7" grpId="0"/>
      <p:bldP spid="65" grpId="0"/>
      <p:bldP spid="66" grpId="0" animBg="1"/>
      <p:bldP spid="67" grpId="0"/>
      <p:bldP spid="68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  <a:p>
                <a:pPr marL="0" indent="0" algn="ctr">
                  <a:buNone/>
                </a:pPr>
                <a:endParaRPr lang="en-US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Draw a sketch!!!!!!!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781322" y="3876692"/>
            <a:ext cx="5214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To find the equation of the perpendicular bisector of PR, we need its gradient, and a coordinate on 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923211" y="5373190"/>
                <a:ext cx="1202958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−7+3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6+16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211" y="5373190"/>
                <a:ext cx="1202958" cy="4149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910147" y="4863738"/>
                <a:ext cx="1243930" cy="3393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47" y="4863738"/>
                <a:ext cx="1243930" cy="339324"/>
              </a:xfrm>
              <a:prstGeom prst="rect">
                <a:avLst/>
              </a:prstGeom>
              <a:blipFill>
                <a:blip r:embed="rId6"/>
                <a:stretch>
                  <a:fillRect t="-1786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241074" y="6021980"/>
                <a:ext cx="5990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2,11 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4" y="6021980"/>
                <a:ext cx="599010" cy="184666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33"/>
          <p:cNvSpPr>
            <a:spLocks/>
          </p:cNvSpPr>
          <p:nvPr/>
        </p:nvSpPr>
        <p:spPr bwMode="auto">
          <a:xfrm>
            <a:off x="5199674" y="5033617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87" name="Text Box 34"/>
          <p:cNvSpPr txBox="1">
            <a:spLocks noChangeArrowheads="1"/>
          </p:cNvSpPr>
          <p:nvPr/>
        </p:nvSpPr>
        <p:spPr bwMode="auto">
          <a:xfrm>
            <a:off x="3792583" y="4380621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Midpoint of PR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34"/>
          <p:cNvSpPr txBox="1">
            <a:spLocks noChangeArrowheads="1"/>
          </p:cNvSpPr>
          <p:nvPr/>
        </p:nvSpPr>
        <p:spPr bwMode="auto">
          <a:xfrm>
            <a:off x="5164184" y="5020700"/>
            <a:ext cx="1001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Arc 33"/>
          <p:cNvSpPr>
            <a:spLocks/>
          </p:cNvSpPr>
          <p:nvPr/>
        </p:nvSpPr>
        <p:spPr bwMode="auto">
          <a:xfrm>
            <a:off x="5212737" y="5569195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1" name="Text Box 34"/>
          <p:cNvSpPr txBox="1">
            <a:spLocks noChangeArrowheads="1"/>
          </p:cNvSpPr>
          <p:nvPr/>
        </p:nvSpPr>
        <p:spPr bwMode="auto">
          <a:xfrm>
            <a:off x="5303521" y="5682552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744787" y="4859384"/>
                <a:ext cx="523477" cy="346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787" y="4859384"/>
                <a:ext cx="523477" cy="346377"/>
              </a:xfrm>
              <a:prstGeom prst="rect">
                <a:avLst/>
              </a:prstGeom>
              <a:blipFill>
                <a:blip r:embed="rId8"/>
                <a:stretch>
                  <a:fillRect l="-6977" t="-350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Arc 33"/>
          <p:cNvSpPr>
            <a:spLocks/>
          </p:cNvSpPr>
          <p:nvPr/>
        </p:nvSpPr>
        <p:spPr bwMode="auto">
          <a:xfrm>
            <a:off x="7685971" y="5037971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6" name="Text Box 34"/>
          <p:cNvSpPr txBox="1">
            <a:spLocks noChangeArrowheads="1"/>
          </p:cNvSpPr>
          <p:nvPr/>
        </p:nvSpPr>
        <p:spPr bwMode="auto">
          <a:xfrm>
            <a:off x="6278880" y="4384975"/>
            <a:ext cx="1432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Gradient of PR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 Box 34"/>
          <p:cNvSpPr txBox="1">
            <a:spLocks noChangeArrowheads="1"/>
          </p:cNvSpPr>
          <p:nvPr/>
        </p:nvSpPr>
        <p:spPr bwMode="auto">
          <a:xfrm>
            <a:off x="7650481" y="5025054"/>
            <a:ext cx="1001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Arc 33"/>
          <p:cNvSpPr>
            <a:spLocks/>
          </p:cNvSpPr>
          <p:nvPr/>
        </p:nvSpPr>
        <p:spPr bwMode="auto">
          <a:xfrm>
            <a:off x="7699034" y="5573549"/>
            <a:ext cx="147387" cy="548578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99" name="Text Box 34"/>
          <p:cNvSpPr txBox="1">
            <a:spLocks noChangeArrowheads="1"/>
          </p:cNvSpPr>
          <p:nvPr/>
        </p:nvSpPr>
        <p:spPr bwMode="auto">
          <a:xfrm>
            <a:off x="7789818" y="5686906"/>
            <a:ext cx="10014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688181" y="5368836"/>
                <a:ext cx="632609" cy="379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3−(−7)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181" y="5368836"/>
                <a:ext cx="632609" cy="379656"/>
              </a:xfrm>
              <a:prstGeom prst="rect">
                <a:avLst/>
              </a:prstGeom>
              <a:blipFill>
                <a:blip r:embed="rId9"/>
                <a:stretch>
                  <a:fillRect l="-5769" t="-3226" r="-8654" b="-19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866708" y="6000208"/>
                <a:ext cx="27841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708" y="6000208"/>
                <a:ext cx="278410" cy="184666"/>
              </a:xfrm>
              <a:prstGeom prst="rect">
                <a:avLst/>
              </a:prstGeom>
              <a:blipFill>
                <a:blip r:embed="rId10"/>
                <a:stretch>
                  <a:fillRect l="-6522" r="-13043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6871063" y="6361614"/>
                <a:ext cx="3938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063" y="6361614"/>
                <a:ext cx="393826" cy="184666"/>
              </a:xfrm>
              <a:prstGeom prst="rect">
                <a:avLst/>
              </a:prstGeom>
              <a:blipFill>
                <a:blip r:embed="rId11"/>
                <a:stretch>
                  <a:fillRect l="-4615" r="-92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33"/>
          <p:cNvSpPr>
            <a:spLocks/>
          </p:cNvSpPr>
          <p:nvPr/>
        </p:nvSpPr>
        <p:spPr bwMode="auto">
          <a:xfrm>
            <a:off x="7720806" y="6117835"/>
            <a:ext cx="125618" cy="361342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104" name="Text Box 34"/>
          <p:cNvSpPr txBox="1">
            <a:spLocks noChangeArrowheads="1"/>
          </p:cNvSpPr>
          <p:nvPr/>
        </p:nvSpPr>
        <p:spPr bwMode="auto">
          <a:xfrm>
            <a:off x="7759337" y="6004769"/>
            <a:ext cx="12453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of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P.Bisector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 Box 34"/>
          <p:cNvSpPr txBox="1">
            <a:spLocks noChangeArrowheads="1"/>
          </p:cNvSpPr>
          <p:nvPr/>
        </p:nvSpPr>
        <p:spPr bwMode="auto">
          <a:xfrm>
            <a:off x="91439" y="5751306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Coordinate (-2,11)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 Box 34"/>
          <p:cNvSpPr txBox="1">
            <a:spLocks noChangeArrowheads="1"/>
          </p:cNvSpPr>
          <p:nvPr/>
        </p:nvSpPr>
        <p:spPr bwMode="auto">
          <a:xfrm>
            <a:off x="1672044" y="5764369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-1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5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43" grpId="0" animBg="1"/>
      <p:bldP spid="48" grpId="0"/>
      <p:bldP spid="49" grpId="0"/>
      <p:bldP spid="51" grpId="0"/>
      <p:bldP spid="79" grpId="0"/>
      <p:bldP spid="83" grpId="0"/>
      <p:bldP spid="84" grpId="0"/>
      <p:bldP spid="85" grpId="0"/>
      <p:bldP spid="86" grpId="0" animBg="1"/>
      <p:bldP spid="87" grpId="0"/>
      <p:bldP spid="89" grpId="0"/>
      <p:bldP spid="90" grpId="0" animBg="1"/>
      <p:bldP spid="91" grpId="0"/>
      <p:bldP spid="93" grpId="0"/>
      <p:bldP spid="95" grpId="0" animBg="1"/>
      <p:bldP spid="96" grpId="0"/>
      <p:bldP spid="97" grpId="0"/>
      <p:bldP spid="98" grpId="0" animBg="1"/>
      <p:bldP spid="99" grpId="0"/>
      <p:bldP spid="100" grpId="0"/>
      <p:bldP spid="101" grpId="0"/>
      <p:bldP spid="102" grpId="0"/>
      <p:bldP spid="103" grpId="0" animBg="1"/>
      <p:bldP spid="104" grpId="0"/>
      <p:bldP spid="105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circles and triangles.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points P(3,16), Q(11,12) and    R(-7,6) lie on the circumference of a circle. The equation of the perpendicular bisector of PQ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equation of the perpendicular bisector of PR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coordinates of the </a:t>
                </a:r>
                <a:r>
                  <a:rPr lang="en-US" sz="16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circle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Work out the equation of the circle</a:t>
                </a:r>
              </a:p>
              <a:p>
                <a:pPr marL="0" indent="0" algn="ctr">
                  <a:buNone/>
                </a:pPr>
                <a:endParaRPr lang="en-US" sz="105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Draw a sketch!!!!!!!</a:t>
                </a: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087" y="1400174"/>
                <a:ext cx="3431176" cy="5366385"/>
              </a:xfrm>
              <a:blipFill>
                <a:blip r:embed="rId2"/>
                <a:stretch>
                  <a:fillRect t="-682" r="-4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89" y="149136"/>
            <a:ext cx="3550919" cy="1038476"/>
          </a:xfrm>
          <a:prstGeom prst="rect">
            <a:avLst/>
          </a:prstGeom>
        </p:spPr>
      </p:pic>
      <p:sp>
        <p:nvSpPr>
          <p:cNvPr id="34" name="Line 2"/>
          <p:cNvSpPr>
            <a:spLocks noChangeShapeType="1"/>
          </p:cNvSpPr>
          <p:nvPr/>
        </p:nvSpPr>
        <p:spPr bwMode="auto">
          <a:xfrm flipV="1">
            <a:off x="6138080" y="7398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rot="5400000" flipV="1">
            <a:off x="6099980" y="777985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Oval 4"/>
          <p:cNvSpPr>
            <a:spLocks noChangeAspect="1" noChangeArrowheads="1"/>
          </p:cNvSpPr>
          <p:nvPr/>
        </p:nvSpPr>
        <p:spPr bwMode="auto">
          <a:xfrm>
            <a:off x="5190310" y="786795"/>
            <a:ext cx="2853389" cy="2853389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38218" y="900450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Q(11,12)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38820" y="1533454"/>
            <a:ext cx="832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R(-7,6)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54581" y="526526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P(3,16)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445650" y="804797"/>
            <a:ext cx="1244019" cy="466656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22"/>
          <p:cNvGrpSpPr>
            <a:grpSpLocks/>
          </p:cNvGrpSpPr>
          <p:nvPr/>
        </p:nvGrpSpPr>
        <p:grpSpPr bwMode="auto">
          <a:xfrm>
            <a:off x="5237336" y="1549560"/>
            <a:ext cx="152400" cy="152400"/>
            <a:chOff x="2832" y="3648"/>
            <a:chExt cx="96" cy="96"/>
          </a:xfrm>
        </p:grpSpPr>
        <p:sp>
          <p:nvSpPr>
            <p:cNvPr id="70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" name="Group 22"/>
          <p:cNvGrpSpPr>
            <a:grpSpLocks/>
          </p:cNvGrpSpPr>
          <p:nvPr/>
        </p:nvGrpSpPr>
        <p:grpSpPr bwMode="auto">
          <a:xfrm>
            <a:off x="7618313" y="1185433"/>
            <a:ext cx="152400" cy="152400"/>
            <a:chOff x="2832" y="3648"/>
            <a:chExt cx="96" cy="96"/>
          </a:xfrm>
        </p:grpSpPr>
        <p:sp>
          <p:nvSpPr>
            <p:cNvPr id="73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5" name="Group 22"/>
          <p:cNvGrpSpPr>
            <a:grpSpLocks/>
          </p:cNvGrpSpPr>
          <p:nvPr/>
        </p:nvGrpSpPr>
        <p:grpSpPr bwMode="auto">
          <a:xfrm>
            <a:off x="6354482" y="718164"/>
            <a:ext cx="152400" cy="152400"/>
            <a:chOff x="2832" y="3648"/>
            <a:chExt cx="96" cy="96"/>
          </a:xfrm>
        </p:grpSpPr>
        <p:sp>
          <p:nvSpPr>
            <p:cNvPr id="76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78" name="Straight Connector 77"/>
          <p:cNvCxnSpPr>
            <a:cxnSpLocks noChangeAspect="1"/>
          </p:cNvCxnSpPr>
          <p:nvPr/>
        </p:nvCxnSpPr>
        <p:spPr>
          <a:xfrm rot="5400000">
            <a:off x="5289434" y="1703124"/>
            <a:ext cx="2628000" cy="985803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675" y="3482541"/>
                <a:ext cx="816634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/>
          <p:nvPr/>
        </p:nvCxnSpPr>
        <p:spPr>
          <a:xfrm flipV="1">
            <a:off x="5329646" y="792484"/>
            <a:ext cx="1097281" cy="818603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 noChangeAspect="1"/>
          </p:cNvCxnSpPr>
          <p:nvPr/>
        </p:nvCxnSpPr>
        <p:spPr>
          <a:xfrm rot="5400000" flipV="1">
            <a:off x="5487590" y="1354813"/>
            <a:ext cx="2268021" cy="1692000"/>
          </a:xfrm>
          <a:prstGeom prst="line">
            <a:avLst/>
          </a:prstGeom>
          <a:ln w="25400">
            <a:solidFill>
              <a:srgbClr val="FF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005943" y="4045134"/>
                <a:ext cx="17805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3" y="4045134"/>
                <a:ext cx="1780552" cy="246221"/>
              </a:xfrm>
              <a:prstGeom prst="rect">
                <a:avLst/>
              </a:prstGeom>
              <a:blipFill>
                <a:blip r:embed="rId5"/>
                <a:stretch>
                  <a:fillRect l="-2397" r="-376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 Box 34"/>
          <p:cNvSpPr txBox="1">
            <a:spLocks noChangeArrowheads="1"/>
          </p:cNvSpPr>
          <p:nvPr/>
        </p:nvSpPr>
        <p:spPr bwMode="auto">
          <a:xfrm>
            <a:off x="91439" y="5751306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Coordinate (-2,11)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 Box 34"/>
          <p:cNvSpPr txBox="1">
            <a:spLocks noChangeArrowheads="1"/>
          </p:cNvSpPr>
          <p:nvPr/>
        </p:nvSpPr>
        <p:spPr bwMode="auto">
          <a:xfrm>
            <a:off x="1672044" y="5764369"/>
            <a:ext cx="173736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Gradient -1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1" y="4502334"/>
                <a:ext cx="23118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−(−2))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1" y="4502334"/>
                <a:ext cx="2311851" cy="246221"/>
              </a:xfrm>
              <a:prstGeom prst="rect">
                <a:avLst/>
              </a:prstGeom>
              <a:blipFill>
                <a:blip r:embed="rId6"/>
                <a:stretch>
                  <a:fillRect l="-1583" r="-2639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79817" y="4976951"/>
                <a:ext cx="181774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−11=−1(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817" y="4976951"/>
                <a:ext cx="1817741" cy="246221"/>
              </a:xfrm>
              <a:prstGeom prst="rect">
                <a:avLst/>
              </a:prstGeom>
              <a:blipFill>
                <a:blip r:embed="rId7"/>
                <a:stretch>
                  <a:fillRect l="-2349" r="-3356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54435" y="5434151"/>
                <a:ext cx="10613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5" y="5434151"/>
                <a:ext cx="1061316" cy="246221"/>
              </a:xfrm>
              <a:prstGeom prst="rect">
                <a:avLst/>
              </a:prstGeom>
              <a:blipFill>
                <a:blip r:embed="rId8"/>
                <a:stretch>
                  <a:fillRect l="-4023" r="-344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1400" b="1" dirty="0">
                  <a:solidFill>
                    <a:srgbClr val="FF66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063" y="3264827"/>
                <a:ext cx="1165704" cy="307777"/>
              </a:xfrm>
              <a:prstGeom prst="rect">
                <a:avLst/>
              </a:prstGeom>
              <a:blipFill>
                <a:blip r:embed="rId9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33"/>
          <p:cNvSpPr>
            <a:spLocks/>
          </p:cNvSpPr>
          <p:nvPr/>
        </p:nvSpPr>
        <p:spPr bwMode="auto">
          <a:xfrm>
            <a:off x="6118428" y="4171405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6143898" y="4241283"/>
            <a:ext cx="14848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3"/>
          <p:cNvSpPr>
            <a:spLocks/>
          </p:cNvSpPr>
          <p:nvPr/>
        </p:nvSpPr>
        <p:spPr bwMode="auto">
          <a:xfrm>
            <a:off x="6131491" y="4637314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1" name="Arc 33"/>
          <p:cNvSpPr>
            <a:spLocks/>
          </p:cNvSpPr>
          <p:nvPr/>
        </p:nvSpPr>
        <p:spPr bwMode="auto">
          <a:xfrm>
            <a:off x="6127137" y="5111931"/>
            <a:ext cx="134326" cy="461555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400"/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5930538" y="4724609"/>
            <a:ext cx="14848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248401" y="5164392"/>
            <a:ext cx="10580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11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50" grpId="0"/>
      <p:bldP spid="52" grpId="0"/>
      <p:bldP spid="54" grpId="0"/>
      <p:bldP spid="56" grpId="0"/>
      <p:bldP spid="57" grpId="0" animBg="1"/>
      <p:bldP spid="58" grpId="0"/>
      <p:bldP spid="60" grpId="0" animBg="1"/>
      <p:bldP spid="61" grpId="0" animBg="1"/>
      <p:bldP spid="62" grpId="0"/>
      <p:bldP spid="6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1DD16-AA80-414A-9667-5D18A42E3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AC64D-35BA-4B02-B5ED-A7707F141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4BA7CF-EBBF-4EE8-B4D0-EAA8BD2981B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1891</Words>
  <Application>Microsoft Office PowerPoint</Application>
  <PresentationFormat>On-screen Show (4:3)</PresentationFormat>
  <Paragraphs>244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  <vt:lpstr>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92</cp:revision>
  <cp:lastPrinted>2017-11-21T05:26:55Z</cp:lastPrinted>
  <dcterms:created xsi:type="dcterms:W3CDTF">2017-08-14T15:35:38Z</dcterms:created>
  <dcterms:modified xsi:type="dcterms:W3CDTF">2021-03-25T09:05:58Z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