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0000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7" autoAdjust="0"/>
  </p:normalViewPr>
  <p:slideViewPr>
    <p:cSldViewPr snapToGrid="0">
      <p:cViewPr varScale="1">
        <p:scale>
          <a:sx n="69" d="100"/>
          <a:sy n="69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200.png"/><Relationship Id="rId7" Type="http://schemas.openxmlformats.org/officeDocument/2006/relationships/image" Target="../media/image159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5" Type="http://schemas.openxmlformats.org/officeDocument/2006/relationships/image" Target="../media/image157.png"/><Relationship Id="rId10" Type="http://schemas.openxmlformats.org/officeDocument/2006/relationships/image" Target="../media/image162.png"/><Relationship Id="rId4" Type="http://schemas.openxmlformats.org/officeDocument/2006/relationships/image" Target="../media/image139.png"/><Relationship Id="rId9" Type="http://schemas.openxmlformats.org/officeDocument/2006/relationships/image" Target="../media/image16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3" Type="http://schemas.openxmlformats.org/officeDocument/2006/relationships/image" Target="../media/image1200.png"/><Relationship Id="rId7" Type="http://schemas.openxmlformats.org/officeDocument/2006/relationships/image" Target="../media/image163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11" Type="http://schemas.openxmlformats.org/officeDocument/2006/relationships/image" Target="../media/image166.png"/><Relationship Id="rId5" Type="http://schemas.openxmlformats.org/officeDocument/2006/relationships/image" Target="../media/image157.png"/><Relationship Id="rId10" Type="http://schemas.openxmlformats.org/officeDocument/2006/relationships/image" Target="../media/image162.png"/><Relationship Id="rId4" Type="http://schemas.openxmlformats.org/officeDocument/2006/relationships/image" Target="../media/image139.png"/><Relationship Id="rId9" Type="http://schemas.openxmlformats.org/officeDocument/2006/relationships/image" Target="../media/image16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0.png"/><Relationship Id="rId7" Type="http://schemas.openxmlformats.org/officeDocument/2006/relationships/image" Target="../media/image166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2.png"/><Relationship Id="rId5" Type="http://schemas.openxmlformats.org/officeDocument/2006/relationships/image" Target="../media/image157.png"/><Relationship Id="rId4" Type="http://schemas.openxmlformats.org/officeDocument/2006/relationships/image" Target="../media/image13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0.png"/><Relationship Id="rId2" Type="http://schemas.openxmlformats.org/officeDocument/2006/relationships/image" Target="../media/image7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10.png"/><Relationship Id="rId4" Type="http://schemas.openxmlformats.org/officeDocument/2006/relationships/image" Target="../media/image8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0.png"/><Relationship Id="rId7" Type="http://schemas.openxmlformats.org/officeDocument/2006/relationships/image" Target="../media/image860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0.png"/><Relationship Id="rId5" Type="http://schemas.openxmlformats.org/officeDocument/2006/relationships/image" Target="../media/image840.png"/><Relationship Id="rId4" Type="http://schemas.openxmlformats.org/officeDocument/2006/relationships/image" Target="../media/image8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0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0.png"/><Relationship Id="rId5" Type="http://schemas.openxmlformats.org/officeDocument/2006/relationships/image" Target="../media/image1170.png"/><Relationship Id="rId4" Type="http://schemas.openxmlformats.org/officeDocument/2006/relationships/image" Target="../media/image116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0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3" Type="http://schemas.openxmlformats.org/officeDocument/2006/relationships/image" Target="../media/image1200.png"/><Relationship Id="rId7" Type="http://schemas.openxmlformats.org/officeDocument/2006/relationships/image" Target="../media/image138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5" Type="http://schemas.openxmlformats.org/officeDocument/2006/relationships/image" Target="../media/image136.png"/><Relationship Id="rId4" Type="http://schemas.openxmlformats.org/officeDocument/2006/relationships/image" Target="../media/image1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3" Type="http://schemas.openxmlformats.org/officeDocument/2006/relationships/image" Target="../media/image1200.png"/><Relationship Id="rId7" Type="http://schemas.openxmlformats.org/officeDocument/2006/relationships/image" Target="../media/image143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5" Type="http://schemas.openxmlformats.org/officeDocument/2006/relationships/image" Target="../media/image141.png"/><Relationship Id="rId4" Type="http://schemas.openxmlformats.org/officeDocument/2006/relationships/image" Target="../media/image140.png"/><Relationship Id="rId9" Type="http://schemas.openxmlformats.org/officeDocument/2006/relationships/image" Target="../media/image14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3" Type="http://schemas.openxmlformats.org/officeDocument/2006/relationships/image" Target="../media/image1200.png"/><Relationship Id="rId7" Type="http://schemas.openxmlformats.org/officeDocument/2006/relationships/image" Target="../media/image147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11" Type="http://schemas.openxmlformats.org/officeDocument/2006/relationships/image" Target="../media/image151.png"/><Relationship Id="rId5" Type="http://schemas.openxmlformats.org/officeDocument/2006/relationships/image" Target="../media/image145.png"/><Relationship Id="rId10" Type="http://schemas.openxmlformats.org/officeDocument/2006/relationships/image" Target="../media/image150.png"/><Relationship Id="rId4" Type="http://schemas.openxmlformats.org/officeDocument/2006/relationships/image" Target="../media/image139.png"/><Relationship Id="rId9" Type="http://schemas.openxmlformats.org/officeDocument/2006/relationships/image" Target="../media/image14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3" Type="http://schemas.openxmlformats.org/officeDocument/2006/relationships/image" Target="../media/image1200.png"/><Relationship Id="rId7" Type="http://schemas.openxmlformats.org/officeDocument/2006/relationships/image" Target="../media/image153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2.png"/><Relationship Id="rId11" Type="http://schemas.openxmlformats.org/officeDocument/2006/relationships/image" Target="../media/image157.png"/><Relationship Id="rId5" Type="http://schemas.openxmlformats.org/officeDocument/2006/relationships/image" Target="../media/image151.png"/><Relationship Id="rId10" Type="http://schemas.openxmlformats.org/officeDocument/2006/relationships/image" Target="../media/image156.png"/><Relationship Id="rId4" Type="http://schemas.openxmlformats.org/officeDocument/2006/relationships/image" Target="../media/image139.png"/><Relationship Id="rId9" Type="http://schemas.openxmlformats.org/officeDocument/2006/relationships/image" Target="../media/image1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6E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817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𝑰𝒏𝒕𝒆𝒓𝒔𝒆𝒄𝒕𝒊𝒐𝒏𝒔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blipFill>
                <a:blip r:embed="rId5"/>
                <a:stretch>
                  <a:fillRect l="-177" r="-885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6392854" y="2988922"/>
            <a:ext cx="152400" cy="152400"/>
            <a:chOff x="2832" y="3648"/>
            <a:chExt cx="96" cy="96"/>
          </a:xfrm>
        </p:grpSpPr>
        <p:sp>
          <p:nvSpPr>
            <p:cNvPr id="3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184048" y="243315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(8,-2)</a:t>
            </a:r>
          </a:p>
        </p:txBody>
      </p:sp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060546" y="2392385"/>
            <a:ext cx="152400" cy="152400"/>
            <a:chOff x="2832" y="3648"/>
            <a:chExt cx="96" cy="96"/>
          </a:xfrm>
        </p:grpSpPr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597603" y="281633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(2,-4)</a:t>
            </a: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4145280" y="4210805"/>
            <a:ext cx="47722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Finally, we can find the equation of these tangents by using their gradient and the coordinates on them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06537" y="4850674"/>
                <a:ext cx="17805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537" y="4850674"/>
                <a:ext cx="1780552" cy="246221"/>
              </a:xfrm>
              <a:prstGeom prst="rect">
                <a:avLst/>
              </a:prstGeom>
              <a:blipFill>
                <a:blip r:embed="rId6"/>
                <a:stretch>
                  <a:fillRect l="-2397" r="-342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67051" y="5299164"/>
                <a:ext cx="20281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1" y="5299164"/>
                <a:ext cx="2028119" cy="246221"/>
              </a:xfrm>
              <a:prstGeom prst="rect">
                <a:avLst/>
              </a:prstGeom>
              <a:blipFill>
                <a:blip r:embed="rId7"/>
                <a:stretch>
                  <a:fillRect l="-2108" r="-301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3622" y="5747655"/>
                <a:ext cx="153401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+4=−3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2" y="5747655"/>
                <a:ext cx="1534010" cy="246221"/>
              </a:xfrm>
              <a:prstGeom prst="rect">
                <a:avLst/>
              </a:prstGeom>
              <a:blipFill>
                <a:blip r:embed="rId8"/>
                <a:stretch>
                  <a:fillRect l="-2778" r="-2381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855028" y="6196148"/>
                <a:ext cx="117512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028" y="6196148"/>
                <a:ext cx="1175129" cy="246221"/>
              </a:xfrm>
              <a:prstGeom prst="rect">
                <a:avLst/>
              </a:prstGeom>
              <a:blipFill>
                <a:blip r:embed="rId9"/>
                <a:stretch>
                  <a:fillRect l="-3627" r="-3627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blipFill>
                <a:blip r:embed="rId10"/>
                <a:stretch>
                  <a:fillRect l="-3535" r="-3030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33"/>
          <p:cNvSpPr>
            <a:spLocks/>
          </p:cNvSpPr>
          <p:nvPr/>
        </p:nvSpPr>
        <p:spPr bwMode="auto">
          <a:xfrm>
            <a:off x="6235995" y="4972657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6178732" y="4929262"/>
            <a:ext cx="2782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the first coordinate, and the gradient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Arc 33"/>
          <p:cNvSpPr>
            <a:spLocks/>
          </p:cNvSpPr>
          <p:nvPr/>
        </p:nvSpPr>
        <p:spPr bwMode="auto">
          <a:xfrm>
            <a:off x="6249057" y="5429857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6339841" y="5490965"/>
            <a:ext cx="15588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Expand/simplify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33"/>
          <p:cNvSpPr>
            <a:spLocks/>
          </p:cNvSpPr>
          <p:nvPr/>
        </p:nvSpPr>
        <p:spPr bwMode="auto">
          <a:xfrm>
            <a:off x="6270829" y="5904474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6187441" y="600041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4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4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53" grpId="0"/>
      <p:bldP spid="6" grpId="0"/>
      <p:bldP spid="54" grpId="0"/>
      <p:bldP spid="55" grpId="0"/>
      <p:bldP spid="56" grpId="0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𝑰𝒏𝒕𝒆𝒓𝒔𝒆𝒄𝒕𝒊𝒐𝒏𝒔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blipFill>
                <a:blip r:embed="rId5"/>
                <a:stretch>
                  <a:fillRect l="-177" r="-885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6392854" y="2988922"/>
            <a:ext cx="152400" cy="152400"/>
            <a:chOff x="2832" y="3648"/>
            <a:chExt cx="96" cy="96"/>
          </a:xfrm>
        </p:grpSpPr>
        <p:sp>
          <p:nvSpPr>
            <p:cNvPr id="3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184048" y="243315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(8,-2)</a:t>
            </a:r>
          </a:p>
        </p:txBody>
      </p:sp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060546" y="2392385"/>
            <a:ext cx="152400" cy="152400"/>
            <a:chOff x="2832" y="3648"/>
            <a:chExt cx="96" cy="96"/>
          </a:xfrm>
        </p:grpSpPr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597603" y="281633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(2,-4)</a:t>
            </a: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4145280" y="4210805"/>
            <a:ext cx="47722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Finally, we can find the equation of these tangents by using their gradient and the coordinates on them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06537" y="4850674"/>
                <a:ext cx="17805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537" y="4850674"/>
                <a:ext cx="1780552" cy="246221"/>
              </a:xfrm>
              <a:prstGeom prst="rect">
                <a:avLst/>
              </a:prstGeom>
              <a:blipFill>
                <a:blip r:embed="rId6"/>
                <a:stretch>
                  <a:fillRect l="-2397" r="-342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67051" y="5299164"/>
                <a:ext cx="20281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−8)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1" y="5299164"/>
                <a:ext cx="2028119" cy="246221"/>
              </a:xfrm>
              <a:prstGeom prst="rect">
                <a:avLst/>
              </a:prstGeom>
              <a:blipFill>
                <a:blip r:embed="rId7"/>
                <a:stretch>
                  <a:fillRect l="-2108" r="-301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3622" y="5747655"/>
                <a:ext cx="164782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+2=−3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2" y="5747655"/>
                <a:ext cx="1647823" cy="246221"/>
              </a:xfrm>
              <a:prstGeom prst="rect">
                <a:avLst/>
              </a:prstGeom>
              <a:blipFill>
                <a:blip r:embed="rId8"/>
                <a:stretch>
                  <a:fillRect l="-2593" r="-222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855028" y="6196148"/>
                <a:ext cx="12889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028" y="6196148"/>
                <a:ext cx="1288943" cy="246221"/>
              </a:xfrm>
              <a:prstGeom prst="rect">
                <a:avLst/>
              </a:prstGeom>
              <a:blipFill>
                <a:blip r:embed="rId9"/>
                <a:stretch>
                  <a:fillRect l="-3302" r="-2830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blipFill>
                <a:blip r:embed="rId10"/>
                <a:stretch>
                  <a:fillRect l="-3535" r="-3030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33"/>
          <p:cNvSpPr>
            <a:spLocks/>
          </p:cNvSpPr>
          <p:nvPr/>
        </p:nvSpPr>
        <p:spPr bwMode="auto">
          <a:xfrm>
            <a:off x="6235995" y="4972657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6178732" y="4929262"/>
            <a:ext cx="2782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the second coordinate, and the gradient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Arc 33"/>
          <p:cNvSpPr>
            <a:spLocks/>
          </p:cNvSpPr>
          <p:nvPr/>
        </p:nvSpPr>
        <p:spPr bwMode="auto">
          <a:xfrm>
            <a:off x="6249057" y="5429857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6339841" y="5490965"/>
            <a:ext cx="15588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Expand/simplify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33"/>
          <p:cNvSpPr>
            <a:spLocks/>
          </p:cNvSpPr>
          <p:nvPr/>
        </p:nvSpPr>
        <p:spPr bwMode="auto">
          <a:xfrm>
            <a:off x="6270829" y="5904474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6187441" y="600041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254240" y="1071153"/>
                <a:ext cx="132568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0" y="1071153"/>
                <a:ext cx="1325684" cy="246221"/>
              </a:xfrm>
              <a:prstGeom prst="rect">
                <a:avLst/>
              </a:prstGeom>
              <a:blipFill>
                <a:blip r:embed="rId11"/>
                <a:stretch>
                  <a:fillRect l="-3226" r="-322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61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4" grpId="0"/>
      <p:bldP spid="55" grpId="0"/>
      <p:bldP spid="56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𝑰𝒏𝒕𝒆𝒓𝒔𝒆𝒄𝒕𝒊𝒐𝒏𝒔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blipFill>
                <a:blip r:embed="rId5"/>
                <a:stretch>
                  <a:fillRect l="-177" r="-885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6392854" y="2988922"/>
            <a:ext cx="152400" cy="152400"/>
            <a:chOff x="2832" y="3648"/>
            <a:chExt cx="96" cy="96"/>
          </a:xfrm>
        </p:grpSpPr>
        <p:sp>
          <p:nvSpPr>
            <p:cNvPr id="3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184048" y="243315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(8,-2)</a:t>
            </a:r>
          </a:p>
        </p:txBody>
      </p:sp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8060546" y="2392385"/>
            <a:ext cx="152400" cy="152400"/>
            <a:chOff x="2832" y="3648"/>
            <a:chExt cx="96" cy="96"/>
          </a:xfrm>
        </p:grpSpPr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597603" y="281633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(2,-4)</a:t>
            </a: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4136572" y="4480771"/>
            <a:ext cx="477229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Notice that the sketch actually wasn’t completely accurate!</a:t>
            </a:r>
          </a:p>
          <a:p>
            <a:pPr algn="ctr" eaLnBrk="1" hangingPunct="1">
              <a:spcBef>
                <a:spcPct val="50000"/>
              </a:spcBef>
            </a:pPr>
            <a:endParaRPr 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This is fine, the whole point is to help you visualize the question and identify what information you have, and need to work out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468" y="1628502"/>
                <a:ext cx="1202252" cy="246221"/>
              </a:xfrm>
              <a:prstGeom prst="rect">
                <a:avLst/>
              </a:prstGeom>
              <a:blipFill>
                <a:blip r:embed="rId6"/>
                <a:stretch>
                  <a:fillRect l="-3535" r="-3030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254240" y="1071153"/>
                <a:ext cx="132568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GB" sz="1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0" y="1071153"/>
                <a:ext cx="1325684" cy="246221"/>
              </a:xfrm>
              <a:prstGeom prst="rect">
                <a:avLst/>
              </a:prstGeom>
              <a:blipFill>
                <a:blip r:embed="rId7"/>
                <a:stretch>
                  <a:fillRect l="-3226" r="-322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75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properties of tangents and chords within circles to solve geometric problems.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line 4x – 3y – 40 = 0 is a tangent to the circle (x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6)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100 at P = (10,0). Show that the radius at P is perpendicular to this line.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 flipV="1">
            <a:off x="2438400" y="36576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rot="5400000" flipV="1">
            <a:off x="2400300" y="36957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Oval 4"/>
          <p:cNvSpPr>
            <a:spLocks noChangeAspect="1" noChangeArrowheads="1"/>
          </p:cNvSpPr>
          <p:nvPr/>
        </p:nvSpPr>
        <p:spPr bwMode="auto">
          <a:xfrm>
            <a:off x="1676400" y="3886200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 flipH="1" flipV="1">
            <a:off x="2535382" y="4765964"/>
            <a:ext cx="831272" cy="33250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2486891" y="4696691"/>
            <a:ext cx="152400" cy="152400"/>
            <a:chOff x="2832" y="3648"/>
            <a:chExt cx="96" cy="96"/>
          </a:xfrm>
        </p:grpSpPr>
        <p:sp>
          <p:nvSpPr>
            <p:cNvPr id="1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Line 23"/>
          <p:cNvSpPr>
            <a:spLocks noChangeShapeType="1"/>
          </p:cNvSpPr>
          <p:nvPr/>
        </p:nvSpPr>
        <p:spPr bwMode="auto">
          <a:xfrm flipH="1">
            <a:off x="2909454" y="4073236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516583" y="1586015"/>
            <a:ext cx="4380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To solve this problem, you need to find the gradient of the straight line and compare it to the gradient of the radius at (10,0)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gradient of the straight line by writing it in terms of y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0" y="3686629"/>
            <a:ext cx="1672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4x – 3y – 40 = 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3672114"/>
            <a:ext cx="234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(x –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(y – 6)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100</a:t>
            </a:r>
            <a:endParaRPr lang="en-GB" sz="1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029200" y="3124200"/>
                <a:ext cx="2007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−3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−40=0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124200"/>
                <a:ext cx="2007024" cy="369332"/>
              </a:xfrm>
              <a:prstGeom prst="rect">
                <a:avLst/>
              </a:prstGeom>
              <a:blipFill>
                <a:blip r:embed="rId2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362200" y="44196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(2,6)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76600" y="5181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(10,0)</a:t>
            </a:r>
          </a:p>
        </p:txBody>
      </p:sp>
      <p:grpSp>
        <p:nvGrpSpPr>
          <p:cNvPr id="19" name="Group 22"/>
          <p:cNvGrpSpPr>
            <a:grpSpLocks/>
          </p:cNvGrpSpPr>
          <p:nvPr/>
        </p:nvGrpSpPr>
        <p:grpSpPr bwMode="auto">
          <a:xfrm>
            <a:off x="3276600" y="5029200"/>
            <a:ext cx="152400" cy="152400"/>
            <a:chOff x="2832" y="3648"/>
            <a:chExt cx="96" cy="96"/>
          </a:xfrm>
        </p:grpSpPr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62600" y="3581400"/>
                <a:ext cx="1603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−40=3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81400"/>
                <a:ext cx="1603068" cy="369332"/>
              </a:xfrm>
              <a:prstGeom prst="rect">
                <a:avLst/>
              </a:prstGeom>
              <a:blipFill>
                <a:blip r:embed="rId3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86400" y="4114800"/>
                <a:ext cx="16002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14800"/>
                <a:ext cx="16002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33"/>
          <p:cNvSpPr>
            <a:spLocks/>
          </p:cNvSpPr>
          <p:nvPr/>
        </p:nvSpPr>
        <p:spPr bwMode="auto">
          <a:xfrm>
            <a:off x="7162800" y="3352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7239000" y="34290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3y</a:t>
            </a:r>
          </a:p>
        </p:txBody>
      </p:sp>
      <p:sp>
        <p:nvSpPr>
          <p:cNvPr id="26" name="Arc 33"/>
          <p:cNvSpPr>
            <a:spLocks/>
          </p:cNvSpPr>
          <p:nvPr/>
        </p:nvSpPr>
        <p:spPr bwMode="auto">
          <a:xfrm>
            <a:off x="7162800" y="3810000"/>
            <a:ext cx="228600" cy="6096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7315200" y="39624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5029200" y="4876800"/>
            <a:ext cx="381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gradient of the straight line is 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-152400" y="5715000"/>
                <a:ext cx="2642775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𝑠𝑡𝑟𝑎𝑖𝑔h𝑡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5715000"/>
                <a:ext cx="2642775" cy="496290"/>
              </a:xfrm>
              <a:prstGeom prst="rect">
                <a:avLst/>
              </a:prstGeom>
              <a:blipFill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528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4" grpId="0"/>
      <p:bldP spid="15" grpId="0"/>
      <p:bldP spid="16" grpId="0"/>
      <p:bldP spid="17" grpId="0"/>
      <p:bldP spid="18" grpId="0"/>
      <p:bldP spid="22" grpId="0"/>
      <p:bldP spid="23" grpId="0"/>
      <p:bldP spid="24" grpId="0" animBg="1"/>
      <p:bldP spid="25" grpId="0"/>
      <p:bldP spid="26" grpId="0" animBg="1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properties of tangents and chords within circles to solve geometric problems.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line 4x – 3y – 40 = 0 is a tangent to the circle (x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6)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100 at P = (10,0). Show that the radius at P is perpendicular to this line.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Line 2"/>
          <p:cNvSpPr>
            <a:spLocks noChangeShapeType="1"/>
          </p:cNvSpPr>
          <p:nvPr/>
        </p:nvSpPr>
        <p:spPr bwMode="auto">
          <a:xfrm flipV="1">
            <a:off x="2438400" y="36576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3"/>
          <p:cNvSpPr>
            <a:spLocks noChangeShapeType="1"/>
          </p:cNvSpPr>
          <p:nvPr/>
        </p:nvSpPr>
        <p:spPr bwMode="auto">
          <a:xfrm rot="5400000" flipV="1">
            <a:off x="2400300" y="36957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Oval 4"/>
          <p:cNvSpPr>
            <a:spLocks noChangeAspect="1" noChangeArrowheads="1"/>
          </p:cNvSpPr>
          <p:nvPr/>
        </p:nvSpPr>
        <p:spPr bwMode="auto">
          <a:xfrm>
            <a:off x="1676400" y="3886200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22"/>
          <p:cNvSpPr>
            <a:spLocks noChangeShapeType="1"/>
          </p:cNvSpPr>
          <p:nvPr/>
        </p:nvSpPr>
        <p:spPr bwMode="auto">
          <a:xfrm flipH="1" flipV="1">
            <a:off x="2535382" y="4765964"/>
            <a:ext cx="831272" cy="33250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4" name="Group 22"/>
          <p:cNvGrpSpPr>
            <a:grpSpLocks/>
          </p:cNvGrpSpPr>
          <p:nvPr/>
        </p:nvGrpSpPr>
        <p:grpSpPr bwMode="auto">
          <a:xfrm>
            <a:off x="2486891" y="4696691"/>
            <a:ext cx="152400" cy="152400"/>
            <a:chOff x="2832" y="3648"/>
            <a:chExt cx="96" cy="96"/>
          </a:xfrm>
        </p:grpSpPr>
        <p:sp>
          <p:nvSpPr>
            <p:cNvPr id="35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" name="Line 23"/>
          <p:cNvSpPr>
            <a:spLocks noChangeShapeType="1"/>
          </p:cNvSpPr>
          <p:nvPr/>
        </p:nvSpPr>
        <p:spPr bwMode="auto">
          <a:xfrm flipH="1">
            <a:off x="2909454" y="4073236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516583" y="1586015"/>
            <a:ext cx="43806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Now find the gradient of the radius at (10,0)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do this by finding the gradient of the line segment shown in green…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a formula from C1!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48000" y="3686629"/>
            <a:ext cx="1672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4x – 3y – 40 = 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0" y="3672114"/>
            <a:ext cx="234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(x –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(y – 6)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100</a:t>
            </a:r>
            <a:endParaRPr lang="en-GB" sz="1400" b="1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62200" y="44196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(2,6)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76600" y="5181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(10,0)</a:t>
            </a:r>
          </a:p>
        </p:txBody>
      </p:sp>
      <p:grpSp>
        <p:nvGrpSpPr>
          <p:cNvPr id="43" name="Group 22"/>
          <p:cNvGrpSpPr>
            <a:grpSpLocks/>
          </p:cNvGrpSpPr>
          <p:nvPr/>
        </p:nvGrpSpPr>
        <p:grpSpPr bwMode="auto">
          <a:xfrm>
            <a:off x="3276600" y="5029200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-152400" y="5715000"/>
                <a:ext cx="2642775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𝑠𝑡𝑟𝑎𝑖𝑔h𝑡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5715000"/>
                <a:ext cx="2642775" cy="496290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81600" y="2667000"/>
                <a:ext cx="133421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667000"/>
                <a:ext cx="1334211" cy="5542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05400" y="3429000"/>
                <a:ext cx="1652119" cy="610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en-GB" sz="1600" b="0" i="1" smtClean="0">
                              <a:latin typeface="Cambria Math"/>
                            </a:rPr>
                            <m:t>−(6)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(10)−(2)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429000"/>
                <a:ext cx="1652119" cy="6104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81600" y="4191000"/>
                <a:ext cx="95301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91000"/>
                <a:ext cx="953017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81600" y="4876800"/>
                <a:ext cx="987193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876800"/>
                <a:ext cx="987193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6248400"/>
                <a:ext cx="237949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𝑟𝑎𝑑𝑖𝑢𝑠</m:t>
                      </m:r>
                      <m:r>
                        <a:rPr lang="en-GB" sz="1400" b="0" i="1" smtClean="0">
                          <a:latin typeface="Cambria Math"/>
                        </a:rPr>
                        <m:t>=−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248400"/>
                <a:ext cx="2379498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33"/>
          <p:cNvSpPr>
            <a:spLocks/>
          </p:cNvSpPr>
          <p:nvPr/>
        </p:nvSpPr>
        <p:spPr bwMode="auto">
          <a:xfrm>
            <a:off x="6934200" y="29718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7086600" y="2971800"/>
            <a:ext cx="1981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(make sure you put them the same way round!)</a:t>
            </a:r>
          </a:p>
        </p:txBody>
      </p:sp>
      <p:sp>
        <p:nvSpPr>
          <p:cNvPr id="54" name="Arc 33"/>
          <p:cNvSpPr>
            <a:spLocks/>
          </p:cNvSpPr>
          <p:nvPr/>
        </p:nvSpPr>
        <p:spPr bwMode="auto">
          <a:xfrm>
            <a:off x="6934200" y="37338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33"/>
          <p:cNvSpPr>
            <a:spLocks/>
          </p:cNvSpPr>
          <p:nvPr/>
        </p:nvSpPr>
        <p:spPr bwMode="auto">
          <a:xfrm>
            <a:off x="6934200" y="44958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Text Box 34"/>
          <p:cNvSpPr txBox="1">
            <a:spLocks noChangeArrowheads="1"/>
          </p:cNvSpPr>
          <p:nvPr/>
        </p:nvSpPr>
        <p:spPr bwMode="auto">
          <a:xfrm>
            <a:off x="7086600" y="38862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57" name="Text Box 34"/>
          <p:cNvSpPr txBox="1">
            <a:spLocks noChangeArrowheads="1"/>
          </p:cNvSpPr>
          <p:nvPr/>
        </p:nvSpPr>
        <p:spPr bwMode="auto">
          <a:xfrm>
            <a:off x="7086600" y="472440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5562600" y="5715000"/>
            <a:ext cx="266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this is the gradient of the radius at (10,0)</a:t>
            </a:r>
          </a:p>
        </p:txBody>
      </p:sp>
    </p:spTree>
    <p:extLst>
      <p:ext uri="{BB962C8B-B14F-4D97-AF65-F5344CB8AC3E}">
        <p14:creationId xmlns:p14="http://schemas.microsoft.com/office/powerpoint/2010/main" val="214675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properties of tangents and chords within circles to solve geometric problems.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line 4x – 3y – 40 = 0 is a tangent to the circle (x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6)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100 at P = (10,0). Show that the radius at P is perpendicular to this line.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Line 2"/>
          <p:cNvSpPr>
            <a:spLocks noChangeShapeType="1"/>
          </p:cNvSpPr>
          <p:nvPr/>
        </p:nvSpPr>
        <p:spPr bwMode="auto">
          <a:xfrm flipV="1">
            <a:off x="2438400" y="36576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Line 3"/>
          <p:cNvSpPr>
            <a:spLocks noChangeShapeType="1"/>
          </p:cNvSpPr>
          <p:nvPr/>
        </p:nvSpPr>
        <p:spPr bwMode="auto">
          <a:xfrm rot="5400000" flipV="1">
            <a:off x="2400300" y="36957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Oval 4"/>
          <p:cNvSpPr>
            <a:spLocks noChangeAspect="1" noChangeArrowheads="1"/>
          </p:cNvSpPr>
          <p:nvPr/>
        </p:nvSpPr>
        <p:spPr bwMode="auto">
          <a:xfrm>
            <a:off x="1676400" y="3886200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22"/>
          <p:cNvSpPr>
            <a:spLocks noChangeShapeType="1"/>
          </p:cNvSpPr>
          <p:nvPr/>
        </p:nvSpPr>
        <p:spPr bwMode="auto">
          <a:xfrm flipH="1" flipV="1">
            <a:off x="2535382" y="4765964"/>
            <a:ext cx="831272" cy="33250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3" name="Group 22"/>
          <p:cNvGrpSpPr>
            <a:grpSpLocks/>
          </p:cNvGrpSpPr>
          <p:nvPr/>
        </p:nvGrpSpPr>
        <p:grpSpPr bwMode="auto">
          <a:xfrm>
            <a:off x="2486891" y="4696691"/>
            <a:ext cx="152400" cy="152400"/>
            <a:chOff x="2832" y="3648"/>
            <a:chExt cx="96" cy="96"/>
          </a:xfrm>
        </p:grpSpPr>
        <p:sp>
          <p:nvSpPr>
            <p:cNvPr id="6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6" name="Line 23"/>
          <p:cNvSpPr>
            <a:spLocks noChangeShapeType="1"/>
          </p:cNvSpPr>
          <p:nvPr/>
        </p:nvSpPr>
        <p:spPr bwMode="auto">
          <a:xfrm flipH="1">
            <a:off x="2909454" y="4073236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3048000" y="3686629"/>
            <a:ext cx="1672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4x – 3y – 40 = 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0" y="3672114"/>
            <a:ext cx="234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(x –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(y – 6)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100</a:t>
            </a:r>
            <a:endParaRPr lang="en-GB" sz="1400" b="1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362200" y="44196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(2,6)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276600" y="5181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(10,0)</a:t>
            </a:r>
          </a:p>
        </p:txBody>
      </p:sp>
      <p:grpSp>
        <p:nvGrpSpPr>
          <p:cNvPr id="71" name="Group 22"/>
          <p:cNvGrpSpPr>
            <a:grpSpLocks/>
          </p:cNvGrpSpPr>
          <p:nvPr/>
        </p:nvGrpSpPr>
        <p:grpSpPr bwMode="auto">
          <a:xfrm>
            <a:off x="3276600" y="5029200"/>
            <a:ext cx="152400" cy="152400"/>
            <a:chOff x="2832" y="3648"/>
            <a:chExt cx="96" cy="96"/>
          </a:xfrm>
        </p:grpSpPr>
        <p:sp>
          <p:nvSpPr>
            <p:cNvPr id="72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334000" y="1600200"/>
                <a:ext cx="2642775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𝑠𝑡𝑟𝑎𝑖𝑔h𝑡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600200"/>
                <a:ext cx="2642775" cy="496290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486400" y="2327563"/>
                <a:ext cx="237949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𝐺𝑟𝑎𝑑𝑖𝑒𝑛𝑡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𝑟𝑎𝑑𝑖𝑢𝑠</m:t>
                      </m:r>
                      <m:r>
                        <a:rPr lang="en-GB" sz="1400" b="0" i="1" smtClean="0">
                          <a:latin typeface="Cambria Math"/>
                        </a:rPr>
                        <m:t>=− 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27563"/>
                <a:ext cx="2379498" cy="495649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791200" y="3352800"/>
                <a:ext cx="984564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352800"/>
                <a:ext cx="984564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705600" y="3352800"/>
                <a:ext cx="95410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352800"/>
                <a:ext cx="954107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705600" y="4114800"/>
                <a:ext cx="7873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114800"/>
                <a:ext cx="78739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 Box 34"/>
          <p:cNvSpPr txBox="1">
            <a:spLocks noChangeArrowheads="1"/>
          </p:cNvSpPr>
          <p:nvPr/>
        </p:nvSpPr>
        <p:spPr bwMode="auto">
          <a:xfrm>
            <a:off x="4953000" y="2895600"/>
            <a:ext cx="3352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Multiply the gradients together…</a:t>
            </a:r>
          </a:p>
        </p:txBody>
      </p:sp>
      <p:sp>
        <p:nvSpPr>
          <p:cNvPr id="80" name="Text Box 34"/>
          <p:cNvSpPr txBox="1">
            <a:spLocks noChangeArrowheads="1"/>
          </p:cNvSpPr>
          <p:nvPr/>
        </p:nvSpPr>
        <p:spPr bwMode="auto">
          <a:xfrm>
            <a:off x="5029200" y="4648200"/>
            <a:ext cx="3352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two gradients multiply to make -1, they are perpendicular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(this is another way of defining it!)</a:t>
            </a:r>
          </a:p>
        </p:txBody>
      </p:sp>
    </p:spTree>
    <p:extLst>
      <p:ext uri="{BB962C8B-B14F-4D97-AF65-F5344CB8AC3E}">
        <p14:creationId xmlns:p14="http://schemas.microsoft.com/office/powerpoint/2010/main" val="57965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32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41856" y="4303217"/>
            <a:ext cx="50691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find the equation of the tangents, we need their gradients, and the coordinate where they meet the circle.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already know their gradients are -3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find the coordinates by finding where the diameter (in green) meets the circle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do this,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first need the equation of the diameter</a:t>
            </a:r>
            <a:endParaRPr lang="en-GB" sz="1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35931" y="588039"/>
            <a:ext cx="2152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6600"/>
                </a:solidFill>
                <a:latin typeface="Comic Sans MS" panose="030F0702030302020204" pitchFamily="66" charset="0"/>
              </a:rPr>
              <a:t>The tangents will be downward sloping, since their gradient is -3</a:t>
            </a:r>
            <a:endParaRPr lang="en-GB" sz="1200" dirty="0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36254" y="3270575"/>
            <a:ext cx="2152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8000"/>
                </a:solidFill>
                <a:latin typeface="Comic Sans MS" panose="030F0702030302020204" pitchFamily="66" charset="0"/>
              </a:rPr>
              <a:t>We can also mark on the diameter (this is often needed in these questions)</a:t>
            </a:r>
            <a:endParaRPr lang="en-GB" sz="1200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61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5" grpId="0"/>
      <p:bldP spid="34" grpId="0"/>
      <p:bldP spid="35" grpId="0"/>
      <p:bldP spid="36" grpId="0" animBg="1"/>
      <p:bldP spid="37" grpId="0" animBg="1"/>
      <p:bldP spid="16" grpId="0" animBg="1"/>
      <p:bldP spid="18" grpId="0"/>
      <p:bldP spid="7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83728" y="4403325"/>
                <a:ext cx="4909351" cy="828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diameter is perpendicular to the tangents, so has a gradient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It passes through (5,-3)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728" y="4403325"/>
                <a:ext cx="4909351" cy="828497"/>
              </a:xfrm>
              <a:prstGeom prst="rect">
                <a:avLst/>
              </a:prstGeom>
              <a:blipFill>
                <a:blip r:embed="rId4"/>
                <a:stretch>
                  <a:fillRect l="-248" t="-735" b="-6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72505" y="5242263"/>
                <a:ext cx="20083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505" y="5242263"/>
                <a:ext cx="2008307" cy="276999"/>
              </a:xfrm>
              <a:prstGeom prst="rect">
                <a:avLst/>
              </a:prstGeom>
              <a:blipFill>
                <a:blip r:embed="rId5"/>
                <a:stretch>
                  <a:fillRect l="-2424" t="-2222" r="-3939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07654" y="5581095"/>
                <a:ext cx="215097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−(−3)=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654" y="5581095"/>
                <a:ext cx="2150973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81491" y="6150745"/>
                <a:ext cx="131741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491" y="6150745"/>
                <a:ext cx="1317412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33"/>
          <p:cNvSpPr>
            <a:spLocks/>
          </p:cNvSpPr>
          <p:nvPr/>
        </p:nvSpPr>
        <p:spPr bwMode="auto">
          <a:xfrm>
            <a:off x="6206231" y="5401322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6305365" y="5487880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30" name="Arc 33"/>
          <p:cNvSpPr>
            <a:spLocks/>
          </p:cNvSpPr>
          <p:nvPr/>
        </p:nvSpPr>
        <p:spPr bwMode="auto">
          <a:xfrm>
            <a:off x="6092301" y="5908829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6076026" y="6030897"/>
            <a:ext cx="1295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8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57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  <p:bldP spid="24" grpId="0"/>
      <p:bldP spid="25" grpId="0" animBg="1"/>
      <p:bldP spid="26" grpId="0"/>
      <p:bldP spid="30" grpId="0" animBg="1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13697" y="4167813"/>
                <a:ext cx="19974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97" y="4167813"/>
                <a:ext cx="1997406" cy="215444"/>
              </a:xfrm>
              <a:prstGeom prst="rect">
                <a:avLst/>
              </a:prstGeom>
              <a:blipFill>
                <a:blip r:embed="rId4"/>
                <a:stretch>
                  <a:fillRect r="-915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13354" y="4505461"/>
                <a:ext cx="2594428" cy="526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354" y="4505461"/>
                <a:ext cx="2594428" cy="526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10609" y="5066232"/>
                <a:ext cx="2181238" cy="526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609" y="5066232"/>
                <a:ext cx="2181238" cy="526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14781" y="5671477"/>
                <a:ext cx="3093347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+25+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781" y="5671477"/>
                <a:ext cx="3093347" cy="409086"/>
              </a:xfrm>
              <a:prstGeom prst="rect">
                <a:avLst/>
              </a:prstGeom>
              <a:blipFill>
                <a:blip r:embed="rId7"/>
                <a:stretch>
                  <a:fillRect r="-394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33"/>
          <p:cNvSpPr>
            <a:spLocks/>
          </p:cNvSpPr>
          <p:nvPr/>
        </p:nvSpPr>
        <p:spPr bwMode="auto">
          <a:xfrm>
            <a:off x="6553856" y="4271617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6557555" y="4210805"/>
            <a:ext cx="1902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y with the expression in 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33"/>
          <p:cNvSpPr>
            <a:spLocks/>
          </p:cNvSpPr>
          <p:nvPr/>
        </p:nvSpPr>
        <p:spPr bwMode="auto">
          <a:xfrm>
            <a:off x="6549501" y="4824611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33"/>
          <p:cNvSpPr>
            <a:spLocks/>
          </p:cNvSpPr>
          <p:nvPr/>
        </p:nvSpPr>
        <p:spPr bwMode="auto">
          <a:xfrm>
            <a:off x="6553856" y="5377605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6492241" y="4789925"/>
            <a:ext cx="14325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 the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6531429" y="5325501"/>
            <a:ext cx="14325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Square both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8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446747" y="6172220"/>
                <a:ext cx="2060308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747" y="6172220"/>
                <a:ext cx="2060308" cy="409086"/>
              </a:xfrm>
              <a:prstGeom prst="rect">
                <a:avLst/>
              </a:prstGeom>
              <a:blipFill>
                <a:blip r:embed="rId9"/>
                <a:stretch>
                  <a:fillRect l="-1183" t="-1493" r="-118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33"/>
          <p:cNvSpPr>
            <a:spLocks/>
          </p:cNvSpPr>
          <p:nvPr/>
        </p:nvSpPr>
        <p:spPr bwMode="auto">
          <a:xfrm>
            <a:off x="6584336" y="5930600"/>
            <a:ext cx="114670" cy="51120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6474824" y="5904622"/>
            <a:ext cx="14325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127273" y="1841863"/>
            <a:ext cx="955767" cy="5181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388427" y="4127863"/>
            <a:ext cx="219893" cy="2699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826724" y="4567646"/>
            <a:ext cx="764179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334691" y="5225144"/>
            <a:ext cx="664030" cy="2612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3398519" y="5738949"/>
            <a:ext cx="1199607" cy="3135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196840" y="5094514"/>
            <a:ext cx="846910" cy="5138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730932" y="5656217"/>
            <a:ext cx="1338942" cy="46590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59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0" grpId="0"/>
      <p:bldP spid="41" grpId="0"/>
      <p:bldP spid="22" grpId="0"/>
      <p:bldP spid="23" grpId="0" animBg="1"/>
      <p:bldP spid="24" grpId="0"/>
      <p:bldP spid="25" grpId="0" animBg="1"/>
      <p:bldP spid="26" grpId="0" animBg="1"/>
      <p:bldP spid="30" grpId="0"/>
      <p:bldP spid="38" grpId="0"/>
      <p:bldP spid="53" grpId="0"/>
      <p:bldP spid="54" grpId="0" animBg="1"/>
      <p:bldP spid="55" grpId="0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342244" y="4125706"/>
                <a:ext cx="2060308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244" y="4125706"/>
                <a:ext cx="2060308" cy="409086"/>
              </a:xfrm>
              <a:prstGeom prst="rect">
                <a:avLst/>
              </a:prstGeom>
              <a:blipFill>
                <a:blip r:embed="rId5"/>
                <a:stretch>
                  <a:fillRect l="-1183" t="-1493" r="-118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33"/>
          <p:cNvSpPr>
            <a:spLocks/>
          </p:cNvSpPr>
          <p:nvPr/>
        </p:nvSpPr>
        <p:spPr bwMode="auto">
          <a:xfrm>
            <a:off x="6445000" y="4336931"/>
            <a:ext cx="112555" cy="470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6457406" y="4389330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by 9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398849" y="4713534"/>
                <a:ext cx="20004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+250=90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849" y="4713534"/>
                <a:ext cx="2000419" cy="215444"/>
              </a:xfrm>
              <a:prstGeom prst="rect">
                <a:avLst/>
              </a:prstGeom>
              <a:blipFill>
                <a:blip r:embed="rId6"/>
                <a:stretch>
                  <a:fillRect l="-1220" r="-122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394495" y="5109775"/>
                <a:ext cx="19010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+160=0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495" y="5109775"/>
                <a:ext cx="1901033" cy="215444"/>
              </a:xfrm>
              <a:prstGeom prst="rect">
                <a:avLst/>
              </a:prstGeom>
              <a:blipFill>
                <a:blip r:embed="rId7"/>
                <a:stretch>
                  <a:fillRect l="-1282" r="-1282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392093" y="5229707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10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790735" y="5497306"/>
                <a:ext cx="1503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35" y="5497306"/>
                <a:ext cx="1503489" cy="215444"/>
              </a:xfrm>
              <a:prstGeom prst="rect">
                <a:avLst/>
              </a:prstGeom>
              <a:blipFill>
                <a:blip r:embed="rId8"/>
                <a:stretch>
                  <a:fillRect l="-1215" r="-1619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777674" y="5893546"/>
                <a:ext cx="15156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674" y="5893546"/>
                <a:ext cx="1515608" cy="215444"/>
              </a:xfrm>
              <a:prstGeom prst="rect">
                <a:avLst/>
              </a:prstGeom>
              <a:blipFill>
                <a:blip r:embed="rId9"/>
                <a:stretch>
                  <a:fillRect r="-2016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078120" y="6281077"/>
                <a:ext cx="8529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8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120" y="6281077"/>
                <a:ext cx="852990" cy="215444"/>
              </a:xfrm>
              <a:prstGeom prst="rect">
                <a:avLst/>
              </a:prstGeom>
              <a:blipFill>
                <a:blip r:embed="rId10"/>
                <a:stretch>
                  <a:fillRect l="-1429" r="-3571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599045" y="5789043"/>
                <a:ext cx="9124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045" y="5789043"/>
                <a:ext cx="912493" cy="215444"/>
              </a:xfrm>
              <a:prstGeom prst="rect">
                <a:avLst/>
              </a:prstGeom>
              <a:blipFill>
                <a:blip r:embed="rId11"/>
                <a:stretch>
                  <a:fillRect r="-13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33"/>
          <p:cNvSpPr>
            <a:spLocks/>
          </p:cNvSpPr>
          <p:nvPr/>
        </p:nvSpPr>
        <p:spPr bwMode="auto">
          <a:xfrm>
            <a:off x="6449354" y="4794131"/>
            <a:ext cx="112555" cy="435366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Arc 33"/>
          <p:cNvSpPr>
            <a:spLocks/>
          </p:cNvSpPr>
          <p:nvPr/>
        </p:nvSpPr>
        <p:spPr bwMode="auto">
          <a:xfrm>
            <a:off x="6462417" y="5225206"/>
            <a:ext cx="86429" cy="391822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" name="Arc 33"/>
          <p:cNvSpPr>
            <a:spLocks/>
          </p:cNvSpPr>
          <p:nvPr/>
        </p:nvSpPr>
        <p:spPr bwMode="auto">
          <a:xfrm>
            <a:off x="6466771" y="5612737"/>
            <a:ext cx="86429" cy="391822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" name="Arc 33"/>
          <p:cNvSpPr>
            <a:spLocks/>
          </p:cNvSpPr>
          <p:nvPr/>
        </p:nvSpPr>
        <p:spPr bwMode="auto">
          <a:xfrm>
            <a:off x="6479834" y="6008977"/>
            <a:ext cx="86429" cy="391822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" name="Text Box 34"/>
          <p:cNvSpPr txBox="1">
            <a:spLocks noChangeArrowheads="1"/>
          </p:cNvSpPr>
          <p:nvPr/>
        </p:nvSpPr>
        <p:spPr bwMode="auto">
          <a:xfrm>
            <a:off x="6435635" y="481169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90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 Box 34"/>
          <p:cNvSpPr txBox="1">
            <a:spLocks noChangeArrowheads="1"/>
          </p:cNvSpPr>
          <p:nvPr/>
        </p:nvSpPr>
        <p:spPr bwMode="auto">
          <a:xfrm>
            <a:off x="6309361" y="563465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Text Box 34"/>
          <p:cNvSpPr txBox="1">
            <a:spLocks noChangeArrowheads="1"/>
          </p:cNvSpPr>
          <p:nvPr/>
        </p:nvSpPr>
        <p:spPr bwMode="auto">
          <a:xfrm>
            <a:off x="6479179" y="6022187"/>
            <a:ext cx="7402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3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39" grpId="0"/>
      <p:bldP spid="63" grpId="0"/>
      <p:bldP spid="65" grpId="0"/>
      <p:bldP spid="66" grpId="0"/>
      <p:bldP spid="67" grpId="0"/>
      <p:bldP spid="68" grpId="0"/>
      <p:bldP spid="69" grpId="0"/>
      <p:bldP spid="70" grpId="0" animBg="1"/>
      <p:bldP spid="71" grpId="0" animBg="1"/>
      <p:bldP spid="72" grpId="0" animBg="1"/>
      <p:bldP spid="73" grpId="0" animBg="1"/>
      <p:bldP spid="74" grpId="0"/>
      <p:bldP spid="75" grpId="0"/>
      <p:bldP spid="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properties of tangents and chords within circles to solve geometric problems.</a:t>
                </a: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 circle C has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 tangent to the circle and has gradient -3. Find the two possible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err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</a:t>
                </a:r>
                <a:r>
                  <a:rPr lang="en-US" sz="1400" u="sng" dirty="0">
                    <a:latin typeface="Comic Sans MS" pitchFamily="66" charset="0"/>
                    <a:sym typeface="Wingdings" panose="05000000000000000000" pitchFamily="2" charset="2"/>
                  </a:rPr>
                  <a:t>must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draw a sketch to help with this. Think about where the circle should be, and what the tangents will look like. Label any information you know.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5749" y="2795451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(5,-3)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Radius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2" y="3113314"/>
                <a:ext cx="1094467" cy="328039"/>
              </a:xfrm>
              <a:prstGeom prst="rect">
                <a:avLst/>
              </a:prstGeom>
              <a:blipFill>
                <a:blip r:embed="rId3"/>
                <a:stretch>
                  <a:fillRect l="-1676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92540" y="4544099"/>
            <a:ext cx="1298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= 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823" y="1958667"/>
                <a:ext cx="899285" cy="346890"/>
              </a:xfrm>
              <a:prstGeom prst="rect">
                <a:avLst/>
              </a:prstGeom>
              <a:blipFill>
                <a:blip r:embed="rId4"/>
                <a:stretch>
                  <a:fillRect l="-3401" t="-1754" r="-4082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Line 2"/>
          <p:cNvSpPr>
            <a:spLocks noChangeShapeType="1"/>
          </p:cNvSpPr>
          <p:nvPr/>
        </p:nvSpPr>
        <p:spPr bwMode="auto">
          <a:xfrm flipV="1">
            <a:off x="6270341" y="7436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"/>
          <p:cNvSpPr>
            <a:spLocks noChangeShapeType="1"/>
          </p:cNvSpPr>
          <p:nvPr/>
        </p:nvSpPr>
        <p:spPr bwMode="auto">
          <a:xfrm rot="5400000" flipV="1">
            <a:off x="6232241" y="78179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Oval 4"/>
          <p:cNvSpPr>
            <a:spLocks noChangeAspect="1" noChangeArrowheads="1"/>
          </p:cNvSpPr>
          <p:nvPr/>
        </p:nvSpPr>
        <p:spPr bwMode="auto">
          <a:xfrm>
            <a:off x="6414033" y="189540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" name="Group 22"/>
          <p:cNvGrpSpPr>
            <a:grpSpLocks/>
          </p:cNvGrpSpPr>
          <p:nvPr/>
        </p:nvGrpSpPr>
        <p:grpSpPr bwMode="auto">
          <a:xfrm>
            <a:off x="7198397" y="2697185"/>
            <a:ext cx="152400" cy="152400"/>
            <a:chOff x="2832" y="3648"/>
            <a:chExt cx="96" cy="96"/>
          </a:xfrm>
        </p:grpSpPr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864700" y="240267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(5,-3)</a:t>
            </a: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7742880" y="1385753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>
            <a:off x="6049063" y="1912621"/>
            <a:ext cx="831273" cy="231371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 rot="16200000">
            <a:off x="6880732" y="1629592"/>
            <a:ext cx="831273" cy="231371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599045" y="5789043"/>
                <a:ext cx="9124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045" y="5789043"/>
                <a:ext cx="912493" cy="215444"/>
              </a:xfrm>
              <a:prstGeom prst="rect">
                <a:avLst/>
              </a:prstGeom>
              <a:blipFill>
                <a:blip r:embed="rId5"/>
                <a:stretch>
                  <a:fillRect r="-13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34370" y="4802018"/>
                <a:ext cx="102271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370" y="4802018"/>
                <a:ext cx="1022716" cy="404726"/>
              </a:xfrm>
              <a:prstGeom prst="rect">
                <a:avLst/>
              </a:prstGeom>
              <a:blipFill>
                <a:blip r:embed="rId6"/>
                <a:stretch>
                  <a:fillRect l="-3571" t="-1515" r="-2976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63068" y="5755607"/>
                <a:ext cx="11679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(2)−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068" y="5755607"/>
                <a:ext cx="1167948" cy="404726"/>
              </a:xfrm>
              <a:prstGeom prst="rect">
                <a:avLst/>
              </a:prstGeom>
              <a:blipFill>
                <a:blip r:embed="rId7"/>
                <a:stretch>
                  <a:fillRect l="-3125" r="-2604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292611" y="5742545"/>
                <a:ext cx="11679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(8)−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611" y="5742545"/>
                <a:ext cx="1167948" cy="404726"/>
              </a:xfrm>
              <a:prstGeom prst="rect">
                <a:avLst/>
              </a:prstGeom>
              <a:blipFill>
                <a:blip r:embed="rId8"/>
                <a:stretch>
                  <a:fillRect l="-3125" r="-260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67423" y="6291185"/>
                <a:ext cx="6126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423" y="6291185"/>
                <a:ext cx="612604" cy="215444"/>
              </a:xfrm>
              <a:prstGeom prst="rect">
                <a:avLst/>
              </a:prstGeom>
              <a:blipFill>
                <a:blip r:embed="rId9"/>
                <a:stretch>
                  <a:fillRect l="-7000" r="-7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296965" y="6278122"/>
                <a:ext cx="6126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6965" y="6278122"/>
                <a:ext cx="612604" cy="215444"/>
              </a:xfrm>
              <a:prstGeom prst="rect">
                <a:avLst/>
              </a:prstGeom>
              <a:blipFill>
                <a:blip r:embed="rId10"/>
                <a:stretch>
                  <a:fillRect l="-5941" r="-5941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5569133" y="5234063"/>
            <a:ext cx="596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x =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826034" y="5329647"/>
            <a:ext cx="592182" cy="33963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145382" y="5325293"/>
            <a:ext cx="592182" cy="33963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7367453" y="5221000"/>
            <a:ext cx="596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x = 8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4441372" y="4236931"/>
            <a:ext cx="42236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use these values of x to find the full coordinates of intersection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𝑰𝒏𝒕𝒆𝒓𝒔𝒆𝒄𝒕𝒊𝒐𝒏𝒔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𝒂𝒓𝒆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63" y="5784689"/>
                <a:ext cx="3443763" cy="215444"/>
              </a:xfrm>
              <a:prstGeom prst="rect">
                <a:avLst/>
              </a:prstGeom>
              <a:blipFill>
                <a:blip r:embed="rId11"/>
                <a:stretch>
                  <a:fillRect l="-177" r="-885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93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20" grpId="0"/>
      <p:bldP spid="21" grpId="0"/>
      <p:bldP spid="22" grpId="0"/>
      <p:bldP spid="23" grpId="0"/>
      <p:bldP spid="24" grpId="0"/>
      <p:bldP spid="26" grpId="0"/>
      <p:bldP spid="30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11DD16-AA80-414A-9667-5D18A42E30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8AC64D-35BA-4B02-B5ED-A7707F1419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4BA7CF-EBBF-4EE8-B4D0-EAA8BD2981BD}">
  <ds:schemaRefs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2552</Words>
  <Application>Microsoft Office PowerPoint</Application>
  <PresentationFormat>On-screen Show (4:3)</PresentationFormat>
  <Paragraphs>267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91</cp:revision>
  <cp:lastPrinted>2017-11-21T05:26:55Z</cp:lastPrinted>
  <dcterms:created xsi:type="dcterms:W3CDTF">2017-08-14T15:35:38Z</dcterms:created>
  <dcterms:modified xsi:type="dcterms:W3CDTF">2021-03-25T09:05:16Z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