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8000"/>
    <a:srgbClr val="0000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7" autoAdjust="0"/>
  </p:normalViewPr>
  <p:slideViewPr>
    <p:cSldViewPr snapToGrid="0">
      <p:cViewPr varScale="1">
        <p:scale>
          <a:sx n="69" d="100"/>
          <a:sy n="69" d="100"/>
        </p:scale>
        <p:origin x="11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image" Target="../media/image79.png"/><Relationship Id="rId7" Type="http://schemas.openxmlformats.org/officeDocument/2006/relationships/image" Target="../media/image83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5" Type="http://schemas.openxmlformats.org/officeDocument/2006/relationships/image" Target="../media/image81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87.png"/><Relationship Id="rId7" Type="http://schemas.openxmlformats.org/officeDocument/2006/relationships/image" Target="../media/image119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png"/><Relationship Id="rId5" Type="http://schemas.openxmlformats.org/officeDocument/2006/relationships/image" Target="../media/image117.png"/><Relationship Id="rId4" Type="http://schemas.openxmlformats.org/officeDocument/2006/relationships/image" Target="../media/image116.png"/><Relationship Id="rId9" Type="http://schemas.openxmlformats.org/officeDocument/2006/relationships/image" Target="../media/image1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png"/><Relationship Id="rId13" Type="http://schemas.openxmlformats.org/officeDocument/2006/relationships/image" Target="../media/image133.png"/><Relationship Id="rId3" Type="http://schemas.openxmlformats.org/officeDocument/2006/relationships/image" Target="../media/image123.png"/><Relationship Id="rId7" Type="http://schemas.openxmlformats.org/officeDocument/2006/relationships/image" Target="../media/image127.png"/><Relationship Id="rId12" Type="http://schemas.openxmlformats.org/officeDocument/2006/relationships/image" Target="../media/image132.png"/><Relationship Id="rId2" Type="http://schemas.openxmlformats.org/officeDocument/2006/relationships/image" Target="../media/image1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6.png"/><Relationship Id="rId11" Type="http://schemas.openxmlformats.org/officeDocument/2006/relationships/image" Target="../media/image131.png"/><Relationship Id="rId5" Type="http://schemas.openxmlformats.org/officeDocument/2006/relationships/image" Target="../media/image125.png"/><Relationship Id="rId10" Type="http://schemas.openxmlformats.org/officeDocument/2006/relationships/image" Target="../media/image130.png"/><Relationship Id="rId4" Type="http://schemas.openxmlformats.org/officeDocument/2006/relationships/image" Target="../media/image124.png"/><Relationship Id="rId9" Type="http://schemas.openxmlformats.org/officeDocument/2006/relationships/image" Target="../media/image12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6D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986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algebra to find the coordinates of intersection between straight lines and circles.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195263" y="2299063"/>
            <a:ext cx="3919537" cy="38271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GB" sz="1400" dirty="0">
                <a:latin typeface="Comic Sans MS" pitchFamily="66" charset="0"/>
              </a:rPr>
              <a:t>Find the coordinates where the line y = x + 5 meets the circle x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+ (y – 2)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= 29.</a:t>
            </a:r>
          </a:p>
          <a:p>
            <a:pPr algn="ctr">
              <a:buFontTx/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sz="1400" dirty="0">
                <a:latin typeface="Comic Sans MS" pitchFamily="66" charset="0"/>
              </a:rPr>
              <a:t>This is effectively solving simultaneous equations, where one is a quadratic (although actually it is a circle)</a:t>
            </a:r>
          </a:p>
          <a:p>
            <a:pPr algn="ctr">
              <a:buFontTx/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solve by substitution. Replace the y in the circle equation with x + 5 since we are told these are equivalent…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now know the x-coordinates where the lines meets are -5 and 2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Sub these into the linear equation to find the y-coordinates…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953000" y="1676400"/>
                <a:ext cx="17204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=29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1676400"/>
                <a:ext cx="1720407" cy="307777"/>
              </a:xfrm>
              <a:prstGeom prst="rect">
                <a:avLst/>
              </a:prstGeom>
              <a:blipFill>
                <a:blip r:embed="rId2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648200" y="2133600"/>
                <a:ext cx="20317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+5−2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=29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133600"/>
                <a:ext cx="203177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953000" y="2590800"/>
                <a:ext cx="17179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=29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590800"/>
                <a:ext cx="1717971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724400" y="3048000"/>
                <a:ext cx="1981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+9=29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048000"/>
                <a:ext cx="19812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800600" y="3505200"/>
                <a:ext cx="1905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−20=0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505200"/>
                <a:ext cx="190500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800600" y="3962400"/>
                <a:ext cx="1981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+3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−10=0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962400"/>
                <a:ext cx="19812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724400" y="4419600"/>
                <a:ext cx="1981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419600"/>
                <a:ext cx="198120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648200" y="4876800"/>
                <a:ext cx="1981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=−5  </m:t>
                      </m:r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</a:rPr>
                        <m:t>  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876800"/>
                <a:ext cx="19812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33"/>
          <p:cNvSpPr>
            <a:spLocks/>
          </p:cNvSpPr>
          <p:nvPr/>
        </p:nvSpPr>
        <p:spPr bwMode="auto">
          <a:xfrm>
            <a:off x="6705600" y="18288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Text Box 34"/>
          <p:cNvSpPr txBox="1">
            <a:spLocks noChangeArrowheads="1"/>
          </p:cNvSpPr>
          <p:nvPr/>
        </p:nvSpPr>
        <p:spPr bwMode="auto">
          <a:xfrm>
            <a:off x="6858000" y="1828800"/>
            <a:ext cx="129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y with x + 5</a:t>
            </a:r>
          </a:p>
        </p:txBody>
      </p:sp>
      <p:sp>
        <p:nvSpPr>
          <p:cNvPr id="51" name="Arc 33"/>
          <p:cNvSpPr>
            <a:spLocks/>
          </p:cNvSpPr>
          <p:nvPr/>
        </p:nvSpPr>
        <p:spPr bwMode="auto">
          <a:xfrm>
            <a:off x="6705600" y="22860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Arc 33"/>
          <p:cNvSpPr>
            <a:spLocks/>
          </p:cNvSpPr>
          <p:nvPr/>
        </p:nvSpPr>
        <p:spPr bwMode="auto">
          <a:xfrm>
            <a:off x="6705600" y="27432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Arc 33"/>
          <p:cNvSpPr>
            <a:spLocks/>
          </p:cNvSpPr>
          <p:nvPr/>
        </p:nvSpPr>
        <p:spPr bwMode="auto">
          <a:xfrm>
            <a:off x="6705600" y="32004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Arc 33"/>
          <p:cNvSpPr>
            <a:spLocks/>
          </p:cNvSpPr>
          <p:nvPr/>
        </p:nvSpPr>
        <p:spPr bwMode="auto">
          <a:xfrm>
            <a:off x="6705600" y="36576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Arc 33"/>
          <p:cNvSpPr>
            <a:spLocks/>
          </p:cNvSpPr>
          <p:nvPr/>
        </p:nvSpPr>
        <p:spPr bwMode="auto">
          <a:xfrm>
            <a:off x="6705600" y="41148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" name="Arc 33"/>
          <p:cNvSpPr>
            <a:spLocks/>
          </p:cNvSpPr>
          <p:nvPr/>
        </p:nvSpPr>
        <p:spPr bwMode="auto">
          <a:xfrm>
            <a:off x="6705600" y="45720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Text Box 34"/>
          <p:cNvSpPr txBox="1">
            <a:spLocks noChangeArrowheads="1"/>
          </p:cNvSpPr>
          <p:nvPr/>
        </p:nvSpPr>
        <p:spPr bwMode="auto">
          <a:xfrm>
            <a:off x="6858000" y="2362200"/>
            <a:ext cx="1981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the bracket</a:t>
            </a:r>
          </a:p>
        </p:txBody>
      </p:sp>
      <p:sp>
        <p:nvSpPr>
          <p:cNvPr id="58" name="Rectangle 57"/>
          <p:cNvSpPr/>
          <p:nvPr/>
        </p:nvSpPr>
        <p:spPr>
          <a:xfrm>
            <a:off x="3154680" y="2294709"/>
            <a:ext cx="8382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5460274" y="1709057"/>
            <a:ext cx="228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5181600" y="2183674"/>
            <a:ext cx="5334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 Box 34"/>
          <p:cNvSpPr txBox="1">
            <a:spLocks noChangeArrowheads="1"/>
          </p:cNvSpPr>
          <p:nvPr/>
        </p:nvSpPr>
        <p:spPr bwMode="auto">
          <a:xfrm>
            <a:off x="6858000" y="2667000"/>
            <a:ext cx="175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Expand the squared bracket</a:t>
            </a:r>
          </a:p>
        </p:txBody>
      </p:sp>
      <p:sp>
        <p:nvSpPr>
          <p:cNvPr id="62" name="Text Box 34"/>
          <p:cNvSpPr txBox="1">
            <a:spLocks noChangeArrowheads="1"/>
          </p:cNvSpPr>
          <p:nvPr/>
        </p:nvSpPr>
        <p:spPr bwMode="auto">
          <a:xfrm>
            <a:off x="6858000" y="3200400"/>
            <a:ext cx="175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 on the left side</a:t>
            </a:r>
          </a:p>
        </p:txBody>
      </p:sp>
      <p:sp>
        <p:nvSpPr>
          <p:cNvPr id="63" name="Text Box 34"/>
          <p:cNvSpPr txBox="1">
            <a:spLocks noChangeArrowheads="1"/>
          </p:cNvSpPr>
          <p:nvPr/>
        </p:nvSpPr>
        <p:spPr bwMode="auto">
          <a:xfrm>
            <a:off x="6858000" y="3733800"/>
            <a:ext cx="1447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sp>
        <p:nvSpPr>
          <p:cNvPr id="64" name="Text Box 34"/>
          <p:cNvSpPr txBox="1">
            <a:spLocks noChangeArrowheads="1"/>
          </p:cNvSpPr>
          <p:nvPr/>
        </p:nvSpPr>
        <p:spPr bwMode="auto">
          <a:xfrm>
            <a:off x="6858000" y="4191000"/>
            <a:ext cx="1066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65" name="Text Box 34"/>
          <p:cNvSpPr txBox="1">
            <a:spLocks noChangeArrowheads="1"/>
          </p:cNvSpPr>
          <p:nvPr/>
        </p:nvSpPr>
        <p:spPr bwMode="auto">
          <a:xfrm>
            <a:off x="6858000" y="4648200"/>
            <a:ext cx="1447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Find solutions</a:t>
            </a:r>
          </a:p>
        </p:txBody>
      </p:sp>
    </p:spTree>
    <p:extLst>
      <p:ext uri="{BB962C8B-B14F-4D97-AF65-F5344CB8AC3E}">
        <p14:creationId xmlns:p14="http://schemas.microsoft.com/office/powerpoint/2010/main" val="7926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/>
      <p:bldP spid="62" grpId="0"/>
      <p:bldP spid="63" grpId="0"/>
      <p:bldP spid="64" grpId="0"/>
      <p:bldP spid="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algebra to find the coordinates of intersection between straight lines and circles.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>
          <a:xfrm>
            <a:off x="195263" y="2299063"/>
            <a:ext cx="3919537" cy="38271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GB" sz="1400" dirty="0">
                <a:latin typeface="Comic Sans MS" pitchFamily="66" charset="0"/>
              </a:rPr>
              <a:t>Find the coordinates where the line y = x + 5 meets the circle x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+ (y – 2)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= 29.</a:t>
            </a:r>
          </a:p>
          <a:p>
            <a:pPr algn="ctr">
              <a:buFontTx/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sz="1400" dirty="0">
                <a:latin typeface="Comic Sans MS" pitchFamily="66" charset="0"/>
              </a:rPr>
              <a:t>This is effectively solving simultaneous equations, where one is a quadratic (although actually it is a circle)</a:t>
            </a:r>
          </a:p>
          <a:p>
            <a:pPr algn="ctr">
              <a:buFontTx/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solve by substitution. Replace the y in the circle equation with x + 5 since we are told these are equivalent…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now know the x-coordinates where the lines meets are -5 and 2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Sub these into the linear equation to find the y-coordinates…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096000" y="1600200"/>
                <a:ext cx="9882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600200"/>
                <a:ext cx="988284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029200" y="2286000"/>
                <a:ext cx="11206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=−5+5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286000"/>
                <a:ext cx="1120691" cy="307777"/>
              </a:xfrm>
              <a:prstGeom prst="rect">
                <a:avLst/>
              </a:prstGeom>
              <a:blipFill>
                <a:blip r:embed="rId3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029200" y="2743200"/>
                <a:ext cx="6722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743200"/>
                <a:ext cx="672235" cy="307777"/>
              </a:xfrm>
              <a:prstGeom prst="rect">
                <a:avLst/>
              </a:prstGeom>
              <a:blipFill>
                <a:blip r:embed="rId4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162800" y="2286000"/>
                <a:ext cx="9860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=2+5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286000"/>
                <a:ext cx="986039" cy="307777"/>
              </a:xfrm>
              <a:prstGeom prst="rect">
                <a:avLst/>
              </a:prstGeom>
              <a:blipFill>
                <a:blip r:embed="rId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162800" y="2743200"/>
                <a:ext cx="6722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743200"/>
                <a:ext cx="672235" cy="307777"/>
              </a:xfrm>
              <a:prstGeom prst="rect">
                <a:avLst/>
              </a:prstGeom>
              <a:blipFill>
                <a:blip r:embed="rId6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029200" y="3200400"/>
                <a:ext cx="7521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−5,0)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200400"/>
                <a:ext cx="752129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162800" y="3200400"/>
                <a:ext cx="61747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2,7)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200400"/>
                <a:ext cx="617477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 flipH="1">
            <a:off x="6019800" y="1981200"/>
            <a:ext cx="2286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010400" y="1981200"/>
            <a:ext cx="2286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334000" y="1981200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 = -5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239000" y="1981200"/>
            <a:ext cx="596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 = 2</a:t>
            </a:r>
          </a:p>
        </p:txBody>
      </p:sp>
      <p:sp>
        <p:nvSpPr>
          <p:cNvPr id="68" name="Line 2"/>
          <p:cNvSpPr>
            <a:spLocks noChangeShapeType="1"/>
          </p:cNvSpPr>
          <p:nvPr/>
        </p:nvSpPr>
        <p:spPr bwMode="auto">
          <a:xfrm flipV="1">
            <a:off x="6477000" y="37338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9" name="Line 3"/>
          <p:cNvSpPr>
            <a:spLocks noChangeShapeType="1"/>
          </p:cNvSpPr>
          <p:nvPr/>
        </p:nvSpPr>
        <p:spPr bwMode="auto">
          <a:xfrm rot="5400000" flipV="1">
            <a:off x="6438900" y="37719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0" name="Oval 4"/>
          <p:cNvSpPr>
            <a:spLocks noChangeAspect="1" noChangeArrowheads="1"/>
          </p:cNvSpPr>
          <p:nvPr/>
        </p:nvSpPr>
        <p:spPr bwMode="auto">
          <a:xfrm>
            <a:off x="5592097" y="4048432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23"/>
          <p:cNvSpPr>
            <a:spLocks noChangeShapeType="1"/>
          </p:cNvSpPr>
          <p:nvPr/>
        </p:nvSpPr>
        <p:spPr bwMode="auto">
          <a:xfrm flipH="1">
            <a:off x="5279920" y="3672347"/>
            <a:ext cx="1651822" cy="1932039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4928420" y="4871884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(-5,0)</a:t>
            </a:r>
          </a:p>
        </p:txBody>
      </p:sp>
      <p:grpSp>
        <p:nvGrpSpPr>
          <p:cNvPr id="73" name="Group 22"/>
          <p:cNvGrpSpPr>
            <a:grpSpLocks/>
          </p:cNvGrpSpPr>
          <p:nvPr/>
        </p:nvGrpSpPr>
        <p:grpSpPr bwMode="auto">
          <a:xfrm>
            <a:off x="5577348" y="5102942"/>
            <a:ext cx="152400" cy="152400"/>
            <a:chOff x="2832" y="3648"/>
            <a:chExt cx="96" cy="96"/>
          </a:xfrm>
        </p:grpSpPr>
        <p:sp>
          <p:nvSpPr>
            <p:cNvPr id="74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6" name="Group 22"/>
          <p:cNvGrpSpPr>
            <a:grpSpLocks/>
          </p:cNvGrpSpPr>
          <p:nvPr/>
        </p:nvGrpSpPr>
        <p:grpSpPr bwMode="auto">
          <a:xfrm>
            <a:off x="6540909" y="3972232"/>
            <a:ext cx="152400" cy="152400"/>
            <a:chOff x="2832" y="3648"/>
            <a:chExt cx="96" cy="96"/>
          </a:xfrm>
        </p:grpSpPr>
        <p:sp>
          <p:nvSpPr>
            <p:cNvPr id="77" name="Line 23"/>
            <p:cNvSpPr>
              <a:spLocks noChangeShapeType="1"/>
            </p:cNvSpPr>
            <p:nvPr/>
          </p:nvSpPr>
          <p:spPr bwMode="auto">
            <a:xfrm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Line 24"/>
            <p:cNvSpPr>
              <a:spLocks noChangeShapeType="1"/>
            </p:cNvSpPr>
            <p:nvPr/>
          </p:nvSpPr>
          <p:spPr bwMode="auto">
            <a:xfrm flipH="1">
              <a:off x="2832" y="3648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6673646" y="3844413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(2,7)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581832" y="5677661"/>
            <a:ext cx="103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  <a:latin typeface="Comic Sans MS" pitchFamily="66" charset="0"/>
              </a:rPr>
              <a:t>y = x + 5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079226" y="5500914"/>
            <a:ext cx="17636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x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+ (y – 2)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= 29</a:t>
            </a:r>
            <a:endParaRPr lang="en-GB" sz="14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1251857" y="6000206"/>
                <a:ext cx="1981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=−5  </m:t>
                      </m:r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</a:rPr>
                        <m:t>  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857" y="6000206"/>
                <a:ext cx="19812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636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66" grpId="0"/>
      <p:bldP spid="67" grpId="0"/>
      <p:bldP spid="68" grpId="0" animBg="1"/>
      <p:bldP spid="69" grpId="0" animBg="1"/>
      <p:bldP spid="70" grpId="0" animBg="1"/>
      <p:bldP spid="71" grpId="0" animBg="1"/>
      <p:bldP spid="72" grpId="0"/>
      <p:bldP spid="79" grpId="0"/>
      <p:bldP spid="80" grpId="0"/>
      <p:bldP spid="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algebra to find the coordinates of intersection between straight lines and circles.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195263" y="2272937"/>
            <a:ext cx="3919537" cy="3853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GB" sz="1400" dirty="0">
                <a:latin typeface="Comic Sans MS" pitchFamily="66" charset="0"/>
              </a:rPr>
              <a:t>Show that the line y = x – 7 does not touch the circle (x + 2)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+ y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= 33.</a:t>
            </a:r>
          </a:p>
          <a:p>
            <a:pPr algn="ctr">
              <a:buFontTx/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Start in the same way as the last question, by replacing y with x – 7 in the circle equation…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638800" y="1676400"/>
                <a:ext cx="1676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+2)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 + 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=33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1676400"/>
                <a:ext cx="1676400" cy="307777"/>
              </a:xfrm>
              <a:prstGeom prst="rect">
                <a:avLst/>
              </a:prstGeom>
              <a:blipFill>
                <a:blip r:embed="rId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181599" y="2133600"/>
                <a:ext cx="2209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+2)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 + </m:t>
                      </m:r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−7)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2 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=33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599" y="2133600"/>
                <a:ext cx="2209800" cy="307777"/>
              </a:xfrm>
              <a:prstGeom prst="rect">
                <a:avLst/>
              </a:prstGeom>
              <a:blipFill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343400" y="2590800"/>
                <a:ext cx="3124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+4+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−14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+49=33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590800"/>
                <a:ext cx="312420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334000" y="3048000"/>
                <a:ext cx="2209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−10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+53=33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048000"/>
                <a:ext cx="22098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257800" y="3505200"/>
                <a:ext cx="2209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−10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+20=0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505200"/>
                <a:ext cx="220980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638800" y="3962400"/>
                <a:ext cx="1752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−5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+10=0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962400"/>
                <a:ext cx="17526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953000" y="44196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419600"/>
                <a:ext cx="91440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715000" y="44196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𝑏</m:t>
                      </m:r>
                      <m:r>
                        <a:rPr lang="en-GB" sz="1400" b="0" i="1" smtClean="0">
                          <a:latin typeface="Cambria Math"/>
                        </a:rPr>
                        <m:t>=−5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419600"/>
                <a:ext cx="9144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477000" y="44196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</m:t>
                      </m:r>
                      <m:r>
                        <a:rPr lang="en-GB" sz="1400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419600"/>
                <a:ext cx="91440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33"/>
          <p:cNvSpPr>
            <a:spLocks/>
          </p:cNvSpPr>
          <p:nvPr/>
        </p:nvSpPr>
        <p:spPr bwMode="auto">
          <a:xfrm>
            <a:off x="7391400" y="18288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7543800" y="18288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y with x - 7</a:t>
            </a:r>
          </a:p>
        </p:txBody>
      </p:sp>
      <p:sp>
        <p:nvSpPr>
          <p:cNvPr id="53" name="Arc 33"/>
          <p:cNvSpPr>
            <a:spLocks/>
          </p:cNvSpPr>
          <p:nvPr/>
        </p:nvSpPr>
        <p:spPr bwMode="auto">
          <a:xfrm>
            <a:off x="7391400" y="22860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" name="Arc 33"/>
          <p:cNvSpPr>
            <a:spLocks/>
          </p:cNvSpPr>
          <p:nvPr/>
        </p:nvSpPr>
        <p:spPr bwMode="auto">
          <a:xfrm>
            <a:off x="7391400" y="27432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" name="Arc 33"/>
          <p:cNvSpPr>
            <a:spLocks/>
          </p:cNvSpPr>
          <p:nvPr/>
        </p:nvSpPr>
        <p:spPr bwMode="auto">
          <a:xfrm>
            <a:off x="7391400" y="32004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" name="Arc 33"/>
          <p:cNvSpPr>
            <a:spLocks/>
          </p:cNvSpPr>
          <p:nvPr/>
        </p:nvSpPr>
        <p:spPr bwMode="auto">
          <a:xfrm>
            <a:off x="7391400" y="36576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Arc 33"/>
          <p:cNvSpPr>
            <a:spLocks/>
          </p:cNvSpPr>
          <p:nvPr/>
        </p:nvSpPr>
        <p:spPr bwMode="auto">
          <a:xfrm>
            <a:off x="7391400" y="4114800"/>
            <a:ext cx="228600" cy="4572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Text Box 34"/>
          <p:cNvSpPr txBox="1">
            <a:spLocks noChangeArrowheads="1"/>
          </p:cNvSpPr>
          <p:nvPr/>
        </p:nvSpPr>
        <p:spPr bwMode="auto">
          <a:xfrm>
            <a:off x="7543800" y="22860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both brackets</a:t>
            </a:r>
          </a:p>
        </p:txBody>
      </p:sp>
      <p:sp>
        <p:nvSpPr>
          <p:cNvPr id="59" name="Text Box 34"/>
          <p:cNvSpPr txBox="1">
            <a:spLocks noChangeArrowheads="1"/>
          </p:cNvSpPr>
          <p:nvPr/>
        </p:nvSpPr>
        <p:spPr bwMode="auto">
          <a:xfrm>
            <a:off x="7543800" y="2819400"/>
            <a:ext cx="1447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60" name="Text Box 34"/>
          <p:cNvSpPr txBox="1">
            <a:spLocks noChangeArrowheads="1"/>
          </p:cNvSpPr>
          <p:nvPr/>
        </p:nvSpPr>
        <p:spPr bwMode="auto">
          <a:xfrm>
            <a:off x="7543800" y="3276600"/>
            <a:ext cx="1447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33</a:t>
            </a:r>
          </a:p>
        </p:txBody>
      </p:sp>
      <p:sp>
        <p:nvSpPr>
          <p:cNvPr id="61" name="Text Box 34"/>
          <p:cNvSpPr txBox="1">
            <a:spLocks noChangeArrowheads="1"/>
          </p:cNvSpPr>
          <p:nvPr/>
        </p:nvSpPr>
        <p:spPr bwMode="auto">
          <a:xfrm>
            <a:off x="7620000" y="3733800"/>
            <a:ext cx="1219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sp>
        <p:nvSpPr>
          <p:cNvPr id="62" name="Text Box 34"/>
          <p:cNvSpPr txBox="1">
            <a:spLocks noChangeArrowheads="1"/>
          </p:cNvSpPr>
          <p:nvPr/>
        </p:nvSpPr>
        <p:spPr bwMode="auto">
          <a:xfrm>
            <a:off x="7543800" y="4038600"/>
            <a:ext cx="16002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will use the Quadratic formula…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57200" y="4114800"/>
                <a:ext cx="182447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114800"/>
                <a:ext cx="1824474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57200" y="4800600"/>
                <a:ext cx="2577500" cy="5975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(−5)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−(4×1×10)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2(1)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800600"/>
                <a:ext cx="2577500" cy="5975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57200" y="5562600"/>
                <a:ext cx="1335558" cy="5463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−15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562600"/>
                <a:ext cx="1335558" cy="54630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Arc 33"/>
          <p:cNvSpPr>
            <a:spLocks/>
          </p:cNvSpPr>
          <p:nvPr/>
        </p:nvSpPr>
        <p:spPr bwMode="auto">
          <a:xfrm>
            <a:off x="3124200" y="4419600"/>
            <a:ext cx="228600" cy="6858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4" name="Arc 33"/>
          <p:cNvSpPr>
            <a:spLocks/>
          </p:cNvSpPr>
          <p:nvPr/>
        </p:nvSpPr>
        <p:spPr bwMode="auto">
          <a:xfrm>
            <a:off x="3124200" y="5181600"/>
            <a:ext cx="228600" cy="685800"/>
          </a:xfrm>
          <a:custGeom>
            <a:avLst/>
            <a:gdLst>
              <a:gd name="T0" fmla="*/ 0 w 21600"/>
              <a:gd name="T1" fmla="*/ 0 h 43060"/>
              <a:gd name="T2" fmla="*/ 274870 w 21600"/>
              <a:gd name="T3" fmla="*/ 10922472 h 43060"/>
              <a:gd name="T4" fmla="*/ 0 w 21600"/>
              <a:gd name="T5" fmla="*/ 5478994 h 430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06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</a:path>
              <a:path w="21600" h="4306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2579"/>
                  <a:pt x="13362" y="41812"/>
                  <a:pt x="2454" y="4306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" name="Text Box 34"/>
          <p:cNvSpPr txBox="1">
            <a:spLocks noChangeArrowheads="1"/>
          </p:cNvSpPr>
          <p:nvPr/>
        </p:nvSpPr>
        <p:spPr bwMode="auto">
          <a:xfrm>
            <a:off x="3276600" y="4495800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a, b and c</a:t>
            </a:r>
          </a:p>
        </p:txBody>
      </p:sp>
      <p:sp>
        <p:nvSpPr>
          <p:cNvPr id="86" name="Text Box 34"/>
          <p:cNvSpPr txBox="1">
            <a:spLocks noChangeArrowheads="1"/>
          </p:cNvSpPr>
          <p:nvPr/>
        </p:nvSpPr>
        <p:spPr bwMode="auto">
          <a:xfrm>
            <a:off x="3200400" y="5257800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parts</a:t>
            </a:r>
          </a:p>
        </p:txBody>
      </p:sp>
      <p:sp>
        <p:nvSpPr>
          <p:cNvPr id="87" name="Text Box 34"/>
          <p:cNvSpPr txBox="1">
            <a:spLocks noChangeArrowheads="1"/>
          </p:cNvSpPr>
          <p:nvPr/>
        </p:nvSpPr>
        <p:spPr bwMode="auto">
          <a:xfrm>
            <a:off x="4648200" y="5257800"/>
            <a:ext cx="4114800" cy="106182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As we cannot square root a negative number, this equation is unsolvable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geometrical implication is that the lines do not meet!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887583" y="2286000"/>
            <a:ext cx="8382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6553200" y="1717766"/>
            <a:ext cx="2286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/>
          <p:cNvSpPr/>
          <p:nvPr/>
        </p:nvSpPr>
        <p:spPr>
          <a:xfrm>
            <a:off x="6207033" y="2166257"/>
            <a:ext cx="637903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98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 animBg="1"/>
      <p:bldP spid="52" grpId="0"/>
      <p:bldP spid="53" grpId="0" animBg="1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83" grpId="0" animBg="1"/>
      <p:bldP spid="84" grpId="0" animBg="1"/>
      <p:bldP spid="85" grpId="0"/>
      <p:bldP spid="86" grpId="0"/>
      <p:bldP spid="87" grpId="0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Circles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algebra to find the coordinates of intersection between straight lines and circles.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195263" y="2272937"/>
            <a:ext cx="3919537" cy="3853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GB" sz="1400" dirty="0">
                <a:latin typeface="Comic Sans MS" pitchFamily="66" charset="0"/>
              </a:rPr>
              <a:t>Show that the line y = x – 7 does not touch the circle (x + 2)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+ y</a:t>
            </a:r>
            <a:r>
              <a:rPr lang="en-GB" sz="1400" baseline="30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= 33.</a:t>
            </a:r>
          </a:p>
          <a:p>
            <a:pPr algn="ctr">
              <a:buFontTx/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This is what the curves would look like if you drew them…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8" name="Line 2"/>
          <p:cNvSpPr>
            <a:spLocks noChangeShapeType="1"/>
          </p:cNvSpPr>
          <p:nvPr/>
        </p:nvSpPr>
        <p:spPr bwMode="auto">
          <a:xfrm flipV="1">
            <a:off x="6477000" y="21336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3"/>
          <p:cNvSpPr>
            <a:spLocks noChangeShapeType="1"/>
          </p:cNvSpPr>
          <p:nvPr/>
        </p:nvSpPr>
        <p:spPr bwMode="auto">
          <a:xfrm rot="5400000" flipV="1">
            <a:off x="6438900" y="2171700"/>
            <a:ext cx="0" cy="281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Oval 4"/>
          <p:cNvSpPr>
            <a:spLocks noChangeAspect="1" noChangeArrowheads="1"/>
          </p:cNvSpPr>
          <p:nvPr/>
        </p:nvSpPr>
        <p:spPr bwMode="auto">
          <a:xfrm>
            <a:off x="5152103" y="2669457"/>
            <a:ext cx="1752600" cy="1752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3822290" y="4343166"/>
            <a:ext cx="17940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(x + 2)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+ y</a:t>
            </a:r>
            <a:r>
              <a:rPr lang="en-GB" sz="1400" b="1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GB" sz="1400" b="1" dirty="0">
                <a:solidFill>
                  <a:srgbClr val="0000FF"/>
                </a:solidFill>
                <a:latin typeface="Comic Sans MS" pitchFamily="66" charset="0"/>
              </a:rPr>
              <a:t> = 33</a:t>
            </a:r>
            <a:endParaRPr lang="en-GB" sz="1400" b="1" dirty="0">
              <a:solidFill>
                <a:srgbClr val="0000FF"/>
              </a:solidFill>
            </a:endParaRPr>
          </a:p>
        </p:txBody>
      </p:sp>
      <p:sp>
        <p:nvSpPr>
          <p:cNvPr id="67" name="Line 23"/>
          <p:cNvSpPr>
            <a:spLocks noChangeShapeType="1"/>
          </p:cNvSpPr>
          <p:nvPr/>
        </p:nvSpPr>
        <p:spPr bwMode="auto">
          <a:xfrm flipH="1">
            <a:off x="6120578" y="3082412"/>
            <a:ext cx="1651822" cy="1932039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7339780" y="2698487"/>
            <a:ext cx="103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  <a:latin typeface="Comic Sans MS" pitchFamily="66" charset="0"/>
              </a:rPr>
              <a:t>y = x - 7</a:t>
            </a:r>
          </a:p>
        </p:txBody>
      </p:sp>
    </p:spTree>
    <p:extLst>
      <p:ext uri="{BB962C8B-B14F-4D97-AF65-F5344CB8AC3E}">
        <p14:creationId xmlns:p14="http://schemas.microsoft.com/office/powerpoint/2010/main" val="106179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66" grpId="0"/>
      <p:bldP spid="67" grpId="0" animBg="1"/>
      <p:bldP spid="6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11DD16-AA80-414A-9667-5D18A42E30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8AC64D-35BA-4B02-B5ED-A7707F1419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4BA7CF-EBBF-4EE8-B4D0-EAA8BD2981BD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</TotalTime>
  <Words>769</Words>
  <Application>Microsoft Office PowerPoint</Application>
  <PresentationFormat>On-screen Show (4:3)</PresentationFormat>
  <Paragraphs>91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PowerPoint Presentation</vt:lpstr>
      <vt:lpstr>Circles</vt:lpstr>
      <vt:lpstr>Circles</vt:lpstr>
      <vt:lpstr>Circles</vt:lpstr>
      <vt:lpstr>Circles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90</cp:revision>
  <cp:lastPrinted>2017-11-21T05:26:55Z</cp:lastPrinted>
  <dcterms:created xsi:type="dcterms:W3CDTF">2017-08-14T15:35:38Z</dcterms:created>
  <dcterms:modified xsi:type="dcterms:W3CDTF">2021-03-25T09:04:04Z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