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88.png"/><Relationship Id="rId7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94.png"/><Relationship Id="rId9" Type="http://schemas.openxmlformats.org/officeDocument/2006/relationships/image" Target="../media/image9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88.png"/><Relationship Id="rId7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102.png"/><Relationship Id="rId5" Type="http://schemas.openxmlformats.org/officeDocument/2006/relationships/image" Target="../media/image90.png"/><Relationship Id="rId10" Type="http://schemas.openxmlformats.org/officeDocument/2006/relationships/image" Target="../media/image101.png"/><Relationship Id="rId9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88.png"/><Relationship Id="rId7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106.png"/><Relationship Id="rId9" Type="http://schemas.openxmlformats.org/officeDocument/2006/relationships/image" Target="../media/image10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3" Type="http://schemas.openxmlformats.org/officeDocument/2006/relationships/image" Target="../media/image88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110.png"/><Relationship Id="rId5" Type="http://schemas.openxmlformats.org/officeDocument/2006/relationships/image" Target="../media/image90.png"/><Relationship Id="rId10" Type="http://schemas.openxmlformats.org/officeDocument/2006/relationships/image" Target="../media/image109.png"/><Relationship Id="rId9" Type="http://schemas.openxmlformats.org/officeDocument/2006/relationships/image" Target="../media/image10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88.png"/><Relationship Id="rId7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115.png"/><Relationship Id="rId5" Type="http://schemas.openxmlformats.org/officeDocument/2006/relationships/image" Target="../media/image90.png"/><Relationship Id="rId10" Type="http://schemas.openxmlformats.org/officeDocument/2006/relationships/image" Target="../media/image114.png"/><Relationship Id="rId9" Type="http://schemas.openxmlformats.org/officeDocument/2006/relationships/image" Target="../media/image1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6C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42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95263" y="1600200"/>
                <a:ext cx="3436211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sz="1800" b="1" dirty="0">
                    <a:latin typeface="Comic Sans MS" pitchFamily="66" charset="0"/>
                  </a:rPr>
                  <a:t>You can model circles through equations</a:t>
                </a:r>
              </a:p>
              <a:p>
                <a:pPr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r>
                  <a:rPr lang="en-GB" sz="1600" dirty="0">
                    <a:latin typeface="Comic Sans MS" pitchFamily="66" charset="0"/>
                  </a:rPr>
                  <a:t>Find the centre and radius of the circle with equation:</a:t>
                </a:r>
              </a:p>
              <a:p>
                <a:pPr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You can use completing the square to change the form…</a:t>
                </a:r>
                <a:endParaRPr lang="en-GB" sz="1600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5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95263" y="1600200"/>
                <a:ext cx="3436211" cy="4525963"/>
              </a:xfrm>
              <a:blipFill>
                <a:blip r:embed="rId2"/>
                <a:stretch>
                  <a:fillRect t="-1348" r="-1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40867" y="1615440"/>
                <a:ext cx="27758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867" y="1615440"/>
                <a:ext cx="2775824" cy="246221"/>
              </a:xfrm>
              <a:prstGeom prst="rect">
                <a:avLst/>
              </a:prstGeom>
              <a:blipFill>
                <a:blip r:embed="rId6"/>
                <a:stretch>
                  <a:fillRect l="-219" r="-87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5222" y="2194559"/>
                <a:ext cx="27758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22" y="2194559"/>
                <a:ext cx="2775824" cy="246221"/>
              </a:xfrm>
              <a:prstGeom prst="rect">
                <a:avLst/>
              </a:prstGeom>
              <a:blipFill>
                <a:blip r:embed="rId7"/>
                <a:stretch>
                  <a:fillRect l="-220" r="-109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56798" y="2791095"/>
                <a:ext cx="13514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−(49)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798" y="2791095"/>
                <a:ext cx="1351460" cy="246221"/>
              </a:xfrm>
              <a:prstGeom prst="rect">
                <a:avLst/>
              </a:prstGeom>
              <a:blipFill>
                <a:blip r:embed="rId8"/>
                <a:stretch>
                  <a:fillRect l="-4505" r="-405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76146" y="2786741"/>
                <a:ext cx="16451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 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+8)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−(64)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146" y="2786741"/>
                <a:ext cx="1645130" cy="246221"/>
              </a:xfrm>
              <a:prstGeom prst="rect">
                <a:avLst/>
              </a:prstGeom>
              <a:blipFill>
                <a:blip r:embed="rId9"/>
                <a:stretch>
                  <a:fillRect l="-1481" r="-3704" b="-3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82878" y="2791096"/>
                <a:ext cx="82413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878" y="2791096"/>
                <a:ext cx="824136" cy="246221"/>
              </a:xfrm>
              <a:prstGeom prst="rect">
                <a:avLst/>
              </a:prstGeom>
              <a:blipFill>
                <a:blip r:embed="rId10"/>
                <a:stretch>
                  <a:fillRect r="-3704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06181" y="3370214"/>
                <a:ext cx="27098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 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+8)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−125=0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181" y="3370214"/>
                <a:ext cx="2709844" cy="246221"/>
              </a:xfrm>
              <a:prstGeom prst="rect">
                <a:avLst/>
              </a:prstGeom>
              <a:blipFill>
                <a:blip r:embed="rId11"/>
                <a:stretch>
                  <a:fillRect l="-1798" r="-89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94010" y="3966751"/>
                <a:ext cx="23388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 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+8)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 =125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010" y="3966751"/>
                <a:ext cx="2338845" cy="246221"/>
              </a:xfrm>
              <a:prstGeom prst="rect">
                <a:avLst/>
              </a:prstGeom>
              <a:blipFill>
                <a:blip r:embed="rId12"/>
                <a:stretch>
                  <a:fillRect l="-2083" r="-104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70204" y="4946466"/>
                <a:ext cx="15841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𝑒𝑛𝑡𝑟𝑒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=(7,−8)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204" y="4946466"/>
                <a:ext cx="1584152" cy="246221"/>
              </a:xfrm>
              <a:prstGeom prst="rect">
                <a:avLst/>
              </a:prstGeom>
              <a:blipFill>
                <a:blip r:embed="rId13"/>
                <a:stretch>
                  <a:fillRect l="-1923" r="-3846" b="-3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13300" y="5421082"/>
                <a:ext cx="2080762" cy="280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𝑎𝑑𝑖𝑢𝑠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00" y="5421082"/>
                <a:ext cx="2080762" cy="280270"/>
              </a:xfrm>
              <a:prstGeom prst="rect">
                <a:avLst/>
              </a:prstGeom>
              <a:blipFill>
                <a:blip r:embed="rId14"/>
                <a:stretch>
                  <a:fillRect l="-1173" r="-146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33"/>
          <p:cNvSpPr>
            <a:spLocks/>
          </p:cNvSpPr>
          <p:nvPr/>
        </p:nvSpPr>
        <p:spPr bwMode="auto">
          <a:xfrm>
            <a:off x="7404461" y="1724298"/>
            <a:ext cx="154577" cy="583474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7552509" y="1632857"/>
            <a:ext cx="15914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to have the x and y terms together</a:t>
            </a:r>
          </a:p>
        </p:txBody>
      </p:sp>
      <p:sp>
        <p:nvSpPr>
          <p:cNvPr id="25" name="Arc 33"/>
          <p:cNvSpPr>
            <a:spLocks/>
          </p:cNvSpPr>
          <p:nvPr/>
        </p:nvSpPr>
        <p:spPr bwMode="auto">
          <a:xfrm>
            <a:off x="7434941" y="2312127"/>
            <a:ext cx="154577" cy="583474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33"/>
          <p:cNvSpPr>
            <a:spLocks/>
          </p:cNvSpPr>
          <p:nvPr/>
        </p:nvSpPr>
        <p:spPr bwMode="auto">
          <a:xfrm>
            <a:off x="7448004" y="2908664"/>
            <a:ext cx="154577" cy="583474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33"/>
          <p:cNvSpPr>
            <a:spLocks/>
          </p:cNvSpPr>
          <p:nvPr/>
        </p:nvSpPr>
        <p:spPr bwMode="auto">
          <a:xfrm>
            <a:off x="7617822" y="3496492"/>
            <a:ext cx="154577" cy="583474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7489373" y="2246812"/>
            <a:ext cx="1798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Complete the square for the x and y terms separately</a:t>
            </a: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7567750" y="2960914"/>
            <a:ext cx="14543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the like terms</a:t>
            </a: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7676607" y="3661954"/>
            <a:ext cx="9013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125</a:t>
            </a:r>
          </a:p>
        </p:txBody>
      </p:sp>
      <p:sp>
        <p:nvSpPr>
          <p:cNvPr id="5" name="Rectangle 4"/>
          <p:cNvSpPr/>
          <p:nvPr/>
        </p:nvSpPr>
        <p:spPr>
          <a:xfrm>
            <a:off x="4650378" y="2124893"/>
            <a:ext cx="853440" cy="3396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627121" y="2738847"/>
            <a:ext cx="1380308" cy="3396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199018" y="2743201"/>
            <a:ext cx="1380308" cy="339634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682344" y="2111831"/>
            <a:ext cx="853440" cy="339634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41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5" grpId="0" animBg="1"/>
      <p:bldP spid="5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295724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dirty="0">
                <a:latin typeface="Comic Sans MS" pitchFamily="66" charset="0"/>
              </a:rPr>
              <a:t>Plot the graph of the equation </a:t>
            </a:r>
            <a:r>
              <a:rPr lang="en-US" sz="1800" b="1" dirty="0">
                <a:latin typeface="Comic Sans MS" pitchFamily="66" charset="0"/>
              </a:rPr>
              <a:t>x</a:t>
            </a:r>
            <a:r>
              <a:rPr lang="en-US" sz="1800" b="1" baseline="30000" dirty="0">
                <a:latin typeface="Comic Sans MS" pitchFamily="66" charset="0"/>
              </a:rPr>
              <a:t>2</a:t>
            </a:r>
            <a:r>
              <a:rPr lang="en-US" sz="1800" b="1" dirty="0">
                <a:latin typeface="Comic Sans MS" pitchFamily="66" charset="0"/>
              </a:rPr>
              <a:t> + y</a:t>
            </a:r>
            <a:r>
              <a:rPr lang="en-US" sz="1800" b="1" baseline="30000" dirty="0">
                <a:latin typeface="Comic Sans MS" pitchFamily="66" charset="0"/>
              </a:rPr>
              <a:t>2</a:t>
            </a:r>
            <a:r>
              <a:rPr lang="en-US" sz="1800" b="1" dirty="0">
                <a:latin typeface="Comic Sans MS" pitchFamily="66" charset="0"/>
              </a:rPr>
              <a:t> = 25 for values of x from -5 to 5</a:t>
            </a:r>
            <a:endParaRPr lang="en-GB" sz="1800" b="1" dirty="0">
              <a:latin typeface="Comic Sans MS" pitchFamily="66" charset="0"/>
            </a:endParaRP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730" y="1275806"/>
            <a:ext cx="5568012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31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800" dirty="0">
                <a:latin typeface="Comic Sans MS" pitchFamily="66" charset="0"/>
              </a:rPr>
              <a:t>(x – a)</a:t>
            </a:r>
            <a:r>
              <a:rPr lang="en-GB" sz="1800" baseline="30000" dirty="0">
                <a:latin typeface="Comic Sans MS" pitchFamily="66" charset="0"/>
              </a:rPr>
              <a:t>2</a:t>
            </a:r>
            <a:r>
              <a:rPr lang="en-GB" sz="1800" dirty="0">
                <a:latin typeface="Comic Sans MS" pitchFamily="66" charset="0"/>
              </a:rPr>
              <a:t> + (y – b)</a:t>
            </a:r>
            <a:r>
              <a:rPr lang="en-GB" sz="1800" baseline="30000" dirty="0">
                <a:latin typeface="Comic Sans MS" pitchFamily="66" charset="0"/>
              </a:rPr>
              <a:t>2</a:t>
            </a:r>
            <a:r>
              <a:rPr lang="en-GB" sz="1800" dirty="0">
                <a:latin typeface="Comic Sans MS" pitchFamily="66" charset="0"/>
              </a:rPr>
              <a:t> = r</a:t>
            </a:r>
            <a:r>
              <a:rPr lang="en-GB" sz="1800" baseline="30000" dirty="0">
                <a:latin typeface="Comic Sans MS" pitchFamily="66" charset="0"/>
              </a:rPr>
              <a:t>2</a:t>
            </a:r>
            <a:endParaRPr lang="en-GB" sz="18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800" dirty="0">
                <a:latin typeface="Comic Sans MS" pitchFamily="66" charset="0"/>
              </a:rPr>
              <a:t>Where (</a:t>
            </a:r>
            <a:r>
              <a:rPr lang="en-GB" sz="1800" dirty="0" err="1">
                <a:latin typeface="Comic Sans MS" pitchFamily="66" charset="0"/>
              </a:rPr>
              <a:t>a,b</a:t>
            </a:r>
            <a:r>
              <a:rPr lang="en-GB" sz="1800" dirty="0">
                <a:latin typeface="Comic Sans MS" pitchFamily="66" charset="0"/>
              </a:rPr>
              <a:t>) is the centre of the circle and r is its radius.</a:t>
            </a:r>
            <a:endParaRPr lang="en-GB" sz="1800" baseline="30000" dirty="0">
              <a:latin typeface="Comic Sans MS" pitchFamily="66" charset="0"/>
            </a:endParaRPr>
          </a:p>
        </p:txBody>
      </p:sp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4648200" y="16002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600" dirty="0">
                <a:latin typeface="Comic Sans MS" pitchFamily="66" charset="0"/>
              </a:rPr>
              <a:t>Write down the equation of the circle with centre (5,7) and radius 4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34000" y="2209800"/>
            <a:ext cx="2731004" cy="369332"/>
          </a:xfrm>
          <a:prstGeom prst="rect">
            <a:avLst/>
          </a:prstGeom>
          <a:blipFill rotWithShape="1">
            <a:blip r:embed="rId2"/>
            <a:stretch>
              <a:fillRect b="-666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57800" y="2743200"/>
            <a:ext cx="1589218" cy="369332"/>
          </a:xfrm>
          <a:prstGeom prst="rect">
            <a:avLst/>
          </a:prstGeom>
          <a:blipFill rotWithShape="1">
            <a:blip r:embed="rId3"/>
            <a:stretch>
              <a:fillRect b="-1311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81800" y="2743200"/>
            <a:ext cx="650434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91400" y="2743200"/>
            <a:ext cx="792461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34000" y="3429000"/>
            <a:ext cx="2731452" cy="369332"/>
          </a:xfrm>
          <a:prstGeom prst="rect">
            <a:avLst/>
          </a:prstGeom>
          <a:blipFill rotWithShape="1">
            <a:blip r:embed="rId6"/>
            <a:stretch>
              <a:fillRect b="-666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24588" name="Line 2"/>
          <p:cNvSpPr>
            <a:spLocks noChangeShapeType="1"/>
          </p:cNvSpPr>
          <p:nvPr/>
        </p:nvSpPr>
        <p:spPr bwMode="auto">
          <a:xfrm flipV="1">
            <a:off x="6858000" y="3886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9" name="Line 3"/>
          <p:cNvSpPr>
            <a:spLocks noChangeShapeType="1"/>
          </p:cNvSpPr>
          <p:nvPr/>
        </p:nvSpPr>
        <p:spPr bwMode="auto">
          <a:xfrm rot="5400000" flipV="1">
            <a:off x="6819900" y="3924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0" name="Oval 4"/>
          <p:cNvSpPr>
            <a:spLocks noChangeAspect="1" noChangeArrowheads="1"/>
          </p:cNvSpPr>
          <p:nvPr/>
        </p:nvSpPr>
        <p:spPr bwMode="auto">
          <a:xfrm>
            <a:off x="6934200" y="3886200"/>
            <a:ext cx="1295400" cy="1295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91" name="Group 22"/>
          <p:cNvGrpSpPr>
            <a:grpSpLocks/>
          </p:cNvGrpSpPr>
          <p:nvPr/>
        </p:nvGrpSpPr>
        <p:grpSpPr bwMode="auto">
          <a:xfrm>
            <a:off x="7497763" y="4481513"/>
            <a:ext cx="152400" cy="152400"/>
            <a:chOff x="2832" y="3648"/>
            <a:chExt cx="96" cy="96"/>
          </a:xfrm>
        </p:grpSpPr>
        <p:sp>
          <p:nvSpPr>
            <p:cNvPr id="24601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2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592" name="Text Box 34"/>
          <p:cNvSpPr txBox="1">
            <a:spLocks noChangeArrowheads="1"/>
          </p:cNvSpPr>
          <p:nvPr/>
        </p:nvSpPr>
        <p:spPr bwMode="auto">
          <a:xfrm>
            <a:off x="7197725" y="4217988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(5,7)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09368" y="4068096"/>
            <a:ext cx="2731452" cy="369332"/>
          </a:xfrm>
          <a:prstGeom prst="rect">
            <a:avLst/>
          </a:prstGeom>
          <a:blipFill rotWithShape="1">
            <a:blip r:embed="rId7"/>
            <a:stretch>
              <a:fillRect b="-655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60500" y="4438650"/>
            <a:ext cx="265113" cy="752475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236538" y="5191125"/>
            <a:ext cx="2359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This is a translation 5 units to the left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851150" y="4443413"/>
            <a:ext cx="334963" cy="80645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7" name="TextBox 27"/>
          <p:cNvSpPr txBox="1">
            <a:spLocks noChangeArrowheads="1"/>
          </p:cNvSpPr>
          <p:nvPr/>
        </p:nvSpPr>
        <p:spPr bwMode="auto">
          <a:xfrm>
            <a:off x="2497138" y="5226050"/>
            <a:ext cx="23606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This is a translation 7 units up</a:t>
            </a:r>
          </a:p>
        </p:txBody>
      </p:sp>
      <p:sp>
        <p:nvSpPr>
          <p:cNvPr id="30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6078794"/>
            <a:ext cx="1545359" cy="369332"/>
          </a:xfrm>
          <a:prstGeom prst="rect">
            <a:avLst/>
          </a:prstGeom>
          <a:blipFill rotWithShape="1">
            <a:blip r:embed="rId8"/>
            <a:stretch>
              <a:fillRect b="-655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995488" y="6253163"/>
            <a:ext cx="1249362" cy="190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0" name="TextBox 33"/>
          <p:cNvSpPr txBox="1">
            <a:spLocks noChangeArrowheads="1"/>
          </p:cNvSpPr>
          <p:nvPr/>
        </p:nvSpPr>
        <p:spPr bwMode="auto">
          <a:xfrm>
            <a:off x="3328988" y="5821363"/>
            <a:ext cx="23590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>
                <a:latin typeface="Comic Sans MS" pitchFamily="66" charset="0"/>
              </a:rPr>
              <a:t>A circle with this equation would have centre at (0,0)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2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" grpId="0" animBg="1"/>
      <p:bldP spid="3" grpId="0" animBg="1"/>
      <p:bldP spid="9" grpId="0" animBg="1"/>
      <p:bldP spid="10" grpId="0" animBg="1"/>
      <p:bldP spid="11" grpId="0" animBg="1"/>
      <p:bldP spid="24588" grpId="0" animBg="1"/>
      <p:bldP spid="24589" grpId="0" animBg="1"/>
      <p:bldP spid="24590" grpId="0" animBg="1"/>
      <p:bldP spid="24592" grpId="0"/>
      <p:bldP spid="21" grpId="0" animBg="1"/>
      <p:bldP spid="24595" grpId="0"/>
      <p:bldP spid="24597" grpId="0"/>
      <p:bldP spid="30" grpId="0" animBg="1"/>
      <p:bldP spid="246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Find the coordinates of the centre, and the radius of, the circle with the following equation:</a:t>
            </a:r>
            <a:endParaRPr lang="en-GB" sz="16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29032" y="3470787"/>
                <a:ext cx="27314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032" y="3470787"/>
                <a:ext cx="273145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5691" y="4262283"/>
                <a:ext cx="19241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b="0" i="1" smtClean="0">
                          <a:latin typeface="Cambria Math"/>
                        </a:rPr>
                        <m:t>=(−3,1)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91" y="4262283"/>
                <a:ext cx="1924181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109" y="4798140"/>
                <a:ext cx="14060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𝑅𝑎𝑑𝑖𝑢𝑠</m:t>
                      </m:r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09" y="4798140"/>
                <a:ext cx="140609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2477730" y="4350774"/>
            <a:ext cx="1268360" cy="117987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995949" y="4989870"/>
            <a:ext cx="1410928" cy="18681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87588" y="4038599"/>
            <a:ext cx="374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Remember the coordinates have the opposite sign to what is in the brackets!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13268" y="4922519"/>
            <a:ext cx="374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the equation is written as above, the radius is obvious!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  <p:bldP spid="11" grpId="0"/>
      <p:bldP spid="8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Find the coordinates of the centre, and the radius of, the circle with the following equation:</a:t>
            </a:r>
            <a:endParaRPr lang="en-GB" sz="16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29032" y="3470787"/>
                <a:ext cx="2804679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032" y="3470787"/>
                <a:ext cx="2804679" cy="7693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5691" y="4498257"/>
                <a:ext cx="207358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,−4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91" y="4498257"/>
                <a:ext cx="2073581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109" y="5343830"/>
                <a:ext cx="168591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𝑅𝑎𝑑𝑖𝑢𝑠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09" y="5343830"/>
                <a:ext cx="1685911" cy="4019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2566220" y="4763729"/>
            <a:ext cx="1268360" cy="117987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335162" y="5594554"/>
            <a:ext cx="1410928" cy="18681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6079" y="4392560"/>
            <a:ext cx="374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Remember the coordinates have the opposite sign to what is in the brackets!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52481" y="5527203"/>
            <a:ext cx="374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the equation is written as above, square root the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07690" y="5776450"/>
                <a:ext cx="89409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690" y="5776450"/>
                <a:ext cx="894091" cy="4019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0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  <p:bldP spid="11" grpId="0"/>
      <p:bldP spid="8" grpId="0"/>
      <p:bldP spid="18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Show that the circle:</a:t>
            </a:r>
          </a:p>
          <a:p>
            <a:pPr algn="ctr" eaLnBrk="1" hangingPunct="1">
              <a:buFontTx/>
              <a:buNone/>
            </a:pPr>
            <a:endParaRPr lang="en-GB" sz="1600" baseline="300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en-GB" sz="1600" baseline="300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en-GB" sz="1600" baseline="300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Passes through (5,-8)</a:t>
            </a:r>
            <a:endParaRPr lang="en-GB" sz="1600" baseline="30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91381" y="2905432"/>
                <a:ext cx="2752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381" y="2905432"/>
                <a:ext cx="275235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95800" y="2057400"/>
                <a:ext cx="2752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057400"/>
                <a:ext cx="2752357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43400" y="2743200"/>
                <a:ext cx="2917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5−3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−8+4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743200"/>
                <a:ext cx="291772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5400" y="3352800"/>
                <a:ext cx="21098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210980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91200" y="38862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latin typeface="Cambria Math"/>
                        </a:rPr>
                        <m:t>+16=20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886200"/>
                <a:ext cx="14478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33"/>
          <p:cNvSpPr>
            <a:spLocks/>
          </p:cNvSpPr>
          <p:nvPr/>
        </p:nvSpPr>
        <p:spPr bwMode="auto">
          <a:xfrm>
            <a:off x="7391400" y="22860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7543800" y="24384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25" name="Arc 33"/>
          <p:cNvSpPr>
            <a:spLocks/>
          </p:cNvSpPr>
          <p:nvPr/>
        </p:nvSpPr>
        <p:spPr bwMode="auto">
          <a:xfrm>
            <a:off x="7391400" y="28956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33"/>
          <p:cNvSpPr>
            <a:spLocks/>
          </p:cNvSpPr>
          <p:nvPr/>
        </p:nvSpPr>
        <p:spPr bwMode="auto">
          <a:xfrm>
            <a:off x="7391400" y="35052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7467600" y="2819400"/>
            <a:ext cx="1447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inside the brackets</a:t>
            </a: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7543800" y="36576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both</a:t>
            </a: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4648200" y="4572000"/>
            <a:ext cx="3733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As the statement is true, the circle curve will pass through (5,-8)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6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</a:rPr>
              <a:t>The line AB is the diameter of a circle, where A and B are (4,7) and (-8,3) respectively. Find the equation of the circle.</a:t>
            </a: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To do this we need to find the centre of the circle, and its radius…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Line 2"/>
          <p:cNvSpPr>
            <a:spLocks noChangeShapeType="1"/>
          </p:cNvSpPr>
          <p:nvPr/>
        </p:nvSpPr>
        <p:spPr bwMode="auto">
          <a:xfrm flipV="1">
            <a:off x="2590800" y="3886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2552700" y="3924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spect="1" noChangeArrowheads="1"/>
          </p:cNvSpPr>
          <p:nvPr/>
        </p:nvSpPr>
        <p:spPr bwMode="auto">
          <a:xfrm>
            <a:off x="1600200" y="38100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1600200" y="4953000"/>
            <a:ext cx="152400" cy="152400"/>
            <a:chOff x="2832" y="3648"/>
            <a:chExt cx="96" cy="96"/>
          </a:xfrm>
        </p:grpSpPr>
        <p:sp>
          <p:nvSpPr>
            <p:cNvPr id="3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3346161" y="415564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(4,7)</a:t>
            </a:r>
          </a:p>
        </p:txBody>
      </p:sp>
      <p:grpSp>
        <p:nvGrpSpPr>
          <p:cNvPr id="39" name="Group 22"/>
          <p:cNvGrpSpPr>
            <a:grpSpLocks/>
          </p:cNvGrpSpPr>
          <p:nvPr/>
        </p:nvGrpSpPr>
        <p:grpSpPr bwMode="auto">
          <a:xfrm>
            <a:off x="3200400" y="4267200"/>
            <a:ext cx="152400" cy="152400"/>
            <a:chOff x="2832" y="3648"/>
            <a:chExt cx="96" cy="96"/>
          </a:xfrm>
        </p:grpSpPr>
        <p:sp>
          <p:nvSpPr>
            <p:cNvPr id="4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Line 22"/>
          <p:cNvSpPr>
            <a:spLocks noChangeShapeType="1"/>
          </p:cNvSpPr>
          <p:nvPr/>
        </p:nvSpPr>
        <p:spPr bwMode="auto">
          <a:xfrm flipV="1">
            <a:off x="1662545" y="4350326"/>
            <a:ext cx="1620982" cy="70658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2438401" y="4620490"/>
            <a:ext cx="152400" cy="152400"/>
            <a:chOff x="2832" y="3648"/>
            <a:chExt cx="96" cy="96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1004744" y="494535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(-8,3)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5455" y="1662546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Finding the midpoint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81600" y="2133600"/>
                <a:ext cx="1640193" cy="488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133600"/>
                <a:ext cx="1640193" cy="48821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81600" y="2819400"/>
                <a:ext cx="1498102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8+</m:t>
                              </m:r>
                              <m:r>
                                <a:rPr lang="en-GB" sz="140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819400"/>
                <a:ext cx="1498102" cy="5763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81600" y="3581400"/>
                <a:ext cx="8358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2,</m:t>
                          </m:r>
                          <m:r>
                            <a:rPr lang="en-GB" sz="160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81400"/>
                <a:ext cx="83587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3"/>
          <p:cNvSpPr>
            <a:spLocks/>
          </p:cNvSpPr>
          <p:nvPr/>
        </p:nvSpPr>
        <p:spPr bwMode="auto">
          <a:xfrm>
            <a:off x="6934200" y="24384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7086600" y="243840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the coordinate values</a:t>
            </a:r>
          </a:p>
        </p:txBody>
      </p:sp>
      <p:sp>
        <p:nvSpPr>
          <p:cNvPr id="51" name="Arc 33"/>
          <p:cNvSpPr>
            <a:spLocks/>
          </p:cNvSpPr>
          <p:nvPr/>
        </p:nvSpPr>
        <p:spPr bwMode="auto">
          <a:xfrm>
            <a:off x="6934200" y="31242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7086600" y="32766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2,</m:t>
                          </m:r>
                          <m:r>
                            <a:rPr lang="en-GB" sz="160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1981200" y="4343400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(-2,5)</a:t>
            </a: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6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3" grpId="0" animBg="1"/>
      <p:bldP spid="34" grpId="0" animBg="1"/>
      <p:bldP spid="38" grpId="0"/>
      <p:bldP spid="45" grpId="0" animBg="1"/>
      <p:bldP spid="46" grpId="0"/>
      <p:bldP spid="2" grpId="0"/>
      <p:bldP spid="5" grpId="0"/>
      <p:bldP spid="47" grpId="0"/>
      <p:bldP spid="48" grpId="0"/>
      <p:bldP spid="49" grpId="0" animBg="1"/>
      <p:bldP spid="50" grpId="0"/>
      <p:bldP spid="51" grpId="0" animBg="1"/>
      <p:bldP spid="52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</a:rPr>
              <a:t>The line AB is the diameter of a circle, where A and B are (4,7) and (-8,3) respectively. Find the equation of the circle.</a:t>
            </a: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To do this we need to find the centre of the circle, and its radius…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Line 2"/>
          <p:cNvSpPr>
            <a:spLocks noChangeShapeType="1"/>
          </p:cNvSpPr>
          <p:nvPr/>
        </p:nvSpPr>
        <p:spPr bwMode="auto">
          <a:xfrm flipV="1">
            <a:off x="2590800" y="3886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2552700" y="3924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spect="1" noChangeArrowheads="1"/>
          </p:cNvSpPr>
          <p:nvPr/>
        </p:nvSpPr>
        <p:spPr bwMode="auto">
          <a:xfrm>
            <a:off x="1600200" y="38100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1600200" y="4953000"/>
            <a:ext cx="152400" cy="152400"/>
            <a:chOff x="2832" y="3648"/>
            <a:chExt cx="96" cy="96"/>
          </a:xfrm>
        </p:grpSpPr>
        <p:sp>
          <p:nvSpPr>
            <p:cNvPr id="3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3346161" y="415564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(4,7)</a:t>
            </a:r>
          </a:p>
        </p:txBody>
      </p:sp>
      <p:grpSp>
        <p:nvGrpSpPr>
          <p:cNvPr id="39" name="Group 22"/>
          <p:cNvGrpSpPr>
            <a:grpSpLocks/>
          </p:cNvGrpSpPr>
          <p:nvPr/>
        </p:nvGrpSpPr>
        <p:grpSpPr bwMode="auto">
          <a:xfrm>
            <a:off x="3200400" y="4267200"/>
            <a:ext cx="152400" cy="152400"/>
            <a:chOff x="2832" y="3648"/>
            <a:chExt cx="96" cy="96"/>
          </a:xfrm>
        </p:grpSpPr>
        <p:sp>
          <p:nvSpPr>
            <p:cNvPr id="4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Line 22"/>
          <p:cNvSpPr>
            <a:spLocks noChangeShapeType="1"/>
          </p:cNvSpPr>
          <p:nvPr/>
        </p:nvSpPr>
        <p:spPr bwMode="auto">
          <a:xfrm flipV="1">
            <a:off x="1662545" y="4350326"/>
            <a:ext cx="1620982" cy="70658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2438401" y="4620490"/>
            <a:ext cx="152400" cy="152400"/>
            <a:chOff x="2832" y="3648"/>
            <a:chExt cx="96" cy="96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1004744" y="494535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(-8,3)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1662546"/>
            <a:ext cx="4114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Finding the radius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radius will be the distance from the centre to the edge, so you can use 2 coordinates and Pythagoras’ Theorem for this!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Using (-2,5) and (4,7)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2,</m:t>
                          </m:r>
                          <m:r>
                            <a:rPr lang="en-GB" sz="160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1981200" y="4343400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(-2,5)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24400" y="3733800"/>
                <a:ext cx="2819875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4−(−2)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7−5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733800"/>
                <a:ext cx="2819875" cy="427746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724400" y="4343400"/>
                <a:ext cx="1550296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343400"/>
                <a:ext cx="1550296" cy="4277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724400" y="4953000"/>
                <a:ext cx="65684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 smtClean="0">
                              <a:latin typeface="Cambria Math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656846" cy="40197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24400" y="5562600"/>
                <a:ext cx="102233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562600"/>
                <a:ext cx="1022331" cy="40197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33"/>
          <p:cNvSpPr>
            <a:spLocks/>
          </p:cNvSpPr>
          <p:nvPr/>
        </p:nvSpPr>
        <p:spPr bwMode="auto">
          <a:xfrm>
            <a:off x="7543800" y="33528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620000" y="33528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800600" y="3124200"/>
                <a:ext cx="2752035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124200"/>
                <a:ext cx="2752035" cy="427746"/>
              </a:xfrm>
              <a:prstGeom prst="rect">
                <a:avLst/>
              </a:prstGeom>
              <a:blipFill rotWithShape="1">
                <a:blip r:embed="rId12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33"/>
          <p:cNvSpPr>
            <a:spLocks/>
          </p:cNvSpPr>
          <p:nvPr/>
        </p:nvSpPr>
        <p:spPr bwMode="auto">
          <a:xfrm>
            <a:off x="7543800" y="39624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Arc 33"/>
          <p:cNvSpPr>
            <a:spLocks/>
          </p:cNvSpPr>
          <p:nvPr/>
        </p:nvSpPr>
        <p:spPr bwMode="auto">
          <a:xfrm>
            <a:off x="7543800" y="45720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33"/>
          <p:cNvSpPr>
            <a:spLocks/>
          </p:cNvSpPr>
          <p:nvPr/>
        </p:nvSpPr>
        <p:spPr bwMode="auto">
          <a:xfrm>
            <a:off x="7543800" y="51816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7696200" y="39624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Careful with negatives!</a:t>
            </a: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7620000" y="47244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>
            <a:off x="7620000" y="53340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28600" y="6324600"/>
                <a:ext cx="163192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𝑅𝑎𝑑𝑖𝑢𝑠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324600"/>
                <a:ext cx="1631922" cy="3676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56" grpId="0"/>
      <p:bldP spid="57" grpId="0"/>
      <p:bldP spid="58" grpId="0" animBg="1"/>
      <p:bldP spid="59" grpId="0"/>
      <p:bldP spid="60" grpId="0"/>
      <p:bldP spid="61" grpId="0" animBg="1"/>
      <p:bldP spid="62" grpId="0" animBg="1"/>
      <p:bldP spid="63" grpId="0" animBg="1"/>
      <p:bldP spid="64" grpId="0"/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600200"/>
            <a:ext cx="4470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" b="1" dirty="0">
                <a:latin typeface="Comic Sans MS" pitchFamily="66" charset="0"/>
              </a:rPr>
              <a:t>You can model circles through equations</a:t>
            </a:r>
          </a:p>
          <a:p>
            <a:pPr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</a:rPr>
              <a:t>The line AB is the diameter of a circle, where A and B are (4,7) and (-8,3) respectively. Find the equation of the circle.</a:t>
            </a:r>
          </a:p>
          <a:p>
            <a:pPr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To do this we need to find the centre of the circle, and its radius…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132736"/>
                <a:ext cx="27310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𝑒𝑛𝑡𝑟𝑒</m:t>
                      </m:r>
                      <m:r>
                        <a:rPr lang="en-GB" b="0" i="1" smtClean="0">
                          <a:latin typeface="Cambria Math"/>
                        </a:rPr>
                        <m:t>=(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084" y="152399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𝑎𝑑𝑖𝑢𝑠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17" y="142567"/>
                <a:ext cx="13919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Line 2"/>
          <p:cNvSpPr>
            <a:spLocks noChangeShapeType="1"/>
          </p:cNvSpPr>
          <p:nvPr/>
        </p:nvSpPr>
        <p:spPr bwMode="auto">
          <a:xfrm flipV="1">
            <a:off x="2590800" y="3886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2552700" y="3924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spect="1" noChangeArrowheads="1"/>
          </p:cNvSpPr>
          <p:nvPr/>
        </p:nvSpPr>
        <p:spPr bwMode="auto">
          <a:xfrm>
            <a:off x="1600200" y="38100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1600200" y="4953000"/>
            <a:ext cx="152400" cy="152400"/>
            <a:chOff x="2832" y="3648"/>
            <a:chExt cx="96" cy="96"/>
          </a:xfrm>
        </p:grpSpPr>
        <p:sp>
          <p:nvSpPr>
            <p:cNvPr id="3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3346161" y="415564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(4,7)</a:t>
            </a:r>
          </a:p>
        </p:txBody>
      </p:sp>
      <p:grpSp>
        <p:nvGrpSpPr>
          <p:cNvPr id="39" name="Group 22"/>
          <p:cNvGrpSpPr>
            <a:grpSpLocks/>
          </p:cNvGrpSpPr>
          <p:nvPr/>
        </p:nvGrpSpPr>
        <p:grpSpPr bwMode="auto">
          <a:xfrm>
            <a:off x="3200400" y="4267200"/>
            <a:ext cx="152400" cy="152400"/>
            <a:chOff x="2832" y="3648"/>
            <a:chExt cx="96" cy="96"/>
          </a:xfrm>
        </p:grpSpPr>
        <p:sp>
          <p:nvSpPr>
            <p:cNvPr id="4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Line 22"/>
          <p:cNvSpPr>
            <a:spLocks noChangeShapeType="1"/>
          </p:cNvSpPr>
          <p:nvPr/>
        </p:nvSpPr>
        <p:spPr bwMode="auto">
          <a:xfrm flipV="1">
            <a:off x="1662545" y="4350326"/>
            <a:ext cx="1620982" cy="70658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2438401" y="4620490"/>
            <a:ext cx="152400" cy="152400"/>
            <a:chOff x="2832" y="3648"/>
            <a:chExt cx="96" cy="96"/>
          </a:xfrm>
        </p:grpSpPr>
        <p:sp>
          <p:nvSpPr>
            <p:cNvPr id="4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1004744" y="4945353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(-8,3)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𝐶𝑒𝑛𝑡𝑟𝑒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2,</m:t>
                          </m:r>
                          <m:r>
                            <a:rPr lang="en-GB" sz="160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943600"/>
                <a:ext cx="173182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1981200" y="4343400"/>
            <a:ext cx="692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(-2,5)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28600" y="6324600"/>
                <a:ext cx="163192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𝑅𝑎𝑑𝑖𝑢𝑠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324600"/>
                <a:ext cx="1631922" cy="3676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800600" y="1524000"/>
                <a:ext cx="2731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524000"/>
                <a:ext cx="273100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00600" y="2133600"/>
                <a:ext cx="333187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(2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rad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133600"/>
                <a:ext cx="3331874" cy="401970"/>
              </a:xfrm>
              <a:prstGeom prst="rect">
                <a:avLst/>
              </a:prstGeom>
              <a:blipFill rotWithShape="1">
                <a:blip r:embed="rId1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3"/>
          <p:cNvSpPr>
            <a:spLocks/>
          </p:cNvSpPr>
          <p:nvPr/>
        </p:nvSpPr>
        <p:spPr bwMode="auto">
          <a:xfrm>
            <a:off x="8077200" y="17526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8077200" y="17526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00600" y="2819400"/>
                <a:ext cx="2752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819400"/>
                <a:ext cx="2752357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33"/>
          <p:cNvSpPr>
            <a:spLocks/>
          </p:cNvSpPr>
          <p:nvPr/>
        </p:nvSpPr>
        <p:spPr bwMode="auto">
          <a:xfrm>
            <a:off x="8077200" y="23622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8001000" y="24384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Other     form</a:t>
            </a: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68" y="42450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9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 animBg="1"/>
      <p:bldP spid="50" grpId="0"/>
      <p:bldP spid="51" grpId="0"/>
      <p:bldP spid="52" grpId="0" animBg="1"/>
      <p:bldP spid="6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11DD16-AA80-414A-9667-5D18A42E3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AC64D-35BA-4B02-B5ED-A7707F141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BA7CF-EBBF-4EE8-B4D0-EAA8BD2981BD}">
  <ds:schemaRefs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8db98b4-7c56-4667-9532-fea666d1edab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1381</Words>
  <Application>Microsoft Office PowerPoint</Application>
  <PresentationFormat>On-screen Show (4:3)</PresentationFormat>
  <Paragraphs>161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89</cp:revision>
  <cp:lastPrinted>2017-11-21T05:26:55Z</cp:lastPrinted>
  <dcterms:created xsi:type="dcterms:W3CDTF">2017-08-14T15:35:38Z</dcterms:created>
  <dcterms:modified xsi:type="dcterms:W3CDTF">2021-03-25T09:03:27Z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