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7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00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00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20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00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00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9.wmf"/><Relationship Id="rId3" Type="http://schemas.openxmlformats.org/officeDocument/2006/relationships/image" Target="../media/image200.pn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8.wmf"/><Relationship Id="rId5" Type="http://schemas.openxmlformats.org/officeDocument/2006/relationships/image" Target="../media/image7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6.wmf"/><Relationship Id="rId3" Type="http://schemas.openxmlformats.org/officeDocument/2006/relationships/image" Target="../media/image200.pn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6B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4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6477000" y="1447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29989"/>
            <a:ext cx="3866606" cy="3994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AB is the diameter of the circle with centre C, where A and B are (-1, 4) and (5, 2) respectively. The line l passes through C and is perpendicular to AB. Find the equation of l.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We need 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gradient of the line AB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b) Then work out the gradient perpendicular to that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also need to find the co-ordinates of the centre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d) We can then find the equation of l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001000" y="2541588"/>
            <a:ext cx="152400" cy="152400"/>
            <a:chOff x="2832" y="3648"/>
            <a:chExt cx="96" cy="96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6440488" y="1914525"/>
            <a:ext cx="152400" cy="152400"/>
            <a:chOff x="2832" y="3648"/>
            <a:chExt cx="96" cy="96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37238" y="1525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(-1,4)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8077200" y="2362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(5,2)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042025" y="1787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8001000" y="2667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7237413" y="2232025"/>
            <a:ext cx="152400" cy="152400"/>
            <a:chOff x="2832" y="3648"/>
            <a:chExt cx="96" cy="96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7246938" y="238601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508750" y="1989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H="1">
            <a:off x="6548438" y="1130300"/>
            <a:ext cx="1211262" cy="314642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7643813" y="11382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4572000" y="4572000"/>
          <a:ext cx="18018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1180588" imgH="431613" progId="Equation.DSMT4">
                  <p:embed/>
                </p:oleObj>
              </mc:Choice>
              <mc:Fallback>
                <p:oleObj name="Equation" r:id="rId4" imgW="1180588" imgH="431613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72000"/>
                        <a:ext cx="18018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4572000" y="5334000"/>
          <a:ext cx="1879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1231366" imgH="418918" progId="Equation.DSMT4">
                  <p:embed/>
                </p:oleObj>
              </mc:Choice>
              <mc:Fallback>
                <p:oleObj name="Equation" r:id="rId6" imgW="1231366" imgH="418918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34000"/>
                        <a:ext cx="1879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4572000" y="6096000"/>
          <a:ext cx="1452563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952087" imgH="393529" progId="Equation.DSMT4">
                  <p:embed/>
                </p:oleObj>
              </mc:Choice>
              <mc:Fallback>
                <p:oleObj name="Equation" r:id="rId8" imgW="952087" imgH="393529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096000"/>
                        <a:ext cx="1452563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163388" y="429985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455817" y="507709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3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7" grpId="0"/>
      <p:bldP spid="18" grpId="0"/>
      <p:bldP spid="22" grpId="0"/>
      <p:bldP spid="23" grpId="0" animBg="1"/>
      <p:bldP spid="24" grpId="0" animBg="1"/>
      <p:bldP spid="25" grpId="0" animBg="1"/>
      <p:bldP spid="26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29989"/>
            <a:ext cx="3866606" cy="3994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AB is the diameter of the circle with centre C, where A and B are (-1, 4) and (5, 2) respectively. The line l passes through C and is perpendicular to AB. Find the equation of l.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We need 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gradient of the line AB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b) Then work out the gradient perpendicular to that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also need to find the co-ordinates of the centre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d) We can then find the equation of l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163388" y="429985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455817" y="507709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3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6477000" y="1447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" name="Group 8"/>
          <p:cNvGrpSpPr>
            <a:grpSpLocks/>
          </p:cNvGrpSpPr>
          <p:nvPr/>
        </p:nvGrpSpPr>
        <p:grpSpPr bwMode="auto">
          <a:xfrm>
            <a:off x="8001000" y="2541588"/>
            <a:ext cx="152400" cy="152400"/>
            <a:chOff x="2832" y="3648"/>
            <a:chExt cx="96" cy="96"/>
          </a:xfrm>
        </p:grpSpPr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>
            <a:off x="6440488" y="1914525"/>
            <a:ext cx="152400" cy="152400"/>
            <a:chOff x="2832" y="3648"/>
            <a:chExt cx="96" cy="96"/>
          </a:xfrm>
        </p:grpSpPr>
        <p:sp>
          <p:nvSpPr>
            <p:cNvPr id="39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5837238" y="1525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(-1,4)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077200" y="2362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(5,2)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6042025" y="1787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8001000" y="2667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grpSp>
        <p:nvGrpSpPr>
          <p:cNvPr id="45" name="Group 18"/>
          <p:cNvGrpSpPr>
            <a:grpSpLocks/>
          </p:cNvGrpSpPr>
          <p:nvPr/>
        </p:nvGrpSpPr>
        <p:grpSpPr bwMode="auto">
          <a:xfrm>
            <a:off x="7237413" y="2232025"/>
            <a:ext cx="152400" cy="152400"/>
            <a:chOff x="2832" y="3648"/>
            <a:chExt cx="96" cy="96"/>
          </a:xfrm>
        </p:grpSpPr>
        <p:sp>
          <p:nvSpPr>
            <p:cNvPr id="46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7246938" y="238601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>
            <a:off x="6508750" y="1989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 flipH="1">
            <a:off x="6548438" y="1130300"/>
            <a:ext cx="1211262" cy="314642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7643813" y="11382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53" name="Object 31"/>
          <p:cNvGraphicFramePr>
            <a:graphicFrameLocks noChangeAspect="1"/>
          </p:cNvGraphicFramePr>
          <p:nvPr>
            <p:extLst/>
          </p:nvPr>
        </p:nvGraphicFramePr>
        <p:xfrm>
          <a:off x="4191000" y="4657725"/>
          <a:ext cx="3340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4" imgW="2273300" imgH="431800" progId="Equation.DSMT4">
                  <p:embed/>
                </p:oleObj>
              </mc:Choice>
              <mc:Fallback>
                <p:oleObj name="Equation" r:id="rId4" imgW="2273300" imgH="431800" progId="Equation.DSMT4">
                  <p:embed/>
                  <p:pic>
                    <p:nvPicPr>
                      <p:cNvPr id="5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657725"/>
                        <a:ext cx="33401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2"/>
          <p:cNvGraphicFramePr>
            <a:graphicFrameLocks noChangeAspect="1"/>
          </p:cNvGraphicFramePr>
          <p:nvPr>
            <p:extLst/>
          </p:nvPr>
        </p:nvGraphicFramePr>
        <p:xfrm>
          <a:off x="4191000" y="5343525"/>
          <a:ext cx="32654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2222500" imgH="431800" progId="Equation.DSMT4">
                  <p:embed/>
                </p:oleObj>
              </mc:Choice>
              <mc:Fallback>
                <p:oleObj name="Equation" r:id="rId6" imgW="2222500" imgH="431800" progId="Equation.DSMT4">
                  <p:embed/>
                  <p:pic>
                    <p:nvPicPr>
                      <p:cNvPr id="5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43525"/>
                        <a:ext cx="326548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3"/>
          <p:cNvGraphicFramePr>
            <a:graphicFrameLocks noChangeAspect="1"/>
          </p:cNvGraphicFramePr>
          <p:nvPr>
            <p:extLst/>
          </p:nvPr>
        </p:nvGraphicFramePr>
        <p:xfrm>
          <a:off x="4191000" y="6105525"/>
          <a:ext cx="22399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8" imgW="1524000" imgH="254000" progId="Equation.DSMT4">
                  <p:embed/>
                </p:oleObj>
              </mc:Choice>
              <mc:Fallback>
                <p:oleObj name="Equation" r:id="rId8" imgW="1524000" imgH="254000" progId="Equation.DSMT4">
                  <p:embed/>
                  <p:pic>
                    <p:nvPicPr>
                      <p:cNvPr id="5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105525"/>
                        <a:ext cx="22399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2579915" y="5575663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(2,3)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4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29989"/>
            <a:ext cx="3866606" cy="3994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AB is the diameter of the circle with centre C, where A and B are (-1, 4) and (5, 2) respectively. The line l passes through C and is perpendicular to AB. Find the equation of l.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We need 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gradient of the line AB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b) Then work out the gradient perpendicular to that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also need to find the co-ordinates of the centre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dirty="0">
                <a:latin typeface="Comic Sans MS" pitchFamily="66" charset="0"/>
              </a:rPr>
              <a:t>	d) We can then find the equation of l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163388" y="429985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455817" y="5077097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3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2579915" y="5575663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(2,3)</a:t>
            </a:r>
            <a:endParaRPr lang="en-GB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Oval 4"/>
          <p:cNvSpPr>
            <a:spLocks noChangeArrowheads="1"/>
          </p:cNvSpPr>
          <p:nvPr/>
        </p:nvSpPr>
        <p:spPr bwMode="auto">
          <a:xfrm>
            <a:off x="6477000" y="1447800"/>
            <a:ext cx="1676400" cy="1676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" name="Group 8"/>
          <p:cNvGrpSpPr>
            <a:grpSpLocks/>
          </p:cNvGrpSpPr>
          <p:nvPr/>
        </p:nvGrpSpPr>
        <p:grpSpPr bwMode="auto">
          <a:xfrm>
            <a:off x="8001000" y="2541588"/>
            <a:ext cx="152400" cy="152400"/>
            <a:chOff x="2832" y="3648"/>
            <a:chExt cx="96" cy="96"/>
          </a:xfrm>
        </p:grpSpPr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3" name="Group 11"/>
          <p:cNvGrpSpPr>
            <a:grpSpLocks/>
          </p:cNvGrpSpPr>
          <p:nvPr/>
        </p:nvGrpSpPr>
        <p:grpSpPr bwMode="auto">
          <a:xfrm>
            <a:off x="6440488" y="1914525"/>
            <a:ext cx="152400" cy="152400"/>
            <a:chOff x="2832" y="3648"/>
            <a:chExt cx="96" cy="96"/>
          </a:xfrm>
        </p:grpSpPr>
        <p:sp>
          <p:nvSpPr>
            <p:cNvPr id="64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5837238" y="1525588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(-1,4)</a:t>
            </a:r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8077200" y="2362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(5,2)</a:t>
            </a:r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6042025" y="178752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8001000" y="2667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grpSp>
        <p:nvGrpSpPr>
          <p:cNvPr id="70" name="Group 18"/>
          <p:cNvGrpSpPr>
            <a:grpSpLocks/>
          </p:cNvGrpSpPr>
          <p:nvPr/>
        </p:nvGrpSpPr>
        <p:grpSpPr bwMode="auto">
          <a:xfrm>
            <a:off x="7237413" y="2232025"/>
            <a:ext cx="152400" cy="152400"/>
            <a:chOff x="2832" y="3648"/>
            <a:chExt cx="96" cy="96"/>
          </a:xfrm>
        </p:grpSpPr>
        <p:sp>
          <p:nvSpPr>
            <p:cNvPr id="71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3" name="Text Box 21"/>
          <p:cNvSpPr txBox="1">
            <a:spLocks noChangeArrowheads="1"/>
          </p:cNvSpPr>
          <p:nvPr/>
        </p:nvSpPr>
        <p:spPr bwMode="auto">
          <a:xfrm>
            <a:off x="7246938" y="238601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74" name="Line 22"/>
          <p:cNvSpPr>
            <a:spLocks noChangeShapeType="1"/>
          </p:cNvSpPr>
          <p:nvPr/>
        </p:nvSpPr>
        <p:spPr bwMode="auto">
          <a:xfrm>
            <a:off x="6508750" y="1989138"/>
            <a:ext cx="1585913" cy="633412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Line 23"/>
          <p:cNvSpPr>
            <a:spLocks noChangeShapeType="1"/>
          </p:cNvSpPr>
          <p:nvPr/>
        </p:nvSpPr>
        <p:spPr bwMode="auto">
          <a:xfrm flipH="1">
            <a:off x="6548438" y="1130300"/>
            <a:ext cx="1211262" cy="314642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77" name="Text Box 25"/>
          <p:cNvSpPr txBox="1">
            <a:spLocks noChangeArrowheads="1"/>
          </p:cNvSpPr>
          <p:nvPr/>
        </p:nvSpPr>
        <p:spPr bwMode="auto">
          <a:xfrm>
            <a:off x="7643813" y="11382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78" name="Object 32"/>
          <p:cNvGraphicFramePr>
            <a:graphicFrameLocks noChangeAspect="1"/>
          </p:cNvGraphicFramePr>
          <p:nvPr>
            <p:extLst/>
          </p:nvPr>
        </p:nvGraphicFramePr>
        <p:xfrm>
          <a:off x="4419600" y="4572000"/>
          <a:ext cx="19812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7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19812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33"/>
          <p:cNvGraphicFramePr>
            <a:graphicFrameLocks noChangeAspect="1"/>
          </p:cNvGraphicFramePr>
          <p:nvPr>
            <p:extLst/>
          </p:nvPr>
        </p:nvGraphicFramePr>
        <p:xfrm>
          <a:off x="4419600" y="5029200"/>
          <a:ext cx="1727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952087" imgH="203112" progId="Equation.DSMT4">
                  <p:embed/>
                </p:oleObj>
              </mc:Choice>
              <mc:Fallback>
                <p:oleObj name="Equation" r:id="rId6" imgW="952087" imgH="203112" progId="Equation.DSMT4">
                  <p:embed/>
                  <p:pic>
                    <p:nvPicPr>
                      <p:cNvPr id="7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029200"/>
                        <a:ext cx="1727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34"/>
          <p:cNvGraphicFramePr>
            <a:graphicFrameLocks noChangeAspect="1"/>
          </p:cNvGraphicFramePr>
          <p:nvPr>
            <p:extLst/>
          </p:nvPr>
        </p:nvGraphicFramePr>
        <p:xfrm>
          <a:off x="4419600" y="5486400"/>
          <a:ext cx="15192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8" imgW="837836" imgH="203112" progId="Equation.DSMT4">
                  <p:embed/>
                </p:oleObj>
              </mc:Choice>
              <mc:Fallback>
                <p:oleObj name="Equation" r:id="rId8" imgW="837836" imgH="203112" progId="Equation.DSMT4">
                  <p:embed/>
                  <p:pic>
                    <p:nvPicPr>
                      <p:cNvPr id="8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86400"/>
                        <a:ext cx="15192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35"/>
          <p:cNvGraphicFramePr>
            <a:graphicFrameLocks noChangeAspect="1"/>
          </p:cNvGraphicFramePr>
          <p:nvPr>
            <p:extLst/>
          </p:nvPr>
        </p:nvGraphicFramePr>
        <p:xfrm>
          <a:off x="4419600" y="5943600"/>
          <a:ext cx="11509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10" imgW="634725" imgH="203112" progId="Equation.DSMT4">
                  <p:embed/>
                </p:oleObj>
              </mc:Choice>
              <mc:Fallback>
                <p:oleObj name="Equation" r:id="rId10" imgW="634725" imgH="203112" progId="Equation.DSMT4">
                  <p:embed/>
                  <p:pic>
                    <p:nvPicPr>
                      <p:cNvPr id="8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943600"/>
                        <a:ext cx="11509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419600" y="5943600"/>
            <a:ext cx="12192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5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Oval 4"/>
          <p:cNvSpPr>
            <a:spLocks noChangeAspect="1" noChangeArrowheads="1"/>
          </p:cNvSpPr>
          <p:nvPr/>
        </p:nvSpPr>
        <p:spPr bwMode="auto">
          <a:xfrm>
            <a:off x="5468938" y="15414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0" y="2516776"/>
            <a:ext cx="3622766" cy="434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PQ is the Chord of the circle, centre (-3,5), where P and Q are (5,4) and (1,12) respectively. The line l is perpendicular to PQ and bisects it. Show that it passes through the centre of the circle.</a:t>
            </a:r>
          </a:p>
          <a:p>
            <a:pPr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600" dirty="0">
                <a:latin typeface="Comic Sans MS" pitchFamily="66" charset="0"/>
              </a:rPr>
              <a:t>We need to: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midpoint of PQ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b) Find the gradient of PQ, and then the perpendicular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can then find the equation of line l and substitute (-3,5) into it</a:t>
            </a:r>
          </a:p>
        </p:txBody>
      </p:sp>
      <p:grpSp>
        <p:nvGrpSpPr>
          <p:cNvPr id="39" name="Group 8"/>
          <p:cNvGrpSpPr>
            <a:grpSpLocks/>
          </p:cNvGrpSpPr>
          <p:nvPr/>
        </p:nvGrpSpPr>
        <p:grpSpPr bwMode="auto">
          <a:xfrm>
            <a:off x="7531100" y="2703513"/>
            <a:ext cx="152400" cy="152400"/>
            <a:chOff x="2832" y="3648"/>
            <a:chExt cx="96" cy="96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11"/>
          <p:cNvGrpSpPr>
            <a:grpSpLocks/>
          </p:cNvGrpSpPr>
          <p:nvPr/>
        </p:nvGrpSpPr>
        <p:grpSpPr bwMode="auto">
          <a:xfrm>
            <a:off x="7032625" y="1617663"/>
            <a:ext cx="152400" cy="152400"/>
            <a:chOff x="2832" y="3648"/>
            <a:chExt cx="96" cy="96"/>
          </a:xfrm>
        </p:grpSpPr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805613" y="12430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(1,12)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593013" y="27273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145338" y="14636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585075" y="2533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grpSp>
        <p:nvGrpSpPr>
          <p:cNvPr id="49" name="Group 18"/>
          <p:cNvGrpSpPr>
            <a:grpSpLocks/>
          </p:cNvGrpSpPr>
          <p:nvPr/>
        </p:nvGrpSpPr>
        <p:grpSpPr bwMode="auto">
          <a:xfrm>
            <a:off x="6456363" y="2568575"/>
            <a:ext cx="152400" cy="152400"/>
            <a:chOff x="2832" y="3648"/>
            <a:chExt cx="96" cy="96"/>
          </a:xfrm>
        </p:grpSpPr>
        <p:sp>
          <p:nvSpPr>
            <p:cNvPr id="50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" name="Text Box 21"/>
          <p:cNvSpPr txBox="1">
            <a:spLocks noChangeArrowheads="1"/>
          </p:cNvSpPr>
          <p:nvPr/>
        </p:nvSpPr>
        <p:spPr bwMode="auto">
          <a:xfrm>
            <a:off x="6350000" y="2251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53" name="Line 22"/>
          <p:cNvSpPr>
            <a:spLocks noChangeShapeType="1"/>
          </p:cNvSpPr>
          <p:nvPr/>
        </p:nvSpPr>
        <p:spPr bwMode="auto">
          <a:xfrm>
            <a:off x="7113588" y="1704975"/>
            <a:ext cx="496887" cy="109061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3"/>
          <p:cNvSpPr>
            <a:spLocks noChangeShapeType="1"/>
          </p:cNvSpPr>
          <p:nvPr/>
        </p:nvSpPr>
        <p:spPr bwMode="auto">
          <a:xfrm flipH="1">
            <a:off x="4935538" y="1897063"/>
            <a:ext cx="3322637" cy="14255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ext Box 24"/>
          <p:cNvSpPr txBox="1">
            <a:spLocks noChangeArrowheads="1"/>
          </p:cNvSpPr>
          <p:nvPr/>
        </p:nvSpPr>
        <p:spPr bwMode="auto">
          <a:xfrm>
            <a:off x="4191000" y="1295400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83" name="Text Box 25"/>
          <p:cNvSpPr txBox="1">
            <a:spLocks noChangeArrowheads="1"/>
          </p:cNvSpPr>
          <p:nvPr/>
        </p:nvSpPr>
        <p:spPr bwMode="auto">
          <a:xfrm>
            <a:off x="6186488" y="27336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(-3,5)</a:t>
            </a:r>
          </a:p>
        </p:txBody>
      </p:sp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7886700" y="15954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85" name="Object 27"/>
          <p:cNvGraphicFramePr>
            <a:graphicFrameLocks noChangeAspect="1"/>
          </p:cNvGraphicFramePr>
          <p:nvPr>
            <p:extLst/>
          </p:nvPr>
        </p:nvGraphicFramePr>
        <p:xfrm>
          <a:off x="4200525" y="4657725"/>
          <a:ext cx="33210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4" imgW="2260600" imgH="431800" progId="Equation.DSMT4">
                  <p:embed/>
                </p:oleObj>
              </mc:Choice>
              <mc:Fallback>
                <p:oleObj name="Equation" r:id="rId4" imgW="2260600" imgH="431800" progId="Equation.DSMT4">
                  <p:embed/>
                  <p:pic>
                    <p:nvPicPr>
                      <p:cNvPr id="8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4657725"/>
                        <a:ext cx="33210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28"/>
          <p:cNvGraphicFramePr>
            <a:graphicFrameLocks noChangeAspect="1"/>
          </p:cNvGraphicFramePr>
          <p:nvPr>
            <p:extLst/>
          </p:nvPr>
        </p:nvGraphicFramePr>
        <p:xfrm>
          <a:off x="4202113" y="5351463"/>
          <a:ext cx="30416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6" imgW="2070100" imgH="431800" progId="Equation.DSMT4">
                  <p:embed/>
                </p:oleObj>
              </mc:Choice>
              <mc:Fallback>
                <p:oleObj name="Equation" r:id="rId6" imgW="2070100" imgH="431800" progId="Equation.DSMT4">
                  <p:embed/>
                  <p:pic>
                    <p:nvPicPr>
                      <p:cNvPr id="8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5351463"/>
                        <a:ext cx="30416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29"/>
          <p:cNvGraphicFramePr>
            <a:graphicFrameLocks noChangeAspect="1"/>
          </p:cNvGraphicFramePr>
          <p:nvPr>
            <p:extLst/>
          </p:nvPr>
        </p:nvGraphicFramePr>
        <p:xfrm>
          <a:off x="4200525" y="6105525"/>
          <a:ext cx="22209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8" imgW="1511300" imgH="254000" progId="Equation.DSMT4">
                  <p:embed/>
                </p:oleObj>
              </mc:Choice>
              <mc:Fallback>
                <p:oleObj name="Equation" r:id="rId8" imgW="1511300" imgH="254000" progId="Equation.DSMT4">
                  <p:embed/>
                  <p:pic>
                    <p:nvPicPr>
                      <p:cNvPr id="8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6105525"/>
                        <a:ext cx="22209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867207" y="4834573"/>
            <a:ext cx="99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(3,8)</a:t>
            </a:r>
          </a:p>
        </p:txBody>
      </p:sp>
    </p:spTree>
    <p:extLst>
      <p:ext uri="{BB962C8B-B14F-4D97-AF65-F5344CB8AC3E}">
        <p14:creationId xmlns:p14="http://schemas.microsoft.com/office/powerpoint/2010/main" val="240730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7" grpId="0"/>
      <p:bldP spid="48" grpId="0"/>
      <p:bldP spid="52" grpId="0"/>
      <p:bldP spid="53" grpId="0" animBg="1"/>
      <p:bldP spid="54" grpId="0" animBg="1"/>
      <p:bldP spid="55" grpId="0" animBg="1"/>
      <p:bldP spid="83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0" y="2516776"/>
            <a:ext cx="3622766" cy="434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PQ is the Chord of the circle, centre (-3,5), where P and Q are (5,4) and (1,12) respectively. The line l is perpendicular to PQ and bisects it. Show that it passes through the centre of the circle.</a:t>
            </a:r>
          </a:p>
          <a:p>
            <a:pPr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600" dirty="0">
                <a:latin typeface="Comic Sans MS" pitchFamily="66" charset="0"/>
              </a:rPr>
              <a:t>We need to: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midpoint of PQ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b) Find the gradient of PQ, and then the perpendicular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can then find the equation of line l and substitute (-3,5) into it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867207" y="4834573"/>
            <a:ext cx="99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(3,8)</a:t>
            </a: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Oval 4"/>
          <p:cNvSpPr>
            <a:spLocks noChangeAspect="1" noChangeArrowheads="1"/>
          </p:cNvSpPr>
          <p:nvPr/>
        </p:nvSpPr>
        <p:spPr bwMode="auto">
          <a:xfrm>
            <a:off x="5468938" y="15414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oup 8"/>
          <p:cNvGrpSpPr>
            <a:grpSpLocks/>
          </p:cNvGrpSpPr>
          <p:nvPr/>
        </p:nvGrpSpPr>
        <p:grpSpPr bwMode="auto">
          <a:xfrm>
            <a:off x="7531100" y="2703513"/>
            <a:ext cx="152400" cy="152400"/>
            <a:chOff x="2832" y="3648"/>
            <a:chExt cx="96" cy="96"/>
          </a:xfrm>
        </p:grpSpPr>
        <p:sp>
          <p:nvSpPr>
            <p:cNvPr id="57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>
            <a:off x="7032625" y="1617663"/>
            <a:ext cx="152400" cy="152400"/>
            <a:chOff x="2832" y="3648"/>
            <a:chExt cx="96" cy="96"/>
          </a:xfrm>
        </p:grpSpPr>
        <p:sp>
          <p:nvSpPr>
            <p:cNvPr id="60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2" name="Text Box 14"/>
          <p:cNvSpPr txBox="1">
            <a:spLocks noChangeArrowheads="1"/>
          </p:cNvSpPr>
          <p:nvPr/>
        </p:nvSpPr>
        <p:spPr bwMode="auto">
          <a:xfrm>
            <a:off x="6805613" y="12430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(1,12)</a:t>
            </a:r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7593013" y="27273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7145338" y="14636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7585075" y="2533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grpSp>
        <p:nvGrpSpPr>
          <p:cNvPr id="66" name="Group 18"/>
          <p:cNvGrpSpPr>
            <a:grpSpLocks/>
          </p:cNvGrpSpPr>
          <p:nvPr/>
        </p:nvGrpSpPr>
        <p:grpSpPr bwMode="auto">
          <a:xfrm>
            <a:off x="6456363" y="2568575"/>
            <a:ext cx="152400" cy="152400"/>
            <a:chOff x="2832" y="3648"/>
            <a:chExt cx="96" cy="96"/>
          </a:xfrm>
        </p:grpSpPr>
        <p:sp>
          <p:nvSpPr>
            <p:cNvPr id="67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6350000" y="2251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>
            <a:off x="7113588" y="1704975"/>
            <a:ext cx="496887" cy="109061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 flipH="1">
            <a:off x="4935538" y="1897063"/>
            <a:ext cx="3322637" cy="14255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Text Box 24"/>
          <p:cNvSpPr txBox="1">
            <a:spLocks noChangeArrowheads="1"/>
          </p:cNvSpPr>
          <p:nvPr/>
        </p:nvSpPr>
        <p:spPr bwMode="auto">
          <a:xfrm>
            <a:off x="4191000" y="1295400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73" name="Text Box 25"/>
          <p:cNvSpPr txBox="1">
            <a:spLocks noChangeArrowheads="1"/>
          </p:cNvSpPr>
          <p:nvPr/>
        </p:nvSpPr>
        <p:spPr bwMode="auto">
          <a:xfrm>
            <a:off x="6186488" y="27336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(-3,5)</a:t>
            </a:r>
          </a:p>
        </p:txBody>
      </p:sp>
      <p:sp>
        <p:nvSpPr>
          <p:cNvPr id="74" name="Text Box 26"/>
          <p:cNvSpPr txBox="1">
            <a:spLocks noChangeArrowheads="1"/>
          </p:cNvSpPr>
          <p:nvPr/>
        </p:nvSpPr>
        <p:spPr bwMode="auto">
          <a:xfrm>
            <a:off x="7886700" y="15954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75" name="Object 31"/>
          <p:cNvGraphicFramePr>
            <a:graphicFrameLocks noChangeAspect="1"/>
          </p:cNvGraphicFramePr>
          <p:nvPr>
            <p:extLst/>
          </p:nvPr>
        </p:nvGraphicFramePr>
        <p:xfrm>
          <a:off x="4572000" y="4572000"/>
          <a:ext cx="18018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4" imgW="1180588" imgH="431613" progId="Equation.DSMT4">
                  <p:embed/>
                </p:oleObj>
              </mc:Choice>
              <mc:Fallback>
                <p:oleObj name="Equation" r:id="rId4" imgW="1180588" imgH="431613" progId="Equation.DSMT4">
                  <p:embed/>
                  <p:pic>
                    <p:nvPicPr>
                      <p:cNvPr id="7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72000"/>
                        <a:ext cx="18018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2"/>
          <p:cNvGraphicFramePr>
            <a:graphicFrameLocks noChangeAspect="1"/>
          </p:cNvGraphicFramePr>
          <p:nvPr>
            <p:extLst/>
          </p:nvPr>
        </p:nvGraphicFramePr>
        <p:xfrm>
          <a:off x="4587875" y="5362575"/>
          <a:ext cx="170497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6" imgW="1117115" imgH="393529" progId="Equation.DSMT4">
                  <p:embed/>
                </p:oleObj>
              </mc:Choice>
              <mc:Fallback>
                <p:oleObj name="Equation" r:id="rId6" imgW="1117115" imgH="393529" progId="Equation.DSMT4">
                  <p:embed/>
                  <p:pic>
                    <p:nvPicPr>
                      <p:cNvPr id="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5362575"/>
                        <a:ext cx="170497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3"/>
          <p:cNvGraphicFramePr>
            <a:graphicFrameLocks noChangeAspect="1"/>
          </p:cNvGraphicFramePr>
          <p:nvPr>
            <p:extLst/>
          </p:nvPr>
        </p:nvGraphicFramePr>
        <p:xfrm>
          <a:off x="4600575" y="6261100"/>
          <a:ext cx="139382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8" imgW="914003" imgH="177723" progId="Equation.DSMT4">
                  <p:embed/>
                </p:oleObj>
              </mc:Choice>
              <mc:Fallback>
                <p:oleObj name="Equation" r:id="rId8" imgW="914003" imgH="177723" progId="Equation.DSMT4">
                  <p:embed/>
                  <p:pic>
                    <p:nvPicPr>
                      <p:cNvPr id="7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6261100"/>
                        <a:ext cx="1393825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2537688" y="5454287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= -2 so </a:t>
            </a:r>
            <a:r>
              <a:rPr lang="en-GB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831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0" y="2516776"/>
            <a:ext cx="3622766" cy="434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The line PQ is the Chord of the circle, centre (-3,5), where P and Q are (5,4) and (1,12) respectively. The line l is perpendicular to PQ and bisects it. Show that it passes through the centre of the circle.</a:t>
            </a:r>
          </a:p>
          <a:p>
            <a:pPr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600" dirty="0">
                <a:latin typeface="Comic Sans MS" pitchFamily="66" charset="0"/>
              </a:rPr>
              <a:t>We need to: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a) Find the midpoint of PQ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b) Find the gradient of PQ, and then the perpendicular</a:t>
            </a:r>
          </a:p>
          <a:p>
            <a:pPr>
              <a:buFontTx/>
              <a:buNone/>
            </a:pPr>
            <a:r>
              <a:rPr lang="en-GB" sz="1600" dirty="0">
                <a:latin typeface="Comic Sans MS" pitchFamily="66" charset="0"/>
              </a:rPr>
              <a:t>	c) We can then find the equation of line l and substitute (-3,5) into it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2867207" y="4834573"/>
            <a:ext cx="99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= (3,8)</a:t>
            </a:r>
          </a:p>
        </p:txBody>
      </p:sp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2537688" y="5454287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= -2 so </a:t>
            </a:r>
            <a:r>
              <a:rPr lang="en-GB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5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Oval 4"/>
          <p:cNvSpPr>
            <a:spLocks noChangeAspect="1" noChangeArrowheads="1"/>
          </p:cNvSpPr>
          <p:nvPr/>
        </p:nvSpPr>
        <p:spPr bwMode="auto">
          <a:xfrm>
            <a:off x="5468938" y="15414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" name="Group 8"/>
          <p:cNvGrpSpPr>
            <a:grpSpLocks/>
          </p:cNvGrpSpPr>
          <p:nvPr/>
        </p:nvGrpSpPr>
        <p:grpSpPr bwMode="auto">
          <a:xfrm>
            <a:off x="7531100" y="2703513"/>
            <a:ext cx="152400" cy="152400"/>
            <a:chOff x="2832" y="3648"/>
            <a:chExt cx="96" cy="96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11"/>
          <p:cNvGrpSpPr>
            <a:grpSpLocks/>
          </p:cNvGrpSpPr>
          <p:nvPr/>
        </p:nvGrpSpPr>
        <p:grpSpPr bwMode="auto">
          <a:xfrm>
            <a:off x="7032625" y="1617663"/>
            <a:ext cx="152400" cy="152400"/>
            <a:chOff x="2832" y="3648"/>
            <a:chExt cx="96" cy="96"/>
          </a:xfrm>
        </p:grpSpPr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805613" y="1243013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(1,12)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593013" y="272732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(5,4)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145338" y="14636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Q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585075" y="2533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</a:p>
        </p:txBody>
      </p:sp>
      <p:grpSp>
        <p:nvGrpSpPr>
          <p:cNvPr id="49" name="Group 18"/>
          <p:cNvGrpSpPr>
            <a:grpSpLocks/>
          </p:cNvGrpSpPr>
          <p:nvPr/>
        </p:nvGrpSpPr>
        <p:grpSpPr bwMode="auto">
          <a:xfrm>
            <a:off x="6456363" y="2568575"/>
            <a:ext cx="152400" cy="152400"/>
            <a:chOff x="2832" y="3648"/>
            <a:chExt cx="96" cy="96"/>
          </a:xfrm>
        </p:grpSpPr>
        <p:sp>
          <p:nvSpPr>
            <p:cNvPr id="50" name="Line 19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" name="Text Box 21"/>
          <p:cNvSpPr txBox="1">
            <a:spLocks noChangeArrowheads="1"/>
          </p:cNvSpPr>
          <p:nvPr/>
        </p:nvSpPr>
        <p:spPr bwMode="auto">
          <a:xfrm>
            <a:off x="6350000" y="2251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53" name="Line 22"/>
          <p:cNvSpPr>
            <a:spLocks noChangeShapeType="1"/>
          </p:cNvSpPr>
          <p:nvPr/>
        </p:nvSpPr>
        <p:spPr bwMode="auto">
          <a:xfrm>
            <a:off x="7113588" y="1704975"/>
            <a:ext cx="496887" cy="109061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3"/>
          <p:cNvSpPr>
            <a:spLocks noChangeShapeType="1"/>
          </p:cNvSpPr>
          <p:nvPr/>
        </p:nvSpPr>
        <p:spPr bwMode="auto">
          <a:xfrm flipH="1">
            <a:off x="4935538" y="1897063"/>
            <a:ext cx="3322637" cy="1425575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ext Box 24"/>
          <p:cNvSpPr txBox="1">
            <a:spLocks noChangeArrowheads="1"/>
          </p:cNvSpPr>
          <p:nvPr/>
        </p:nvSpPr>
        <p:spPr bwMode="auto">
          <a:xfrm>
            <a:off x="4191000" y="1295400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79" name="Text Box 25"/>
          <p:cNvSpPr txBox="1">
            <a:spLocks noChangeArrowheads="1"/>
          </p:cNvSpPr>
          <p:nvPr/>
        </p:nvSpPr>
        <p:spPr bwMode="auto">
          <a:xfrm>
            <a:off x="6186488" y="27336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(-3,5)</a:t>
            </a:r>
          </a:p>
        </p:txBody>
      </p:sp>
      <p:sp>
        <p:nvSpPr>
          <p:cNvPr id="80" name="Text Box 26"/>
          <p:cNvSpPr txBox="1">
            <a:spLocks noChangeArrowheads="1"/>
          </p:cNvSpPr>
          <p:nvPr/>
        </p:nvSpPr>
        <p:spPr bwMode="auto">
          <a:xfrm>
            <a:off x="7886700" y="1595438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6600"/>
                </a:solidFill>
                <a:latin typeface="Comic Sans MS" pitchFamily="66" charset="0"/>
              </a:rPr>
              <a:t>l</a:t>
            </a:r>
          </a:p>
        </p:txBody>
      </p:sp>
      <p:graphicFrame>
        <p:nvGraphicFramePr>
          <p:cNvPr id="81" name="Object 32"/>
          <p:cNvGraphicFramePr>
            <a:graphicFrameLocks noChangeAspect="1"/>
          </p:cNvGraphicFramePr>
          <p:nvPr>
            <p:extLst/>
          </p:nvPr>
        </p:nvGraphicFramePr>
        <p:xfrm>
          <a:off x="4410075" y="4554538"/>
          <a:ext cx="19812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81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4554538"/>
                        <a:ext cx="1981200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33"/>
          <p:cNvGraphicFramePr>
            <a:graphicFrameLocks noChangeAspect="1"/>
          </p:cNvGraphicFramePr>
          <p:nvPr>
            <p:extLst/>
          </p:nvPr>
        </p:nvGraphicFramePr>
        <p:xfrm>
          <a:off x="4438650" y="4930775"/>
          <a:ext cx="17970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6" imgW="990170" imgH="393529" progId="Equation.DSMT4">
                  <p:embed/>
                </p:oleObj>
              </mc:Choice>
              <mc:Fallback>
                <p:oleObj name="Equation" r:id="rId6" imgW="990170" imgH="393529" progId="Equation.DSMT4">
                  <p:embed/>
                  <p:pic>
                    <p:nvPicPr>
                      <p:cNvPr id="82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4930775"/>
                        <a:ext cx="179705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tangle 36"/>
          <p:cNvSpPr>
            <a:spLocks noChangeArrowheads="1"/>
          </p:cNvSpPr>
          <p:nvPr/>
        </p:nvSpPr>
        <p:spPr bwMode="auto">
          <a:xfrm>
            <a:off x="7010400" y="5538788"/>
            <a:ext cx="1744663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4" name="Object 37"/>
          <p:cNvGraphicFramePr>
            <a:graphicFrameLocks noChangeAspect="1"/>
          </p:cNvGraphicFramePr>
          <p:nvPr>
            <p:extLst/>
          </p:nvPr>
        </p:nvGraphicFramePr>
        <p:xfrm>
          <a:off x="4443413" y="5680075"/>
          <a:ext cx="19129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8" imgW="1054100" imgH="203200" progId="Equation.DSMT4">
                  <p:embed/>
                </p:oleObj>
              </mc:Choice>
              <mc:Fallback>
                <p:oleObj name="Equation" r:id="rId8" imgW="1054100" imgH="203200" progId="Equation.DSMT4">
                  <p:embed/>
                  <p:pic>
                    <p:nvPicPr>
                      <p:cNvPr id="84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5680075"/>
                        <a:ext cx="191293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38"/>
          <p:cNvGraphicFramePr>
            <a:graphicFrameLocks noChangeAspect="1"/>
          </p:cNvGraphicFramePr>
          <p:nvPr>
            <p:extLst/>
          </p:nvPr>
        </p:nvGraphicFramePr>
        <p:xfrm>
          <a:off x="4433888" y="6130925"/>
          <a:ext cx="15890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10" imgW="876300" imgH="203200" progId="Equation.DSMT4">
                  <p:embed/>
                </p:oleObj>
              </mc:Choice>
              <mc:Fallback>
                <p:oleObj name="Equation" r:id="rId10" imgW="876300" imgH="203200" progId="Equation.DSMT4">
                  <p:embed/>
                  <p:pic>
                    <p:nvPicPr>
                      <p:cNvPr id="85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6130925"/>
                        <a:ext cx="158908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39"/>
          <p:cNvGraphicFramePr>
            <a:graphicFrameLocks noChangeAspect="1"/>
          </p:cNvGraphicFramePr>
          <p:nvPr>
            <p:extLst/>
          </p:nvPr>
        </p:nvGraphicFramePr>
        <p:xfrm>
          <a:off x="7067550" y="4616450"/>
          <a:ext cx="15890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2" imgW="876300" imgH="203200" progId="Equation.DSMT4">
                  <p:embed/>
                </p:oleObj>
              </mc:Choice>
              <mc:Fallback>
                <p:oleObj name="Equation" r:id="rId12" imgW="876300" imgH="203200" progId="Equation.DSMT4">
                  <p:embed/>
                  <p:pic>
                    <p:nvPicPr>
                      <p:cNvPr id="8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550" y="4616450"/>
                        <a:ext cx="15890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40"/>
          <p:cNvGraphicFramePr>
            <a:graphicFrameLocks noChangeAspect="1"/>
          </p:cNvGraphicFramePr>
          <p:nvPr>
            <p:extLst/>
          </p:nvPr>
        </p:nvGraphicFramePr>
        <p:xfrm>
          <a:off x="6916738" y="5113338"/>
          <a:ext cx="18891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4" imgW="1040948" imgH="203112" progId="Equation.DSMT4">
                  <p:embed/>
                </p:oleObj>
              </mc:Choice>
              <mc:Fallback>
                <p:oleObj name="Equation" r:id="rId14" imgW="1040948" imgH="203112" progId="Equation.DSMT4">
                  <p:embed/>
                  <p:pic>
                    <p:nvPicPr>
                      <p:cNvPr id="87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5113338"/>
                        <a:ext cx="18891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42"/>
          <p:cNvGraphicFramePr>
            <a:graphicFrameLocks noChangeAspect="1"/>
          </p:cNvGraphicFramePr>
          <p:nvPr>
            <p:extLst/>
          </p:nvPr>
        </p:nvGraphicFramePr>
        <p:xfrm>
          <a:off x="7048500" y="5576888"/>
          <a:ext cx="15668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16" imgW="863225" imgH="177723" progId="Equation.DSMT4">
                  <p:embed/>
                </p:oleObj>
              </mc:Choice>
              <mc:Fallback>
                <p:oleObj name="Equation" r:id="rId16" imgW="863225" imgH="177723" progId="Equation.DSMT4">
                  <p:embed/>
                  <p:pic>
                    <p:nvPicPr>
                      <p:cNvPr id="89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5576888"/>
                        <a:ext cx="1566863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412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perpendicular bisector of a line segment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the straight line that is perpendicular to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and passes through its midpoint</a:t>
                </a: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Line 2"/>
          <p:cNvSpPr>
            <a:spLocks noChangeShapeType="1"/>
          </p:cNvSpPr>
          <p:nvPr/>
        </p:nvSpPr>
        <p:spPr bwMode="auto">
          <a:xfrm flipV="1">
            <a:off x="6934200" y="16002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3"/>
          <p:cNvSpPr>
            <a:spLocks noChangeShapeType="1"/>
          </p:cNvSpPr>
          <p:nvPr/>
        </p:nvSpPr>
        <p:spPr bwMode="auto">
          <a:xfrm rot="5400000" flipV="1">
            <a:off x="6896100" y="16383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Oval 4"/>
          <p:cNvSpPr>
            <a:spLocks noChangeAspect="1" noChangeArrowheads="1"/>
          </p:cNvSpPr>
          <p:nvPr/>
        </p:nvSpPr>
        <p:spPr bwMode="auto">
          <a:xfrm>
            <a:off x="5980113" y="2227263"/>
            <a:ext cx="2146300" cy="21463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6"/>
          <p:cNvSpPr txBox="1">
            <a:spLocks noChangeArrowheads="1"/>
          </p:cNvSpPr>
          <p:nvPr/>
        </p:nvSpPr>
        <p:spPr>
          <a:xfrm>
            <a:off x="69668" y="2429692"/>
            <a:ext cx="3605349" cy="43325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	The lines AB and CD are chords of a circle. The line y = 3x – 11 is the perpendicular bisector of AB. The line y = -x – 1 is the perpendicular bisector of CD. Find the coordinates of the circle’s centre.</a:t>
            </a:r>
          </a:p>
          <a:p>
            <a:pPr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THE PERPENDICULAR BISECTOR OF A CHORD GOES THROUGH THE CENTRE!</a:t>
            </a:r>
          </a:p>
          <a:p>
            <a:pPr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We need to:</a:t>
            </a:r>
          </a:p>
          <a:p>
            <a:pPr algn="ctr">
              <a:buFontTx/>
              <a:buNone/>
            </a:pPr>
            <a:r>
              <a:rPr lang="en-GB" sz="1800" dirty="0">
                <a:latin typeface="Comic Sans MS" pitchFamily="66" charset="0"/>
              </a:rPr>
              <a:t>	1) Set the bisectors equal to each other and solve the equation for x and y.</a:t>
            </a:r>
          </a:p>
          <a:p>
            <a:pPr algn="ctr">
              <a:buFontTx/>
              <a:buNone/>
            </a:pPr>
            <a:endParaRPr lang="en-GB" sz="1800" dirty="0">
              <a:latin typeface="Comic Sans MS" pitchFamily="66" charset="0"/>
            </a:endParaRP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7256463" y="1073150"/>
            <a:ext cx="1617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008000"/>
                </a:solidFill>
                <a:latin typeface="Comic Sans MS" pitchFamily="66" charset="0"/>
              </a:rPr>
              <a:t>y = 3x - 11</a:t>
            </a: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5715000" y="366236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2" name="Text Box 21"/>
          <p:cNvSpPr txBox="1">
            <a:spLocks noChangeArrowheads="1"/>
          </p:cNvSpPr>
          <p:nvPr/>
        </p:nvSpPr>
        <p:spPr bwMode="auto">
          <a:xfrm>
            <a:off x="7221538" y="4335463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3" name="Line 22"/>
          <p:cNvSpPr>
            <a:spLocks noChangeShapeType="1"/>
          </p:cNvSpPr>
          <p:nvPr/>
        </p:nvSpPr>
        <p:spPr bwMode="auto">
          <a:xfrm>
            <a:off x="6103938" y="3803650"/>
            <a:ext cx="1168400" cy="552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23"/>
          <p:cNvSpPr>
            <a:spLocks noChangeShapeType="1"/>
          </p:cNvSpPr>
          <p:nvPr/>
        </p:nvSpPr>
        <p:spPr bwMode="auto">
          <a:xfrm flipV="1">
            <a:off x="6496050" y="1333500"/>
            <a:ext cx="1476375" cy="3146425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4194175" y="1331913"/>
            <a:ext cx="12509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Draw a sketch!</a:t>
            </a:r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 flipV="1">
            <a:off x="5973763" y="2235200"/>
            <a:ext cx="1141412" cy="10890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 flipH="1" flipV="1">
            <a:off x="5716588" y="1876425"/>
            <a:ext cx="2301875" cy="25146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5583238" y="3168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6915150" y="1905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7526338" y="4438650"/>
            <a:ext cx="1617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rgbClr val="008000"/>
                </a:solidFill>
                <a:latin typeface="Comic Sans MS" pitchFamily="66" charset="0"/>
              </a:rPr>
              <a:t>y = -x - 1</a:t>
            </a:r>
          </a:p>
        </p:txBody>
      </p:sp>
      <p:graphicFrame>
        <p:nvGraphicFramePr>
          <p:cNvPr id="73" name="Object 34"/>
          <p:cNvGraphicFramePr>
            <a:graphicFrameLocks noChangeAspect="1"/>
          </p:cNvGraphicFramePr>
          <p:nvPr>
            <p:extLst/>
          </p:nvPr>
        </p:nvGraphicFramePr>
        <p:xfrm>
          <a:off x="4613275" y="4724400"/>
          <a:ext cx="170656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4" imgW="952087" imgH="177723" progId="Equation.DSMT4">
                  <p:embed/>
                </p:oleObj>
              </mc:Choice>
              <mc:Fallback>
                <p:oleObj name="Equation" r:id="rId4" imgW="952087" imgH="177723" progId="Equation.DSMT4">
                  <p:embed/>
                  <p:pic>
                    <p:nvPicPr>
                      <p:cNvPr id="73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275" y="4724400"/>
                        <a:ext cx="170656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35"/>
          <p:cNvGraphicFramePr>
            <a:graphicFrameLocks noChangeAspect="1"/>
          </p:cNvGraphicFramePr>
          <p:nvPr>
            <p:extLst/>
          </p:nvPr>
        </p:nvGraphicFramePr>
        <p:xfrm>
          <a:off x="4618038" y="5156200"/>
          <a:ext cx="13652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6" imgW="761669" imgH="177723" progId="Equation.DSMT4">
                  <p:embed/>
                </p:oleObj>
              </mc:Choice>
              <mc:Fallback>
                <p:oleObj name="Equation" r:id="rId6" imgW="761669" imgH="177723" progId="Equation.DSMT4">
                  <p:embed/>
                  <p:pic>
                    <p:nvPicPr>
                      <p:cNvPr id="74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038" y="5156200"/>
                        <a:ext cx="13652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36"/>
          <p:cNvGraphicFramePr>
            <a:graphicFrameLocks noChangeAspect="1"/>
          </p:cNvGraphicFramePr>
          <p:nvPr>
            <p:extLst/>
          </p:nvPr>
        </p:nvGraphicFramePr>
        <p:xfrm>
          <a:off x="4629150" y="5608638"/>
          <a:ext cx="8874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8" imgW="494870" imgH="177646" progId="Equation.DSMT4">
                  <p:embed/>
                </p:oleObj>
              </mc:Choice>
              <mc:Fallback>
                <p:oleObj name="Equation" r:id="rId8" imgW="494870" imgH="177646" progId="Equation.DSMT4">
                  <p:embed/>
                  <p:pic>
                    <p:nvPicPr>
                      <p:cNvPr id="75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5608638"/>
                        <a:ext cx="88741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7"/>
          <p:cNvGraphicFramePr>
            <a:graphicFrameLocks noChangeAspect="1"/>
          </p:cNvGraphicFramePr>
          <p:nvPr>
            <p:extLst/>
          </p:nvPr>
        </p:nvGraphicFramePr>
        <p:xfrm>
          <a:off x="4649788" y="6032500"/>
          <a:ext cx="8413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10" imgW="469696" imgH="177723" progId="Equation.DSMT4">
                  <p:embed/>
                </p:oleObj>
              </mc:Choice>
              <mc:Fallback>
                <p:oleObj name="Equation" r:id="rId10" imgW="469696" imgH="177723" progId="Equation.DSMT4">
                  <p:embed/>
                  <p:pic>
                    <p:nvPicPr>
                      <p:cNvPr id="76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6032500"/>
                        <a:ext cx="8413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8"/>
          <p:cNvGraphicFramePr>
            <a:graphicFrameLocks noChangeAspect="1"/>
          </p:cNvGraphicFramePr>
          <p:nvPr>
            <p:extLst/>
          </p:nvPr>
        </p:nvGraphicFramePr>
        <p:xfrm>
          <a:off x="5591175" y="6027738"/>
          <a:ext cx="10001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2" imgW="558558" imgH="203112" progId="Equation.DSMT4">
                  <p:embed/>
                </p:oleObj>
              </mc:Choice>
              <mc:Fallback>
                <p:oleObj name="Equation" r:id="rId12" imgW="558558" imgH="203112" progId="Equation.DSMT4">
                  <p:embed/>
                  <p:pic>
                    <p:nvPicPr>
                      <p:cNvPr id="77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6027738"/>
                        <a:ext cx="100012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Rectangle 39"/>
          <p:cNvSpPr>
            <a:spLocks noChangeArrowheads="1"/>
          </p:cNvSpPr>
          <p:nvPr/>
        </p:nvSpPr>
        <p:spPr bwMode="auto">
          <a:xfrm>
            <a:off x="4645025" y="5992813"/>
            <a:ext cx="1973263" cy="40798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1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9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11DD16-AA80-414A-9667-5D18A42E30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AC64D-35BA-4B02-B5ED-A7707F1419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4BA7CF-EBBF-4EE8-B4D0-EAA8BD2981B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997</Words>
  <Application>Microsoft Office PowerPoint</Application>
  <PresentationFormat>On-screen Show (4:3)</PresentationFormat>
  <Paragraphs>133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Office テーマ</vt:lpstr>
      <vt:lpstr>Equation</vt:lpstr>
      <vt:lpstr>PowerPoint Presentation</vt:lpstr>
      <vt:lpstr>Circles</vt:lpstr>
      <vt:lpstr>Circles</vt:lpstr>
      <vt:lpstr>Circles</vt:lpstr>
      <vt:lpstr>Circles</vt:lpstr>
      <vt:lpstr>Circles</vt:lpstr>
      <vt:lpstr>Circles</vt:lpstr>
      <vt:lpstr>Circles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88</cp:revision>
  <cp:lastPrinted>2017-11-21T05:26:55Z</cp:lastPrinted>
  <dcterms:created xsi:type="dcterms:W3CDTF">2017-08-14T15:35:38Z</dcterms:created>
  <dcterms:modified xsi:type="dcterms:W3CDTF">2021-03-25T09:02:50Z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