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8000"/>
    <a:srgbClr val="0000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37" autoAdjust="0"/>
  </p:normalViewPr>
  <p:slideViewPr>
    <p:cSldViewPr snapToGrid="0">
      <p:cViewPr varScale="1">
        <p:scale>
          <a:sx n="69" d="100"/>
          <a:sy n="69" d="100"/>
        </p:scale>
        <p:origin x="11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2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15.png"/><Relationship Id="rId7" Type="http://schemas.openxmlformats.org/officeDocument/2006/relationships/image" Target="../media/image2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2151949" y="1401217"/>
            <a:ext cx="4911346" cy="313162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99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Circles</a:t>
            </a:r>
            <a:endParaRPr lang="ja-JP" altLang="en-US" sz="19900" b="1" dirty="0">
              <a:ln w="38100">
                <a:solidFill>
                  <a:srgbClr val="FFFF00"/>
                </a:solidFill>
                <a:prstDash val="solid"/>
              </a:ln>
              <a:latin typeface="French Script MT" panose="03020402040607040605" pitchFamily="66" charset="0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1">
            <a:extLst>
              <a:ext uri="{FF2B5EF4-FFF2-40B4-BE49-F238E27FC236}">
                <a16:creationId xmlns:a16="http://schemas.microsoft.com/office/drawing/2014/main" id="{34EE6802-411D-4732-B86A-00E62DEC8AD7}"/>
              </a:ext>
            </a:extLst>
          </p:cNvPr>
          <p:cNvSpPr txBox="1"/>
          <p:nvPr/>
        </p:nvSpPr>
        <p:spPr>
          <a:xfrm>
            <a:off x="2247533" y="4114818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87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87384" y="1480456"/>
                <a:ext cx="3518262" cy="4894217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Write each of the following in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+10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+28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800" b="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2) Find the equation of the line passing through each of the following pairs of points</a:t>
                </a:r>
              </a:p>
              <a:p>
                <a:pPr marL="342900" indent="-342900"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(0,-6) and (4,3)</a:t>
                </a:r>
              </a:p>
              <a:p>
                <a:pPr marL="342900" indent="-342900"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(7,-5) and (-9,3)</a:t>
                </a:r>
              </a:p>
              <a:p>
                <a:pPr marL="342900" indent="-342900"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(-4,-2) and (5,10)</a:t>
                </a:r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384" y="1480456"/>
                <a:ext cx="3518262" cy="4894217"/>
              </a:xfrm>
              <a:blipFill>
                <a:blip r:embed="rId2"/>
                <a:stretch>
                  <a:fillRect l="-2080" t="-2117" r="-29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59532" y="1484810"/>
                <a:ext cx="3518262" cy="489421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3) Use the discriminant to determine whether the following have two real solutions, one real solution, or no solutions.</a:t>
                </a:r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−7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+14=0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+11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+8=0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+12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+9=0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4) Find the equation of the line that passes through the point (3,-4) and is perpendicular to the line with equation        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−1=0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9532" y="1484810"/>
                <a:ext cx="3518262" cy="4894217"/>
              </a:xfrm>
              <a:prstGeom prst="rect">
                <a:avLst/>
              </a:prstGeom>
              <a:blipFill>
                <a:blip r:embed="rId3"/>
                <a:stretch>
                  <a:fillRect l="-1560" t="-1247" r="-27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86000" y="2129245"/>
                <a:ext cx="1213409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129245"/>
                <a:ext cx="1213409" cy="283219"/>
              </a:xfrm>
              <a:prstGeom prst="rect">
                <a:avLst/>
              </a:prstGeom>
              <a:blipFill>
                <a:blip r:embed="rId4"/>
                <a:stretch>
                  <a:fillRect l="-6533" t="-4255" r="-4523" b="-319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98172" y="2847702"/>
                <a:ext cx="1351267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𝟑𝟔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8172" y="2847702"/>
                <a:ext cx="1351267" cy="283219"/>
              </a:xfrm>
              <a:prstGeom prst="rect">
                <a:avLst/>
              </a:prstGeom>
              <a:blipFill>
                <a:blip r:embed="rId5"/>
                <a:stretch>
                  <a:fillRect l="-5882" t="-4255" r="-4072" b="-319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19646" y="3235233"/>
                <a:ext cx="1489639" cy="5861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𝟒𝟗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9646" y="3235233"/>
                <a:ext cx="1489639" cy="5861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002971" y="2490651"/>
                <a:ext cx="1213409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2971" y="2490651"/>
                <a:ext cx="1213409" cy="283219"/>
              </a:xfrm>
              <a:prstGeom prst="rect">
                <a:avLst/>
              </a:prstGeom>
              <a:blipFill>
                <a:blip r:embed="rId7"/>
                <a:stretch>
                  <a:fillRect l="-6533" t="-6522" r="-4523" b="-347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555966" y="4602480"/>
                <a:ext cx="121507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966" y="4602480"/>
                <a:ext cx="1215076" cy="5186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534194" y="5077097"/>
                <a:ext cx="1426673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4194" y="5077097"/>
                <a:ext cx="1426673" cy="5186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538549" y="5656217"/>
                <a:ext cx="1352934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8549" y="5656217"/>
                <a:ext cx="1352934" cy="5203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201989" y="2838994"/>
                <a:ext cx="6363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𝑵𝒐𝒏𝒆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1989" y="2838994"/>
                <a:ext cx="636393" cy="276999"/>
              </a:xfrm>
              <a:prstGeom prst="rect">
                <a:avLst/>
              </a:prstGeom>
              <a:blipFill>
                <a:blip r:embed="rId11"/>
                <a:stretch>
                  <a:fillRect l="-7619" r="-857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328263" y="3243943"/>
                <a:ext cx="5113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𝑻𝒘𝒐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8263" y="3243943"/>
                <a:ext cx="511358" cy="276999"/>
              </a:xfrm>
              <a:prstGeom prst="rect">
                <a:avLst/>
              </a:prstGeom>
              <a:blipFill>
                <a:blip r:embed="rId12"/>
                <a:stretch>
                  <a:fillRect l="-9524" r="-11905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410994" y="3614057"/>
                <a:ext cx="496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𝑶𝒏𝒆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0994" y="3614057"/>
                <a:ext cx="496931" cy="276999"/>
              </a:xfrm>
              <a:prstGeom prst="rect">
                <a:avLst/>
              </a:prstGeom>
              <a:blipFill>
                <a:blip r:embed="rId13"/>
                <a:stretch>
                  <a:fillRect l="-11111" r="-1234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448697" y="5612675"/>
                <a:ext cx="1426673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8697" y="5612675"/>
                <a:ext cx="1426673" cy="52597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520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C28D9FB-2C9E-4742-95EE-46B11A8A5B22}"/>
              </a:ext>
            </a:extLst>
          </p:cNvPr>
          <p:cNvSpPr/>
          <p:nvPr/>
        </p:nvSpPr>
        <p:spPr>
          <a:xfrm>
            <a:off x="857235" y="1316007"/>
            <a:ext cx="7410427" cy="431656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6A</a:t>
            </a:r>
            <a:endParaRPr lang="ja-JP" altLang="en-US" sz="13800" b="1" dirty="0">
              <a:ln w="38100">
                <a:solidFill>
                  <a:srgbClr val="FFFF00"/>
                </a:solidFill>
                <a:prstDash val="solid"/>
              </a:ln>
              <a:latin typeface="French Script MT" panose="03020402040607040605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181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Circles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4800" y="1600200"/>
                <a:ext cx="3581400" cy="4525963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find the midpoint of a line segment by finding the means of the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coordinates.</a:t>
                </a:r>
                <a:endParaRPr lang="en-GB" sz="1400" b="1" dirty="0">
                  <a:latin typeface="Comic Sans MS" panose="030F0702030302020204" pitchFamily="66" charset="0"/>
                </a:endParaRPr>
              </a:p>
              <a:p>
                <a:pPr marL="0" indent="0" algn="ctr" eaLnBrk="1" hangingPunct="1">
                  <a:buFontTx/>
                  <a:buNone/>
                  <a:defRPr/>
                </a:pPr>
                <a:endParaRPr lang="en-US" sz="1400" b="1" dirty="0">
                  <a:latin typeface="Comic Sans MS" pitchFamily="66" charset="0"/>
                </a:endParaRPr>
              </a:p>
              <a:p>
                <a:pPr algn="ctr" eaLnBrk="1" hangingPunct="1">
                  <a:buFont typeface="Wingdings"/>
                  <a:buChar char="à"/>
                  <a:defRPr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You can find the mid-point of a line by using the following formula:</a:t>
                </a:r>
              </a:p>
              <a:p>
                <a:pPr algn="ctr" eaLnBrk="1" hangingPunct="1">
                  <a:buFont typeface="Wingdings"/>
                  <a:buChar char="à"/>
                  <a:defRPr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 eaLnBrk="1" hangingPunct="1">
                  <a:buFont typeface="Wingdings"/>
                  <a:buChar char="à"/>
                  <a:defRPr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 eaLnBrk="1" hangingPunct="1">
                  <a:buFont typeface="Wingdings"/>
                  <a:buChar char="à"/>
                  <a:defRPr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 eaLnBrk="1" hangingPunct="1">
                  <a:buFont typeface="Wingdings"/>
                  <a:buChar char="à"/>
                  <a:defRPr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Where (x</a:t>
                </a:r>
                <a:r>
                  <a:rPr lang="en-US" sz="1400" baseline="-25000" dirty="0">
                    <a:latin typeface="Comic Sans MS" pitchFamily="66" charset="0"/>
                    <a:sym typeface="Wingdings" pitchFamily="2" charset="2"/>
                  </a:rPr>
                  <a:t>1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,y</a:t>
                </a:r>
                <a:r>
                  <a:rPr lang="en-US" sz="1400" baseline="-25000" dirty="0">
                    <a:latin typeface="Comic Sans MS" pitchFamily="66" charset="0"/>
                    <a:sym typeface="Wingdings" pitchFamily="2" charset="2"/>
                  </a:rPr>
                  <a:t>1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) and (x</a:t>
                </a:r>
                <a:r>
                  <a:rPr lang="en-US" sz="1400" baseline="-25000" dirty="0">
                    <a:latin typeface="Comic Sans MS" pitchFamily="66" charset="0"/>
                    <a:sym typeface="Wingdings" pitchFamily="2" charset="2"/>
                  </a:rPr>
                  <a:t>2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,y</a:t>
                </a:r>
                <a:r>
                  <a:rPr lang="en-US" sz="1400" baseline="-25000" dirty="0">
                    <a:latin typeface="Comic Sans MS" pitchFamily="66" charset="0"/>
                    <a:sym typeface="Wingdings" pitchFamily="2" charset="2"/>
                  </a:rPr>
                  <a:t>2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) are the ends of the line segment </a:t>
                </a:r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1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4800" y="1600200"/>
                <a:ext cx="3581400" cy="4525963"/>
              </a:xfrm>
              <a:blipFill>
                <a:blip r:embed="rId2"/>
                <a:stretch>
                  <a:fillRect l="-170" t="-809" r="-17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66800" y="3124200"/>
            <a:ext cx="2124876" cy="601383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419600" y="1600200"/>
            <a:ext cx="35004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Find the midpoint of this pair of points:</a:t>
            </a:r>
          </a:p>
        </p:txBody>
      </p:sp>
      <p:sp>
        <p:nvSpPr>
          <p:cNvPr id="7" name="Text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257800" y="1905000"/>
            <a:ext cx="1746119" cy="369332"/>
          </a:xfrm>
          <a:prstGeom prst="rect">
            <a:avLst/>
          </a:prstGeom>
          <a:blipFill rotWithShape="1">
            <a:blip r:embed="rId4"/>
            <a:stretch>
              <a:fillRect b="-13333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43400" y="3352800"/>
            <a:ext cx="1533240" cy="645561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11" name="TextBox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43400" y="2590800"/>
            <a:ext cx="1848583" cy="544829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43400" y="4191000"/>
            <a:ext cx="681982" cy="338554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13" name="Arc 33"/>
          <p:cNvSpPr>
            <a:spLocks/>
          </p:cNvSpPr>
          <p:nvPr/>
        </p:nvSpPr>
        <p:spPr bwMode="auto">
          <a:xfrm>
            <a:off x="6172200" y="2971800"/>
            <a:ext cx="228600" cy="6858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6400800" y="2971800"/>
            <a:ext cx="2209800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Let the first coordinate be (x</a:t>
            </a:r>
            <a:r>
              <a:rPr lang="en-GB" sz="1400" baseline="-25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,y</a:t>
            </a:r>
            <a:r>
              <a:rPr lang="en-GB" sz="1400" baseline="-25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) and the second be (x</a:t>
            </a:r>
            <a:r>
              <a:rPr lang="en-GB" sz="1400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,y</a:t>
            </a:r>
            <a:r>
              <a:rPr lang="en-GB" sz="1400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15" name="Arc 33"/>
          <p:cNvSpPr>
            <a:spLocks/>
          </p:cNvSpPr>
          <p:nvPr/>
        </p:nvSpPr>
        <p:spPr bwMode="auto">
          <a:xfrm>
            <a:off x="6172200" y="3657600"/>
            <a:ext cx="228600" cy="6858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Text Box 34"/>
          <p:cNvSpPr txBox="1">
            <a:spLocks noChangeArrowheads="1"/>
          </p:cNvSpPr>
          <p:nvPr/>
        </p:nvSpPr>
        <p:spPr bwMode="auto">
          <a:xfrm>
            <a:off x="6400800" y="3886200"/>
            <a:ext cx="1143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1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21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 animBg="1"/>
      <p:bldP spid="14" grpId="0"/>
      <p:bldP spid="15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Circles</a:t>
            </a:r>
          </a:p>
        </p:txBody>
      </p:sp>
      <p:sp>
        <p:nvSpPr>
          <p:cNvPr id="1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3"/>
              <p:cNvSpPr txBox="1">
                <a:spLocks noChangeArrowheads="1"/>
              </p:cNvSpPr>
              <p:nvPr/>
            </p:nvSpPr>
            <p:spPr>
              <a:xfrm>
                <a:off x="304800" y="1600200"/>
                <a:ext cx="35814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find the midpoint of a line segment by finding the means of the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coordinates.</a:t>
                </a:r>
                <a:endParaRPr lang="en-GB" sz="14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FontTx/>
                  <a:buNone/>
                  <a:defRPr/>
                </a:pPr>
                <a:endParaRPr lang="en-US" sz="1400" b="1" dirty="0">
                  <a:latin typeface="Comic Sans MS" pitchFamily="66" charset="0"/>
                </a:endParaRPr>
              </a:p>
              <a:p>
                <a:pPr algn="ctr">
                  <a:buFont typeface="Wingdings"/>
                  <a:buChar char="à"/>
                  <a:defRPr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You can find the mid-point of a line by using the following formula:</a:t>
                </a:r>
              </a:p>
              <a:p>
                <a:pPr algn="ctr">
                  <a:buFont typeface="Wingdings"/>
                  <a:buChar char="à"/>
                  <a:defRPr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>
                  <a:buFont typeface="Wingdings"/>
                  <a:buChar char="à"/>
                  <a:defRPr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>
                  <a:buFont typeface="Wingdings"/>
                  <a:buChar char="à"/>
                  <a:defRPr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>
                  <a:buFont typeface="Wingdings"/>
                  <a:buChar char="à"/>
                  <a:defRPr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Where (x</a:t>
                </a:r>
                <a:r>
                  <a:rPr lang="en-US" sz="1400" baseline="-25000" dirty="0">
                    <a:latin typeface="Comic Sans MS" pitchFamily="66" charset="0"/>
                    <a:sym typeface="Wingdings" pitchFamily="2" charset="2"/>
                  </a:rPr>
                  <a:t>1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,y</a:t>
                </a:r>
                <a:r>
                  <a:rPr lang="en-US" sz="1400" baseline="-25000" dirty="0">
                    <a:latin typeface="Comic Sans MS" pitchFamily="66" charset="0"/>
                    <a:sym typeface="Wingdings" pitchFamily="2" charset="2"/>
                  </a:rPr>
                  <a:t>1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) and (x</a:t>
                </a:r>
                <a:r>
                  <a:rPr lang="en-US" sz="1400" baseline="-25000" dirty="0">
                    <a:latin typeface="Comic Sans MS" pitchFamily="66" charset="0"/>
                    <a:sym typeface="Wingdings" pitchFamily="2" charset="2"/>
                  </a:rPr>
                  <a:t>2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,y</a:t>
                </a:r>
                <a:r>
                  <a:rPr lang="en-US" sz="1400" baseline="-25000" dirty="0">
                    <a:latin typeface="Comic Sans MS" pitchFamily="66" charset="0"/>
                    <a:sym typeface="Wingdings" pitchFamily="2" charset="2"/>
                  </a:rPr>
                  <a:t>2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) are the ends of the line segment </a:t>
                </a:r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600200"/>
                <a:ext cx="3581400" cy="4525963"/>
              </a:xfrm>
              <a:prstGeom prst="rect">
                <a:avLst/>
              </a:prstGeom>
              <a:blipFill>
                <a:blip r:embed="rId2"/>
                <a:stretch>
                  <a:fillRect l="-170" t="-809" r="-17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66800" y="3124200"/>
            <a:ext cx="2124876" cy="601383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4419600" y="1600200"/>
            <a:ext cx="35004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Find the midpoint of this pair of points:</a:t>
            </a:r>
          </a:p>
        </p:txBody>
      </p:sp>
      <p:sp>
        <p:nvSpPr>
          <p:cNvPr id="21" name="TextBox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53000" y="1905000"/>
            <a:ext cx="2524153" cy="369332"/>
          </a:xfrm>
          <a:prstGeom prst="rect">
            <a:avLst/>
          </a:prstGeom>
          <a:blipFill rotWithShape="1">
            <a:blip r:embed="rId4"/>
            <a:stretch>
              <a:fillRect b="-13333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22" name="TextBox 2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43400" y="3352800"/>
            <a:ext cx="2154949" cy="645561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23" name="TextBox 2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43400" y="2590800"/>
            <a:ext cx="1848583" cy="544829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24" name="TextBox 2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43400" y="4191000"/>
            <a:ext cx="1049390" cy="645561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25" name="Arc 33"/>
          <p:cNvSpPr>
            <a:spLocks/>
          </p:cNvSpPr>
          <p:nvPr/>
        </p:nvSpPr>
        <p:spPr bwMode="auto">
          <a:xfrm>
            <a:off x="6477000" y="2971800"/>
            <a:ext cx="228600" cy="6858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Text Box 34"/>
          <p:cNvSpPr txBox="1">
            <a:spLocks noChangeArrowheads="1"/>
          </p:cNvSpPr>
          <p:nvPr/>
        </p:nvSpPr>
        <p:spPr bwMode="auto">
          <a:xfrm>
            <a:off x="6705600" y="2971800"/>
            <a:ext cx="2209800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Let the first coordinate be (x</a:t>
            </a:r>
            <a:r>
              <a:rPr lang="en-GB" sz="1400" baseline="-25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,y</a:t>
            </a:r>
            <a:r>
              <a:rPr lang="en-GB" sz="1400" baseline="-25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) and the second be (x</a:t>
            </a:r>
            <a:r>
              <a:rPr lang="en-GB" sz="1400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,y</a:t>
            </a:r>
            <a:r>
              <a:rPr lang="en-GB" sz="1400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27" name="Arc 33"/>
          <p:cNvSpPr>
            <a:spLocks/>
          </p:cNvSpPr>
          <p:nvPr/>
        </p:nvSpPr>
        <p:spPr bwMode="auto">
          <a:xfrm>
            <a:off x="6477000" y="3657600"/>
            <a:ext cx="228600" cy="838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6316285 h 43060"/>
              <a:gd name="T4" fmla="*/ 0 w 21600"/>
              <a:gd name="T5" fmla="*/ 8184675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Text Box 34"/>
          <p:cNvSpPr txBox="1">
            <a:spLocks noChangeArrowheads="1"/>
          </p:cNvSpPr>
          <p:nvPr/>
        </p:nvSpPr>
        <p:spPr bwMode="auto">
          <a:xfrm>
            <a:off x="6705600" y="3810000"/>
            <a:ext cx="2133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Calculate (leaving fractions in is fine!)</a:t>
            </a:r>
          </a:p>
        </p:txBody>
      </p:sp>
    </p:spTree>
    <p:extLst>
      <p:ext uri="{BB962C8B-B14F-4D97-AF65-F5344CB8AC3E}">
        <p14:creationId xmlns:p14="http://schemas.microsoft.com/office/powerpoint/2010/main" val="35740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7" grpId="0" animBg="1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Circles</a:t>
            </a:r>
          </a:p>
        </p:txBody>
      </p:sp>
      <p:sp>
        <p:nvSpPr>
          <p:cNvPr id="1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 txBox="1">
                <a:spLocks noChangeArrowheads="1"/>
              </p:cNvSpPr>
              <p:nvPr/>
            </p:nvSpPr>
            <p:spPr>
              <a:xfrm>
                <a:off x="304800" y="1600200"/>
                <a:ext cx="35814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find the midpoint of a line segment by finding the means of the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coordinates.</a:t>
                </a:r>
                <a:endParaRPr lang="en-GB" sz="14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FontTx/>
                  <a:buNone/>
                  <a:defRPr/>
                </a:pPr>
                <a:endParaRPr lang="en-US" sz="1400" b="1" dirty="0">
                  <a:latin typeface="Comic Sans MS" pitchFamily="66" charset="0"/>
                </a:endParaRPr>
              </a:p>
              <a:p>
                <a:pPr algn="ctr">
                  <a:buFont typeface="Wingdings"/>
                  <a:buChar char="à"/>
                  <a:defRPr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You can find the mid-point of a line by using the following formula:</a:t>
                </a:r>
              </a:p>
              <a:p>
                <a:pPr algn="ctr">
                  <a:buFont typeface="Wingdings"/>
                  <a:buChar char="à"/>
                  <a:defRPr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>
                  <a:buFont typeface="Wingdings"/>
                  <a:buChar char="à"/>
                  <a:defRPr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>
                  <a:buFont typeface="Wingdings"/>
                  <a:buChar char="à"/>
                  <a:defRPr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>
                  <a:buFont typeface="Wingdings"/>
                  <a:buChar char="à"/>
                  <a:defRPr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Where (x</a:t>
                </a:r>
                <a:r>
                  <a:rPr lang="en-US" sz="1400" baseline="-25000" dirty="0">
                    <a:latin typeface="Comic Sans MS" pitchFamily="66" charset="0"/>
                    <a:sym typeface="Wingdings" pitchFamily="2" charset="2"/>
                  </a:rPr>
                  <a:t>1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,y</a:t>
                </a:r>
                <a:r>
                  <a:rPr lang="en-US" sz="1400" baseline="-25000" dirty="0">
                    <a:latin typeface="Comic Sans MS" pitchFamily="66" charset="0"/>
                    <a:sym typeface="Wingdings" pitchFamily="2" charset="2"/>
                  </a:rPr>
                  <a:t>1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) and (x</a:t>
                </a:r>
                <a:r>
                  <a:rPr lang="en-US" sz="1400" baseline="-25000" dirty="0">
                    <a:latin typeface="Comic Sans MS" pitchFamily="66" charset="0"/>
                    <a:sym typeface="Wingdings" pitchFamily="2" charset="2"/>
                  </a:rPr>
                  <a:t>2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,y</a:t>
                </a:r>
                <a:r>
                  <a:rPr lang="en-US" sz="1400" baseline="-25000" dirty="0">
                    <a:latin typeface="Comic Sans MS" pitchFamily="66" charset="0"/>
                    <a:sym typeface="Wingdings" pitchFamily="2" charset="2"/>
                  </a:rPr>
                  <a:t>2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) are the ends of the line segment </a:t>
                </a:r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600200"/>
                <a:ext cx="3581400" cy="4525963"/>
              </a:xfrm>
              <a:prstGeom prst="rect">
                <a:avLst/>
              </a:prstGeom>
              <a:blipFill>
                <a:blip r:embed="rId2"/>
                <a:stretch>
                  <a:fillRect l="-170" t="-809" r="-17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66800" y="3124200"/>
            <a:ext cx="2124876" cy="601383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038600" y="1447800"/>
            <a:ext cx="48593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AB is a diameter of a circle, where A and B are the coordinates (-3,8) and (5,4) respectively. Find the coordinates of the centre of the circle.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6400800" y="23622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rot="5400000" flipV="1">
            <a:off x="6362700" y="24003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Oval 13"/>
          <p:cNvSpPr>
            <a:spLocks noChangeArrowheads="1"/>
          </p:cNvSpPr>
          <p:nvPr/>
        </p:nvSpPr>
        <p:spPr bwMode="auto">
          <a:xfrm>
            <a:off x="5943600" y="2209800"/>
            <a:ext cx="1676400" cy="1676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5303838" y="2287588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(-3,8)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7543800" y="31242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(5,4)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5508625" y="2549525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7467600" y="34290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4" name="Line 22"/>
          <p:cNvSpPr>
            <a:spLocks noChangeShapeType="1"/>
          </p:cNvSpPr>
          <p:nvPr/>
        </p:nvSpPr>
        <p:spPr bwMode="auto">
          <a:xfrm>
            <a:off x="5975350" y="2751138"/>
            <a:ext cx="1585913" cy="633412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733800" y="5257800"/>
            <a:ext cx="5257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The centre of the circle is at the midpoint of its diameter…</a:t>
            </a:r>
          </a:p>
        </p:txBody>
      </p:sp>
      <p:sp>
        <p:nvSpPr>
          <p:cNvPr id="16" name="TextBox 1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33800" y="5638800"/>
            <a:ext cx="1498102" cy="576376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18" name="TextBox 1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33800" y="6324600"/>
            <a:ext cx="619016" cy="307777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19" name="Arc 33"/>
          <p:cNvSpPr>
            <a:spLocks/>
          </p:cNvSpPr>
          <p:nvPr/>
        </p:nvSpPr>
        <p:spPr bwMode="auto">
          <a:xfrm>
            <a:off x="5257800" y="5992813"/>
            <a:ext cx="228600" cy="560387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7293607 h 43060"/>
              <a:gd name="T4" fmla="*/ 0 w 21600"/>
              <a:gd name="T5" fmla="*/ 3658666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5486400" y="6019800"/>
            <a:ext cx="1295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Calculate the coordinates</a:t>
            </a: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6629400" y="25908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(1,6)</a:t>
            </a:r>
          </a:p>
        </p:txBody>
      </p:sp>
      <p:grpSp>
        <p:nvGrpSpPr>
          <p:cNvPr id="22" name="Group 18"/>
          <p:cNvGrpSpPr>
            <a:grpSpLocks/>
          </p:cNvGrpSpPr>
          <p:nvPr/>
        </p:nvGrpSpPr>
        <p:grpSpPr bwMode="auto">
          <a:xfrm>
            <a:off x="6704013" y="2994025"/>
            <a:ext cx="152400" cy="152400"/>
            <a:chOff x="2832" y="3648"/>
            <a:chExt cx="96" cy="96"/>
          </a:xfrm>
        </p:grpSpPr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5" name="Group 9"/>
          <p:cNvGrpSpPr>
            <a:grpSpLocks/>
          </p:cNvGrpSpPr>
          <p:nvPr/>
        </p:nvGrpSpPr>
        <p:grpSpPr bwMode="auto">
          <a:xfrm>
            <a:off x="7467600" y="3303588"/>
            <a:ext cx="152400" cy="152400"/>
            <a:chOff x="2832" y="3648"/>
            <a:chExt cx="96" cy="96"/>
          </a:xfrm>
        </p:grpSpPr>
        <p:sp>
          <p:nvSpPr>
            <p:cNvPr id="26" name="Line 7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Line 8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8" name="Group 10"/>
          <p:cNvGrpSpPr>
            <a:grpSpLocks/>
          </p:cNvGrpSpPr>
          <p:nvPr/>
        </p:nvGrpSpPr>
        <p:grpSpPr bwMode="auto">
          <a:xfrm>
            <a:off x="5907088" y="2676525"/>
            <a:ext cx="152400" cy="152400"/>
            <a:chOff x="2832" y="3648"/>
            <a:chExt cx="96" cy="96"/>
          </a:xfrm>
        </p:grpSpPr>
        <p:sp>
          <p:nvSpPr>
            <p:cNvPr id="29" name="Line 11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09332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 animBg="1"/>
      <p:bldP spid="15" grpId="0"/>
      <p:bldP spid="19" grpId="0" animBg="1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Circles</a:t>
            </a:r>
          </a:p>
        </p:txBody>
      </p:sp>
      <p:sp>
        <p:nvSpPr>
          <p:cNvPr id="1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 txBox="1">
                <a:spLocks noChangeArrowheads="1"/>
              </p:cNvSpPr>
              <p:nvPr/>
            </p:nvSpPr>
            <p:spPr>
              <a:xfrm>
                <a:off x="304800" y="1600200"/>
                <a:ext cx="35814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find the midpoint of a line segment by finding the means of the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coordinates.</a:t>
                </a:r>
                <a:endParaRPr lang="en-GB" sz="14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FontTx/>
                  <a:buNone/>
                  <a:defRPr/>
                </a:pPr>
                <a:endParaRPr lang="en-US" sz="1400" b="1" dirty="0">
                  <a:latin typeface="Comic Sans MS" pitchFamily="66" charset="0"/>
                </a:endParaRPr>
              </a:p>
              <a:p>
                <a:pPr algn="ctr">
                  <a:buFont typeface="Wingdings"/>
                  <a:buChar char="à"/>
                  <a:defRPr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You can find the mid-point of a line by using the following formula:</a:t>
                </a:r>
              </a:p>
              <a:p>
                <a:pPr algn="ctr">
                  <a:buFont typeface="Wingdings"/>
                  <a:buChar char="à"/>
                  <a:defRPr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>
                  <a:buFont typeface="Wingdings"/>
                  <a:buChar char="à"/>
                  <a:defRPr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>
                  <a:buFont typeface="Wingdings"/>
                  <a:buChar char="à"/>
                  <a:defRPr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>
                  <a:buFont typeface="Wingdings"/>
                  <a:buChar char="à"/>
                  <a:defRPr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Where (x</a:t>
                </a:r>
                <a:r>
                  <a:rPr lang="en-US" sz="1400" baseline="-25000" dirty="0">
                    <a:latin typeface="Comic Sans MS" pitchFamily="66" charset="0"/>
                    <a:sym typeface="Wingdings" pitchFamily="2" charset="2"/>
                  </a:rPr>
                  <a:t>1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,y</a:t>
                </a:r>
                <a:r>
                  <a:rPr lang="en-US" sz="1400" baseline="-25000" dirty="0">
                    <a:latin typeface="Comic Sans MS" pitchFamily="66" charset="0"/>
                    <a:sym typeface="Wingdings" pitchFamily="2" charset="2"/>
                  </a:rPr>
                  <a:t>1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) and (x</a:t>
                </a:r>
                <a:r>
                  <a:rPr lang="en-US" sz="1400" baseline="-25000" dirty="0">
                    <a:latin typeface="Comic Sans MS" pitchFamily="66" charset="0"/>
                    <a:sym typeface="Wingdings" pitchFamily="2" charset="2"/>
                  </a:rPr>
                  <a:t>2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,y</a:t>
                </a:r>
                <a:r>
                  <a:rPr lang="en-US" sz="1400" baseline="-25000" dirty="0">
                    <a:latin typeface="Comic Sans MS" pitchFamily="66" charset="0"/>
                    <a:sym typeface="Wingdings" pitchFamily="2" charset="2"/>
                  </a:rPr>
                  <a:t>2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) are the ends of the line segment </a:t>
                </a:r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600200"/>
                <a:ext cx="3581400" cy="4525963"/>
              </a:xfrm>
              <a:prstGeom prst="rect">
                <a:avLst/>
              </a:prstGeom>
              <a:blipFill>
                <a:blip r:embed="rId2"/>
                <a:stretch>
                  <a:fillRect l="-170" t="-809" r="-17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66800" y="3124200"/>
            <a:ext cx="2124876" cy="601383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038600" y="1447800"/>
            <a:ext cx="48593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PQ is a diameter of a circle, centre (2,-2). Given that P is (8,-5), find the coordinates of Q.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6400800" y="1957388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rot="5400000" flipV="1">
            <a:off x="6362700" y="1995488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Oval 13"/>
          <p:cNvSpPr>
            <a:spLocks noChangeArrowheads="1"/>
          </p:cNvSpPr>
          <p:nvPr/>
        </p:nvSpPr>
        <p:spPr bwMode="auto">
          <a:xfrm>
            <a:off x="5826125" y="2919413"/>
            <a:ext cx="1676400" cy="1676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5303838" y="2530475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(x,y)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7131050" y="4370388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(8,-5)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5538788" y="285115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Q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7291388" y="4586288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P</a:t>
            </a:r>
          </a:p>
        </p:txBody>
      </p:sp>
      <p:sp>
        <p:nvSpPr>
          <p:cNvPr id="14" name="Line 22"/>
          <p:cNvSpPr>
            <a:spLocks noChangeShapeType="1"/>
          </p:cNvSpPr>
          <p:nvPr/>
        </p:nvSpPr>
        <p:spPr bwMode="auto">
          <a:xfrm>
            <a:off x="6032500" y="3200400"/>
            <a:ext cx="1277938" cy="1106488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283325" y="3833813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(2,-2)</a:t>
            </a:r>
          </a:p>
        </p:txBody>
      </p:sp>
      <p:grpSp>
        <p:nvGrpSpPr>
          <p:cNvPr id="16" name="Group 18"/>
          <p:cNvGrpSpPr>
            <a:grpSpLocks/>
          </p:cNvGrpSpPr>
          <p:nvPr/>
        </p:nvGrpSpPr>
        <p:grpSpPr bwMode="auto">
          <a:xfrm>
            <a:off x="6588125" y="3681413"/>
            <a:ext cx="152400" cy="152400"/>
            <a:chOff x="2832" y="3648"/>
            <a:chExt cx="96" cy="96"/>
          </a:xfrm>
        </p:grpSpPr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0" name="Group 9"/>
          <p:cNvGrpSpPr>
            <a:grpSpLocks/>
          </p:cNvGrpSpPr>
          <p:nvPr/>
        </p:nvGrpSpPr>
        <p:grpSpPr bwMode="auto">
          <a:xfrm>
            <a:off x="7243763" y="4230688"/>
            <a:ext cx="152400" cy="152400"/>
            <a:chOff x="2832" y="3648"/>
            <a:chExt cx="96" cy="96"/>
          </a:xfrm>
        </p:grpSpPr>
        <p:sp>
          <p:nvSpPr>
            <p:cNvPr id="21" name="Line 7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8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3" name="Group 10"/>
          <p:cNvGrpSpPr>
            <a:grpSpLocks/>
          </p:cNvGrpSpPr>
          <p:nvPr/>
        </p:nvGrpSpPr>
        <p:grpSpPr bwMode="auto">
          <a:xfrm>
            <a:off x="5937250" y="3111500"/>
            <a:ext cx="152400" cy="152400"/>
            <a:chOff x="2832" y="3648"/>
            <a:chExt cx="96" cy="96"/>
          </a:xfrm>
        </p:grpSpPr>
        <p:sp>
          <p:nvSpPr>
            <p:cNvPr id="24" name="Line 11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Line 12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719513" y="4911725"/>
            <a:ext cx="45545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Write the unknown coordinate in terms of x and y, and fill in the formula for the mid-point as before…</a:t>
            </a:r>
          </a:p>
        </p:txBody>
      </p:sp>
      <p:sp>
        <p:nvSpPr>
          <p:cNvPr id="27" name="TextBox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7200" y="4800600"/>
            <a:ext cx="983603" cy="495649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28" name="TextBox 2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7200" y="5410200"/>
            <a:ext cx="983603" cy="307777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29" name="TextBox 2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62000" y="5867400"/>
            <a:ext cx="804451" cy="307777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30" name="TextBox 2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33600" y="4800600"/>
            <a:ext cx="1120691" cy="500009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31" name="TextBox 3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33600" y="5410200"/>
            <a:ext cx="1120691" cy="307777"/>
          </a:xfrm>
          <a:prstGeom prst="rect">
            <a:avLst/>
          </a:prstGeom>
          <a:blipFill rotWithShape="1">
            <a:blip r:embed="rId8"/>
            <a:stretch>
              <a:fillRect b="-2000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32" name="TextBox 3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38400" y="5867400"/>
            <a:ext cx="672235" cy="307777"/>
          </a:xfrm>
          <a:prstGeom prst="rect">
            <a:avLst/>
          </a:prstGeom>
          <a:blipFill rotWithShape="1">
            <a:blip r:embed="rId9"/>
            <a:stretch>
              <a:fillRect b="-2000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5334000" y="25146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(-4,1)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733800" y="6172200"/>
            <a:ext cx="4876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Set the x-part equal to 2 and the y-part equal to -2…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387418" y="5500540"/>
                <a:ext cx="1370375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+8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−5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7418" y="5500540"/>
                <a:ext cx="1370375" cy="57637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514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0" grpId="1"/>
      <p:bldP spid="11" grpId="0"/>
      <p:bldP spid="12" grpId="0"/>
      <p:bldP spid="13" grpId="0"/>
      <p:bldP spid="14" grpId="0" animBg="1"/>
      <p:bldP spid="15" grpId="0"/>
      <p:bldP spid="26" grpId="0"/>
      <p:bldP spid="33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11DD16-AA80-414A-9667-5D18A42E30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8AC64D-35BA-4B02-B5ED-A7707F1419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4BA7CF-EBBF-4EE8-B4D0-EAA8BD2981BD}">
  <ds:schemaRefs>
    <ds:schemaRef ds:uri="00eee050-7eda-4a68-8825-514e694f5f09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386</TotalTime>
  <Words>765</Words>
  <Application>Microsoft Office PowerPoint</Application>
  <PresentationFormat>On-screen Show (4:3)</PresentationFormat>
  <Paragraphs>114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French Script MT</vt:lpstr>
      <vt:lpstr>Segoe UI Black</vt:lpstr>
      <vt:lpstr>Wingdings</vt:lpstr>
      <vt:lpstr>Office テーマ</vt:lpstr>
      <vt:lpstr>PowerPoint Presentation</vt:lpstr>
      <vt:lpstr>Prior Knowledge Check</vt:lpstr>
      <vt:lpstr>PowerPoint Presentation</vt:lpstr>
      <vt:lpstr>Circles</vt:lpstr>
      <vt:lpstr>Circles</vt:lpstr>
      <vt:lpstr>Circles</vt:lpstr>
      <vt:lpstr>Circles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87</cp:revision>
  <cp:lastPrinted>2017-11-21T05:26:55Z</cp:lastPrinted>
  <dcterms:created xsi:type="dcterms:W3CDTF">2017-08-14T15:35:38Z</dcterms:created>
  <dcterms:modified xsi:type="dcterms:W3CDTF">2021-03-25T08:57:06Z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