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73" r:id="rId5"/>
    <p:sldId id="294" r:id="rId6"/>
    <p:sldId id="295" r:id="rId7"/>
    <p:sldId id="296" r:id="rId8"/>
    <p:sldId id="263" r:id="rId9"/>
    <p:sldId id="264" r:id="rId10"/>
    <p:sldId id="297" r:id="rId11"/>
    <p:sldId id="298" r:id="rId12"/>
    <p:sldId id="299" r:id="rId13"/>
    <p:sldId id="300" r:id="rId14"/>
    <p:sldId id="301" r:id="rId15"/>
    <p:sldId id="302" r:id="rId16"/>
    <p:sldId id="265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67" r:id="rId27"/>
    <p:sldId id="309" r:id="rId28"/>
    <p:sldId id="314" r:id="rId29"/>
    <p:sldId id="315" r:id="rId30"/>
    <p:sldId id="316" r:id="rId31"/>
    <p:sldId id="269" r:id="rId32"/>
    <p:sldId id="303" r:id="rId33"/>
    <p:sldId id="304" r:id="rId34"/>
    <p:sldId id="305" r:id="rId35"/>
    <p:sldId id="306" r:id="rId36"/>
    <p:sldId id="307" r:id="rId37"/>
    <p:sldId id="308" r:id="rId38"/>
    <p:sldId id="317" r:id="rId39"/>
    <p:sldId id="318" r:id="rId40"/>
    <p:sldId id="319" r:id="rId41"/>
    <p:sldId id="320" r:id="rId42"/>
    <p:sldId id="321" r:id="rId43"/>
    <p:sldId id="271" r:id="rId44"/>
    <p:sldId id="272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7" autoAdjust="0"/>
  </p:normalViewPr>
  <p:slideViewPr>
    <p:cSldViewPr snapToGrid="0">
      <p:cViewPr varScale="1">
        <p:scale>
          <a:sx n="107" d="100"/>
          <a:sy n="107" d="100"/>
        </p:scale>
        <p:origin x="17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3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00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00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00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00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49.wmf"/><Relationship Id="rId3" Type="http://schemas.openxmlformats.org/officeDocument/2006/relationships/image" Target="../media/image200.pn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48.wmf"/><Relationship Id="rId5" Type="http://schemas.openxmlformats.org/officeDocument/2006/relationships/image" Target="../media/image3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56.wmf"/><Relationship Id="rId3" Type="http://schemas.openxmlformats.org/officeDocument/2006/relationships/image" Target="../media/image200.pn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88.png"/><Relationship Id="rId7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94.png"/><Relationship Id="rId9" Type="http://schemas.openxmlformats.org/officeDocument/2006/relationships/image" Target="../media/image9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88.png"/><Relationship Id="rId7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02.png"/><Relationship Id="rId5" Type="http://schemas.openxmlformats.org/officeDocument/2006/relationships/image" Target="../media/image90.png"/><Relationship Id="rId10" Type="http://schemas.openxmlformats.org/officeDocument/2006/relationships/image" Target="../media/image101.png"/><Relationship Id="rId9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88.png"/><Relationship Id="rId7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106.png"/><Relationship Id="rId9" Type="http://schemas.openxmlformats.org/officeDocument/2006/relationships/image" Target="../media/image10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88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10.png"/><Relationship Id="rId5" Type="http://schemas.openxmlformats.org/officeDocument/2006/relationships/image" Target="../media/image90.png"/><Relationship Id="rId10" Type="http://schemas.openxmlformats.org/officeDocument/2006/relationships/image" Target="../media/image109.png"/><Relationship Id="rId9" Type="http://schemas.openxmlformats.org/officeDocument/2006/relationships/image" Target="../media/image10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88.png"/><Relationship Id="rId7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15.png"/><Relationship Id="rId5" Type="http://schemas.openxmlformats.org/officeDocument/2006/relationships/image" Target="../media/image90.png"/><Relationship Id="rId10" Type="http://schemas.openxmlformats.org/officeDocument/2006/relationships/image" Target="../media/image114.png"/><Relationship Id="rId9" Type="http://schemas.openxmlformats.org/officeDocument/2006/relationships/image" Target="../media/image1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87.png"/><Relationship Id="rId7" Type="http://schemas.openxmlformats.org/officeDocument/2006/relationships/image" Target="../media/image119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3.png"/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0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0.png"/><Relationship Id="rId4" Type="http://schemas.openxmlformats.org/officeDocument/2006/relationships/image" Target="../media/image80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7" Type="http://schemas.openxmlformats.org/officeDocument/2006/relationships/image" Target="../media/image86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0.png"/><Relationship Id="rId5" Type="http://schemas.openxmlformats.org/officeDocument/2006/relationships/image" Target="../media/image840.png"/><Relationship Id="rId4" Type="http://schemas.openxmlformats.org/officeDocument/2006/relationships/image" Target="../media/image83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5" Type="http://schemas.openxmlformats.org/officeDocument/2006/relationships/image" Target="../media/image1170.png"/><Relationship Id="rId4" Type="http://schemas.openxmlformats.org/officeDocument/2006/relationships/image" Target="../media/image116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200.png"/><Relationship Id="rId7" Type="http://schemas.openxmlformats.org/officeDocument/2006/relationships/image" Target="../media/image138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200.png"/><Relationship Id="rId7" Type="http://schemas.openxmlformats.org/officeDocument/2006/relationships/image" Target="../media/image14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Relationship Id="rId9" Type="http://schemas.openxmlformats.org/officeDocument/2006/relationships/image" Target="../media/image144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1200.png"/><Relationship Id="rId7" Type="http://schemas.openxmlformats.org/officeDocument/2006/relationships/image" Target="../media/image147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11" Type="http://schemas.openxmlformats.org/officeDocument/2006/relationships/image" Target="../media/image151.png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39.png"/><Relationship Id="rId9" Type="http://schemas.openxmlformats.org/officeDocument/2006/relationships/image" Target="../media/image149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200.png"/><Relationship Id="rId7" Type="http://schemas.openxmlformats.org/officeDocument/2006/relationships/image" Target="../media/image15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0" Type="http://schemas.openxmlformats.org/officeDocument/2006/relationships/image" Target="../media/image156.png"/><Relationship Id="rId4" Type="http://schemas.openxmlformats.org/officeDocument/2006/relationships/image" Target="../media/image139.png"/><Relationship Id="rId9" Type="http://schemas.openxmlformats.org/officeDocument/2006/relationships/image" Target="../media/image1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200.png"/><Relationship Id="rId7" Type="http://schemas.openxmlformats.org/officeDocument/2006/relationships/image" Target="../media/image15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39.png"/><Relationship Id="rId9" Type="http://schemas.openxmlformats.org/officeDocument/2006/relationships/image" Target="../media/image161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200.png"/><Relationship Id="rId7" Type="http://schemas.openxmlformats.org/officeDocument/2006/relationships/image" Target="../media/image16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6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39.png"/><Relationship Id="rId9" Type="http://schemas.openxmlformats.org/officeDocument/2006/relationships/image" Target="../media/image16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7" Type="http://schemas.openxmlformats.org/officeDocument/2006/relationships/image" Target="../media/image166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5" Type="http://schemas.openxmlformats.org/officeDocument/2006/relationships/image" Target="../media/image157.png"/><Relationship Id="rId4" Type="http://schemas.openxmlformats.org/officeDocument/2006/relationships/image" Target="../media/image13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8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5" Type="http://schemas.openxmlformats.org/officeDocument/2006/relationships/image" Target="../media/image170.png"/><Relationship Id="rId10" Type="http://schemas.openxmlformats.org/officeDocument/2006/relationships/image" Target="../media/image175.png"/><Relationship Id="rId4" Type="http://schemas.openxmlformats.org/officeDocument/2006/relationships/image" Target="../media/image169.png"/><Relationship Id="rId9" Type="http://schemas.openxmlformats.org/officeDocument/2006/relationships/image" Target="../media/image174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image" Target="../media/image178.png"/><Relationship Id="rId7" Type="http://schemas.openxmlformats.org/officeDocument/2006/relationships/image" Target="../media/image182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5" Type="http://schemas.openxmlformats.org/officeDocument/2006/relationships/image" Target="../media/image180.png"/><Relationship Id="rId4" Type="http://schemas.openxmlformats.org/officeDocument/2006/relationships/image" Target="../media/image179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3" Type="http://schemas.openxmlformats.org/officeDocument/2006/relationships/image" Target="../media/image178.png"/><Relationship Id="rId7" Type="http://schemas.openxmlformats.org/officeDocument/2006/relationships/image" Target="../media/image185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4" Type="http://schemas.openxmlformats.org/officeDocument/2006/relationships/image" Target="../media/image17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3" Type="http://schemas.openxmlformats.org/officeDocument/2006/relationships/image" Target="../media/image167.png"/><Relationship Id="rId7" Type="http://schemas.openxmlformats.org/officeDocument/2006/relationships/image" Target="../media/image191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png"/><Relationship Id="rId3" Type="http://schemas.openxmlformats.org/officeDocument/2006/relationships/image" Target="../media/image167.png"/><Relationship Id="rId7" Type="http://schemas.openxmlformats.org/officeDocument/2006/relationships/image" Target="../media/image19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7.png"/><Relationship Id="rId5" Type="http://schemas.openxmlformats.org/officeDocument/2006/relationships/image" Target="../media/image196.png"/><Relationship Id="rId4" Type="http://schemas.openxmlformats.org/officeDocument/2006/relationships/image" Target="../media/image188.png"/><Relationship Id="rId9" Type="http://schemas.openxmlformats.org/officeDocument/2006/relationships/image" Target="../media/image201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3" Type="http://schemas.openxmlformats.org/officeDocument/2006/relationships/image" Target="../media/image167.png"/><Relationship Id="rId7" Type="http://schemas.openxmlformats.org/officeDocument/2006/relationships/image" Target="../media/image204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5" Type="http://schemas.openxmlformats.org/officeDocument/2006/relationships/image" Target="../media/image201.png"/><Relationship Id="rId10" Type="http://schemas.openxmlformats.org/officeDocument/2006/relationships/image" Target="../media/image207.png"/><Relationship Id="rId4" Type="http://schemas.openxmlformats.org/officeDocument/2006/relationships/image" Target="../media/image188.png"/><Relationship Id="rId9" Type="http://schemas.openxmlformats.org/officeDocument/2006/relationships/image" Target="../media/image20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3" Type="http://schemas.openxmlformats.org/officeDocument/2006/relationships/image" Target="../media/image167.png"/><Relationship Id="rId7" Type="http://schemas.openxmlformats.org/officeDocument/2006/relationships/image" Target="../media/image208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10" Type="http://schemas.openxmlformats.org/officeDocument/2006/relationships/image" Target="../media/image211.png"/><Relationship Id="rId4" Type="http://schemas.openxmlformats.org/officeDocument/2006/relationships/image" Target="../media/image188.png"/><Relationship Id="rId9" Type="http://schemas.openxmlformats.org/officeDocument/2006/relationships/image" Target="../media/image210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image" Target="../media/image167.png"/><Relationship Id="rId7" Type="http://schemas.openxmlformats.org/officeDocument/2006/relationships/image" Target="../media/image211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10" Type="http://schemas.openxmlformats.org/officeDocument/2006/relationships/image" Target="../media/image214.png"/><Relationship Id="rId4" Type="http://schemas.openxmlformats.org/officeDocument/2006/relationships/image" Target="../media/image188.png"/><Relationship Id="rId9" Type="http://schemas.openxmlformats.org/officeDocument/2006/relationships/image" Target="../media/image21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7" Type="http://schemas.openxmlformats.org/officeDocument/2006/relationships/image" Target="../media/image211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4" Type="http://schemas.openxmlformats.org/officeDocument/2006/relationships/image" Target="../media/image18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5.png"/><Relationship Id="rId7" Type="http://schemas.openxmlformats.org/officeDocument/2006/relationships/image" Target="../media/image2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0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51949" y="1401217"/>
            <a:ext cx="4911346" cy="313162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99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Circles</a:t>
            </a:r>
            <a:endParaRPr lang="ja-JP" altLang="en-US" sz="199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533" y="411481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39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5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768757"/>
              </p:ext>
            </p:extLst>
          </p:nvPr>
        </p:nvGraphicFramePr>
        <p:xfrm>
          <a:off x="4191000" y="4657725"/>
          <a:ext cx="3340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4" imgW="2273300" imgH="431800" progId="Equation.DSMT4">
                  <p:embed/>
                </p:oleObj>
              </mc:Choice>
              <mc:Fallback>
                <p:oleObj name="Equation" r:id="rId4" imgW="2273300" imgH="431800" progId="Equation.DSMT4">
                  <p:embed/>
                  <p:pic>
                    <p:nvPicPr>
                      <p:cNvPr id="1743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657725"/>
                        <a:ext cx="3340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40665"/>
              </p:ext>
            </p:extLst>
          </p:nvPr>
        </p:nvGraphicFramePr>
        <p:xfrm>
          <a:off x="4191000" y="5343525"/>
          <a:ext cx="32654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6" imgW="2222500" imgH="431800" progId="Equation.DSMT4">
                  <p:embed/>
                </p:oleObj>
              </mc:Choice>
              <mc:Fallback>
                <p:oleObj name="Equation" r:id="rId6" imgW="2222500" imgH="431800" progId="Equation.DSMT4">
                  <p:embed/>
                  <p:pic>
                    <p:nvPicPr>
                      <p:cNvPr id="1744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43525"/>
                        <a:ext cx="32654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87884"/>
              </p:ext>
            </p:extLst>
          </p:nvPr>
        </p:nvGraphicFramePr>
        <p:xfrm>
          <a:off x="4191000" y="6105525"/>
          <a:ext cx="22399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8" imgW="1524000" imgH="254000" progId="Equation.DSMT4">
                  <p:embed/>
                </p:oleObj>
              </mc:Choice>
              <mc:Fallback>
                <p:oleObj name="Equation" r:id="rId8" imgW="1524000" imgH="254000" progId="Equation.DSMT4">
                  <p:embed/>
                  <p:pic>
                    <p:nvPicPr>
                      <p:cNvPr id="1744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105525"/>
                        <a:ext cx="22399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2579915" y="5575663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(2,3)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2579915" y="5575663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(2,3)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Oval 4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" name="Group 8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3" name="Group 11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64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70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71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7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7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82418"/>
              </p:ext>
            </p:extLst>
          </p:nvPr>
        </p:nvGraphicFramePr>
        <p:xfrm>
          <a:off x="4419600" y="4572000"/>
          <a:ext cx="1981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1846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19812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46244"/>
              </p:ext>
            </p:extLst>
          </p:nvPr>
        </p:nvGraphicFramePr>
        <p:xfrm>
          <a:off x="4419600" y="5029200"/>
          <a:ext cx="172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Equation" r:id="rId6" imgW="952087" imgH="203112" progId="Equation.DSMT4">
                  <p:embed/>
                </p:oleObj>
              </mc:Choice>
              <mc:Fallback>
                <p:oleObj name="Equation" r:id="rId6" imgW="952087" imgH="203112" progId="Equation.DSMT4">
                  <p:embed/>
                  <p:pic>
                    <p:nvPicPr>
                      <p:cNvPr id="1846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172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32426"/>
              </p:ext>
            </p:extLst>
          </p:nvPr>
        </p:nvGraphicFramePr>
        <p:xfrm>
          <a:off x="4419600" y="5486400"/>
          <a:ext cx="15192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Equation" r:id="rId8" imgW="837836" imgH="203112" progId="Equation.DSMT4">
                  <p:embed/>
                </p:oleObj>
              </mc:Choice>
              <mc:Fallback>
                <p:oleObj name="Equation" r:id="rId8" imgW="837836" imgH="203112" progId="Equation.DSMT4">
                  <p:embed/>
                  <p:pic>
                    <p:nvPicPr>
                      <p:cNvPr id="1846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86400"/>
                        <a:ext cx="15192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67599"/>
              </p:ext>
            </p:extLst>
          </p:nvPr>
        </p:nvGraphicFramePr>
        <p:xfrm>
          <a:off x="4419600" y="5943600"/>
          <a:ext cx="1150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Equation" r:id="rId10" imgW="634725" imgH="203112" progId="Equation.DSMT4">
                  <p:embed/>
                </p:oleObj>
              </mc:Choice>
              <mc:Fallback>
                <p:oleObj name="Equation" r:id="rId10" imgW="634725" imgH="203112" progId="Equation.DSMT4">
                  <p:embed/>
                  <p:pic>
                    <p:nvPicPr>
                      <p:cNvPr id="1846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943600"/>
                        <a:ext cx="1150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419600" y="5943600"/>
            <a:ext cx="1219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8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58649"/>
              </p:ext>
            </p:extLst>
          </p:nvPr>
        </p:nvGraphicFramePr>
        <p:xfrm>
          <a:off x="4200525" y="4657725"/>
          <a:ext cx="3321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" name="Equation" r:id="rId4" imgW="2260600" imgH="431800" progId="Equation.DSMT4">
                  <p:embed/>
                </p:oleObj>
              </mc:Choice>
              <mc:Fallback>
                <p:oleObj name="Equation" r:id="rId4" imgW="2260600" imgH="431800" progId="Equation.DSMT4">
                  <p:embed/>
                  <p:pic>
                    <p:nvPicPr>
                      <p:cNvPr id="1129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4657725"/>
                        <a:ext cx="33210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167949"/>
              </p:ext>
            </p:extLst>
          </p:nvPr>
        </p:nvGraphicFramePr>
        <p:xfrm>
          <a:off x="4202113" y="5351463"/>
          <a:ext cx="30416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" name="Equation" r:id="rId6" imgW="2070100" imgH="431800" progId="Equation.DSMT4">
                  <p:embed/>
                </p:oleObj>
              </mc:Choice>
              <mc:Fallback>
                <p:oleObj name="Equation" r:id="rId6" imgW="2070100" imgH="431800" progId="Equation.DSMT4">
                  <p:embed/>
                  <p:pic>
                    <p:nvPicPr>
                      <p:cNvPr id="1129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351463"/>
                        <a:ext cx="30416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61656"/>
              </p:ext>
            </p:extLst>
          </p:nvPr>
        </p:nvGraphicFramePr>
        <p:xfrm>
          <a:off x="4200525" y="6105525"/>
          <a:ext cx="22209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" name="Equation" r:id="rId8" imgW="1511300" imgH="254000" progId="Equation.DSMT4">
                  <p:embed/>
                </p:oleObj>
              </mc:Choice>
              <mc:Fallback>
                <p:oleObj name="Equation" r:id="rId8" imgW="1511300" imgH="254000" progId="Equation.DSMT4">
                  <p:embed/>
                  <p:pic>
                    <p:nvPicPr>
                      <p:cNvPr id="1129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6105525"/>
                        <a:ext cx="22209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</p:spTree>
    <p:extLst>
      <p:ext uri="{BB962C8B-B14F-4D97-AF65-F5344CB8AC3E}">
        <p14:creationId xmlns:p14="http://schemas.microsoft.com/office/powerpoint/2010/main" val="27810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7" grpId="0"/>
      <p:bldP spid="48" grpId="0"/>
      <p:bldP spid="52" grpId="0"/>
      <p:bldP spid="53" grpId="0" animBg="1"/>
      <p:bldP spid="54" grpId="0" animBg="1"/>
      <p:bldP spid="55" grpId="0" animBg="1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67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3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74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7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52100"/>
              </p:ext>
            </p:extLst>
          </p:nvPr>
        </p:nvGraphicFramePr>
        <p:xfrm>
          <a:off x="4572000" y="4572000"/>
          <a:ext cx="18018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1948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72000"/>
                        <a:ext cx="18018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01078"/>
              </p:ext>
            </p:extLst>
          </p:nvPr>
        </p:nvGraphicFramePr>
        <p:xfrm>
          <a:off x="4587875" y="5362575"/>
          <a:ext cx="17049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" name="Equation" r:id="rId6" imgW="1117115" imgH="393529" progId="Equation.DSMT4">
                  <p:embed/>
                </p:oleObj>
              </mc:Choice>
              <mc:Fallback>
                <p:oleObj name="Equation" r:id="rId6" imgW="1117115" imgH="393529" progId="Equation.DSMT4">
                  <p:embed/>
                  <p:pic>
                    <p:nvPicPr>
                      <p:cNvPr id="1948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5362575"/>
                        <a:ext cx="17049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258283"/>
              </p:ext>
            </p:extLst>
          </p:nvPr>
        </p:nvGraphicFramePr>
        <p:xfrm>
          <a:off x="4600575" y="6261100"/>
          <a:ext cx="13938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" name="Equation" r:id="rId8" imgW="914003" imgH="177723" progId="Equation.DSMT4">
                  <p:embed/>
                </p:oleObj>
              </mc:Choice>
              <mc:Fallback>
                <p:oleObj name="Equation" r:id="rId8" imgW="914003" imgH="177723" progId="Equation.DSMT4">
                  <p:embed/>
                  <p:pic>
                    <p:nvPicPr>
                      <p:cNvPr id="1948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6261100"/>
                        <a:ext cx="1393825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2537688" y="5454287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= -2 so </a:t>
            </a:r>
            <a:r>
              <a:rPr lang="en-GB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9735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2537688" y="5454287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= -2 so </a:t>
            </a:r>
            <a:r>
              <a:rPr lang="en-GB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8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868402"/>
              </p:ext>
            </p:extLst>
          </p:nvPr>
        </p:nvGraphicFramePr>
        <p:xfrm>
          <a:off x="4410075" y="4554538"/>
          <a:ext cx="19812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0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205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554538"/>
                        <a:ext cx="198120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404240"/>
              </p:ext>
            </p:extLst>
          </p:nvPr>
        </p:nvGraphicFramePr>
        <p:xfrm>
          <a:off x="4438650" y="4930775"/>
          <a:ext cx="17970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1" name="Equation" r:id="rId6" imgW="990170" imgH="393529" progId="Equation.DSMT4">
                  <p:embed/>
                </p:oleObj>
              </mc:Choice>
              <mc:Fallback>
                <p:oleObj name="Equation" r:id="rId6" imgW="990170" imgH="393529" progId="Equation.DSMT4">
                  <p:embed/>
                  <p:pic>
                    <p:nvPicPr>
                      <p:cNvPr id="205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930775"/>
                        <a:ext cx="17970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 36"/>
          <p:cNvSpPr>
            <a:spLocks noChangeArrowheads="1"/>
          </p:cNvSpPr>
          <p:nvPr/>
        </p:nvSpPr>
        <p:spPr bwMode="auto">
          <a:xfrm>
            <a:off x="7010400" y="5538788"/>
            <a:ext cx="1744663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4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931275"/>
              </p:ext>
            </p:extLst>
          </p:nvPr>
        </p:nvGraphicFramePr>
        <p:xfrm>
          <a:off x="4443413" y="5680075"/>
          <a:ext cx="19129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2" name="Equation" r:id="rId8" imgW="1054100" imgH="203200" progId="Equation.DSMT4">
                  <p:embed/>
                </p:oleObj>
              </mc:Choice>
              <mc:Fallback>
                <p:oleObj name="Equation" r:id="rId8" imgW="1054100" imgH="203200" progId="Equation.DSMT4">
                  <p:embed/>
                  <p:pic>
                    <p:nvPicPr>
                      <p:cNvPr id="2051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5680075"/>
                        <a:ext cx="19129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74573"/>
              </p:ext>
            </p:extLst>
          </p:nvPr>
        </p:nvGraphicFramePr>
        <p:xfrm>
          <a:off x="4433888" y="6130925"/>
          <a:ext cx="15890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3" name="Equation" r:id="rId10" imgW="876300" imgH="203200" progId="Equation.DSMT4">
                  <p:embed/>
                </p:oleObj>
              </mc:Choice>
              <mc:Fallback>
                <p:oleObj name="Equation" r:id="rId10" imgW="876300" imgH="203200" progId="Equation.DSMT4">
                  <p:embed/>
                  <p:pic>
                    <p:nvPicPr>
                      <p:cNvPr id="205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6130925"/>
                        <a:ext cx="15890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5282"/>
              </p:ext>
            </p:extLst>
          </p:nvPr>
        </p:nvGraphicFramePr>
        <p:xfrm>
          <a:off x="7067550" y="4616450"/>
          <a:ext cx="1589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4" name="Equation" r:id="rId12" imgW="876300" imgH="203200" progId="Equation.DSMT4">
                  <p:embed/>
                </p:oleObj>
              </mc:Choice>
              <mc:Fallback>
                <p:oleObj name="Equation" r:id="rId12" imgW="876300" imgH="203200" progId="Equation.DSMT4">
                  <p:embed/>
                  <p:pic>
                    <p:nvPicPr>
                      <p:cNvPr id="205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4616450"/>
                        <a:ext cx="1589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77172"/>
              </p:ext>
            </p:extLst>
          </p:nvPr>
        </p:nvGraphicFramePr>
        <p:xfrm>
          <a:off x="6916738" y="5113338"/>
          <a:ext cx="18891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5" name="Equation" r:id="rId14" imgW="1040948" imgH="203112" progId="Equation.DSMT4">
                  <p:embed/>
                </p:oleObj>
              </mc:Choice>
              <mc:Fallback>
                <p:oleObj name="Equation" r:id="rId14" imgW="1040948" imgH="203112" progId="Equation.DSMT4">
                  <p:embed/>
                  <p:pic>
                    <p:nvPicPr>
                      <p:cNvPr id="205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5113338"/>
                        <a:ext cx="18891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61289"/>
              </p:ext>
            </p:extLst>
          </p:nvPr>
        </p:nvGraphicFramePr>
        <p:xfrm>
          <a:off x="7048500" y="5576888"/>
          <a:ext cx="15668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6" name="Equation" r:id="rId16" imgW="863225" imgH="177723" progId="Equation.DSMT4">
                  <p:embed/>
                </p:oleObj>
              </mc:Choice>
              <mc:Fallback>
                <p:oleObj name="Equation" r:id="rId16" imgW="863225" imgH="177723" progId="Equation.DSMT4">
                  <p:embed/>
                  <p:pic>
                    <p:nvPicPr>
                      <p:cNvPr id="205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5576888"/>
                        <a:ext cx="1566863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9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Oval 4"/>
          <p:cNvSpPr>
            <a:spLocks noChangeAspect="1" noChangeArrowheads="1"/>
          </p:cNvSpPr>
          <p:nvPr/>
        </p:nvSpPr>
        <p:spPr bwMode="auto">
          <a:xfrm>
            <a:off x="5980113" y="22272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6"/>
          <p:cNvSpPr txBox="1">
            <a:spLocks noChangeArrowheads="1"/>
          </p:cNvSpPr>
          <p:nvPr/>
        </p:nvSpPr>
        <p:spPr>
          <a:xfrm>
            <a:off x="69668" y="2429692"/>
            <a:ext cx="3605349" cy="4332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	The lines AB and CD are chords of a circle. The line y = 3x – 11 is the perpendicular bisector of AB. The line y = -x – 1 is the perpendicular bisector of CD. Find the coordinates of the circle’s centre.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THE PERPENDICULAR BISECTOR OF A CHORD GOES THROUGH THE CENTRE!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We need to:</a:t>
            </a: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	1) Set the bisectors equal to each other and solve the equation for x and y.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7256463" y="107315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008000"/>
                </a:solidFill>
                <a:latin typeface="Comic Sans MS" pitchFamily="66" charset="0"/>
              </a:rPr>
              <a:t>y = 3x - 11</a:t>
            </a: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5715000" y="366236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7221538" y="433546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3" name="Line 22"/>
          <p:cNvSpPr>
            <a:spLocks noChangeShapeType="1"/>
          </p:cNvSpPr>
          <p:nvPr/>
        </p:nvSpPr>
        <p:spPr bwMode="auto">
          <a:xfrm>
            <a:off x="6103938" y="3803650"/>
            <a:ext cx="1168400" cy="552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23"/>
          <p:cNvSpPr>
            <a:spLocks noChangeShapeType="1"/>
          </p:cNvSpPr>
          <p:nvPr/>
        </p:nvSpPr>
        <p:spPr bwMode="auto">
          <a:xfrm flipV="1">
            <a:off x="6496050" y="1333500"/>
            <a:ext cx="1476375" cy="31464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 flipV="1">
            <a:off x="5973763" y="2235200"/>
            <a:ext cx="1141412" cy="1089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 flipV="1">
            <a:off x="5716588" y="1876425"/>
            <a:ext cx="2301875" cy="25146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583238" y="3168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915150" y="1905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7526338" y="443865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008000"/>
                </a:solidFill>
                <a:latin typeface="Comic Sans MS" pitchFamily="66" charset="0"/>
              </a:rPr>
              <a:t>y = -x - 1</a:t>
            </a:r>
          </a:p>
        </p:txBody>
      </p:sp>
      <p:graphicFrame>
        <p:nvGraphicFramePr>
          <p:cNvPr id="7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589799"/>
              </p:ext>
            </p:extLst>
          </p:nvPr>
        </p:nvGraphicFramePr>
        <p:xfrm>
          <a:off x="4613275" y="4724400"/>
          <a:ext cx="17065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8" name="Equation" r:id="rId4" imgW="952087" imgH="177723" progId="Equation.DSMT4">
                  <p:embed/>
                </p:oleObj>
              </mc:Choice>
              <mc:Fallback>
                <p:oleObj name="Equation" r:id="rId4" imgW="952087" imgH="177723" progId="Equation.DSMT4">
                  <p:embed/>
                  <p:pic>
                    <p:nvPicPr>
                      <p:cNvPr id="1232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724400"/>
                        <a:ext cx="17065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7847"/>
              </p:ext>
            </p:extLst>
          </p:nvPr>
        </p:nvGraphicFramePr>
        <p:xfrm>
          <a:off x="4618038" y="5156200"/>
          <a:ext cx="1365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" name="Equation" r:id="rId6" imgW="761669" imgH="177723" progId="Equation.DSMT4">
                  <p:embed/>
                </p:oleObj>
              </mc:Choice>
              <mc:Fallback>
                <p:oleObj name="Equation" r:id="rId6" imgW="761669" imgH="177723" progId="Equation.DSMT4">
                  <p:embed/>
                  <p:pic>
                    <p:nvPicPr>
                      <p:cNvPr id="1232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5156200"/>
                        <a:ext cx="13652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46940"/>
              </p:ext>
            </p:extLst>
          </p:nvPr>
        </p:nvGraphicFramePr>
        <p:xfrm>
          <a:off x="4629150" y="5608638"/>
          <a:ext cx="8874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0" name="Equation" r:id="rId8" imgW="494870" imgH="177646" progId="Equation.DSMT4">
                  <p:embed/>
                </p:oleObj>
              </mc:Choice>
              <mc:Fallback>
                <p:oleObj name="Equation" r:id="rId8" imgW="494870" imgH="177646" progId="Equation.DSMT4">
                  <p:embed/>
                  <p:pic>
                    <p:nvPicPr>
                      <p:cNvPr id="1232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608638"/>
                        <a:ext cx="8874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86659"/>
              </p:ext>
            </p:extLst>
          </p:nvPr>
        </p:nvGraphicFramePr>
        <p:xfrm>
          <a:off x="4649788" y="6032500"/>
          <a:ext cx="8413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1" name="Equation" r:id="rId10" imgW="469696" imgH="177723" progId="Equation.DSMT4">
                  <p:embed/>
                </p:oleObj>
              </mc:Choice>
              <mc:Fallback>
                <p:oleObj name="Equation" r:id="rId10" imgW="469696" imgH="177723" progId="Equation.DSMT4">
                  <p:embed/>
                  <p:pic>
                    <p:nvPicPr>
                      <p:cNvPr id="1232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6032500"/>
                        <a:ext cx="8413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046749"/>
              </p:ext>
            </p:extLst>
          </p:nvPr>
        </p:nvGraphicFramePr>
        <p:xfrm>
          <a:off x="5591175" y="6027738"/>
          <a:ext cx="10001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2" name="Equation" r:id="rId12" imgW="558558" imgH="203112" progId="Equation.DSMT4">
                  <p:embed/>
                </p:oleObj>
              </mc:Choice>
              <mc:Fallback>
                <p:oleObj name="Equation" r:id="rId12" imgW="558558" imgH="203112" progId="Equation.DSMT4">
                  <p:embed/>
                  <p:pic>
                    <p:nvPicPr>
                      <p:cNvPr id="1232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6027738"/>
                        <a:ext cx="10001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4645025" y="5992813"/>
            <a:ext cx="1973263" cy="4079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6C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3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295724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Plot the graph of the equation </a:t>
            </a:r>
            <a:r>
              <a:rPr lang="en-US" sz="1800" b="1" dirty="0">
                <a:latin typeface="Comic Sans MS" pitchFamily="66" charset="0"/>
              </a:rPr>
              <a:t>x</a:t>
            </a:r>
            <a:r>
              <a:rPr lang="en-US" sz="1800" b="1" baseline="30000" dirty="0">
                <a:latin typeface="Comic Sans MS" pitchFamily="66" charset="0"/>
              </a:rPr>
              <a:t>2</a:t>
            </a:r>
            <a:r>
              <a:rPr lang="en-US" sz="1800" b="1" dirty="0">
                <a:latin typeface="Comic Sans MS" pitchFamily="66" charset="0"/>
              </a:rPr>
              <a:t> + y</a:t>
            </a:r>
            <a:r>
              <a:rPr lang="en-US" sz="1800" b="1" baseline="30000" dirty="0">
                <a:latin typeface="Comic Sans MS" pitchFamily="66" charset="0"/>
              </a:rPr>
              <a:t>2</a:t>
            </a:r>
            <a:r>
              <a:rPr lang="en-US" sz="1800" b="1" dirty="0">
                <a:latin typeface="Comic Sans MS" pitchFamily="66" charset="0"/>
              </a:rPr>
              <a:t> = 25 for values of x from -5 to 5</a:t>
            </a:r>
            <a:endParaRPr lang="en-GB" sz="1800" b="1" dirty="0">
              <a:latin typeface="Comic Sans MS" pitchFamily="66" charset="0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30" y="1275806"/>
            <a:ext cx="556801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43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(x – a)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 + (y – b)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 = r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(</a:t>
            </a:r>
            <a:r>
              <a:rPr lang="en-GB" sz="1800" dirty="0" err="1">
                <a:latin typeface="Comic Sans MS" pitchFamily="66" charset="0"/>
              </a:rPr>
              <a:t>a,b</a:t>
            </a:r>
            <a:r>
              <a:rPr lang="en-GB" sz="1800" dirty="0">
                <a:latin typeface="Comic Sans MS" pitchFamily="66" charset="0"/>
              </a:rPr>
              <a:t>) is the centre of the circle and r is its radius.</a:t>
            </a:r>
            <a:endParaRPr lang="en-GB" sz="1800" baseline="30000" dirty="0">
              <a:latin typeface="Comic Sans MS" pitchFamily="66" charset="0"/>
            </a:endParaRP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4648200" y="16002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600" dirty="0">
                <a:latin typeface="Comic Sans MS" pitchFamily="66" charset="0"/>
              </a:rPr>
              <a:t>Write down the equation of the circle with centre (5,7) and radius 4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0" y="2209800"/>
            <a:ext cx="2731004" cy="369332"/>
          </a:xfrm>
          <a:prstGeom prst="rect">
            <a:avLst/>
          </a:prstGeom>
          <a:blipFill rotWithShape="1">
            <a:blip r:embed="rId2"/>
            <a:stretch>
              <a:fillRect b="-6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57800" y="2743200"/>
            <a:ext cx="1589218" cy="369332"/>
          </a:xfrm>
          <a:prstGeom prst="rect">
            <a:avLst/>
          </a:prstGeom>
          <a:blipFill rotWithShape="1">
            <a:blip r:embed="rId3"/>
            <a:stretch>
              <a:fillRect b="-1311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800" y="2743200"/>
            <a:ext cx="650434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91400" y="2743200"/>
            <a:ext cx="792461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0" y="3429000"/>
            <a:ext cx="2731452" cy="369332"/>
          </a:xfrm>
          <a:prstGeom prst="rect">
            <a:avLst/>
          </a:prstGeom>
          <a:blipFill rotWithShape="1">
            <a:blip r:embed="rId6"/>
            <a:stretch>
              <a:fillRect b="-6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24588" name="Line 2"/>
          <p:cNvSpPr>
            <a:spLocks noChangeShapeType="1"/>
          </p:cNvSpPr>
          <p:nvPr/>
        </p:nvSpPr>
        <p:spPr bwMode="auto">
          <a:xfrm flipV="1">
            <a:off x="68580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9" name="Line 3"/>
          <p:cNvSpPr>
            <a:spLocks noChangeShapeType="1"/>
          </p:cNvSpPr>
          <p:nvPr/>
        </p:nvSpPr>
        <p:spPr bwMode="auto">
          <a:xfrm rot="5400000" flipV="1">
            <a:off x="68199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0" name="Oval 4"/>
          <p:cNvSpPr>
            <a:spLocks noChangeAspect="1" noChangeArrowheads="1"/>
          </p:cNvSpPr>
          <p:nvPr/>
        </p:nvSpPr>
        <p:spPr bwMode="auto">
          <a:xfrm>
            <a:off x="6934200" y="3886200"/>
            <a:ext cx="1295400" cy="1295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1" name="Group 22"/>
          <p:cNvGrpSpPr>
            <a:grpSpLocks/>
          </p:cNvGrpSpPr>
          <p:nvPr/>
        </p:nvGrpSpPr>
        <p:grpSpPr bwMode="auto">
          <a:xfrm>
            <a:off x="7497763" y="4481513"/>
            <a:ext cx="152400" cy="152400"/>
            <a:chOff x="2832" y="3648"/>
            <a:chExt cx="96" cy="96"/>
          </a:xfrm>
        </p:grpSpPr>
        <p:sp>
          <p:nvSpPr>
            <p:cNvPr id="2460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592" name="Text Box 34"/>
          <p:cNvSpPr txBox="1">
            <a:spLocks noChangeArrowheads="1"/>
          </p:cNvSpPr>
          <p:nvPr/>
        </p:nvSpPr>
        <p:spPr bwMode="auto">
          <a:xfrm>
            <a:off x="7197725" y="4217988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(5,7)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09368" y="4068096"/>
            <a:ext cx="2731452" cy="369332"/>
          </a:xfrm>
          <a:prstGeom prst="rect">
            <a:avLst/>
          </a:prstGeom>
          <a:blipFill rotWithShape="1">
            <a:blip r:embed="rId7"/>
            <a:stretch>
              <a:fillRect b="-655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60500" y="4438650"/>
            <a:ext cx="265113" cy="75247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236538" y="5191125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This is a translation 5 units to the left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851150" y="4443413"/>
            <a:ext cx="334963" cy="80645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TextBox 27"/>
          <p:cNvSpPr txBox="1">
            <a:spLocks noChangeArrowheads="1"/>
          </p:cNvSpPr>
          <p:nvPr/>
        </p:nvSpPr>
        <p:spPr bwMode="auto">
          <a:xfrm>
            <a:off x="2497138" y="5226050"/>
            <a:ext cx="2360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This is a translation 7 units up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6078794"/>
            <a:ext cx="1545359" cy="369332"/>
          </a:xfrm>
          <a:prstGeom prst="rect">
            <a:avLst/>
          </a:prstGeom>
          <a:blipFill rotWithShape="1">
            <a:blip r:embed="rId8"/>
            <a:stretch>
              <a:fillRect b="-655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995488" y="6253163"/>
            <a:ext cx="1249362" cy="190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0" name="TextBox 33"/>
          <p:cNvSpPr txBox="1">
            <a:spLocks noChangeArrowheads="1"/>
          </p:cNvSpPr>
          <p:nvPr/>
        </p:nvSpPr>
        <p:spPr bwMode="auto">
          <a:xfrm>
            <a:off x="3328988" y="5821363"/>
            <a:ext cx="2359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Comic Sans MS" pitchFamily="66" charset="0"/>
              </a:rPr>
              <a:t>A circle with this equation would have centre at (0,0)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4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" grpId="0" animBg="1"/>
      <p:bldP spid="3" grpId="0" animBg="1"/>
      <p:bldP spid="9" grpId="0" animBg="1"/>
      <p:bldP spid="10" grpId="0" animBg="1"/>
      <p:bldP spid="11" grpId="0" animBg="1"/>
      <p:bldP spid="24588" grpId="0" animBg="1"/>
      <p:bldP spid="24589" grpId="0" animBg="1"/>
      <p:bldP spid="24590" grpId="0" animBg="1"/>
      <p:bldP spid="24592" grpId="0"/>
      <p:bldP spid="21" grpId="0" animBg="1"/>
      <p:bldP spid="24595" grpId="0"/>
      <p:bldP spid="24597" grpId="0"/>
      <p:bldP spid="30" grpId="0" animBg="1"/>
      <p:bldP spid="246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Find the coordinates of the centre, and the radius of, the circle with the following equation: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29032" y="3470787"/>
                <a:ext cx="273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032" y="3470787"/>
                <a:ext cx="273145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691" y="4262283"/>
                <a:ext cx="1924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b="0" i="1" smtClean="0">
                          <a:latin typeface="Cambria Math"/>
                        </a:rPr>
                        <m:t>=(−3,1)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91" y="4262283"/>
                <a:ext cx="1924181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109" y="4798140"/>
                <a:ext cx="1406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9" y="4798140"/>
                <a:ext cx="140609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477730" y="4350774"/>
            <a:ext cx="1268360" cy="11798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995949" y="4989870"/>
            <a:ext cx="1410928" cy="18681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7588" y="4038599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the coordinates have the opposite sign to what is in the brackets!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3268" y="4922519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the equation is written as above, the radius is obvious!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2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11" grpId="0"/>
      <p:bldP spid="8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4" y="1480456"/>
                <a:ext cx="3518262" cy="4894217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Write each of the following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+28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equation of the line passing through each of the following pairs of points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(0,-6) and (4,3)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(7,-5) and (-9,3)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(-4,-2) and (5,10)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4" y="1480456"/>
                <a:ext cx="3518262" cy="4894217"/>
              </a:xfrm>
              <a:blipFill>
                <a:blip r:embed="rId2"/>
                <a:stretch>
                  <a:fillRect l="-2080" t="-2117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59532" y="1484810"/>
                <a:ext cx="3518262" cy="48942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Use the discriminant to determine whether the following have two real solutions, one real solution, or no solutions.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+14=0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Find the equation of the line that passes through the point (3,-4) and is perpendicular to the line with equation        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32" y="1484810"/>
                <a:ext cx="3518262" cy="4894217"/>
              </a:xfrm>
              <a:prstGeom prst="rect">
                <a:avLst/>
              </a:prstGeom>
              <a:blipFill>
                <a:blip r:embed="rId3"/>
                <a:stretch>
                  <a:fillRect l="-1560" t="-1247" r="-2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2129245"/>
                <a:ext cx="121340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129245"/>
                <a:ext cx="1213409" cy="283219"/>
              </a:xfrm>
              <a:prstGeom prst="rect">
                <a:avLst/>
              </a:prstGeom>
              <a:blipFill>
                <a:blip r:embed="rId4"/>
                <a:stretch>
                  <a:fillRect l="-6533" t="-4255" r="-4523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98172" y="2847702"/>
                <a:ext cx="135126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72" y="2847702"/>
                <a:ext cx="1351267" cy="283219"/>
              </a:xfrm>
              <a:prstGeom prst="rect">
                <a:avLst/>
              </a:prstGeom>
              <a:blipFill>
                <a:blip r:embed="rId5"/>
                <a:stretch>
                  <a:fillRect l="-5882" t="-4255" r="-4072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19646" y="3235233"/>
                <a:ext cx="1489639" cy="586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646" y="3235233"/>
                <a:ext cx="1489639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02971" y="2490651"/>
                <a:ext cx="121340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71" y="2490651"/>
                <a:ext cx="1213409" cy="283219"/>
              </a:xfrm>
              <a:prstGeom prst="rect">
                <a:avLst/>
              </a:prstGeom>
              <a:blipFill>
                <a:blip r:embed="rId7"/>
                <a:stretch>
                  <a:fillRect l="-6533" t="-6522" r="-452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55966" y="4602480"/>
                <a:ext cx="12150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66" y="4602480"/>
                <a:ext cx="121507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34194" y="5077097"/>
                <a:ext cx="142667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194" y="5077097"/>
                <a:ext cx="1426673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38549" y="5656217"/>
                <a:ext cx="135293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49" y="5656217"/>
                <a:ext cx="1352934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01989" y="2838994"/>
                <a:ext cx="6363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𝑵𝒐𝒏𝒆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989" y="2838994"/>
                <a:ext cx="636393" cy="276999"/>
              </a:xfrm>
              <a:prstGeom prst="rect">
                <a:avLst/>
              </a:prstGeom>
              <a:blipFill>
                <a:blip r:embed="rId11"/>
                <a:stretch>
                  <a:fillRect l="-7619" r="-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28263" y="3243943"/>
                <a:ext cx="511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𝑻𝒘𝒐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263" y="3243943"/>
                <a:ext cx="511358" cy="276999"/>
              </a:xfrm>
              <a:prstGeom prst="rect">
                <a:avLst/>
              </a:prstGeom>
              <a:blipFill>
                <a:blip r:embed="rId12"/>
                <a:stretch>
                  <a:fillRect l="-9524" r="-1190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10994" y="3614057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𝑶𝒏𝒆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994" y="3614057"/>
                <a:ext cx="496931" cy="276999"/>
              </a:xfrm>
              <a:prstGeom prst="rect">
                <a:avLst/>
              </a:prstGeom>
              <a:blipFill>
                <a:blip r:embed="rId13"/>
                <a:stretch>
                  <a:fillRect l="-11111" r="-1234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8697" y="5612675"/>
                <a:ext cx="142667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697" y="5612675"/>
                <a:ext cx="1426673" cy="5259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Find the coordinates of the centre, and the radius of, the circle with the following equation: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29032" y="3470787"/>
                <a:ext cx="280467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032" y="3470787"/>
                <a:ext cx="2804679" cy="7693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691" y="4498257"/>
                <a:ext cx="207358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,−4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91" y="4498257"/>
                <a:ext cx="2073581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109" y="5343830"/>
                <a:ext cx="168591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9" y="5343830"/>
                <a:ext cx="1685911" cy="401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566220" y="4763729"/>
            <a:ext cx="1268360" cy="11798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335162" y="5594554"/>
            <a:ext cx="1410928" cy="18681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6079" y="4392560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the coordinates have the opposite sign to what is in the brackets!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2481" y="5527203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the equation is written as above, square root the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07690" y="5776450"/>
                <a:ext cx="89409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90" y="5776450"/>
                <a:ext cx="894091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2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11" grpId="0"/>
      <p:bldP spid="8" grpId="0"/>
      <p:bldP spid="18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Show that the circle:</a:t>
            </a: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Passes through (5,-8)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91381" y="2905432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81" y="2905432"/>
                <a:ext cx="275235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95800" y="2057400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275235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3400" y="2743200"/>
                <a:ext cx="2917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5−3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−8+4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743200"/>
                <a:ext cx="291772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352800"/>
                <a:ext cx="21098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21098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38862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+16=20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86200"/>
                <a:ext cx="1447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7391400" y="2286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543800" y="2438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7391400" y="2895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391400" y="3505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467600" y="2819400"/>
            <a:ext cx="1447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inside the brackets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543800" y="36576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both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648200" y="45720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As the statement is true, the circle curve will pass through (5,-8)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5455" y="1662546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midpoint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81600" y="2133600"/>
                <a:ext cx="1640193" cy="488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133600"/>
                <a:ext cx="1640193" cy="4882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2819400"/>
                <a:ext cx="1498102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8+</m:t>
                              </m:r>
                              <m:r>
                                <a:rPr lang="en-GB" sz="140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9400"/>
                <a:ext cx="1498102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1600" y="3581400"/>
                <a:ext cx="8358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81400"/>
                <a:ext cx="83587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6934200" y="24384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7086600" y="24384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coordinate values</a:t>
            </a:r>
          </a:p>
        </p:txBody>
      </p:sp>
      <p:sp>
        <p:nvSpPr>
          <p:cNvPr id="51" name="Arc 33"/>
          <p:cNvSpPr>
            <a:spLocks/>
          </p:cNvSpPr>
          <p:nvPr/>
        </p:nvSpPr>
        <p:spPr bwMode="auto">
          <a:xfrm>
            <a:off x="6934200" y="3124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7086600" y="32766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4" grpId="0" animBg="1"/>
      <p:bldP spid="38" grpId="0"/>
      <p:bldP spid="45" grpId="0" animBg="1"/>
      <p:bldP spid="46" grpId="0"/>
      <p:bldP spid="2" grpId="0"/>
      <p:bldP spid="5" grpId="0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1662546"/>
            <a:ext cx="4114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radius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radius will be the distance from the centre to the edge, so you can use 2 coordinates and Pythagoras’ Theorem for this!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Using (-2,5) and (4,7)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24400" y="3733800"/>
                <a:ext cx="281987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4−(−2)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2819875" cy="427746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24400" y="4343400"/>
                <a:ext cx="155029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550296" cy="4277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24400" y="4953000"/>
                <a:ext cx="65684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656846" cy="4019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24400" y="5562600"/>
                <a:ext cx="102233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1022331" cy="4019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7543800" y="33528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620000" y="33528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00600" y="3124200"/>
                <a:ext cx="275203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24200"/>
                <a:ext cx="2752035" cy="427746"/>
              </a:xfrm>
              <a:prstGeom prst="rect">
                <a:avLst/>
              </a:prstGeom>
              <a:blipFill rotWithShape="1">
                <a:blip r:embed="rId12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33"/>
          <p:cNvSpPr>
            <a:spLocks/>
          </p:cNvSpPr>
          <p:nvPr/>
        </p:nvSpPr>
        <p:spPr bwMode="auto">
          <a:xfrm>
            <a:off x="7543800" y="39624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7543800" y="4572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33"/>
          <p:cNvSpPr>
            <a:spLocks/>
          </p:cNvSpPr>
          <p:nvPr/>
        </p:nvSpPr>
        <p:spPr bwMode="auto">
          <a:xfrm>
            <a:off x="7543800" y="5181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7696200" y="3962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Careful with negatives!</a:t>
            </a: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7620000" y="4724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7620000" y="53340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58" grpId="0" animBg="1"/>
      <p:bldP spid="59" grpId="0"/>
      <p:bldP spid="60" grpId="0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00600" y="1524000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524000"/>
                <a:ext cx="27310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00600" y="2133600"/>
                <a:ext cx="333187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(2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133600"/>
                <a:ext cx="3331874" cy="401970"/>
              </a:xfrm>
              <a:prstGeom prst="rect">
                <a:avLst/>
              </a:prstGeom>
              <a:blipFill rotWithShape="1"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8077200" y="1752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8077200" y="17526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00600" y="2819400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19400"/>
                <a:ext cx="2752357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33"/>
          <p:cNvSpPr>
            <a:spLocks/>
          </p:cNvSpPr>
          <p:nvPr/>
        </p:nvSpPr>
        <p:spPr bwMode="auto">
          <a:xfrm>
            <a:off x="8077200" y="2362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8001000" y="2438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Other     form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 animBg="1"/>
      <p:bldP spid="50" grpId="0"/>
      <p:bldP spid="51" grpId="0"/>
      <p:bldP spid="52" grpId="0" animBg="1"/>
      <p:bldP spid="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95263" y="1600200"/>
                <a:ext cx="3436211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800" b="1" dirty="0">
                    <a:latin typeface="Comic Sans MS" pitchFamily="66" charset="0"/>
                  </a:rPr>
                  <a:t>You can model circles through equations</a:t>
                </a:r>
              </a:p>
              <a:p>
                <a:pPr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Find the centre and radius of the circle with equation:</a:t>
                </a:r>
              </a:p>
              <a:p>
                <a:pPr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You can use completing the square to change the form…</a:t>
                </a: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5263" y="1600200"/>
                <a:ext cx="3436211" cy="4525963"/>
              </a:xfrm>
              <a:blipFill>
                <a:blip r:embed="rId2"/>
                <a:stretch>
                  <a:fillRect t="-1348" r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0867" y="1615440"/>
                <a:ext cx="27758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67" y="1615440"/>
                <a:ext cx="2775824" cy="246221"/>
              </a:xfrm>
              <a:prstGeom prst="rect">
                <a:avLst/>
              </a:prstGeom>
              <a:blipFill>
                <a:blip r:embed="rId6"/>
                <a:stretch>
                  <a:fillRect l="-219" r="-87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5222" y="2194559"/>
                <a:ext cx="27758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22" y="2194559"/>
                <a:ext cx="2775824" cy="246221"/>
              </a:xfrm>
              <a:prstGeom prst="rect">
                <a:avLst/>
              </a:prstGeom>
              <a:blipFill>
                <a:blip r:embed="rId7"/>
                <a:stretch>
                  <a:fillRect l="-220" r="-109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56798" y="2791095"/>
                <a:ext cx="13514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−(49)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98" y="2791095"/>
                <a:ext cx="1351460" cy="246221"/>
              </a:xfrm>
              <a:prstGeom prst="rect">
                <a:avLst/>
              </a:prstGeom>
              <a:blipFill>
                <a:blip r:embed="rId8"/>
                <a:stretch>
                  <a:fillRect l="-4505" r="-405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76146" y="2786741"/>
                <a:ext cx="16451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−(64)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146" y="2786741"/>
                <a:ext cx="1645130" cy="246221"/>
              </a:xfrm>
              <a:prstGeom prst="rect">
                <a:avLst/>
              </a:prstGeom>
              <a:blipFill>
                <a:blip r:embed="rId9"/>
                <a:stretch>
                  <a:fillRect l="-1481" r="-3704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82878" y="2791096"/>
                <a:ext cx="8241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878" y="2791096"/>
                <a:ext cx="824136" cy="246221"/>
              </a:xfrm>
              <a:prstGeom prst="rect">
                <a:avLst/>
              </a:prstGeom>
              <a:blipFill>
                <a:blip r:embed="rId10"/>
                <a:stretch>
                  <a:fillRect r="-370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6181" y="3370214"/>
                <a:ext cx="27098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−125=0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181" y="3370214"/>
                <a:ext cx="2709844" cy="246221"/>
              </a:xfrm>
              <a:prstGeom prst="rect">
                <a:avLst/>
              </a:prstGeom>
              <a:blipFill>
                <a:blip r:embed="rId11"/>
                <a:stretch>
                  <a:fillRect l="-1798" r="-89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94010" y="3966751"/>
                <a:ext cx="23388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 =125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010" y="3966751"/>
                <a:ext cx="2338845" cy="246221"/>
              </a:xfrm>
              <a:prstGeom prst="rect">
                <a:avLst/>
              </a:prstGeom>
              <a:blipFill>
                <a:blip r:embed="rId12"/>
                <a:stretch>
                  <a:fillRect l="-2083" r="-104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0204" y="4946466"/>
                <a:ext cx="15841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𝑒𝑛𝑡𝑟𝑒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=(7,−8)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04" y="4946466"/>
                <a:ext cx="1584152" cy="246221"/>
              </a:xfrm>
              <a:prstGeom prst="rect">
                <a:avLst/>
              </a:prstGeom>
              <a:blipFill>
                <a:blip r:embed="rId13"/>
                <a:stretch>
                  <a:fillRect l="-1923" r="-3846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3300" y="5421082"/>
                <a:ext cx="2080762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𝑎𝑑𝑖𝑢𝑠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00" y="5421082"/>
                <a:ext cx="2080762" cy="280270"/>
              </a:xfrm>
              <a:prstGeom prst="rect">
                <a:avLst/>
              </a:prstGeom>
              <a:blipFill>
                <a:blip r:embed="rId14"/>
                <a:stretch>
                  <a:fillRect l="-1173" r="-146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7404461" y="1724298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552509" y="1632857"/>
            <a:ext cx="15914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have the x and y terms together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7434941" y="2312127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448004" y="2908664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33"/>
          <p:cNvSpPr>
            <a:spLocks/>
          </p:cNvSpPr>
          <p:nvPr/>
        </p:nvSpPr>
        <p:spPr bwMode="auto">
          <a:xfrm>
            <a:off x="7617822" y="3496492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7489373" y="2246812"/>
            <a:ext cx="1798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Complete the square for the x and y terms separately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7567750" y="2960914"/>
            <a:ext cx="1454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like terms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676607" y="3661954"/>
            <a:ext cx="9013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125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0378" y="2124893"/>
            <a:ext cx="853440" cy="339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627121" y="2738847"/>
            <a:ext cx="1380308" cy="339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199018" y="2743201"/>
            <a:ext cx="1380308" cy="339634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82344" y="2111831"/>
            <a:ext cx="853440" cy="339634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5" grpId="0" animBg="1"/>
      <p:bldP spid="5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6D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76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95263" y="2299063"/>
            <a:ext cx="3919537" cy="3827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Find the coordinates where the line y = x + 5 meets the circle x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29.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This is effectively solving simultaneous equations, where one is a quadratic (although actually it is a circle)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solve by substitution. Replace the y in the circle equation with x + 5 since we are told these are equivalent…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now know the x-coordinates where the lines meets are -5 and 2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Sub these into the linear equation to find the y-coordinates…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953000" y="1676400"/>
                <a:ext cx="17204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676400"/>
                <a:ext cx="1720407" cy="3077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48200" y="2133600"/>
                <a:ext cx="2031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+5−2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133600"/>
                <a:ext cx="203177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53000" y="2590800"/>
                <a:ext cx="17179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7179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24400" y="30480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+9=29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048000"/>
                <a:ext cx="19812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0600" y="35052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505200"/>
                <a:ext cx="1905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39624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−10=0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62400"/>
                <a:ext cx="19812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24400" y="44196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19600"/>
                <a:ext cx="198120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48200" y="48768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=−5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76800"/>
                <a:ext cx="19812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6705600" y="1828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6858000" y="18288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y with x + 5</a:t>
            </a:r>
          </a:p>
        </p:txBody>
      </p:sp>
      <p:sp>
        <p:nvSpPr>
          <p:cNvPr id="51" name="Arc 33"/>
          <p:cNvSpPr>
            <a:spLocks/>
          </p:cNvSpPr>
          <p:nvPr/>
        </p:nvSpPr>
        <p:spPr bwMode="auto">
          <a:xfrm>
            <a:off x="6705600" y="2286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33"/>
          <p:cNvSpPr>
            <a:spLocks/>
          </p:cNvSpPr>
          <p:nvPr/>
        </p:nvSpPr>
        <p:spPr bwMode="auto">
          <a:xfrm>
            <a:off x="6705600" y="27432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6705600" y="32004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6705600" y="36576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6705600" y="4114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33"/>
          <p:cNvSpPr>
            <a:spLocks/>
          </p:cNvSpPr>
          <p:nvPr/>
        </p:nvSpPr>
        <p:spPr bwMode="auto">
          <a:xfrm>
            <a:off x="6705600" y="4572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6858000" y="2362200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the bracket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154680" y="2294709"/>
            <a:ext cx="838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5460274" y="1709057"/>
            <a:ext cx="228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181600" y="2183674"/>
            <a:ext cx="5334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858000" y="26670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the squared bracket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6858000" y="32004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 on the left side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858000" y="37338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6858000" y="4191000"/>
            <a:ext cx="1066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858000" y="46482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solutions</a:t>
            </a:r>
          </a:p>
        </p:txBody>
      </p:sp>
    </p:spTree>
    <p:extLst>
      <p:ext uri="{BB962C8B-B14F-4D97-AF65-F5344CB8AC3E}">
        <p14:creationId xmlns:p14="http://schemas.microsoft.com/office/powerpoint/2010/main" val="28961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/>
      <p:bldP spid="63" grpId="0"/>
      <p:bldP spid="64" grpId="0"/>
      <p:bldP spid="6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95263" y="2299063"/>
            <a:ext cx="3919537" cy="3827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Find the coordinates where the line y = x + 5 meets the circle x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29.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This is effectively solving simultaneous equations, where one is a quadratic (although actually it is a circle)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solve by substitution. Replace the y in the circle equation with x + 5 since we are told these are equivalent…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now know the x-coordinates where the lines meets are -5 and 2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Sub these into the linear equation to find the y-coordinates…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0" y="1600200"/>
                <a:ext cx="988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00200"/>
                <a:ext cx="988284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286000"/>
                <a:ext cx="11206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=−5+5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286000"/>
                <a:ext cx="1120691" cy="30777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29200" y="2743200"/>
                <a:ext cx="6722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672235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162800" y="2286000"/>
                <a:ext cx="9860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=2+5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86000"/>
                <a:ext cx="986039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62800" y="2743200"/>
                <a:ext cx="6722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743200"/>
                <a:ext cx="672235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29200" y="3200400"/>
                <a:ext cx="7521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−5,0)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00400"/>
                <a:ext cx="752129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162800" y="3200400"/>
                <a:ext cx="6174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2,7)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200400"/>
                <a:ext cx="617477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6019800" y="1981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010400" y="1981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334000" y="19812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= -5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39000" y="19812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= 2</a:t>
            </a:r>
          </a:p>
        </p:txBody>
      </p:sp>
      <p:sp>
        <p:nvSpPr>
          <p:cNvPr id="68" name="Line 2"/>
          <p:cNvSpPr>
            <a:spLocks noChangeShapeType="1"/>
          </p:cNvSpPr>
          <p:nvPr/>
        </p:nvSpPr>
        <p:spPr bwMode="auto">
          <a:xfrm flipV="1">
            <a:off x="6477000" y="37338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 rot="5400000" flipV="1">
            <a:off x="6438900" y="37719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Oval 4"/>
          <p:cNvSpPr>
            <a:spLocks noChangeAspect="1" noChangeArrowheads="1"/>
          </p:cNvSpPr>
          <p:nvPr/>
        </p:nvSpPr>
        <p:spPr bwMode="auto">
          <a:xfrm>
            <a:off x="5592097" y="404843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 flipH="1">
            <a:off x="5279920" y="3672347"/>
            <a:ext cx="1651822" cy="1932039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928420" y="487188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(-5,0)</a:t>
            </a:r>
          </a:p>
        </p:txBody>
      </p: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5577348" y="5102942"/>
            <a:ext cx="152400" cy="152400"/>
            <a:chOff x="2832" y="3648"/>
            <a:chExt cx="96" cy="96"/>
          </a:xfrm>
        </p:grpSpPr>
        <p:sp>
          <p:nvSpPr>
            <p:cNvPr id="7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2"/>
          <p:cNvGrpSpPr>
            <a:grpSpLocks/>
          </p:cNvGrpSpPr>
          <p:nvPr/>
        </p:nvGrpSpPr>
        <p:grpSpPr bwMode="auto">
          <a:xfrm>
            <a:off x="6540909" y="3972232"/>
            <a:ext cx="152400" cy="152400"/>
            <a:chOff x="2832" y="3648"/>
            <a:chExt cx="96" cy="96"/>
          </a:xfrm>
        </p:grpSpPr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673646" y="3844413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(2,7)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81832" y="5677661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y = x + 5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79226" y="5500914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29</a:t>
            </a:r>
            <a:endParaRPr lang="en-GB" sz="1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251857" y="6000206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=−5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857" y="6000206"/>
                <a:ext cx="19812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28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/>
      <p:bldP spid="79" grpId="0"/>
      <p:bldP spid="80" grpId="0"/>
      <p:bldP spid="8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95263" y="2272937"/>
            <a:ext cx="3919537" cy="3853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Show that the line y = x – 7 does not touch the circle (x + 2)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y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33.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in the same way as the last question, by replacing y with x – 7 in the circle equation…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38800" y="16764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+ 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76400"/>
                <a:ext cx="1676400" cy="307777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81599" y="21336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+ 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−7)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99" y="2133600"/>
                <a:ext cx="2209800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43400" y="2590800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+49=33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31242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4000" y="30480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+53=33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48000"/>
                <a:ext cx="22098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257800" y="35052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22098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38800" y="39624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17526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19600"/>
                <a:ext cx="91440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15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19600"/>
                <a:ext cx="9144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770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9600"/>
                <a:ext cx="9144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33"/>
          <p:cNvSpPr>
            <a:spLocks/>
          </p:cNvSpPr>
          <p:nvPr/>
        </p:nvSpPr>
        <p:spPr bwMode="auto">
          <a:xfrm>
            <a:off x="7391400" y="1828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7543800" y="18288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y with x - 7</a:t>
            </a:r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7391400" y="22860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7391400" y="27432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7391400" y="32004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33"/>
          <p:cNvSpPr>
            <a:spLocks/>
          </p:cNvSpPr>
          <p:nvPr/>
        </p:nvSpPr>
        <p:spPr bwMode="auto">
          <a:xfrm>
            <a:off x="7391400" y="36576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33"/>
          <p:cNvSpPr>
            <a:spLocks/>
          </p:cNvSpPr>
          <p:nvPr/>
        </p:nvSpPr>
        <p:spPr bwMode="auto">
          <a:xfrm>
            <a:off x="7391400" y="4114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7543800" y="2286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both brackets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543800" y="28194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7543800" y="32766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33</a:t>
            </a: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7620000" y="3733800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7543800" y="4038600"/>
            <a:ext cx="1600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will use the Quadratic formula…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57200" y="4114800"/>
                <a:ext cx="182447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1824474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7200" y="4800600"/>
                <a:ext cx="2577500" cy="597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(−5)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−(4×1×10)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2577500" cy="5975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" y="5562600"/>
                <a:ext cx="1335558" cy="546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−15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62600"/>
                <a:ext cx="1335558" cy="5463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33"/>
          <p:cNvSpPr>
            <a:spLocks/>
          </p:cNvSpPr>
          <p:nvPr/>
        </p:nvSpPr>
        <p:spPr bwMode="auto">
          <a:xfrm>
            <a:off x="3124200" y="4419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Arc 33"/>
          <p:cNvSpPr>
            <a:spLocks/>
          </p:cNvSpPr>
          <p:nvPr/>
        </p:nvSpPr>
        <p:spPr bwMode="auto">
          <a:xfrm>
            <a:off x="3124200" y="5181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34"/>
          <p:cNvSpPr txBox="1">
            <a:spLocks noChangeArrowheads="1"/>
          </p:cNvSpPr>
          <p:nvPr/>
        </p:nvSpPr>
        <p:spPr bwMode="auto">
          <a:xfrm>
            <a:off x="3276600" y="44958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a, b and c</a:t>
            </a:r>
          </a:p>
        </p:txBody>
      </p:sp>
      <p:sp>
        <p:nvSpPr>
          <p:cNvPr id="86" name="Text Box 34"/>
          <p:cNvSpPr txBox="1">
            <a:spLocks noChangeArrowheads="1"/>
          </p:cNvSpPr>
          <p:nvPr/>
        </p:nvSpPr>
        <p:spPr bwMode="auto">
          <a:xfrm>
            <a:off x="3200400" y="52578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87" name="Text Box 34"/>
          <p:cNvSpPr txBox="1">
            <a:spLocks noChangeArrowheads="1"/>
          </p:cNvSpPr>
          <p:nvPr/>
        </p:nvSpPr>
        <p:spPr bwMode="auto">
          <a:xfrm>
            <a:off x="4648200" y="5257800"/>
            <a:ext cx="4114800" cy="10618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we cannot square root a negative number, this equation is unsolvable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geometrical implication is that the lines do not meet!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887583" y="2286000"/>
            <a:ext cx="838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6553200" y="1717766"/>
            <a:ext cx="228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6207033" y="2166257"/>
            <a:ext cx="637903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83" grpId="0" animBg="1"/>
      <p:bldP spid="84" grpId="0" animBg="1"/>
      <p:bldP spid="85" grpId="0"/>
      <p:bldP spid="86" grpId="0"/>
      <p:bldP spid="87" grpId="0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6A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algebra to find the coordinates of intersection between straight lines and circles.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95263" y="2272937"/>
            <a:ext cx="3919537" cy="3853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400" dirty="0">
                <a:latin typeface="Comic Sans MS" pitchFamily="66" charset="0"/>
              </a:rPr>
              <a:t>Show that the line y = x – 7 does not touch the circle (x + 2)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y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33.</a:t>
            </a:r>
          </a:p>
          <a:p>
            <a:pPr algn="ctr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This is what the curves would look like if you drew them…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477000" y="2133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438900" y="2171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Oval 4"/>
          <p:cNvSpPr>
            <a:spLocks noChangeAspect="1" noChangeArrowheads="1"/>
          </p:cNvSpPr>
          <p:nvPr/>
        </p:nvSpPr>
        <p:spPr bwMode="auto">
          <a:xfrm>
            <a:off x="5152103" y="266945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22290" y="4343166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+ 2)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y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33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 flipH="1">
            <a:off x="6120578" y="3082412"/>
            <a:ext cx="1651822" cy="1932039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339780" y="2698487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y = x - 7</a:t>
            </a:r>
          </a:p>
        </p:txBody>
      </p:sp>
    </p:spTree>
    <p:extLst>
      <p:ext uri="{BB962C8B-B14F-4D97-AF65-F5344CB8AC3E}">
        <p14:creationId xmlns:p14="http://schemas.microsoft.com/office/powerpoint/2010/main" val="337768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66" grpId="0"/>
      <p:bldP spid="67" grpId="0" animBg="1"/>
      <p:bldP spid="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6E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97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516583" y="1586015"/>
            <a:ext cx="4380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solve this problem, you need to find the gradient of the straight line and compare it to the gradient of the radius at (10,0)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gradient of the straight line by writing it in terms of y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29200" y="3124200"/>
                <a:ext cx="2007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−40=0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124200"/>
                <a:ext cx="2007024" cy="369332"/>
              </a:xfrm>
              <a:prstGeom prst="rect">
                <a:avLst/>
              </a:prstGeom>
              <a:blipFill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3581400"/>
                <a:ext cx="1603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−40=3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1603068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6400" y="4114800"/>
                <a:ext cx="160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14800"/>
                <a:ext cx="16002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33"/>
          <p:cNvSpPr>
            <a:spLocks/>
          </p:cNvSpPr>
          <p:nvPr/>
        </p:nvSpPr>
        <p:spPr bwMode="auto">
          <a:xfrm>
            <a:off x="7162800" y="3352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7239000" y="34290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3y</a:t>
            </a:r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162800" y="3810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315200" y="3962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029200" y="4876800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gradient of the straight line is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91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516583" y="1586015"/>
            <a:ext cx="4380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Now find the gradient of the radius at (10,0)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do this by finding the gradient of the line segment shown in green…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a formula from C1!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blipFill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2667000"/>
                <a:ext cx="133421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667000"/>
                <a:ext cx="1334211" cy="554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05400" y="3429000"/>
                <a:ext cx="1652119" cy="610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−(6)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(10)−(2)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429000"/>
                <a:ext cx="1652119" cy="610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81600" y="4191000"/>
                <a:ext cx="95301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953017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81600" y="4876800"/>
                <a:ext cx="98719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76800"/>
                <a:ext cx="987193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6248400"/>
                <a:ext cx="23794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GB" sz="1400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248400"/>
                <a:ext cx="2379498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33"/>
          <p:cNvSpPr>
            <a:spLocks/>
          </p:cNvSpPr>
          <p:nvPr/>
        </p:nvSpPr>
        <p:spPr bwMode="auto">
          <a:xfrm>
            <a:off x="69342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7086600" y="2971800"/>
            <a:ext cx="1981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(make sure you put them the same way round!)</a:t>
            </a:r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6934200" y="3733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6934200" y="4495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7086600" y="38862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7086600" y="4724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562600" y="5715000"/>
            <a:ext cx="266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this is the gradient of the radius at (10,0)</a:t>
            </a:r>
          </a:p>
        </p:txBody>
      </p:sp>
    </p:spTree>
    <p:extLst>
      <p:ext uri="{BB962C8B-B14F-4D97-AF65-F5344CB8AC3E}">
        <p14:creationId xmlns:p14="http://schemas.microsoft.com/office/powerpoint/2010/main" val="310836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/>
      <p:bldP spid="57" grpId="0"/>
      <p:bldP spid="5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3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6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71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34000" y="16002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2642775" cy="496290"/>
              </a:xfrm>
              <a:prstGeom prst="rect">
                <a:avLst/>
              </a:prstGeom>
              <a:blipFill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486400" y="2327563"/>
                <a:ext cx="23794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GB" sz="1400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27563"/>
                <a:ext cx="2379498" cy="49564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791200" y="3352800"/>
                <a:ext cx="98456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352800"/>
                <a:ext cx="984564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705600" y="3352800"/>
                <a:ext cx="95410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352800"/>
                <a:ext cx="954107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705600" y="4114800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114800"/>
                <a:ext cx="7873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4953000" y="2895600"/>
            <a:ext cx="3352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Multiply the gradients together…</a:t>
            </a:r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5029200" y="4648200"/>
            <a:ext cx="3352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two gradients multiply to make -1, they are perpendicular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(this is another way of defining it!)</a:t>
            </a:r>
          </a:p>
        </p:txBody>
      </p:sp>
    </p:spTree>
    <p:extLst>
      <p:ext uri="{BB962C8B-B14F-4D97-AF65-F5344CB8AC3E}">
        <p14:creationId xmlns:p14="http://schemas.microsoft.com/office/powerpoint/2010/main" val="5070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41856" y="4303217"/>
            <a:ext cx="5069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equation of the tangents, we need their gradients, and the coordinate where they meet the circle.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already know their gradients are -3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find the coordinates by finding where the diameter (in green) meets the circle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do this,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first need the equation of the diameter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5931" y="588039"/>
            <a:ext cx="215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6600"/>
                </a:solidFill>
                <a:latin typeface="Comic Sans MS" panose="030F0702030302020204" pitchFamily="66" charset="0"/>
              </a:rPr>
              <a:t>The tangents will be downward sloping, since their gradient is -3</a:t>
            </a:r>
            <a:endParaRPr lang="en-GB" sz="12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6254" y="3270575"/>
            <a:ext cx="215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8000"/>
                </a:solidFill>
                <a:latin typeface="Comic Sans MS" panose="030F0702030302020204" pitchFamily="66" charset="0"/>
              </a:rPr>
              <a:t>We can also mark on the diameter (this is often needed in these questions)</a:t>
            </a:r>
            <a:endParaRPr lang="en-GB" sz="12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" grpId="0"/>
      <p:bldP spid="34" grpId="0"/>
      <p:bldP spid="35" grpId="0"/>
      <p:bldP spid="36" grpId="0" animBg="1"/>
      <p:bldP spid="37" grpId="0" animBg="1"/>
      <p:bldP spid="16" grpId="0" animBg="1"/>
      <p:bldP spid="18" grpId="0"/>
      <p:bldP spid="7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83728" y="4403325"/>
                <a:ext cx="4909351" cy="82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diameter is perpendicular to the tangents, so has a gradient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passes through (5,-3)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28" y="4403325"/>
                <a:ext cx="4909351" cy="828497"/>
              </a:xfrm>
              <a:prstGeom prst="rect">
                <a:avLst/>
              </a:prstGeom>
              <a:blipFill>
                <a:blip r:embed="rId4"/>
                <a:stretch>
                  <a:fillRect l="-248" t="-735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2505" y="5242263"/>
                <a:ext cx="20083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05" y="5242263"/>
                <a:ext cx="2008307" cy="276999"/>
              </a:xfrm>
              <a:prstGeom prst="rect">
                <a:avLst/>
              </a:prstGeom>
              <a:blipFill>
                <a:blip r:embed="rId5"/>
                <a:stretch>
                  <a:fillRect l="-2424" t="-2222" r="-393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07654" y="5581095"/>
                <a:ext cx="21509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−(−3)=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654" y="5581095"/>
                <a:ext cx="2150973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81491" y="6150745"/>
                <a:ext cx="131741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91" y="6150745"/>
                <a:ext cx="1317412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33"/>
          <p:cNvSpPr>
            <a:spLocks/>
          </p:cNvSpPr>
          <p:nvPr/>
        </p:nvSpPr>
        <p:spPr bwMode="auto">
          <a:xfrm>
            <a:off x="6206231" y="5401322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305365" y="548788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0" name="Arc 33"/>
          <p:cNvSpPr>
            <a:spLocks/>
          </p:cNvSpPr>
          <p:nvPr/>
        </p:nvSpPr>
        <p:spPr bwMode="auto">
          <a:xfrm>
            <a:off x="6092301" y="5908829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076026" y="6030897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8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5" grpId="0" animBg="1"/>
      <p:bldP spid="26" grpId="0"/>
      <p:bldP spid="30" grpId="0" animBg="1"/>
      <p:bldP spid="38" grpId="0"/>
      <p:bldP spid="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3697" y="4167813"/>
                <a:ext cx="19974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7" y="4167813"/>
                <a:ext cx="1997406" cy="215444"/>
              </a:xfrm>
              <a:prstGeom prst="rect">
                <a:avLst/>
              </a:prstGeom>
              <a:blipFill>
                <a:blip r:embed="rId4"/>
                <a:stretch>
                  <a:fillRect r="-915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13354" y="4505461"/>
                <a:ext cx="2594428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54" y="4505461"/>
                <a:ext cx="2594428" cy="526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10609" y="5066232"/>
                <a:ext cx="2181238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609" y="5066232"/>
                <a:ext cx="2181238" cy="526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14781" y="5671477"/>
                <a:ext cx="309334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+25+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781" y="5671477"/>
                <a:ext cx="3093347" cy="409086"/>
              </a:xfrm>
              <a:prstGeom prst="rect">
                <a:avLst/>
              </a:prstGeom>
              <a:blipFill>
                <a:blip r:embed="rId7"/>
                <a:stretch>
                  <a:fillRect r="-394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6553856" y="4271617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6557555" y="4210805"/>
            <a:ext cx="1902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y with the expression in 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6549501" y="4824611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6553856" y="5377605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6492241" y="4789925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531429" y="5325501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both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8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46747" y="6172220"/>
                <a:ext cx="206030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747" y="6172220"/>
                <a:ext cx="2060308" cy="409086"/>
              </a:xfrm>
              <a:prstGeom prst="rect">
                <a:avLst/>
              </a:prstGeom>
              <a:blipFill>
                <a:blip r:embed="rId9"/>
                <a:stretch>
                  <a:fillRect l="-1183" t="-1493" r="-118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33"/>
          <p:cNvSpPr>
            <a:spLocks/>
          </p:cNvSpPr>
          <p:nvPr/>
        </p:nvSpPr>
        <p:spPr bwMode="auto">
          <a:xfrm>
            <a:off x="6584336" y="5930600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6474824" y="5904622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127273" y="1841863"/>
            <a:ext cx="955767" cy="518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388427" y="4127863"/>
            <a:ext cx="219893" cy="2699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826724" y="4567646"/>
            <a:ext cx="764179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334691" y="5225144"/>
            <a:ext cx="664030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398519" y="5738949"/>
            <a:ext cx="1199607" cy="3135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196840" y="5094514"/>
            <a:ext cx="846910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730932" y="5656217"/>
            <a:ext cx="1338942" cy="4659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0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  <p:bldP spid="41" grpId="0"/>
      <p:bldP spid="22" grpId="0"/>
      <p:bldP spid="23" grpId="0" animBg="1"/>
      <p:bldP spid="24" grpId="0"/>
      <p:bldP spid="25" grpId="0" animBg="1"/>
      <p:bldP spid="26" grpId="0" animBg="1"/>
      <p:bldP spid="30" grpId="0"/>
      <p:bldP spid="38" grpId="0"/>
      <p:bldP spid="53" grpId="0"/>
      <p:bldP spid="54" grpId="0" animBg="1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42244" y="4125706"/>
                <a:ext cx="206030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244" y="4125706"/>
                <a:ext cx="2060308" cy="409086"/>
              </a:xfrm>
              <a:prstGeom prst="rect">
                <a:avLst/>
              </a:prstGeom>
              <a:blipFill>
                <a:blip r:embed="rId5"/>
                <a:stretch>
                  <a:fillRect l="-1183" t="-1493" r="-118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33"/>
          <p:cNvSpPr>
            <a:spLocks/>
          </p:cNvSpPr>
          <p:nvPr/>
        </p:nvSpPr>
        <p:spPr bwMode="auto">
          <a:xfrm>
            <a:off x="6445000" y="4336931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6457406" y="4389330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by 9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98849" y="4713534"/>
                <a:ext cx="20004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+250=90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49" y="4713534"/>
                <a:ext cx="2000419" cy="215444"/>
              </a:xfrm>
              <a:prstGeom prst="rect">
                <a:avLst/>
              </a:prstGeom>
              <a:blipFill>
                <a:blip r:embed="rId6"/>
                <a:stretch>
                  <a:fillRect l="-1220" r="-122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94495" y="5109775"/>
                <a:ext cx="1901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+160=0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95" y="5109775"/>
                <a:ext cx="1901033" cy="215444"/>
              </a:xfrm>
              <a:prstGeom prst="rect">
                <a:avLst/>
              </a:prstGeom>
              <a:blipFill>
                <a:blip r:embed="rId7"/>
                <a:stretch>
                  <a:fillRect l="-1282" r="-128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92093" y="5229707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790735" y="5497306"/>
                <a:ext cx="1503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35" y="5497306"/>
                <a:ext cx="1503489" cy="215444"/>
              </a:xfrm>
              <a:prstGeom prst="rect">
                <a:avLst/>
              </a:prstGeom>
              <a:blipFill>
                <a:blip r:embed="rId8"/>
                <a:stretch>
                  <a:fillRect l="-1215" r="-161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777674" y="5893546"/>
                <a:ext cx="15156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674" y="5893546"/>
                <a:ext cx="1515608" cy="215444"/>
              </a:xfrm>
              <a:prstGeom prst="rect">
                <a:avLst/>
              </a:prstGeom>
              <a:blipFill>
                <a:blip r:embed="rId9"/>
                <a:stretch>
                  <a:fillRect r="-201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78120" y="6281077"/>
                <a:ext cx="8529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8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120" y="6281077"/>
                <a:ext cx="852990" cy="215444"/>
              </a:xfrm>
              <a:prstGeom prst="rect">
                <a:avLst/>
              </a:prstGeom>
              <a:blipFill>
                <a:blip r:embed="rId10"/>
                <a:stretch>
                  <a:fillRect l="-1429" r="-3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blipFill>
                <a:blip r:embed="rId11"/>
                <a:stretch>
                  <a:fillRect r="-1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33"/>
          <p:cNvSpPr>
            <a:spLocks/>
          </p:cNvSpPr>
          <p:nvPr/>
        </p:nvSpPr>
        <p:spPr bwMode="auto">
          <a:xfrm>
            <a:off x="6449354" y="4794131"/>
            <a:ext cx="112555" cy="43536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Arc 33"/>
          <p:cNvSpPr>
            <a:spLocks/>
          </p:cNvSpPr>
          <p:nvPr/>
        </p:nvSpPr>
        <p:spPr bwMode="auto">
          <a:xfrm>
            <a:off x="6462417" y="5225206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Arc 33"/>
          <p:cNvSpPr>
            <a:spLocks/>
          </p:cNvSpPr>
          <p:nvPr/>
        </p:nvSpPr>
        <p:spPr bwMode="auto">
          <a:xfrm>
            <a:off x="6466771" y="5612737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Arc 33"/>
          <p:cNvSpPr>
            <a:spLocks/>
          </p:cNvSpPr>
          <p:nvPr/>
        </p:nvSpPr>
        <p:spPr bwMode="auto">
          <a:xfrm>
            <a:off x="6479834" y="6008977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435635" y="481169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90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6309361" y="563465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 Box 34"/>
          <p:cNvSpPr txBox="1">
            <a:spLocks noChangeArrowheads="1"/>
          </p:cNvSpPr>
          <p:nvPr/>
        </p:nvSpPr>
        <p:spPr bwMode="auto">
          <a:xfrm>
            <a:off x="6479179" y="6022187"/>
            <a:ext cx="74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8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39" grpId="0"/>
      <p:bldP spid="63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/>
      <p:bldP spid="75" grpId="0"/>
      <p:bldP spid="7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blipFill>
                <a:blip r:embed="rId5"/>
                <a:stretch>
                  <a:fillRect r="-1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34370" y="4802018"/>
                <a:ext cx="102271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370" y="4802018"/>
                <a:ext cx="1022716" cy="404726"/>
              </a:xfrm>
              <a:prstGeom prst="rect">
                <a:avLst/>
              </a:prstGeom>
              <a:blipFill>
                <a:blip r:embed="rId6"/>
                <a:stretch>
                  <a:fillRect l="-3571" t="-1515" r="-297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3068" y="5755607"/>
                <a:ext cx="11679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(2)−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068" y="5755607"/>
                <a:ext cx="1167948" cy="404726"/>
              </a:xfrm>
              <a:prstGeom prst="rect">
                <a:avLst/>
              </a:prstGeom>
              <a:blipFill>
                <a:blip r:embed="rId7"/>
                <a:stretch>
                  <a:fillRect l="-3125" r="-2604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92611" y="5742545"/>
                <a:ext cx="11679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(8)−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611" y="5742545"/>
                <a:ext cx="1167948" cy="404726"/>
              </a:xfrm>
              <a:prstGeom prst="rect">
                <a:avLst/>
              </a:prstGeom>
              <a:blipFill>
                <a:blip r:embed="rId8"/>
                <a:stretch>
                  <a:fillRect l="-3125" r="-260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67423" y="6291185"/>
                <a:ext cx="6126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423" y="6291185"/>
                <a:ext cx="612604" cy="215444"/>
              </a:xfrm>
              <a:prstGeom prst="rect">
                <a:avLst/>
              </a:prstGeom>
              <a:blipFill>
                <a:blip r:embed="rId9"/>
                <a:stretch>
                  <a:fillRect l="-7000" r="-7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96965" y="6278122"/>
                <a:ext cx="6126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965" y="6278122"/>
                <a:ext cx="612604" cy="215444"/>
              </a:xfrm>
              <a:prstGeom prst="rect">
                <a:avLst/>
              </a:prstGeom>
              <a:blipFill>
                <a:blip r:embed="rId10"/>
                <a:stretch>
                  <a:fillRect l="-5941" r="-594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5569133" y="5234063"/>
            <a:ext cx="596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x =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826034" y="5329647"/>
            <a:ext cx="592182" cy="3396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45382" y="5325293"/>
            <a:ext cx="592182" cy="3396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367453" y="5221000"/>
            <a:ext cx="596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x = 8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441372" y="4236931"/>
            <a:ext cx="42236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use these values of x to find the full coordinates of intersection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11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8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0" grpId="0"/>
      <p:bldP spid="21" grpId="0"/>
      <p:bldP spid="22" grpId="0"/>
      <p:bldP spid="23" grpId="0"/>
      <p:bldP spid="24" grpId="0"/>
      <p:bldP spid="26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19600" y="1600200"/>
            <a:ext cx="3500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Find the midpoint of this pair of points: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57800" y="1905000"/>
            <a:ext cx="1746119" cy="369332"/>
          </a:xfrm>
          <a:prstGeom prst="rect">
            <a:avLst/>
          </a:prstGeom>
          <a:blipFill rotWithShape="1">
            <a:blip r:embed="rId4"/>
            <a:stretch>
              <a:fillRect b="-1333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3352800"/>
            <a:ext cx="1533240" cy="64556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2590800"/>
            <a:ext cx="1848583" cy="544829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4191000"/>
            <a:ext cx="681982" cy="338554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3" name="Arc 33"/>
          <p:cNvSpPr>
            <a:spLocks/>
          </p:cNvSpPr>
          <p:nvPr/>
        </p:nvSpPr>
        <p:spPr bwMode="auto">
          <a:xfrm>
            <a:off x="61722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6400800" y="2971800"/>
            <a:ext cx="2209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Let the first coordinate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and the second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5" name="Arc 33"/>
          <p:cNvSpPr>
            <a:spLocks/>
          </p:cNvSpPr>
          <p:nvPr/>
        </p:nvSpPr>
        <p:spPr bwMode="auto">
          <a:xfrm>
            <a:off x="6172200" y="3657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6400800" y="3886200"/>
            <a:ext cx="1143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0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4" grpId="0"/>
      <p:bldP spid="15" grpId="0" animBg="1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45280" y="4210805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Finally, we can find the equation of these tangents by using their gradient and the coordinates on them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blipFill>
                <a:blip r:embed="rId6"/>
                <a:stretch>
                  <a:fillRect l="-2397" r="-342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blipFill>
                <a:blip r:embed="rId7"/>
                <a:stretch>
                  <a:fillRect l="-2108" r="-30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3622" y="5747655"/>
                <a:ext cx="15340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2" y="5747655"/>
                <a:ext cx="1534010" cy="246221"/>
              </a:xfrm>
              <a:prstGeom prst="rect">
                <a:avLst/>
              </a:prstGeom>
              <a:blipFill>
                <a:blip r:embed="rId8"/>
                <a:stretch>
                  <a:fillRect l="-2778" r="-238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5028" y="6196148"/>
                <a:ext cx="117512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28" y="6196148"/>
                <a:ext cx="1175129" cy="246221"/>
              </a:xfrm>
              <a:prstGeom prst="rect">
                <a:avLst/>
              </a:prstGeom>
              <a:blipFill>
                <a:blip r:embed="rId9"/>
                <a:stretch>
                  <a:fillRect l="-3627" r="-362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10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235995" y="49726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6178732" y="4929262"/>
            <a:ext cx="278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first coordinate, and the gradient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249057" y="54298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339841" y="5490965"/>
            <a:ext cx="15588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6270829" y="5904474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187441" y="600041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2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53" grpId="0"/>
      <p:bldP spid="6" grpId="0"/>
      <p:bldP spid="54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45280" y="4210805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Finally, we can find the equation of these tangents by using their gradient and the coordinates on them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blipFill>
                <a:blip r:embed="rId6"/>
                <a:stretch>
                  <a:fillRect l="-2397" r="-342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−8)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blipFill>
                <a:blip r:embed="rId7"/>
                <a:stretch>
                  <a:fillRect l="-2108" r="-30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3622" y="5747655"/>
                <a:ext cx="16478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2" y="5747655"/>
                <a:ext cx="1647823" cy="246221"/>
              </a:xfrm>
              <a:prstGeom prst="rect">
                <a:avLst/>
              </a:prstGeom>
              <a:blipFill>
                <a:blip r:embed="rId8"/>
                <a:stretch>
                  <a:fillRect l="-2593" r="-222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5028" y="6196148"/>
                <a:ext cx="12889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28" y="6196148"/>
                <a:ext cx="1288943" cy="246221"/>
              </a:xfrm>
              <a:prstGeom prst="rect">
                <a:avLst/>
              </a:prstGeom>
              <a:blipFill>
                <a:blip r:embed="rId9"/>
                <a:stretch>
                  <a:fillRect l="-3302" r="-28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10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235995" y="49726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6178732" y="4929262"/>
            <a:ext cx="278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second coordinate, and the gradient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249057" y="54298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339841" y="5490965"/>
            <a:ext cx="15588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6270829" y="5904474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187441" y="600041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blipFill>
                <a:blip r:embed="rId11"/>
                <a:stretch>
                  <a:fillRect l="-3226" r="-32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6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4" grpId="0"/>
      <p:bldP spid="55" grpId="0"/>
      <p:bldP spid="56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36572" y="4480771"/>
            <a:ext cx="477229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Notice that the sketch actually wasn’t completely accurate!</a:t>
            </a:r>
          </a:p>
          <a:p>
            <a:pPr algn="ctr" eaLnBrk="1" hangingPunct="1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This is fine, the whole point is to help you visualize the question and identify what information you have, and need to work out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6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blipFill>
                <a:blip r:embed="rId7"/>
                <a:stretch>
                  <a:fillRect l="-3226" r="-32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8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6F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449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069" y="2880762"/>
            <a:ext cx="74810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Draw any triangle in the </a:t>
            </a:r>
            <a:r>
              <a:rPr lang="en-US" sz="2000" dirty="0" err="1">
                <a:latin typeface="Comic Sans MS" panose="030F0702030302020204" pitchFamily="66" charset="0"/>
              </a:rPr>
              <a:t>centre</a:t>
            </a:r>
            <a:r>
              <a:rPr lang="en-US" sz="2000" dirty="0">
                <a:latin typeface="Comic Sans MS" panose="030F0702030302020204" pitchFamily="66" charset="0"/>
              </a:rPr>
              <a:t> of a piece of paper (not too big, not too small)</a:t>
            </a:r>
          </a:p>
          <a:p>
            <a:pPr marL="342900" indent="-342900" algn="ctr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Construct, using a pair of compasses, the perpendicular bisector of each side</a:t>
            </a:r>
          </a:p>
          <a:p>
            <a:pPr marL="342900" indent="-342900" algn="ctr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Show where they meet. How does this relate to circles?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15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451293" y="3533503"/>
            <a:ext cx="2133600" cy="1219200"/>
            <a:chOff x="1392" y="2448"/>
            <a:chExt cx="1824" cy="1056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V="1">
              <a:off x="1392" y="2448"/>
              <a:ext cx="1200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592" y="2448"/>
              <a:ext cx="624" cy="10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 flipH="1" flipV="1">
              <a:off x="1392" y="3312"/>
              <a:ext cx="1824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Oval 16"/>
          <p:cNvSpPr>
            <a:spLocks noChangeAspect="1" noChangeArrowheads="1"/>
          </p:cNvSpPr>
          <p:nvPr/>
        </p:nvSpPr>
        <p:spPr bwMode="auto">
          <a:xfrm>
            <a:off x="460693" y="3457303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Oval 17"/>
          <p:cNvSpPr>
            <a:spLocks noChangeAspect="1" noChangeArrowheads="1"/>
          </p:cNvSpPr>
          <p:nvPr/>
        </p:nvSpPr>
        <p:spPr bwMode="auto">
          <a:xfrm>
            <a:off x="1818005" y="2468291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1276668" y="2731816"/>
            <a:ext cx="2003425" cy="2786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Oval 19"/>
          <p:cNvSpPr>
            <a:spLocks noChangeAspect="1" noChangeArrowheads="1"/>
          </p:cNvSpPr>
          <p:nvPr/>
        </p:nvSpPr>
        <p:spPr bwMode="auto">
          <a:xfrm>
            <a:off x="2478405" y="3681141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V="1">
            <a:off x="967105" y="3244578"/>
            <a:ext cx="3916363" cy="21066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2354580" y="2250803"/>
            <a:ext cx="490538" cy="38639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Oval 22"/>
          <p:cNvSpPr>
            <a:spLocks noChangeAspect="1" noChangeArrowheads="1"/>
          </p:cNvSpPr>
          <p:nvPr/>
        </p:nvSpPr>
        <p:spPr bwMode="auto">
          <a:xfrm>
            <a:off x="1451293" y="3457303"/>
            <a:ext cx="2160587" cy="2160588"/>
          </a:xfrm>
          <a:prstGeom prst="ellips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5305562" y="1497195"/>
            <a:ext cx="3275012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You need to bisect each side separately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3 bisectors should all cross at one point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You can draw a circle which has this point as its centre. The circle will got through all 3 corners of the triangle!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This is called the ‘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circumcentre</a:t>
            </a:r>
            <a:r>
              <a:rPr lang="en-GB" altLang="en-US" dirty="0">
                <a:latin typeface="Comic Sans MS" panose="030F0702030302020204" pitchFamily="66" charset="0"/>
              </a:rPr>
              <a:t>’ of the triangle</a:t>
            </a:r>
          </a:p>
        </p:txBody>
      </p:sp>
    </p:spTree>
    <p:extLst>
      <p:ext uri="{BB962C8B-B14F-4D97-AF65-F5344CB8AC3E}">
        <p14:creationId xmlns:p14="http://schemas.microsoft.com/office/powerpoint/2010/main" val="26066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509555" y="2586445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387737" y="2590799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653143" y="2569028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>
            <a:stCxn id="17" idx="2"/>
            <a:endCxn id="17" idx="4"/>
          </p:cNvCxnSpPr>
          <p:nvPr/>
        </p:nvCxnSpPr>
        <p:spPr>
          <a:xfrm>
            <a:off x="3509555" y="3696789"/>
            <a:ext cx="1110344" cy="11103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7"/>
            <a:endCxn id="17" idx="4"/>
          </p:cNvCxnSpPr>
          <p:nvPr/>
        </p:nvCxnSpPr>
        <p:spPr>
          <a:xfrm flipH="1">
            <a:off x="4619899" y="2911657"/>
            <a:ext cx="785131" cy="1895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2"/>
            <a:endCxn id="17" idx="7"/>
          </p:cNvCxnSpPr>
          <p:nvPr/>
        </p:nvCxnSpPr>
        <p:spPr>
          <a:xfrm flipV="1">
            <a:off x="3509555" y="2911657"/>
            <a:ext cx="1895475" cy="7851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3"/>
            <a:endCxn id="19" idx="7"/>
          </p:cNvCxnSpPr>
          <p:nvPr/>
        </p:nvCxnSpPr>
        <p:spPr>
          <a:xfrm flipV="1">
            <a:off x="6712949" y="2916011"/>
            <a:ext cx="1570263" cy="15702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61063" y="5115482"/>
            <a:ext cx="26916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Any triangle can have a circle drawn through the corners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Each side is a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chord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the circle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8917" y="5128545"/>
            <a:ext cx="2691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any chord, the perpendicular bisector goes through 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7476" y="5124190"/>
            <a:ext cx="2691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one side of the triangle is the diameter, the angle in the semi-circle is 90˚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1" name="Straight Connector 50"/>
          <p:cNvCxnSpPr>
            <a:cxnSpLocks noChangeAspect="1"/>
          </p:cNvCxnSpPr>
          <p:nvPr/>
        </p:nvCxnSpPr>
        <p:spPr>
          <a:xfrm rot="5400000" flipH="1">
            <a:off x="964424" y="2934788"/>
            <a:ext cx="1548000" cy="1548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 noChangeAspect="1"/>
          </p:cNvCxnSpPr>
          <p:nvPr/>
        </p:nvCxnSpPr>
        <p:spPr>
          <a:xfrm rot="5400000">
            <a:off x="1355350" y="2676950"/>
            <a:ext cx="849977" cy="2052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>
            <a:spLocks noChangeAspect="1"/>
          </p:cNvSpPr>
          <p:nvPr/>
        </p:nvSpPr>
        <p:spPr>
          <a:xfrm rot="1306664">
            <a:off x="7476717" y="2609374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>
            <a:stCxn id="19" idx="0"/>
            <a:endCxn id="19" idx="7"/>
          </p:cNvCxnSpPr>
          <p:nvPr/>
        </p:nvCxnSpPr>
        <p:spPr>
          <a:xfrm>
            <a:off x="7498081" y="2590799"/>
            <a:ext cx="785131" cy="3252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0"/>
            <a:endCxn id="19" idx="3"/>
          </p:cNvCxnSpPr>
          <p:nvPr/>
        </p:nvCxnSpPr>
        <p:spPr>
          <a:xfrm flipH="1">
            <a:off x="6712949" y="2590799"/>
            <a:ext cx="785132" cy="1895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>
            <a:spLocks noChangeAspect="1"/>
          </p:cNvSpPr>
          <p:nvPr/>
        </p:nvSpPr>
        <p:spPr>
          <a:xfrm rot="2663838">
            <a:off x="2164065" y="4206702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 rot="4163035">
            <a:off x="807153" y="3967659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>
            <a:stCxn id="20" idx="2"/>
            <a:endCxn id="20" idx="3"/>
          </p:cNvCxnSpPr>
          <p:nvPr/>
        </p:nvCxnSpPr>
        <p:spPr>
          <a:xfrm>
            <a:off x="653143" y="3679372"/>
            <a:ext cx="325212" cy="7851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6"/>
            <a:endCxn id="20" idx="4"/>
          </p:cNvCxnSpPr>
          <p:nvPr/>
        </p:nvCxnSpPr>
        <p:spPr>
          <a:xfrm flipH="1">
            <a:off x="1763487" y="3679372"/>
            <a:ext cx="1110343" cy="11103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8905494">
            <a:off x="7240882" y="3556647"/>
            <a:ext cx="831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Diameter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5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48" grpId="0"/>
      <p:bldP spid="49" grpId="0"/>
      <p:bldP spid="53" grpId="0" animBg="1"/>
      <p:bldP spid="54" grpId="0" animBg="1"/>
      <p:bldP spid="55" grpId="0" animBg="1"/>
      <p:bldP spid="2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AB is the diameter of the circle, then it will be the hypotenuse in a right-angled triangle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therefore should aim to show that the triangle is right-angled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355522" y="1242877"/>
            <a:ext cx="668791" cy="3770811"/>
            <a:chOff x="3222172" y="1271452"/>
            <a:chExt cx="668791" cy="3770811"/>
          </a:xfrm>
        </p:grpSpPr>
        <p:cxnSp>
          <p:nvCxnSpPr>
            <p:cNvPr id="9" name="Straight Arrow Connector 8"/>
            <p:cNvCxnSpPr/>
            <p:nvPr/>
          </p:nvCxnSpPr>
          <p:spPr>
            <a:xfrm flipH="1" flipV="1">
              <a:off x="3413760" y="1271452"/>
              <a:ext cx="461554" cy="3614057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3222172" y="4891088"/>
              <a:ext cx="668791" cy="151175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4049487" y="3609914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use Pythagoras’ Theorem to find the distances between each pair of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870961" y="4667796"/>
                <a:ext cx="139038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961" y="4667796"/>
                <a:ext cx="1390381" cy="305020"/>
              </a:xfrm>
              <a:prstGeom prst="rect">
                <a:avLst/>
              </a:prstGeom>
              <a:blipFill>
                <a:blip r:embed="rId3"/>
                <a:stretch>
                  <a:fillRect l="-2632" r="-439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88823" y="5072744"/>
                <a:ext cx="6197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5072744"/>
                <a:ext cx="619785" cy="275268"/>
              </a:xfrm>
              <a:prstGeom prst="rect">
                <a:avLst/>
              </a:prstGeom>
              <a:blipFill>
                <a:blip r:embed="rId4"/>
                <a:stretch>
                  <a:fillRect l="-2941" r="-588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503818" y="4663442"/>
                <a:ext cx="139038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818" y="4663442"/>
                <a:ext cx="1390381" cy="305020"/>
              </a:xfrm>
              <a:prstGeom prst="rect">
                <a:avLst/>
              </a:prstGeom>
              <a:blipFill>
                <a:blip r:embed="rId5"/>
                <a:stretch>
                  <a:fillRect l="-3509" r="-877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21680" y="5068390"/>
                <a:ext cx="6197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80" y="5068390"/>
                <a:ext cx="619785" cy="275268"/>
              </a:xfrm>
              <a:prstGeom prst="rect">
                <a:avLst/>
              </a:prstGeom>
              <a:blipFill>
                <a:blip r:embed="rId6"/>
                <a:stretch>
                  <a:fillRect l="-2941" r="-4902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067007" y="4667796"/>
                <a:ext cx="151349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07" y="4667796"/>
                <a:ext cx="1513491" cy="305020"/>
              </a:xfrm>
              <a:prstGeom prst="rect">
                <a:avLst/>
              </a:prstGeom>
              <a:blipFill>
                <a:blip r:embed="rId7"/>
                <a:stretch>
                  <a:fillRect l="-241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384869" y="5072744"/>
                <a:ext cx="733599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869" y="5072744"/>
                <a:ext cx="733599" cy="275268"/>
              </a:xfrm>
              <a:prstGeom prst="rect">
                <a:avLst/>
              </a:prstGeom>
              <a:blipFill>
                <a:blip r:embed="rId8"/>
                <a:stretch>
                  <a:fillRect l="-2479" r="-49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51417" y="4101737"/>
                <a:ext cx="2176237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17" y="4101737"/>
                <a:ext cx="2176237" cy="298159"/>
              </a:xfrm>
              <a:prstGeom prst="rect">
                <a:avLst/>
              </a:prstGeom>
              <a:blipFill>
                <a:blip r:embed="rId9"/>
                <a:stretch>
                  <a:fillRect r="-280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44492" y="5556069"/>
                <a:ext cx="1335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492" y="5556069"/>
                <a:ext cx="1335302" cy="276999"/>
              </a:xfrm>
              <a:prstGeom prst="rect">
                <a:avLst/>
              </a:prstGeom>
              <a:blipFill>
                <a:blip r:embed="rId10"/>
                <a:stretch>
                  <a:fillRect l="-2283" t="-4348" r="-9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590903" y="5839097"/>
                <a:ext cx="2926507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03" y="5839097"/>
                <a:ext cx="2926507" cy="3865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509657" y="6287589"/>
                <a:ext cx="1527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0+80=160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657" y="6287589"/>
                <a:ext cx="1527662" cy="276999"/>
              </a:xfrm>
              <a:prstGeom prst="rect">
                <a:avLst/>
              </a:prstGeom>
              <a:blipFill>
                <a:blip r:embed="rId12"/>
                <a:stretch>
                  <a:fillRect l="-3600" r="-36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3696791" y="5564989"/>
            <a:ext cx="19550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these distances into Pythagoras’ Theorem and see if it works!</a:t>
            </a:r>
          </a:p>
        </p:txBody>
      </p:sp>
    </p:spTree>
    <p:extLst>
      <p:ext uri="{BB962C8B-B14F-4D97-AF65-F5344CB8AC3E}">
        <p14:creationId xmlns:p14="http://schemas.microsoft.com/office/powerpoint/2010/main" val="357609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To find the equation of the circle, we need its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and its radius.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just found the length of the diameter, so the radius will be half of that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𝟏𝟔𝟎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blipFill>
                <a:blip r:embed="rId3"/>
                <a:stretch>
                  <a:fillRect r="-6329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𝟏𝟔𝟎</m:t>
                              </m:r>
                            </m:e>
                          </m:rad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blipFill>
                <a:blip r:embed="rId4"/>
                <a:stretch>
                  <a:fillRect l="-3191" r="-319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15543" y="3709852"/>
            <a:ext cx="379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will be the midpoint of AB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63143" y="4824549"/>
                <a:ext cx="149124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−8+4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3" y="4824549"/>
                <a:ext cx="1491241" cy="553228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97828" y="4193177"/>
                <a:ext cx="1652696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8" y="4193177"/>
                <a:ext cx="1652696" cy="452496"/>
              </a:xfrm>
              <a:prstGeom prst="rect">
                <a:avLst/>
              </a:prstGeom>
              <a:blipFill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894218" y="5569133"/>
                <a:ext cx="684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2,3 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18" y="5569133"/>
                <a:ext cx="684867" cy="246221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33"/>
          <p:cNvSpPr>
            <a:spLocks/>
          </p:cNvSpPr>
          <p:nvPr/>
        </p:nvSpPr>
        <p:spPr bwMode="auto">
          <a:xfrm>
            <a:off x="6079242" y="4441433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021978" y="4572209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6066179" y="5081513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6087294" y="5212289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𝑪𝒆𝒏𝒕𝒓𝒆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blipFill>
                <a:blip r:embed="rId8"/>
                <a:stretch>
                  <a:fillRect l="-2475" t="-3226" r="-3960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6" grpId="0"/>
      <p:bldP spid="7" grpId="0"/>
      <p:bldP spid="48" grpId="0"/>
      <p:bldP spid="49" grpId="0"/>
      <p:bldP spid="51" grpId="0" animBg="1"/>
      <p:bldP spid="52" grpId="0"/>
      <p:bldP spid="53" grpId="0" animBg="1"/>
      <p:bldP spid="54" grpId="0"/>
      <p:bldP spid="5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To find the equation of the circle, we need its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and its radius.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just found the length of the diameter, so the radius will be half of that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𝟏𝟔𝟎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blipFill>
                <a:blip r:embed="rId3"/>
                <a:stretch>
                  <a:fillRect r="-6329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𝟏𝟔𝟎</m:t>
                              </m:r>
                            </m:e>
                          </m:rad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blipFill>
                <a:blip r:embed="rId4"/>
                <a:stretch>
                  <a:fillRect l="-3191" r="-319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𝑪𝒆𝒏𝒕𝒓𝒆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blipFill>
                <a:blip r:embed="rId5"/>
                <a:stretch>
                  <a:fillRect l="-2475" t="-3226" r="-3960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06921" y="3750883"/>
                <a:ext cx="2719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921" y="3750883"/>
                <a:ext cx="2719783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19984" y="4129705"/>
                <a:ext cx="3393108" cy="80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160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84" y="4129705"/>
                <a:ext cx="3393108" cy="8019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4115630" y="5039750"/>
                <a:ext cx="2741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630" y="5039750"/>
                <a:ext cx="2741135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33"/>
          <p:cNvSpPr>
            <a:spLocks/>
          </p:cNvSpPr>
          <p:nvPr/>
        </p:nvSpPr>
        <p:spPr bwMode="auto">
          <a:xfrm>
            <a:off x="7407300" y="3958108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7480665" y="4088883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33"/>
          <p:cNvSpPr>
            <a:spLocks/>
          </p:cNvSpPr>
          <p:nvPr/>
        </p:nvSpPr>
        <p:spPr bwMode="auto">
          <a:xfrm>
            <a:off x="7368112" y="4598188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7276013" y="4755089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419600" y="1600200"/>
            <a:ext cx="3500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Find the midpoint of this pair of points: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3000" y="1905000"/>
            <a:ext cx="2524153" cy="369332"/>
          </a:xfrm>
          <a:prstGeom prst="rect">
            <a:avLst/>
          </a:prstGeom>
          <a:blipFill rotWithShape="1">
            <a:blip r:embed="rId4"/>
            <a:stretch>
              <a:fillRect b="-1333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3352800"/>
            <a:ext cx="2154949" cy="64556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2590800"/>
            <a:ext cx="1848583" cy="544829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4191000"/>
            <a:ext cx="1049390" cy="645561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64770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705600" y="2971800"/>
            <a:ext cx="2209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Let the first coordinate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and the second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7" name="Arc 33"/>
          <p:cNvSpPr>
            <a:spLocks/>
          </p:cNvSpPr>
          <p:nvPr/>
        </p:nvSpPr>
        <p:spPr bwMode="auto">
          <a:xfrm>
            <a:off x="6477000" y="3657600"/>
            <a:ext cx="228600" cy="838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6316285 h 43060"/>
              <a:gd name="T4" fmla="*/ 0 w 21600"/>
              <a:gd name="T5" fmla="*/ 8184675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 (leaving fractions in is fine!)</a:t>
            </a:r>
          </a:p>
        </p:txBody>
      </p:sp>
    </p:spTree>
    <p:extLst>
      <p:ext uri="{BB962C8B-B14F-4D97-AF65-F5344CB8AC3E}">
        <p14:creationId xmlns:p14="http://schemas.microsoft.com/office/powerpoint/2010/main" val="408020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 animBg="1"/>
      <p:bldP spid="2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  <a:p>
                <a:pPr marL="0" indent="0" algn="ctr">
                  <a:buNone/>
                </a:pPr>
                <a:endParaRPr lang="en-US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Draw a sketch!!!!!!!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781322" y="3876692"/>
            <a:ext cx="5214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To find the equation of the perpendicular bisector of PR, we need its gradient, and a coordinate on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923211" y="5373190"/>
                <a:ext cx="1202958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−7+3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6+16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211" y="5373190"/>
                <a:ext cx="1202958" cy="4149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910147" y="4863738"/>
                <a:ext cx="1243930" cy="339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47" y="4863738"/>
                <a:ext cx="1243930" cy="339324"/>
              </a:xfrm>
              <a:prstGeom prst="rect">
                <a:avLst/>
              </a:prstGeom>
              <a:blipFill>
                <a:blip r:embed="rId6"/>
                <a:stretch>
                  <a:fillRect t="-178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241074" y="6021980"/>
                <a:ext cx="5990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2,11 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4" y="6021980"/>
                <a:ext cx="599010" cy="184666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33"/>
          <p:cNvSpPr>
            <a:spLocks/>
          </p:cNvSpPr>
          <p:nvPr/>
        </p:nvSpPr>
        <p:spPr bwMode="auto">
          <a:xfrm>
            <a:off x="5199674" y="5033617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87" name="Text Box 34"/>
          <p:cNvSpPr txBox="1">
            <a:spLocks noChangeArrowheads="1"/>
          </p:cNvSpPr>
          <p:nvPr/>
        </p:nvSpPr>
        <p:spPr bwMode="auto">
          <a:xfrm>
            <a:off x="3792583" y="4380621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Midpoint of PR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34"/>
          <p:cNvSpPr txBox="1">
            <a:spLocks noChangeArrowheads="1"/>
          </p:cNvSpPr>
          <p:nvPr/>
        </p:nvSpPr>
        <p:spPr bwMode="auto">
          <a:xfrm>
            <a:off x="5164184" y="5020700"/>
            <a:ext cx="1001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Arc 33"/>
          <p:cNvSpPr>
            <a:spLocks/>
          </p:cNvSpPr>
          <p:nvPr/>
        </p:nvSpPr>
        <p:spPr bwMode="auto">
          <a:xfrm>
            <a:off x="5212737" y="5569195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1" name="Text Box 34"/>
          <p:cNvSpPr txBox="1">
            <a:spLocks noChangeArrowheads="1"/>
          </p:cNvSpPr>
          <p:nvPr/>
        </p:nvSpPr>
        <p:spPr bwMode="auto">
          <a:xfrm>
            <a:off x="5303521" y="5682552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744787" y="4859384"/>
                <a:ext cx="523477" cy="346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787" y="4859384"/>
                <a:ext cx="523477" cy="346377"/>
              </a:xfrm>
              <a:prstGeom prst="rect">
                <a:avLst/>
              </a:prstGeom>
              <a:blipFill>
                <a:blip r:embed="rId8"/>
                <a:stretch>
                  <a:fillRect l="-6977" t="-350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33"/>
          <p:cNvSpPr>
            <a:spLocks/>
          </p:cNvSpPr>
          <p:nvPr/>
        </p:nvSpPr>
        <p:spPr bwMode="auto">
          <a:xfrm>
            <a:off x="7685971" y="5037971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6" name="Text Box 34"/>
          <p:cNvSpPr txBox="1">
            <a:spLocks noChangeArrowheads="1"/>
          </p:cNvSpPr>
          <p:nvPr/>
        </p:nvSpPr>
        <p:spPr bwMode="auto">
          <a:xfrm>
            <a:off x="6278880" y="438497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Gradient of PR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 Box 34"/>
          <p:cNvSpPr txBox="1">
            <a:spLocks noChangeArrowheads="1"/>
          </p:cNvSpPr>
          <p:nvPr/>
        </p:nvSpPr>
        <p:spPr bwMode="auto">
          <a:xfrm>
            <a:off x="7650481" y="5025054"/>
            <a:ext cx="1001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Arc 33"/>
          <p:cNvSpPr>
            <a:spLocks/>
          </p:cNvSpPr>
          <p:nvPr/>
        </p:nvSpPr>
        <p:spPr bwMode="auto">
          <a:xfrm>
            <a:off x="7699034" y="5573549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9" name="Text Box 34"/>
          <p:cNvSpPr txBox="1">
            <a:spLocks noChangeArrowheads="1"/>
          </p:cNvSpPr>
          <p:nvPr/>
        </p:nvSpPr>
        <p:spPr bwMode="auto">
          <a:xfrm>
            <a:off x="7789818" y="5686906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688181" y="5368836"/>
                <a:ext cx="632609" cy="379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3−(−7)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181" y="5368836"/>
                <a:ext cx="632609" cy="379656"/>
              </a:xfrm>
              <a:prstGeom prst="rect">
                <a:avLst/>
              </a:prstGeom>
              <a:blipFill>
                <a:blip r:embed="rId9"/>
                <a:stretch>
                  <a:fillRect l="-5769" t="-3226" r="-8654" b="-19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866708" y="6000208"/>
                <a:ext cx="2784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08" y="6000208"/>
                <a:ext cx="278410" cy="184666"/>
              </a:xfrm>
              <a:prstGeom prst="rect">
                <a:avLst/>
              </a:prstGeom>
              <a:blipFill>
                <a:blip r:embed="rId10"/>
                <a:stretch>
                  <a:fillRect l="-6522" r="-13043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871063" y="6361614"/>
                <a:ext cx="3938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3" y="6361614"/>
                <a:ext cx="393826" cy="184666"/>
              </a:xfrm>
              <a:prstGeom prst="rect">
                <a:avLst/>
              </a:prstGeom>
              <a:blipFill>
                <a:blip r:embed="rId11"/>
                <a:stretch>
                  <a:fillRect l="-4615" r="-92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33"/>
          <p:cNvSpPr>
            <a:spLocks/>
          </p:cNvSpPr>
          <p:nvPr/>
        </p:nvSpPr>
        <p:spPr bwMode="auto">
          <a:xfrm>
            <a:off x="7720806" y="6117835"/>
            <a:ext cx="125618" cy="36134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104" name="Text Box 34"/>
          <p:cNvSpPr txBox="1">
            <a:spLocks noChangeArrowheads="1"/>
          </p:cNvSpPr>
          <p:nvPr/>
        </p:nvSpPr>
        <p:spPr bwMode="auto">
          <a:xfrm>
            <a:off x="7759337" y="6004769"/>
            <a:ext cx="1245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of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P.Bisector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 Box 34"/>
          <p:cNvSpPr txBox="1">
            <a:spLocks noChangeArrowheads="1"/>
          </p:cNvSpPr>
          <p:nvPr/>
        </p:nvSpPr>
        <p:spPr bwMode="auto">
          <a:xfrm>
            <a:off x="91439" y="5751306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Coordinate (-2,11)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 Box 34"/>
          <p:cNvSpPr txBox="1">
            <a:spLocks noChangeArrowheads="1"/>
          </p:cNvSpPr>
          <p:nvPr/>
        </p:nvSpPr>
        <p:spPr bwMode="auto">
          <a:xfrm>
            <a:off x="1672044" y="5764369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-1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43" grpId="0" animBg="1"/>
      <p:bldP spid="48" grpId="0"/>
      <p:bldP spid="49" grpId="0"/>
      <p:bldP spid="51" grpId="0"/>
      <p:bldP spid="79" grpId="0"/>
      <p:bldP spid="83" grpId="0"/>
      <p:bldP spid="84" grpId="0"/>
      <p:bldP spid="85" grpId="0"/>
      <p:bldP spid="86" grpId="0" animBg="1"/>
      <p:bldP spid="87" grpId="0"/>
      <p:bldP spid="89" grpId="0"/>
      <p:bldP spid="90" grpId="0" animBg="1"/>
      <p:bldP spid="91" grpId="0"/>
      <p:bldP spid="93" grpId="0"/>
      <p:bldP spid="95" grpId="0" animBg="1"/>
      <p:bldP spid="96" grpId="0"/>
      <p:bldP spid="97" grpId="0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/>
      <p:bldP spid="105" grpId="0"/>
      <p:bldP spid="10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  <a:p>
                <a:pPr marL="0" indent="0" algn="ctr">
                  <a:buNone/>
                </a:pPr>
                <a:endParaRPr lang="en-US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Draw a sketch!!!!!!!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005943" y="404513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3" y="4045134"/>
                <a:ext cx="1780552" cy="246221"/>
              </a:xfrm>
              <a:prstGeom prst="rect">
                <a:avLst/>
              </a:prstGeom>
              <a:blipFill>
                <a:blip r:embed="rId5"/>
                <a:stretch>
                  <a:fillRect l="-2397" r="-376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 Box 34"/>
          <p:cNvSpPr txBox="1">
            <a:spLocks noChangeArrowheads="1"/>
          </p:cNvSpPr>
          <p:nvPr/>
        </p:nvSpPr>
        <p:spPr bwMode="auto">
          <a:xfrm>
            <a:off x="91439" y="5751306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Coordinate (-2,11)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 Box 34"/>
          <p:cNvSpPr txBox="1">
            <a:spLocks noChangeArrowheads="1"/>
          </p:cNvSpPr>
          <p:nvPr/>
        </p:nvSpPr>
        <p:spPr bwMode="auto">
          <a:xfrm>
            <a:off x="1672044" y="5764369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-1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1" y="4502334"/>
                <a:ext cx="23118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−(−2))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1" y="4502334"/>
                <a:ext cx="2311851" cy="246221"/>
              </a:xfrm>
              <a:prstGeom prst="rect">
                <a:avLst/>
              </a:prstGeom>
              <a:blipFill>
                <a:blip r:embed="rId6"/>
                <a:stretch>
                  <a:fillRect l="-1583" r="-263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979817" y="4976951"/>
                <a:ext cx="181774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−11=−1(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817" y="4976951"/>
                <a:ext cx="1817741" cy="246221"/>
              </a:xfrm>
              <a:prstGeom prst="rect">
                <a:avLst/>
              </a:prstGeom>
              <a:blipFill>
                <a:blip r:embed="rId7"/>
                <a:stretch>
                  <a:fillRect l="-2349" r="-335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54435" y="5434151"/>
                <a:ext cx="10613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5434151"/>
                <a:ext cx="1061316" cy="246221"/>
              </a:xfrm>
              <a:prstGeom prst="rect">
                <a:avLst/>
              </a:prstGeom>
              <a:blipFill>
                <a:blip r:embed="rId8"/>
                <a:stretch>
                  <a:fillRect l="-4023" r="-344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33"/>
          <p:cNvSpPr>
            <a:spLocks/>
          </p:cNvSpPr>
          <p:nvPr/>
        </p:nvSpPr>
        <p:spPr bwMode="auto">
          <a:xfrm>
            <a:off x="6118428" y="4171405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6143898" y="4241283"/>
            <a:ext cx="14848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131491" y="4637314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1" name="Arc 33"/>
          <p:cNvSpPr>
            <a:spLocks/>
          </p:cNvSpPr>
          <p:nvPr/>
        </p:nvSpPr>
        <p:spPr bwMode="auto">
          <a:xfrm>
            <a:off x="6127137" y="5111931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5930538" y="4724609"/>
            <a:ext cx="14848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248401" y="5164392"/>
            <a:ext cx="10580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50" grpId="0"/>
      <p:bldP spid="52" grpId="0"/>
      <p:bldP spid="54" grpId="0"/>
      <p:bldP spid="56" grpId="0"/>
      <p:bldP spid="57" grpId="0" animBg="1"/>
      <p:bldP spid="58" grpId="0"/>
      <p:bldP spid="60" grpId="0" animBg="1"/>
      <p:bldP spid="61" grpId="0" animBg="1"/>
      <p:bldP spid="62" grpId="0"/>
      <p:bldP spid="6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781322" y="3876692"/>
            <a:ext cx="5214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Perpendicular Bisectors will meet at the centre of the circle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Set them equal to each other and solve the equation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3210" y="4693919"/>
                <a:ext cx="13204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210" y="4693919"/>
                <a:ext cx="1320426" cy="276999"/>
              </a:xfrm>
              <a:prstGeom prst="rect">
                <a:avLst/>
              </a:prstGeom>
              <a:blipFill>
                <a:blip r:embed="rId6"/>
                <a:stretch>
                  <a:fillRect l="-4167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18856" y="5090159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6" y="5090159"/>
                <a:ext cx="741165" cy="276999"/>
              </a:xfrm>
              <a:prstGeom prst="rect">
                <a:avLst/>
              </a:prstGeom>
              <a:blipFill>
                <a:blip r:embed="rId7"/>
                <a:stretch>
                  <a:fillRect l="-7438" r="-74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45130" y="5495108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0" y="5495108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5000" r="-9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40775" y="5865223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5" y="5865223"/>
                <a:ext cx="612925" cy="276999"/>
              </a:xfrm>
              <a:prstGeom prst="rect">
                <a:avLst/>
              </a:prstGeom>
              <a:blipFill>
                <a:blip r:embed="rId9"/>
                <a:stretch>
                  <a:fillRect l="-10000" r="-9000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33"/>
          <p:cNvSpPr>
            <a:spLocks/>
          </p:cNvSpPr>
          <p:nvPr/>
        </p:nvSpPr>
        <p:spPr bwMode="auto">
          <a:xfrm>
            <a:off x="5282405" y="483325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5408022" y="4859591"/>
            <a:ext cx="6966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33"/>
          <p:cNvSpPr>
            <a:spLocks/>
          </p:cNvSpPr>
          <p:nvPr/>
        </p:nvSpPr>
        <p:spPr bwMode="auto">
          <a:xfrm>
            <a:off x="4973251" y="522949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59" name="Arc 33"/>
          <p:cNvSpPr>
            <a:spLocks/>
          </p:cNvSpPr>
          <p:nvPr/>
        </p:nvSpPr>
        <p:spPr bwMode="auto">
          <a:xfrm>
            <a:off x="4907937" y="562573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5029198" y="5255832"/>
            <a:ext cx="11713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4963883" y="5695615"/>
            <a:ext cx="1550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x to find 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7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" grpId="0"/>
      <p:bldP spid="42" grpId="0"/>
      <p:bldP spid="44" grpId="0"/>
      <p:bldP spid="45" grpId="0" animBg="1"/>
      <p:bldP spid="46" grpId="0"/>
      <p:bldP spid="47" grpId="0" animBg="1"/>
      <p:bldP spid="59" grpId="0" animBg="1"/>
      <p:bldP spid="64" grpId="0"/>
      <p:bldP spid="65" grpId="0"/>
      <p:bldP spid="6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781322" y="3876692"/>
            <a:ext cx="5214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already have the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of the circle, so now we need the radius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Find the distance between (3,6) and any of the other coordinates!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79668" y="4981302"/>
                <a:ext cx="2176237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8" y="4981302"/>
                <a:ext cx="2176237" cy="298159"/>
              </a:xfrm>
              <a:prstGeom prst="rect">
                <a:avLst/>
              </a:prstGeom>
              <a:blipFill>
                <a:blip r:embed="rId7"/>
                <a:stretch>
                  <a:fillRect r="-28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692434" y="5499462"/>
                <a:ext cx="2266711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(3−11)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434" y="5499462"/>
                <a:ext cx="2266711" cy="298159"/>
              </a:xfrm>
              <a:prstGeom prst="rect">
                <a:avLst/>
              </a:prstGeom>
              <a:blipFill>
                <a:blip r:embed="rId8"/>
                <a:stretch>
                  <a:fillRect l="-538" r="-26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05497" y="6008915"/>
                <a:ext cx="485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97" y="6008915"/>
                <a:ext cx="485005" cy="246221"/>
              </a:xfrm>
              <a:prstGeom prst="rect">
                <a:avLst/>
              </a:prstGeom>
              <a:blipFill>
                <a:blip r:embed="rId9"/>
                <a:stretch>
                  <a:fillRect l="-3797" r="-759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10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127137" y="5172891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183083" y="5242769"/>
            <a:ext cx="2151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Using (3,6) and (11,12)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33"/>
          <p:cNvSpPr>
            <a:spLocks/>
          </p:cNvSpPr>
          <p:nvPr/>
        </p:nvSpPr>
        <p:spPr bwMode="auto">
          <a:xfrm>
            <a:off x="6096657" y="5621383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6165665" y="5695615"/>
            <a:ext cx="10276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57" grpId="0"/>
      <p:bldP spid="58" grpId="0" animBg="1"/>
      <p:bldP spid="60" grpId="0"/>
      <p:bldP spid="61" grpId="0" animBg="1"/>
      <p:bldP spid="6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7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93710" y="4090517"/>
                <a:ext cx="2719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710" y="4090517"/>
                <a:ext cx="2719783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006773" y="4695762"/>
                <a:ext cx="3040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73" y="4695762"/>
                <a:ext cx="3040063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002419" y="5379384"/>
                <a:ext cx="28693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419" y="5379384"/>
                <a:ext cx="2869375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33"/>
          <p:cNvSpPr>
            <a:spLocks/>
          </p:cNvSpPr>
          <p:nvPr/>
        </p:nvSpPr>
        <p:spPr bwMode="auto">
          <a:xfrm>
            <a:off x="7294089" y="4297742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7367454" y="4428517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33"/>
          <p:cNvSpPr>
            <a:spLocks/>
          </p:cNvSpPr>
          <p:nvPr/>
        </p:nvSpPr>
        <p:spPr bwMode="auto">
          <a:xfrm>
            <a:off x="7254901" y="4937822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7162802" y="5094723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 animBg="1"/>
      <p:bldP spid="44" grpId="0"/>
      <p:bldP spid="45" grpId="0" animBg="1"/>
      <p:bldP spid="4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7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136572" y="4480771"/>
            <a:ext cx="477229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Notice that the sketch actually wasn’t completely accurate!</a:t>
            </a:r>
          </a:p>
          <a:p>
            <a:pPr algn="ctr" eaLnBrk="1" hangingPunct="1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This is fine, the whole point is to help you visualize the question and identify what information you have, and need to work out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9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1447800"/>
            <a:ext cx="48593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AB is a diameter of a circle, where A and B are the coordinates (-3,8) and (5,4) respectively. Find the coordinates of the centre of the circle.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6400800" y="2362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5400000" flipV="1">
            <a:off x="6362700" y="2400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5943600" y="2209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03838" y="2287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(-3,8)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543800" y="3124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508625" y="2549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467600" y="3429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975350" y="2751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5257800"/>
            <a:ext cx="525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The centre of the circle is at the midpoint of its diameter…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5638800"/>
            <a:ext cx="1498102" cy="57637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6324600"/>
            <a:ext cx="619016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9" name="Arc 33"/>
          <p:cNvSpPr>
            <a:spLocks/>
          </p:cNvSpPr>
          <p:nvPr/>
        </p:nvSpPr>
        <p:spPr bwMode="auto">
          <a:xfrm>
            <a:off x="5257800" y="5992813"/>
            <a:ext cx="228600" cy="560387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7293607 h 43060"/>
              <a:gd name="T4" fmla="*/ 0 w 21600"/>
              <a:gd name="T5" fmla="*/ 3658666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5486400" y="6019800"/>
            <a:ext cx="1295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 the coordinates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629400" y="2590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(1,6)</a:t>
            </a:r>
          </a:p>
        </p:txBody>
      </p: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6704013" y="2994025"/>
            <a:ext cx="152400" cy="152400"/>
            <a:chOff x="2832" y="3648"/>
            <a:chExt cx="96" cy="96"/>
          </a:xfrm>
        </p:grpSpPr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7467600" y="3303588"/>
            <a:ext cx="152400" cy="152400"/>
            <a:chOff x="2832" y="3648"/>
            <a:chExt cx="96" cy="96"/>
          </a:xfrm>
        </p:grpSpPr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10"/>
          <p:cNvGrpSpPr>
            <a:grpSpLocks/>
          </p:cNvGrpSpPr>
          <p:nvPr/>
        </p:nvGrpSpPr>
        <p:grpSpPr bwMode="auto">
          <a:xfrm>
            <a:off x="5907088" y="2676525"/>
            <a:ext cx="152400" cy="152400"/>
            <a:chOff x="2832" y="3648"/>
            <a:chExt cx="96" cy="96"/>
          </a:xfrm>
        </p:grpSpPr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908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1447800"/>
            <a:ext cx="4859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PQ is a diameter of a circle, centre (2,-2). Given that P is (8,-5), find the coordinates of Q.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6400800" y="1957388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5400000" flipV="1">
            <a:off x="6362700" y="1995488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5826125" y="2919413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03838" y="25304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(x,y)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131050" y="43703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(8,-5)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538788" y="28511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291388" y="458628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6032500" y="3200400"/>
            <a:ext cx="1277938" cy="11064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283325" y="38338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(2,-2)</a:t>
            </a:r>
          </a:p>
        </p:txBody>
      </p: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6588125" y="3681413"/>
            <a:ext cx="152400" cy="152400"/>
            <a:chOff x="2832" y="3648"/>
            <a:chExt cx="96" cy="96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7243763" y="4230688"/>
            <a:ext cx="152400" cy="152400"/>
            <a:chOff x="2832" y="3648"/>
            <a:chExt cx="96" cy="96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5937250" y="3111500"/>
            <a:ext cx="152400" cy="152400"/>
            <a:chOff x="2832" y="3648"/>
            <a:chExt cx="96" cy="96"/>
          </a:xfrm>
        </p:grpSpPr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19513" y="4911725"/>
            <a:ext cx="4554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Write the unknown coordinate in terms of x and y, and fill in the formula for the mid-point as before…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4800600"/>
            <a:ext cx="983603" cy="49564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5410200"/>
            <a:ext cx="983603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00" y="5867400"/>
            <a:ext cx="804451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4800600"/>
            <a:ext cx="1120691" cy="500009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5410200"/>
            <a:ext cx="1120691" cy="307777"/>
          </a:xfrm>
          <a:prstGeom prst="rect">
            <a:avLst/>
          </a:prstGeom>
          <a:blipFill rotWithShape="1">
            <a:blip r:embed="rId8"/>
            <a:stretch>
              <a:fillRect b="-2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38400" y="5867400"/>
            <a:ext cx="672235" cy="307777"/>
          </a:xfrm>
          <a:prstGeom prst="rect">
            <a:avLst/>
          </a:prstGeom>
          <a:blipFill rotWithShape="1">
            <a:blip r:embed="rId9"/>
            <a:stretch>
              <a:fillRect b="-2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(-4,1)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33800" y="6172200"/>
            <a:ext cx="487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Set the x-part equal to 2 and the y-part equal to -2…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87418" y="5500540"/>
                <a:ext cx="1370375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418" y="5500540"/>
                <a:ext cx="1370375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36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0" grpId="1"/>
      <p:bldP spid="11" grpId="0"/>
      <p:bldP spid="12" grpId="0"/>
      <p:bldP spid="13" grpId="0"/>
      <p:bldP spid="14" grpId="0" animBg="1"/>
      <p:bldP spid="15" grpId="0"/>
      <p:bldP spid="26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6B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0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06608"/>
              </p:ext>
            </p:extLst>
          </p:nvPr>
        </p:nvGraphicFramePr>
        <p:xfrm>
          <a:off x="4572000" y="4572000"/>
          <a:ext cx="18018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1026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72000"/>
                        <a:ext cx="18018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57167"/>
              </p:ext>
            </p:extLst>
          </p:nvPr>
        </p:nvGraphicFramePr>
        <p:xfrm>
          <a:off x="4572000" y="5334000"/>
          <a:ext cx="1879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Equation" r:id="rId6" imgW="1231366" imgH="418918" progId="Equation.DSMT4">
                  <p:embed/>
                </p:oleObj>
              </mc:Choice>
              <mc:Fallback>
                <p:oleObj name="Equation" r:id="rId6" imgW="1231366" imgH="418918" progId="Equation.DSMT4">
                  <p:embed/>
                  <p:pic>
                    <p:nvPicPr>
                      <p:cNvPr id="1026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0"/>
                        <a:ext cx="1879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753123"/>
              </p:ext>
            </p:extLst>
          </p:nvPr>
        </p:nvGraphicFramePr>
        <p:xfrm>
          <a:off x="4572000" y="6096000"/>
          <a:ext cx="145256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Equation" r:id="rId8" imgW="952087" imgH="393529" progId="Equation.DSMT4">
                  <p:embed/>
                </p:oleObj>
              </mc:Choice>
              <mc:Fallback>
                <p:oleObj name="Equation" r:id="rId8" imgW="952087" imgH="393529" progId="Equation.DSMT4">
                  <p:embed/>
                  <p:pic>
                    <p:nvPicPr>
                      <p:cNvPr id="1026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96000"/>
                        <a:ext cx="145256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/>
      <p:bldP spid="18" grpId="0"/>
      <p:bldP spid="22" grpId="0"/>
      <p:bldP spid="23" grpId="0" animBg="1"/>
      <p:bldP spid="24" grpId="0" animBg="1"/>
      <p:bldP spid="25" grpId="0" animBg="1"/>
      <p:bldP spid="26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5930</Words>
  <Application>Microsoft Office PowerPoint</Application>
  <PresentationFormat>画面に合わせる (4:3)</PresentationFormat>
  <Paragraphs>1010</Paragraphs>
  <Slides>55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6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Circles</vt:lpstr>
      <vt:lpstr>Circles</vt:lpstr>
      <vt:lpstr>Circles</vt:lpstr>
      <vt:lpstr>Circles</vt:lpstr>
      <vt:lpstr>PowerPoint プレゼンテーション</vt:lpstr>
      <vt:lpstr>Circles</vt:lpstr>
      <vt:lpstr>Circles</vt:lpstr>
      <vt:lpstr>Circles</vt:lpstr>
      <vt:lpstr>Circles</vt:lpstr>
      <vt:lpstr>Circles</vt:lpstr>
      <vt:lpstr>Circles</vt:lpstr>
      <vt:lpstr>Circles</vt:lpstr>
      <vt:lpstr>PowerPoint プレゼンテーション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PowerPoint プレゼンテーション</vt:lpstr>
      <vt:lpstr>Circles</vt:lpstr>
      <vt:lpstr>Circles</vt:lpstr>
      <vt:lpstr>Circles</vt:lpstr>
      <vt:lpstr>Circles</vt:lpstr>
      <vt:lpstr>PowerPoint プレゼンテーション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PowerPoint プレゼンテーション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85</cp:revision>
  <cp:lastPrinted>2017-11-21T05:26:55Z</cp:lastPrinted>
  <dcterms:created xsi:type="dcterms:W3CDTF">2017-08-14T15:35:38Z</dcterms:created>
  <dcterms:modified xsi:type="dcterms:W3CDTF">2018-08-13T23:40:34Z</dcterms:modified>
</cp:coreProperties>
</file>