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73" r:id="rId5"/>
    <p:sldId id="294" r:id="rId6"/>
    <p:sldId id="295" r:id="rId7"/>
    <p:sldId id="296" r:id="rId8"/>
    <p:sldId id="263" r:id="rId9"/>
    <p:sldId id="264" r:id="rId10"/>
    <p:sldId id="297" r:id="rId11"/>
    <p:sldId id="298" r:id="rId12"/>
    <p:sldId id="299" r:id="rId13"/>
    <p:sldId id="300" r:id="rId14"/>
    <p:sldId id="301" r:id="rId15"/>
    <p:sldId id="302" r:id="rId16"/>
    <p:sldId id="265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293" r:id="rId26"/>
    <p:sldId id="267" r:id="rId27"/>
    <p:sldId id="309" r:id="rId28"/>
    <p:sldId id="314" r:id="rId29"/>
    <p:sldId id="315" r:id="rId30"/>
    <p:sldId id="316" r:id="rId31"/>
    <p:sldId id="269" r:id="rId32"/>
    <p:sldId id="303" r:id="rId33"/>
    <p:sldId id="304" r:id="rId34"/>
    <p:sldId id="305" r:id="rId35"/>
    <p:sldId id="306" r:id="rId36"/>
    <p:sldId id="307" r:id="rId37"/>
    <p:sldId id="308" r:id="rId38"/>
    <p:sldId id="317" r:id="rId39"/>
    <p:sldId id="318" r:id="rId40"/>
    <p:sldId id="319" r:id="rId41"/>
    <p:sldId id="320" r:id="rId42"/>
    <p:sldId id="321" r:id="rId43"/>
    <p:sldId id="271" r:id="rId44"/>
    <p:sldId id="272" r:id="rId45"/>
    <p:sldId id="322" r:id="rId46"/>
    <p:sldId id="323" r:id="rId47"/>
    <p:sldId id="324" r:id="rId48"/>
    <p:sldId id="325" r:id="rId49"/>
    <p:sldId id="326" r:id="rId50"/>
    <p:sldId id="327" r:id="rId51"/>
    <p:sldId id="328" r:id="rId52"/>
    <p:sldId id="329" r:id="rId53"/>
    <p:sldId id="330" r:id="rId54"/>
    <p:sldId id="331" r:id="rId55"/>
    <p:sldId id="332" r:id="rId56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8000"/>
    <a:srgbClr val="0000FF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37" autoAdjust="0"/>
  </p:normalViewPr>
  <p:slideViewPr>
    <p:cSldViewPr snapToGrid="0">
      <p:cViewPr varScale="1">
        <p:scale>
          <a:sx n="107" d="100"/>
          <a:sy n="107" d="100"/>
        </p:scale>
        <p:origin x="17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4" Type="http://schemas.openxmlformats.org/officeDocument/2006/relationships/image" Target="../media/image4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3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7" Type="http://schemas.openxmlformats.org/officeDocument/2006/relationships/image" Target="../media/image51.wmf"/><Relationship Id="rId2" Type="http://schemas.openxmlformats.org/officeDocument/2006/relationships/image" Target="../media/image46.wmf"/><Relationship Id="rId1" Type="http://schemas.openxmlformats.org/officeDocument/2006/relationships/image" Target="../media/image37.wmf"/><Relationship Id="rId6" Type="http://schemas.openxmlformats.org/officeDocument/2006/relationships/image" Target="../media/image50.wmf"/><Relationship Id="rId5" Type="http://schemas.openxmlformats.org/officeDocument/2006/relationships/image" Target="../media/image49.wmf"/><Relationship Id="rId4" Type="http://schemas.openxmlformats.org/officeDocument/2006/relationships/image" Target="../media/image4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5" Type="http://schemas.openxmlformats.org/officeDocument/2006/relationships/image" Target="../media/image56.wmf"/><Relationship Id="rId4" Type="http://schemas.openxmlformats.org/officeDocument/2006/relationships/image" Target="../media/image5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/>
            </a:gs>
            <a:gs pos="7000">
              <a:schemeClr val="bg1">
                <a:lumMod val="95000"/>
              </a:schemeClr>
            </a:gs>
            <a:gs pos="95000">
              <a:schemeClr val="bg1">
                <a:lumMod val="95000"/>
              </a:schemeClr>
            </a:gs>
            <a:gs pos="100000">
              <a:schemeClr val="tx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200.png"/><Relationship Id="rId7" Type="http://schemas.openxmlformats.org/officeDocument/2006/relationships/image" Target="../media/image3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34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36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image" Target="../media/image200.png"/><Relationship Id="rId7" Type="http://schemas.openxmlformats.org/officeDocument/2006/relationships/image" Target="../media/image3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40.wmf"/><Relationship Id="rId5" Type="http://schemas.openxmlformats.org/officeDocument/2006/relationships/image" Target="../media/image37.w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39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image" Target="../media/image200.png"/><Relationship Id="rId7" Type="http://schemas.openxmlformats.org/officeDocument/2006/relationships/image" Target="../media/image4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41.wmf"/><Relationship Id="rId4" Type="http://schemas.openxmlformats.org/officeDocument/2006/relationships/oleObject" Target="../embeddings/oleObject11.bin"/><Relationship Id="rId9" Type="http://schemas.openxmlformats.org/officeDocument/2006/relationships/image" Target="../media/image43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image" Target="../media/image200.png"/><Relationship Id="rId7" Type="http://schemas.openxmlformats.org/officeDocument/2006/relationships/image" Target="../media/image4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31.wmf"/><Relationship Id="rId4" Type="http://schemas.openxmlformats.org/officeDocument/2006/relationships/oleObject" Target="../embeddings/oleObject14.bin"/><Relationship Id="rId9" Type="http://schemas.openxmlformats.org/officeDocument/2006/relationships/image" Target="../media/image45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image" Target="../media/image49.wmf"/><Relationship Id="rId3" Type="http://schemas.openxmlformats.org/officeDocument/2006/relationships/image" Target="../media/image200.png"/><Relationship Id="rId7" Type="http://schemas.openxmlformats.org/officeDocument/2006/relationships/image" Target="../media/image46.wmf"/><Relationship Id="rId12" Type="http://schemas.openxmlformats.org/officeDocument/2006/relationships/oleObject" Target="../embeddings/oleObject21.bin"/><Relationship Id="rId17" Type="http://schemas.openxmlformats.org/officeDocument/2006/relationships/image" Target="../media/image5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3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48.wmf"/><Relationship Id="rId5" Type="http://schemas.openxmlformats.org/officeDocument/2006/relationships/image" Target="../media/image37.wmf"/><Relationship Id="rId15" Type="http://schemas.openxmlformats.org/officeDocument/2006/relationships/image" Target="../media/image50.wmf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7.bin"/><Relationship Id="rId9" Type="http://schemas.openxmlformats.org/officeDocument/2006/relationships/image" Target="../media/image47.wmf"/><Relationship Id="rId14" Type="http://schemas.openxmlformats.org/officeDocument/2006/relationships/oleObject" Target="../embeddings/oleObject22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13" Type="http://schemas.openxmlformats.org/officeDocument/2006/relationships/image" Target="../media/image56.wmf"/><Relationship Id="rId3" Type="http://schemas.openxmlformats.org/officeDocument/2006/relationships/image" Target="../media/image200.png"/><Relationship Id="rId7" Type="http://schemas.openxmlformats.org/officeDocument/2006/relationships/image" Target="../media/image53.wmf"/><Relationship Id="rId12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5.bin"/><Relationship Id="rId11" Type="http://schemas.openxmlformats.org/officeDocument/2006/relationships/image" Target="../media/image55.wmf"/><Relationship Id="rId5" Type="http://schemas.openxmlformats.org/officeDocument/2006/relationships/image" Target="../media/image52.wmf"/><Relationship Id="rId10" Type="http://schemas.openxmlformats.org/officeDocument/2006/relationships/oleObject" Target="../embeddings/oleObject27.bin"/><Relationship Id="rId4" Type="http://schemas.openxmlformats.org/officeDocument/2006/relationships/oleObject" Target="../embeddings/oleObject24.bin"/><Relationship Id="rId9" Type="http://schemas.openxmlformats.org/officeDocument/2006/relationships/image" Target="../media/image54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png"/><Relationship Id="rId3" Type="http://schemas.openxmlformats.org/officeDocument/2006/relationships/image" Target="../media/image59.png"/><Relationship Id="rId7" Type="http://schemas.openxmlformats.org/officeDocument/2006/relationships/image" Target="../media/image63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png"/><Relationship Id="rId5" Type="http://schemas.openxmlformats.org/officeDocument/2006/relationships/image" Target="../media/image61.png"/><Relationship Id="rId4" Type="http://schemas.openxmlformats.org/officeDocument/2006/relationships/image" Target="../media/image60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3.png"/><Relationship Id="rId3" Type="http://schemas.openxmlformats.org/officeDocument/2006/relationships/image" Target="../media/image88.png"/><Relationship Id="rId7" Type="http://schemas.openxmlformats.org/officeDocument/2006/relationships/image" Target="../media/image9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1.png"/><Relationship Id="rId5" Type="http://schemas.openxmlformats.org/officeDocument/2006/relationships/image" Target="../media/image90.png"/><Relationship Id="rId4" Type="http://schemas.openxmlformats.org/officeDocument/2006/relationships/image" Target="../media/image8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.png"/><Relationship Id="rId3" Type="http://schemas.openxmlformats.org/officeDocument/2006/relationships/image" Target="../media/image88.png"/><Relationship Id="rId7" Type="http://schemas.openxmlformats.org/officeDocument/2006/relationships/image" Target="../media/image9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1.png"/><Relationship Id="rId5" Type="http://schemas.openxmlformats.org/officeDocument/2006/relationships/image" Target="../media/image90.png"/><Relationship Id="rId4" Type="http://schemas.openxmlformats.org/officeDocument/2006/relationships/image" Target="../media/image94.png"/><Relationship Id="rId9" Type="http://schemas.openxmlformats.org/officeDocument/2006/relationships/image" Target="../media/image97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9.png"/><Relationship Id="rId3" Type="http://schemas.openxmlformats.org/officeDocument/2006/relationships/image" Target="../media/image88.png"/><Relationship Id="rId7" Type="http://schemas.openxmlformats.org/officeDocument/2006/relationships/image" Target="../media/image9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1.png"/><Relationship Id="rId11" Type="http://schemas.openxmlformats.org/officeDocument/2006/relationships/image" Target="../media/image102.png"/><Relationship Id="rId5" Type="http://schemas.openxmlformats.org/officeDocument/2006/relationships/image" Target="../media/image90.png"/><Relationship Id="rId10" Type="http://schemas.openxmlformats.org/officeDocument/2006/relationships/image" Target="../media/image101.png"/><Relationship Id="rId9" Type="http://schemas.openxmlformats.org/officeDocument/2006/relationships/image" Target="../media/image100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4.png"/><Relationship Id="rId3" Type="http://schemas.openxmlformats.org/officeDocument/2006/relationships/image" Target="../media/image88.png"/><Relationship Id="rId7" Type="http://schemas.openxmlformats.org/officeDocument/2006/relationships/image" Target="../media/image10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1.png"/><Relationship Id="rId5" Type="http://schemas.openxmlformats.org/officeDocument/2006/relationships/image" Target="../media/image90.png"/><Relationship Id="rId10" Type="http://schemas.openxmlformats.org/officeDocument/2006/relationships/image" Target="../media/image106.png"/><Relationship Id="rId9" Type="http://schemas.openxmlformats.org/officeDocument/2006/relationships/image" Target="../media/image105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7.png"/><Relationship Id="rId13" Type="http://schemas.openxmlformats.org/officeDocument/2006/relationships/image" Target="../media/image112.png"/><Relationship Id="rId3" Type="http://schemas.openxmlformats.org/officeDocument/2006/relationships/image" Target="../media/image88.png"/><Relationship Id="rId7" Type="http://schemas.openxmlformats.org/officeDocument/2006/relationships/image" Target="../media/image106.png"/><Relationship Id="rId12" Type="http://schemas.openxmlformats.org/officeDocument/2006/relationships/image" Target="../media/image1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1.png"/><Relationship Id="rId11" Type="http://schemas.openxmlformats.org/officeDocument/2006/relationships/image" Target="../media/image110.png"/><Relationship Id="rId5" Type="http://schemas.openxmlformats.org/officeDocument/2006/relationships/image" Target="../media/image90.png"/><Relationship Id="rId10" Type="http://schemas.openxmlformats.org/officeDocument/2006/relationships/image" Target="../media/image109.png"/><Relationship Id="rId9" Type="http://schemas.openxmlformats.org/officeDocument/2006/relationships/image" Target="../media/image108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2.png"/><Relationship Id="rId3" Type="http://schemas.openxmlformats.org/officeDocument/2006/relationships/image" Target="../media/image88.png"/><Relationship Id="rId7" Type="http://schemas.openxmlformats.org/officeDocument/2006/relationships/image" Target="../media/image10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1.png"/><Relationship Id="rId11" Type="http://schemas.openxmlformats.org/officeDocument/2006/relationships/image" Target="../media/image115.png"/><Relationship Id="rId5" Type="http://schemas.openxmlformats.org/officeDocument/2006/relationships/image" Target="../media/image90.png"/><Relationship Id="rId10" Type="http://schemas.openxmlformats.org/officeDocument/2006/relationships/image" Target="../media/image114.png"/><Relationship Id="rId9" Type="http://schemas.openxmlformats.org/officeDocument/2006/relationships/image" Target="../media/image113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13" Type="http://schemas.openxmlformats.org/officeDocument/2006/relationships/image" Target="../media/image76.png"/><Relationship Id="rId3" Type="http://schemas.openxmlformats.org/officeDocument/2006/relationships/image" Target="../media/image66.png"/><Relationship Id="rId7" Type="http://schemas.openxmlformats.org/officeDocument/2006/relationships/image" Target="../media/image70.png"/><Relationship Id="rId12" Type="http://schemas.openxmlformats.org/officeDocument/2006/relationships/image" Target="../media/image75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9.png"/><Relationship Id="rId11" Type="http://schemas.openxmlformats.org/officeDocument/2006/relationships/image" Target="../media/image74.png"/><Relationship Id="rId5" Type="http://schemas.openxmlformats.org/officeDocument/2006/relationships/image" Target="../media/image68.png"/><Relationship Id="rId10" Type="http://schemas.openxmlformats.org/officeDocument/2006/relationships/image" Target="../media/image73.png"/><Relationship Id="rId4" Type="http://schemas.openxmlformats.org/officeDocument/2006/relationships/image" Target="../media/image67.png"/><Relationship Id="rId9" Type="http://schemas.openxmlformats.org/officeDocument/2006/relationships/image" Target="../media/image72.png"/><Relationship Id="rId14" Type="http://schemas.openxmlformats.org/officeDocument/2006/relationships/image" Target="../media/image77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png"/><Relationship Id="rId3" Type="http://schemas.openxmlformats.org/officeDocument/2006/relationships/image" Target="../media/image79.png"/><Relationship Id="rId7" Type="http://schemas.openxmlformats.org/officeDocument/2006/relationships/image" Target="../media/image83.png"/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2.png"/><Relationship Id="rId5" Type="http://schemas.openxmlformats.org/officeDocument/2006/relationships/image" Target="../media/image81.png"/><Relationship Id="rId4" Type="http://schemas.openxmlformats.org/officeDocument/2006/relationships/image" Target="../media/image80.png"/><Relationship Id="rId9" Type="http://schemas.openxmlformats.org/officeDocument/2006/relationships/image" Target="../media/image85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png"/><Relationship Id="rId3" Type="http://schemas.openxmlformats.org/officeDocument/2006/relationships/image" Target="../media/image87.png"/><Relationship Id="rId7" Type="http://schemas.openxmlformats.org/officeDocument/2006/relationships/image" Target="../media/image119.png"/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8.png"/><Relationship Id="rId5" Type="http://schemas.openxmlformats.org/officeDocument/2006/relationships/image" Target="../media/image117.png"/><Relationship Id="rId4" Type="http://schemas.openxmlformats.org/officeDocument/2006/relationships/image" Target="../media/image116.png"/><Relationship Id="rId9" Type="http://schemas.openxmlformats.org/officeDocument/2006/relationships/image" Target="../media/image121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8.png"/><Relationship Id="rId13" Type="http://schemas.openxmlformats.org/officeDocument/2006/relationships/image" Target="../media/image133.png"/><Relationship Id="rId3" Type="http://schemas.openxmlformats.org/officeDocument/2006/relationships/image" Target="../media/image123.png"/><Relationship Id="rId7" Type="http://schemas.openxmlformats.org/officeDocument/2006/relationships/image" Target="../media/image127.png"/><Relationship Id="rId12" Type="http://schemas.openxmlformats.org/officeDocument/2006/relationships/image" Target="../media/image132.png"/><Relationship Id="rId2" Type="http://schemas.openxmlformats.org/officeDocument/2006/relationships/image" Target="../media/image1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6.png"/><Relationship Id="rId11" Type="http://schemas.openxmlformats.org/officeDocument/2006/relationships/image" Target="../media/image131.png"/><Relationship Id="rId5" Type="http://schemas.openxmlformats.org/officeDocument/2006/relationships/image" Target="../media/image125.png"/><Relationship Id="rId10" Type="http://schemas.openxmlformats.org/officeDocument/2006/relationships/image" Target="../media/image130.png"/><Relationship Id="rId4" Type="http://schemas.openxmlformats.org/officeDocument/2006/relationships/image" Target="../media/image124.png"/><Relationship Id="rId9" Type="http://schemas.openxmlformats.org/officeDocument/2006/relationships/image" Target="../media/image12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0.png"/><Relationship Id="rId2" Type="http://schemas.openxmlformats.org/officeDocument/2006/relationships/image" Target="../media/image78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10.png"/><Relationship Id="rId4" Type="http://schemas.openxmlformats.org/officeDocument/2006/relationships/image" Target="../media/image800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0.png"/><Relationship Id="rId7" Type="http://schemas.openxmlformats.org/officeDocument/2006/relationships/image" Target="../media/image860.png"/><Relationship Id="rId2" Type="http://schemas.openxmlformats.org/officeDocument/2006/relationships/image" Target="../media/image8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50.png"/><Relationship Id="rId5" Type="http://schemas.openxmlformats.org/officeDocument/2006/relationships/image" Target="../media/image840.png"/><Relationship Id="rId4" Type="http://schemas.openxmlformats.org/officeDocument/2006/relationships/image" Target="../media/image830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0.png"/><Relationship Id="rId2" Type="http://schemas.openxmlformats.org/officeDocument/2006/relationships/image" Target="../media/image8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80.png"/><Relationship Id="rId5" Type="http://schemas.openxmlformats.org/officeDocument/2006/relationships/image" Target="../media/image1170.png"/><Relationship Id="rId4" Type="http://schemas.openxmlformats.org/officeDocument/2006/relationships/image" Target="../media/image1160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0.png"/><Relationship Id="rId2" Type="http://schemas.openxmlformats.org/officeDocument/2006/relationships/image" Target="../media/image13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9.png"/><Relationship Id="rId3" Type="http://schemas.openxmlformats.org/officeDocument/2006/relationships/image" Target="../media/image1200.png"/><Relationship Id="rId7" Type="http://schemas.openxmlformats.org/officeDocument/2006/relationships/image" Target="../media/image138.png"/><Relationship Id="rId2" Type="http://schemas.openxmlformats.org/officeDocument/2006/relationships/image" Target="../media/image1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7.png"/><Relationship Id="rId5" Type="http://schemas.openxmlformats.org/officeDocument/2006/relationships/image" Target="../media/image136.png"/><Relationship Id="rId4" Type="http://schemas.openxmlformats.org/officeDocument/2006/relationships/image" Target="../media/image135.pn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9.png"/><Relationship Id="rId3" Type="http://schemas.openxmlformats.org/officeDocument/2006/relationships/image" Target="../media/image1200.png"/><Relationship Id="rId7" Type="http://schemas.openxmlformats.org/officeDocument/2006/relationships/image" Target="../media/image143.png"/><Relationship Id="rId2" Type="http://schemas.openxmlformats.org/officeDocument/2006/relationships/image" Target="../media/image1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2.png"/><Relationship Id="rId5" Type="http://schemas.openxmlformats.org/officeDocument/2006/relationships/image" Target="../media/image141.png"/><Relationship Id="rId4" Type="http://schemas.openxmlformats.org/officeDocument/2006/relationships/image" Target="../media/image140.png"/><Relationship Id="rId9" Type="http://schemas.openxmlformats.org/officeDocument/2006/relationships/image" Target="../media/image144.png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8.png"/><Relationship Id="rId3" Type="http://schemas.openxmlformats.org/officeDocument/2006/relationships/image" Target="../media/image1200.png"/><Relationship Id="rId7" Type="http://schemas.openxmlformats.org/officeDocument/2006/relationships/image" Target="../media/image147.png"/><Relationship Id="rId2" Type="http://schemas.openxmlformats.org/officeDocument/2006/relationships/image" Target="../media/image1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6.png"/><Relationship Id="rId11" Type="http://schemas.openxmlformats.org/officeDocument/2006/relationships/image" Target="../media/image151.png"/><Relationship Id="rId5" Type="http://schemas.openxmlformats.org/officeDocument/2006/relationships/image" Target="../media/image145.png"/><Relationship Id="rId10" Type="http://schemas.openxmlformats.org/officeDocument/2006/relationships/image" Target="../media/image150.png"/><Relationship Id="rId4" Type="http://schemas.openxmlformats.org/officeDocument/2006/relationships/image" Target="../media/image139.png"/><Relationship Id="rId9" Type="http://schemas.openxmlformats.org/officeDocument/2006/relationships/image" Target="../media/image149.pn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4.png"/><Relationship Id="rId3" Type="http://schemas.openxmlformats.org/officeDocument/2006/relationships/image" Target="../media/image1200.png"/><Relationship Id="rId7" Type="http://schemas.openxmlformats.org/officeDocument/2006/relationships/image" Target="../media/image153.png"/><Relationship Id="rId2" Type="http://schemas.openxmlformats.org/officeDocument/2006/relationships/image" Target="../media/image1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2.png"/><Relationship Id="rId11" Type="http://schemas.openxmlformats.org/officeDocument/2006/relationships/image" Target="../media/image157.png"/><Relationship Id="rId5" Type="http://schemas.openxmlformats.org/officeDocument/2006/relationships/image" Target="../media/image151.png"/><Relationship Id="rId10" Type="http://schemas.openxmlformats.org/officeDocument/2006/relationships/image" Target="../media/image156.png"/><Relationship Id="rId4" Type="http://schemas.openxmlformats.org/officeDocument/2006/relationships/image" Target="../media/image139.png"/><Relationship Id="rId9" Type="http://schemas.openxmlformats.org/officeDocument/2006/relationships/image" Target="../media/image15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0.png"/><Relationship Id="rId3" Type="http://schemas.openxmlformats.org/officeDocument/2006/relationships/image" Target="../media/image1200.png"/><Relationship Id="rId7" Type="http://schemas.openxmlformats.org/officeDocument/2006/relationships/image" Target="../media/image159.png"/><Relationship Id="rId2" Type="http://schemas.openxmlformats.org/officeDocument/2006/relationships/image" Target="../media/image1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8.png"/><Relationship Id="rId5" Type="http://schemas.openxmlformats.org/officeDocument/2006/relationships/image" Target="../media/image157.png"/><Relationship Id="rId10" Type="http://schemas.openxmlformats.org/officeDocument/2006/relationships/image" Target="../media/image162.png"/><Relationship Id="rId4" Type="http://schemas.openxmlformats.org/officeDocument/2006/relationships/image" Target="../media/image139.png"/><Relationship Id="rId9" Type="http://schemas.openxmlformats.org/officeDocument/2006/relationships/image" Target="../media/image161.png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4.png"/><Relationship Id="rId3" Type="http://schemas.openxmlformats.org/officeDocument/2006/relationships/image" Target="../media/image1200.png"/><Relationship Id="rId7" Type="http://schemas.openxmlformats.org/officeDocument/2006/relationships/image" Target="../media/image163.png"/><Relationship Id="rId2" Type="http://schemas.openxmlformats.org/officeDocument/2006/relationships/image" Target="../media/image1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8.png"/><Relationship Id="rId11" Type="http://schemas.openxmlformats.org/officeDocument/2006/relationships/image" Target="../media/image166.png"/><Relationship Id="rId5" Type="http://schemas.openxmlformats.org/officeDocument/2006/relationships/image" Target="../media/image157.png"/><Relationship Id="rId10" Type="http://schemas.openxmlformats.org/officeDocument/2006/relationships/image" Target="../media/image162.png"/><Relationship Id="rId4" Type="http://schemas.openxmlformats.org/officeDocument/2006/relationships/image" Target="../media/image139.png"/><Relationship Id="rId9" Type="http://schemas.openxmlformats.org/officeDocument/2006/relationships/image" Target="../media/image165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0.png"/><Relationship Id="rId7" Type="http://schemas.openxmlformats.org/officeDocument/2006/relationships/image" Target="../media/image166.png"/><Relationship Id="rId2" Type="http://schemas.openxmlformats.org/officeDocument/2006/relationships/image" Target="../media/image1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2.png"/><Relationship Id="rId5" Type="http://schemas.openxmlformats.org/officeDocument/2006/relationships/image" Target="../media/image157.png"/><Relationship Id="rId4" Type="http://schemas.openxmlformats.org/officeDocument/2006/relationships/image" Target="../media/image139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3.png"/><Relationship Id="rId3" Type="http://schemas.openxmlformats.org/officeDocument/2006/relationships/image" Target="../media/image168.png"/><Relationship Id="rId7" Type="http://schemas.openxmlformats.org/officeDocument/2006/relationships/image" Target="../media/image172.png"/><Relationship Id="rId12" Type="http://schemas.openxmlformats.org/officeDocument/2006/relationships/image" Target="../media/image177.png"/><Relationship Id="rId2" Type="http://schemas.openxmlformats.org/officeDocument/2006/relationships/image" Target="../media/image16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1.png"/><Relationship Id="rId11" Type="http://schemas.openxmlformats.org/officeDocument/2006/relationships/image" Target="../media/image176.png"/><Relationship Id="rId5" Type="http://schemas.openxmlformats.org/officeDocument/2006/relationships/image" Target="../media/image170.png"/><Relationship Id="rId10" Type="http://schemas.openxmlformats.org/officeDocument/2006/relationships/image" Target="../media/image175.png"/><Relationship Id="rId4" Type="http://schemas.openxmlformats.org/officeDocument/2006/relationships/image" Target="../media/image169.png"/><Relationship Id="rId9" Type="http://schemas.openxmlformats.org/officeDocument/2006/relationships/image" Target="../media/image174.png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3.png"/><Relationship Id="rId3" Type="http://schemas.openxmlformats.org/officeDocument/2006/relationships/image" Target="../media/image178.png"/><Relationship Id="rId7" Type="http://schemas.openxmlformats.org/officeDocument/2006/relationships/image" Target="../media/image182.png"/><Relationship Id="rId2" Type="http://schemas.openxmlformats.org/officeDocument/2006/relationships/image" Target="../media/image16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1.png"/><Relationship Id="rId5" Type="http://schemas.openxmlformats.org/officeDocument/2006/relationships/image" Target="../media/image180.png"/><Relationship Id="rId4" Type="http://schemas.openxmlformats.org/officeDocument/2006/relationships/image" Target="../media/image179.png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6.png"/><Relationship Id="rId3" Type="http://schemas.openxmlformats.org/officeDocument/2006/relationships/image" Target="../media/image178.png"/><Relationship Id="rId7" Type="http://schemas.openxmlformats.org/officeDocument/2006/relationships/image" Target="../media/image185.png"/><Relationship Id="rId2" Type="http://schemas.openxmlformats.org/officeDocument/2006/relationships/image" Target="../media/image16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4.png"/><Relationship Id="rId5" Type="http://schemas.openxmlformats.org/officeDocument/2006/relationships/image" Target="../media/image183.png"/><Relationship Id="rId4" Type="http://schemas.openxmlformats.org/officeDocument/2006/relationships/image" Target="../media/image17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2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2.png"/><Relationship Id="rId3" Type="http://schemas.openxmlformats.org/officeDocument/2006/relationships/image" Target="../media/image167.png"/><Relationship Id="rId7" Type="http://schemas.openxmlformats.org/officeDocument/2006/relationships/image" Target="../media/image191.png"/><Relationship Id="rId2" Type="http://schemas.openxmlformats.org/officeDocument/2006/relationships/image" Target="../media/image18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0.png"/><Relationship Id="rId11" Type="http://schemas.openxmlformats.org/officeDocument/2006/relationships/image" Target="../media/image195.png"/><Relationship Id="rId5" Type="http://schemas.openxmlformats.org/officeDocument/2006/relationships/image" Target="../media/image189.png"/><Relationship Id="rId10" Type="http://schemas.openxmlformats.org/officeDocument/2006/relationships/image" Target="../media/image194.png"/><Relationship Id="rId4" Type="http://schemas.openxmlformats.org/officeDocument/2006/relationships/image" Target="../media/image188.png"/><Relationship Id="rId9" Type="http://schemas.openxmlformats.org/officeDocument/2006/relationships/image" Target="../media/image193.png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9.png"/><Relationship Id="rId3" Type="http://schemas.openxmlformats.org/officeDocument/2006/relationships/image" Target="../media/image167.png"/><Relationship Id="rId7" Type="http://schemas.openxmlformats.org/officeDocument/2006/relationships/image" Target="../media/image198.png"/><Relationship Id="rId2" Type="http://schemas.openxmlformats.org/officeDocument/2006/relationships/image" Target="../media/image18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7.png"/><Relationship Id="rId5" Type="http://schemas.openxmlformats.org/officeDocument/2006/relationships/image" Target="../media/image196.png"/><Relationship Id="rId4" Type="http://schemas.openxmlformats.org/officeDocument/2006/relationships/image" Target="../media/image188.png"/><Relationship Id="rId9" Type="http://schemas.openxmlformats.org/officeDocument/2006/relationships/image" Target="../media/image201.png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5.png"/><Relationship Id="rId3" Type="http://schemas.openxmlformats.org/officeDocument/2006/relationships/image" Target="../media/image167.png"/><Relationship Id="rId7" Type="http://schemas.openxmlformats.org/officeDocument/2006/relationships/image" Target="../media/image204.png"/><Relationship Id="rId2" Type="http://schemas.openxmlformats.org/officeDocument/2006/relationships/image" Target="../media/image20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3.png"/><Relationship Id="rId5" Type="http://schemas.openxmlformats.org/officeDocument/2006/relationships/image" Target="../media/image201.png"/><Relationship Id="rId10" Type="http://schemas.openxmlformats.org/officeDocument/2006/relationships/image" Target="../media/image207.png"/><Relationship Id="rId4" Type="http://schemas.openxmlformats.org/officeDocument/2006/relationships/image" Target="../media/image188.png"/><Relationship Id="rId9" Type="http://schemas.openxmlformats.org/officeDocument/2006/relationships/image" Target="../media/image206.png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9.png"/><Relationship Id="rId3" Type="http://schemas.openxmlformats.org/officeDocument/2006/relationships/image" Target="../media/image167.png"/><Relationship Id="rId7" Type="http://schemas.openxmlformats.org/officeDocument/2006/relationships/image" Target="../media/image208.png"/><Relationship Id="rId2" Type="http://schemas.openxmlformats.org/officeDocument/2006/relationships/image" Target="../media/image20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7.png"/><Relationship Id="rId5" Type="http://schemas.openxmlformats.org/officeDocument/2006/relationships/image" Target="../media/image201.png"/><Relationship Id="rId10" Type="http://schemas.openxmlformats.org/officeDocument/2006/relationships/image" Target="../media/image211.png"/><Relationship Id="rId4" Type="http://schemas.openxmlformats.org/officeDocument/2006/relationships/image" Target="../media/image188.png"/><Relationship Id="rId9" Type="http://schemas.openxmlformats.org/officeDocument/2006/relationships/image" Target="../media/image210.png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2.png"/><Relationship Id="rId3" Type="http://schemas.openxmlformats.org/officeDocument/2006/relationships/image" Target="../media/image167.png"/><Relationship Id="rId7" Type="http://schemas.openxmlformats.org/officeDocument/2006/relationships/image" Target="../media/image211.png"/><Relationship Id="rId2" Type="http://schemas.openxmlformats.org/officeDocument/2006/relationships/image" Target="../media/image20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7.png"/><Relationship Id="rId5" Type="http://schemas.openxmlformats.org/officeDocument/2006/relationships/image" Target="../media/image201.png"/><Relationship Id="rId10" Type="http://schemas.openxmlformats.org/officeDocument/2006/relationships/image" Target="../media/image214.png"/><Relationship Id="rId4" Type="http://schemas.openxmlformats.org/officeDocument/2006/relationships/image" Target="../media/image188.png"/><Relationship Id="rId9" Type="http://schemas.openxmlformats.org/officeDocument/2006/relationships/image" Target="../media/image213.pn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7.png"/><Relationship Id="rId7" Type="http://schemas.openxmlformats.org/officeDocument/2006/relationships/image" Target="../media/image211.png"/><Relationship Id="rId2" Type="http://schemas.openxmlformats.org/officeDocument/2006/relationships/image" Target="../media/image20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7.png"/><Relationship Id="rId5" Type="http://schemas.openxmlformats.org/officeDocument/2006/relationships/image" Target="../media/image201.png"/><Relationship Id="rId4" Type="http://schemas.openxmlformats.org/officeDocument/2006/relationships/image" Target="../media/image18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15.png"/><Relationship Id="rId7" Type="http://schemas.openxmlformats.org/officeDocument/2006/relationships/image" Target="../media/image28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200.png"/><Relationship Id="rId7" Type="http://schemas.openxmlformats.org/officeDocument/2006/relationships/image" Target="../media/image3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1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2151949" y="1401217"/>
            <a:ext cx="4911346" cy="313162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199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Circles</a:t>
            </a:r>
            <a:endParaRPr lang="ja-JP" altLang="en-US" sz="19900" b="1" dirty="0">
              <a:ln w="38100">
                <a:solidFill>
                  <a:srgbClr val="FFFF00"/>
                </a:solidFill>
                <a:prstDash val="solid"/>
              </a:ln>
              <a:latin typeface="French Script MT" panose="03020402040607040605" pitchFamily="66" charset="0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1">
            <a:extLst>
              <a:ext uri="{FF2B5EF4-FFF2-40B4-BE49-F238E27FC236}">
                <a16:creationId xmlns:a16="http://schemas.microsoft.com/office/drawing/2014/main" id="{34EE6802-411D-4732-B86A-00E62DEC8AD7}"/>
              </a:ext>
            </a:extLst>
          </p:cNvPr>
          <p:cNvSpPr txBox="1"/>
          <p:nvPr/>
        </p:nvSpPr>
        <p:spPr>
          <a:xfrm>
            <a:off x="2247533" y="4114818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The perpendicular bisector of a line segment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𝑨𝑩</m:t>
                    </m:r>
                  </m:oMath>
                </a14:m>
                <a:r>
                  <a:rPr lang="en-US" sz="1600" b="1" dirty="0">
                    <a:latin typeface="Comic Sans MS" panose="030F0702030302020204" pitchFamily="66" charset="0"/>
                  </a:rPr>
                  <a:t> is the straight line that is perpendicular to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𝑨𝑩</m:t>
                    </m:r>
                  </m:oMath>
                </a14:m>
                <a:r>
                  <a:rPr lang="en-US" sz="1600" b="1" dirty="0">
                    <a:latin typeface="Comic Sans MS" panose="030F0702030302020204" pitchFamily="66" charset="0"/>
                  </a:rPr>
                  <a:t> and passes through its midpoint</a:t>
                </a: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3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0" y="2629989"/>
            <a:ext cx="3866606" cy="3994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en-GB" sz="1600" dirty="0">
                <a:latin typeface="Comic Sans MS" pitchFamily="66" charset="0"/>
              </a:rPr>
              <a:t>	The line AB is the diameter of the circle with centre C, where A and B are (-1, 4) and (5, 2) respectively. The line l passes through C and is perpendicular to AB. Find the equation of l.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1600" dirty="0">
              <a:latin typeface="Comic Sans MS" pitchFamily="66" charset="0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en-GB" sz="1600" dirty="0">
                <a:latin typeface="Comic Sans MS" pitchFamily="66" charset="0"/>
              </a:rPr>
              <a:t>	We need to: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dirty="0">
                <a:latin typeface="Comic Sans MS" pitchFamily="66" charset="0"/>
              </a:rPr>
              <a:t>	a) Find the gradient of the line AB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dirty="0">
                <a:latin typeface="Comic Sans MS" pitchFamily="66" charset="0"/>
              </a:rPr>
              <a:t>	b) Then work out the gradient perpendicular to that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dirty="0">
                <a:latin typeface="Comic Sans MS" pitchFamily="66" charset="0"/>
              </a:rPr>
              <a:t>	c) We also need to find the co-ordinates of the centre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dirty="0">
                <a:latin typeface="Comic Sans MS" pitchFamily="66" charset="0"/>
              </a:rPr>
              <a:t>	d) We can then find the equation of l</a:t>
            </a:r>
          </a:p>
        </p:txBody>
      </p:sp>
      <p:sp>
        <p:nvSpPr>
          <p:cNvPr id="30" name="Text Box 29"/>
          <p:cNvSpPr txBox="1">
            <a:spLocks noChangeArrowheads="1"/>
          </p:cNvSpPr>
          <p:nvPr/>
        </p:nvSpPr>
        <p:spPr bwMode="auto">
          <a:xfrm>
            <a:off x="3163388" y="4299857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= -</a:t>
            </a:r>
            <a:r>
              <a:rPr lang="en-GB" baseline="30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baseline="-25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2455817" y="5077097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= 3</a:t>
            </a:r>
            <a:endParaRPr lang="en-GB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2" name="Line 2"/>
          <p:cNvSpPr>
            <a:spLocks noChangeShapeType="1"/>
          </p:cNvSpPr>
          <p:nvPr/>
        </p:nvSpPr>
        <p:spPr bwMode="auto">
          <a:xfrm flipV="1">
            <a:off x="6934200" y="16002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" name="Line 3"/>
          <p:cNvSpPr>
            <a:spLocks noChangeShapeType="1"/>
          </p:cNvSpPr>
          <p:nvPr/>
        </p:nvSpPr>
        <p:spPr bwMode="auto">
          <a:xfrm rot="5400000" flipV="1">
            <a:off x="6896100" y="16383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4" name="Oval 4"/>
          <p:cNvSpPr>
            <a:spLocks noChangeArrowheads="1"/>
          </p:cNvSpPr>
          <p:nvPr/>
        </p:nvSpPr>
        <p:spPr bwMode="auto">
          <a:xfrm>
            <a:off x="6477000" y="1447800"/>
            <a:ext cx="1676400" cy="16764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5" name="Group 8"/>
          <p:cNvGrpSpPr>
            <a:grpSpLocks/>
          </p:cNvGrpSpPr>
          <p:nvPr/>
        </p:nvGrpSpPr>
        <p:grpSpPr bwMode="auto">
          <a:xfrm>
            <a:off x="8001000" y="2541588"/>
            <a:ext cx="152400" cy="152400"/>
            <a:chOff x="2832" y="3648"/>
            <a:chExt cx="96" cy="96"/>
          </a:xfrm>
        </p:grpSpPr>
        <p:sp>
          <p:nvSpPr>
            <p:cNvPr id="36" name="Line 9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Line 10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8" name="Group 11"/>
          <p:cNvGrpSpPr>
            <a:grpSpLocks/>
          </p:cNvGrpSpPr>
          <p:nvPr/>
        </p:nvGrpSpPr>
        <p:grpSpPr bwMode="auto">
          <a:xfrm>
            <a:off x="6440488" y="1914525"/>
            <a:ext cx="152400" cy="152400"/>
            <a:chOff x="2832" y="3648"/>
            <a:chExt cx="96" cy="96"/>
          </a:xfrm>
        </p:grpSpPr>
        <p:sp>
          <p:nvSpPr>
            <p:cNvPr id="39" name="Line 12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Line 13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1" name="Text Box 14"/>
          <p:cNvSpPr txBox="1">
            <a:spLocks noChangeArrowheads="1"/>
          </p:cNvSpPr>
          <p:nvPr/>
        </p:nvSpPr>
        <p:spPr bwMode="auto">
          <a:xfrm>
            <a:off x="5837238" y="1525588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(-1,4)</a:t>
            </a:r>
          </a:p>
        </p:txBody>
      </p:sp>
      <p:sp>
        <p:nvSpPr>
          <p:cNvPr id="42" name="Text Box 15"/>
          <p:cNvSpPr txBox="1">
            <a:spLocks noChangeArrowheads="1"/>
          </p:cNvSpPr>
          <p:nvPr/>
        </p:nvSpPr>
        <p:spPr bwMode="auto">
          <a:xfrm>
            <a:off x="8077200" y="236220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(5,2)</a:t>
            </a:r>
          </a:p>
        </p:txBody>
      </p:sp>
      <p:sp>
        <p:nvSpPr>
          <p:cNvPr id="43" name="Text Box 16"/>
          <p:cNvSpPr txBox="1">
            <a:spLocks noChangeArrowheads="1"/>
          </p:cNvSpPr>
          <p:nvPr/>
        </p:nvSpPr>
        <p:spPr bwMode="auto">
          <a:xfrm>
            <a:off x="6042025" y="1787525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44" name="Text Box 17"/>
          <p:cNvSpPr txBox="1">
            <a:spLocks noChangeArrowheads="1"/>
          </p:cNvSpPr>
          <p:nvPr/>
        </p:nvSpPr>
        <p:spPr bwMode="auto">
          <a:xfrm>
            <a:off x="8001000" y="266700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B</a:t>
            </a:r>
          </a:p>
        </p:txBody>
      </p:sp>
      <p:grpSp>
        <p:nvGrpSpPr>
          <p:cNvPr id="45" name="Group 18"/>
          <p:cNvGrpSpPr>
            <a:grpSpLocks/>
          </p:cNvGrpSpPr>
          <p:nvPr/>
        </p:nvGrpSpPr>
        <p:grpSpPr bwMode="auto">
          <a:xfrm>
            <a:off x="7237413" y="2232025"/>
            <a:ext cx="152400" cy="152400"/>
            <a:chOff x="2832" y="3648"/>
            <a:chExt cx="96" cy="96"/>
          </a:xfrm>
        </p:grpSpPr>
        <p:sp>
          <p:nvSpPr>
            <p:cNvPr id="46" name="Line 19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7" name="Line 20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8" name="Text Box 21"/>
          <p:cNvSpPr txBox="1">
            <a:spLocks noChangeArrowheads="1"/>
          </p:cNvSpPr>
          <p:nvPr/>
        </p:nvSpPr>
        <p:spPr bwMode="auto">
          <a:xfrm>
            <a:off x="7246938" y="2386013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49" name="Line 22"/>
          <p:cNvSpPr>
            <a:spLocks noChangeShapeType="1"/>
          </p:cNvSpPr>
          <p:nvPr/>
        </p:nvSpPr>
        <p:spPr bwMode="auto">
          <a:xfrm>
            <a:off x="6508750" y="1989138"/>
            <a:ext cx="1585913" cy="633412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" name="Line 23"/>
          <p:cNvSpPr>
            <a:spLocks noChangeShapeType="1"/>
          </p:cNvSpPr>
          <p:nvPr/>
        </p:nvSpPr>
        <p:spPr bwMode="auto">
          <a:xfrm flipH="1">
            <a:off x="6548438" y="1130300"/>
            <a:ext cx="1211262" cy="3146425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" name="Text Box 24"/>
          <p:cNvSpPr txBox="1">
            <a:spLocks noChangeArrowheads="1"/>
          </p:cNvSpPr>
          <p:nvPr/>
        </p:nvSpPr>
        <p:spPr bwMode="auto">
          <a:xfrm>
            <a:off x="4194175" y="1331913"/>
            <a:ext cx="1250950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000" b="1">
                <a:latin typeface="Comic Sans MS" pitchFamily="66" charset="0"/>
              </a:rPr>
              <a:t>Draw a sketch!</a:t>
            </a:r>
          </a:p>
        </p:txBody>
      </p:sp>
      <p:sp>
        <p:nvSpPr>
          <p:cNvPr id="52" name="Text Box 25"/>
          <p:cNvSpPr txBox="1">
            <a:spLocks noChangeArrowheads="1"/>
          </p:cNvSpPr>
          <p:nvPr/>
        </p:nvSpPr>
        <p:spPr bwMode="auto">
          <a:xfrm>
            <a:off x="7643813" y="1138238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6600"/>
                </a:solidFill>
                <a:latin typeface="Comic Sans MS" pitchFamily="66" charset="0"/>
              </a:rPr>
              <a:t>l</a:t>
            </a:r>
          </a:p>
        </p:txBody>
      </p:sp>
      <p:graphicFrame>
        <p:nvGraphicFramePr>
          <p:cNvPr id="53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7768757"/>
              </p:ext>
            </p:extLst>
          </p:nvPr>
        </p:nvGraphicFramePr>
        <p:xfrm>
          <a:off x="4191000" y="4657725"/>
          <a:ext cx="33401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" name="Equation" r:id="rId4" imgW="2273300" imgH="431800" progId="Equation.DSMT4">
                  <p:embed/>
                </p:oleObj>
              </mc:Choice>
              <mc:Fallback>
                <p:oleObj name="Equation" r:id="rId4" imgW="2273300" imgH="431800" progId="Equation.DSMT4">
                  <p:embed/>
                  <p:pic>
                    <p:nvPicPr>
                      <p:cNvPr id="17439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4657725"/>
                        <a:ext cx="3340100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7240665"/>
              </p:ext>
            </p:extLst>
          </p:nvPr>
        </p:nvGraphicFramePr>
        <p:xfrm>
          <a:off x="4191000" y="5343525"/>
          <a:ext cx="3265488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3" name="Equation" r:id="rId6" imgW="2222500" imgH="431800" progId="Equation.DSMT4">
                  <p:embed/>
                </p:oleObj>
              </mc:Choice>
              <mc:Fallback>
                <p:oleObj name="Equation" r:id="rId6" imgW="2222500" imgH="431800" progId="Equation.DSMT4">
                  <p:embed/>
                  <p:pic>
                    <p:nvPicPr>
                      <p:cNvPr id="1744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5343525"/>
                        <a:ext cx="3265488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9687884"/>
              </p:ext>
            </p:extLst>
          </p:nvPr>
        </p:nvGraphicFramePr>
        <p:xfrm>
          <a:off x="4191000" y="6105525"/>
          <a:ext cx="2239963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4" name="Equation" r:id="rId8" imgW="1524000" imgH="254000" progId="Equation.DSMT4">
                  <p:embed/>
                </p:oleObj>
              </mc:Choice>
              <mc:Fallback>
                <p:oleObj name="Equation" r:id="rId8" imgW="1524000" imgH="254000" progId="Equation.DSMT4">
                  <p:embed/>
                  <p:pic>
                    <p:nvPicPr>
                      <p:cNvPr id="17441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6105525"/>
                        <a:ext cx="2239963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Text Box 34"/>
          <p:cNvSpPr txBox="1">
            <a:spLocks noChangeArrowheads="1"/>
          </p:cNvSpPr>
          <p:nvPr/>
        </p:nvSpPr>
        <p:spPr bwMode="auto">
          <a:xfrm>
            <a:off x="2579915" y="5575663"/>
            <a:ext cx="914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= (2,3)</a:t>
            </a:r>
            <a:endParaRPr lang="en-GB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607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The perpendicular bisector of a line segment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𝑨𝑩</m:t>
                    </m:r>
                  </m:oMath>
                </a14:m>
                <a:r>
                  <a:rPr lang="en-US" sz="1600" b="1" dirty="0">
                    <a:latin typeface="Comic Sans MS" panose="030F0702030302020204" pitchFamily="66" charset="0"/>
                  </a:rPr>
                  <a:t> is the straight line that is perpendicular to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𝑨𝑩</m:t>
                    </m:r>
                  </m:oMath>
                </a14:m>
                <a:r>
                  <a:rPr lang="en-US" sz="1600" b="1" dirty="0">
                    <a:latin typeface="Comic Sans MS" panose="030F0702030302020204" pitchFamily="66" charset="0"/>
                  </a:rPr>
                  <a:t> and passes through its midpoint</a:t>
                </a: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3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0" y="2629989"/>
            <a:ext cx="3866606" cy="3994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en-GB" sz="1600" dirty="0">
                <a:latin typeface="Comic Sans MS" pitchFamily="66" charset="0"/>
              </a:rPr>
              <a:t>	The line AB is the diameter of the circle with centre C, where A and B are (-1, 4) and (5, 2) respectively. The line l passes through C and is perpendicular to AB. Find the equation of l.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1600" dirty="0">
              <a:latin typeface="Comic Sans MS" pitchFamily="66" charset="0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en-GB" sz="1600" dirty="0">
                <a:latin typeface="Comic Sans MS" pitchFamily="66" charset="0"/>
              </a:rPr>
              <a:t>	We need to: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dirty="0">
                <a:latin typeface="Comic Sans MS" pitchFamily="66" charset="0"/>
              </a:rPr>
              <a:t>	a) Find the gradient of the line AB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dirty="0">
                <a:latin typeface="Comic Sans MS" pitchFamily="66" charset="0"/>
              </a:rPr>
              <a:t>	b) Then work out the gradient perpendicular to that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dirty="0">
                <a:latin typeface="Comic Sans MS" pitchFamily="66" charset="0"/>
              </a:rPr>
              <a:t>	c) We also need to find the co-ordinates of the centre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dirty="0">
                <a:latin typeface="Comic Sans MS" pitchFamily="66" charset="0"/>
              </a:rPr>
              <a:t>	d) We can then find the equation of l</a:t>
            </a:r>
          </a:p>
        </p:txBody>
      </p:sp>
      <p:sp>
        <p:nvSpPr>
          <p:cNvPr id="30" name="Text Box 29"/>
          <p:cNvSpPr txBox="1">
            <a:spLocks noChangeArrowheads="1"/>
          </p:cNvSpPr>
          <p:nvPr/>
        </p:nvSpPr>
        <p:spPr bwMode="auto">
          <a:xfrm>
            <a:off x="3163388" y="4299857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= -</a:t>
            </a:r>
            <a:r>
              <a:rPr lang="en-GB" baseline="30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baseline="-25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2455817" y="5077097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= 3</a:t>
            </a:r>
            <a:endParaRPr lang="en-GB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6" name="Text Box 34"/>
          <p:cNvSpPr txBox="1">
            <a:spLocks noChangeArrowheads="1"/>
          </p:cNvSpPr>
          <p:nvPr/>
        </p:nvSpPr>
        <p:spPr bwMode="auto">
          <a:xfrm>
            <a:off x="2579915" y="5575663"/>
            <a:ext cx="914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= (2,3)</a:t>
            </a:r>
            <a:endParaRPr lang="en-GB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7" name="Line 2"/>
          <p:cNvSpPr>
            <a:spLocks noChangeShapeType="1"/>
          </p:cNvSpPr>
          <p:nvPr/>
        </p:nvSpPr>
        <p:spPr bwMode="auto">
          <a:xfrm flipV="1">
            <a:off x="6934200" y="16002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" name="Line 3"/>
          <p:cNvSpPr>
            <a:spLocks noChangeShapeType="1"/>
          </p:cNvSpPr>
          <p:nvPr/>
        </p:nvSpPr>
        <p:spPr bwMode="auto">
          <a:xfrm rot="5400000" flipV="1">
            <a:off x="6896100" y="16383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9" name="Oval 4"/>
          <p:cNvSpPr>
            <a:spLocks noChangeArrowheads="1"/>
          </p:cNvSpPr>
          <p:nvPr/>
        </p:nvSpPr>
        <p:spPr bwMode="auto">
          <a:xfrm>
            <a:off x="6477000" y="1447800"/>
            <a:ext cx="1676400" cy="16764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0" name="Group 8"/>
          <p:cNvGrpSpPr>
            <a:grpSpLocks/>
          </p:cNvGrpSpPr>
          <p:nvPr/>
        </p:nvGrpSpPr>
        <p:grpSpPr bwMode="auto">
          <a:xfrm>
            <a:off x="8001000" y="2541588"/>
            <a:ext cx="152400" cy="152400"/>
            <a:chOff x="2832" y="3648"/>
            <a:chExt cx="96" cy="96"/>
          </a:xfrm>
        </p:grpSpPr>
        <p:sp>
          <p:nvSpPr>
            <p:cNvPr id="61" name="Line 9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" name="Line 10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63" name="Group 11"/>
          <p:cNvGrpSpPr>
            <a:grpSpLocks/>
          </p:cNvGrpSpPr>
          <p:nvPr/>
        </p:nvGrpSpPr>
        <p:grpSpPr bwMode="auto">
          <a:xfrm>
            <a:off x="6440488" y="1914525"/>
            <a:ext cx="152400" cy="152400"/>
            <a:chOff x="2832" y="3648"/>
            <a:chExt cx="96" cy="96"/>
          </a:xfrm>
        </p:grpSpPr>
        <p:sp>
          <p:nvSpPr>
            <p:cNvPr id="64" name="Line 12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5" name="Line 13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6" name="Text Box 14"/>
          <p:cNvSpPr txBox="1">
            <a:spLocks noChangeArrowheads="1"/>
          </p:cNvSpPr>
          <p:nvPr/>
        </p:nvSpPr>
        <p:spPr bwMode="auto">
          <a:xfrm>
            <a:off x="5837238" y="1525588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(-1,4)</a:t>
            </a:r>
          </a:p>
        </p:txBody>
      </p:sp>
      <p:sp>
        <p:nvSpPr>
          <p:cNvPr id="67" name="Text Box 15"/>
          <p:cNvSpPr txBox="1">
            <a:spLocks noChangeArrowheads="1"/>
          </p:cNvSpPr>
          <p:nvPr/>
        </p:nvSpPr>
        <p:spPr bwMode="auto">
          <a:xfrm>
            <a:off x="8077200" y="236220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(5,2)</a:t>
            </a:r>
          </a:p>
        </p:txBody>
      </p:sp>
      <p:sp>
        <p:nvSpPr>
          <p:cNvPr id="68" name="Text Box 16"/>
          <p:cNvSpPr txBox="1">
            <a:spLocks noChangeArrowheads="1"/>
          </p:cNvSpPr>
          <p:nvPr/>
        </p:nvSpPr>
        <p:spPr bwMode="auto">
          <a:xfrm>
            <a:off x="6042025" y="1787525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69" name="Text Box 17"/>
          <p:cNvSpPr txBox="1">
            <a:spLocks noChangeArrowheads="1"/>
          </p:cNvSpPr>
          <p:nvPr/>
        </p:nvSpPr>
        <p:spPr bwMode="auto">
          <a:xfrm>
            <a:off x="8001000" y="266700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B</a:t>
            </a:r>
          </a:p>
        </p:txBody>
      </p:sp>
      <p:grpSp>
        <p:nvGrpSpPr>
          <p:cNvPr id="70" name="Group 18"/>
          <p:cNvGrpSpPr>
            <a:grpSpLocks/>
          </p:cNvGrpSpPr>
          <p:nvPr/>
        </p:nvGrpSpPr>
        <p:grpSpPr bwMode="auto">
          <a:xfrm>
            <a:off x="7237413" y="2232025"/>
            <a:ext cx="152400" cy="152400"/>
            <a:chOff x="2832" y="3648"/>
            <a:chExt cx="96" cy="96"/>
          </a:xfrm>
        </p:grpSpPr>
        <p:sp>
          <p:nvSpPr>
            <p:cNvPr id="71" name="Line 19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" name="Line 20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3" name="Text Box 21"/>
          <p:cNvSpPr txBox="1">
            <a:spLocks noChangeArrowheads="1"/>
          </p:cNvSpPr>
          <p:nvPr/>
        </p:nvSpPr>
        <p:spPr bwMode="auto">
          <a:xfrm>
            <a:off x="7246938" y="2386013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74" name="Line 22"/>
          <p:cNvSpPr>
            <a:spLocks noChangeShapeType="1"/>
          </p:cNvSpPr>
          <p:nvPr/>
        </p:nvSpPr>
        <p:spPr bwMode="auto">
          <a:xfrm>
            <a:off x="6508750" y="1989138"/>
            <a:ext cx="1585913" cy="633412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5" name="Line 23"/>
          <p:cNvSpPr>
            <a:spLocks noChangeShapeType="1"/>
          </p:cNvSpPr>
          <p:nvPr/>
        </p:nvSpPr>
        <p:spPr bwMode="auto">
          <a:xfrm flipH="1">
            <a:off x="6548438" y="1130300"/>
            <a:ext cx="1211262" cy="3146425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6" name="Text Box 24"/>
          <p:cNvSpPr txBox="1">
            <a:spLocks noChangeArrowheads="1"/>
          </p:cNvSpPr>
          <p:nvPr/>
        </p:nvSpPr>
        <p:spPr bwMode="auto">
          <a:xfrm>
            <a:off x="4194175" y="1331913"/>
            <a:ext cx="1250950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000" b="1">
                <a:latin typeface="Comic Sans MS" pitchFamily="66" charset="0"/>
              </a:rPr>
              <a:t>Draw a sketch!</a:t>
            </a:r>
          </a:p>
        </p:txBody>
      </p:sp>
      <p:sp>
        <p:nvSpPr>
          <p:cNvPr id="77" name="Text Box 25"/>
          <p:cNvSpPr txBox="1">
            <a:spLocks noChangeArrowheads="1"/>
          </p:cNvSpPr>
          <p:nvPr/>
        </p:nvSpPr>
        <p:spPr bwMode="auto">
          <a:xfrm>
            <a:off x="7643813" y="1138238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6600"/>
                </a:solidFill>
                <a:latin typeface="Comic Sans MS" pitchFamily="66" charset="0"/>
              </a:rPr>
              <a:t>l</a:t>
            </a:r>
          </a:p>
        </p:txBody>
      </p:sp>
      <p:graphicFrame>
        <p:nvGraphicFramePr>
          <p:cNvPr id="78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182418"/>
              </p:ext>
            </p:extLst>
          </p:nvPr>
        </p:nvGraphicFramePr>
        <p:xfrm>
          <a:off x="4419600" y="4572000"/>
          <a:ext cx="1981200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4" name="Equation" r:id="rId4" imgW="1091726" imgH="228501" progId="Equation.DSMT4">
                  <p:embed/>
                </p:oleObj>
              </mc:Choice>
              <mc:Fallback>
                <p:oleObj name="Equation" r:id="rId4" imgW="1091726" imgH="228501" progId="Equation.DSMT4">
                  <p:embed/>
                  <p:pic>
                    <p:nvPicPr>
                      <p:cNvPr id="18464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4572000"/>
                        <a:ext cx="1981200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7946244"/>
              </p:ext>
            </p:extLst>
          </p:nvPr>
        </p:nvGraphicFramePr>
        <p:xfrm>
          <a:off x="4419600" y="5029200"/>
          <a:ext cx="17272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5" name="Equation" r:id="rId6" imgW="952087" imgH="203112" progId="Equation.DSMT4">
                  <p:embed/>
                </p:oleObj>
              </mc:Choice>
              <mc:Fallback>
                <p:oleObj name="Equation" r:id="rId6" imgW="952087" imgH="203112" progId="Equation.DSMT4">
                  <p:embed/>
                  <p:pic>
                    <p:nvPicPr>
                      <p:cNvPr id="18465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5029200"/>
                        <a:ext cx="17272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9532426"/>
              </p:ext>
            </p:extLst>
          </p:nvPr>
        </p:nvGraphicFramePr>
        <p:xfrm>
          <a:off x="4419600" y="5486400"/>
          <a:ext cx="1519238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6" name="Equation" r:id="rId8" imgW="837836" imgH="203112" progId="Equation.DSMT4">
                  <p:embed/>
                </p:oleObj>
              </mc:Choice>
              <mc:Fallback>
                <p:oleObj name="Equation" r:id="rId8" imgW="837836" imgH="203112" progId="Equation.DSMT4">
                  <p:embed/>
                  <p:pic>
                    <p:nvPicPr>
                      <p:cNvPr id="18466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5486400"/>
                        <a:ext cx="1519238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1567599"/>
              </p:ext>
            </p:extLst>
          </p:nvPr>
        </p:nvGraphicFramePr>
        <p:xfrm>
          <a:off x="4419600" y="5943600"/>
          <a:ext cx="1150938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7" name="Equation" r:id="rId10" imgW="634725" imgH="203112" progId="Equation.DSMT4">
                  <p:embed/>
                </p:oleObj>
              </mc:Choice>
              <mc:Fallback>
                <p:oleObj name="Equation" r:id="rId10" imgW="634725" imgH="203112" progId="Equation.DSMT4">
                  <p:embed/>
                  <p:pic>
                    <p:nvPicPr>
                      <p:cNvPr id="18467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5943600"/>
                        <a:ext cx="1150938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" name="Rectangle 36"/>
          <p:cNvSpPr>
            <a:spLocks noChangeArrowheads="1"/>
          </p:cNvSpPr>
          <p:nvPr/>
        </p:nvSpPr>
        <p:spPr bwMode="auto">
          <a:xfrm>
            <a:off x="4419600" y="5943600"/>
            <a:ext cx="1219200" cy="3810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253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The perpendicular bisector of a line segment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𝑨𝑩</m:t>
                    </m:r>
                  </m:oMath>
                </a14:m>
                <a:r>
                  <a:rPr lang="en-US" sz="1600" b="1" dirty="0">
                    <a:latin typeface="Comic Sans MS" panose="030F0702030302020204" pitchFamily="66" charset="0"/>
                  </a:rPr>
                  <a:t> is the straight line that is perpendicular to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𝑨𝑩</m:t>
                    </m:r>
                  </m:oMath>
                </a14:m>
                <a:r>
                  <a:rPr lang="en-US" sz="1600" b="1" dirty="0">
                    <a:latin typeface="Comic Sans MS" panose="030F0702030302020204" pitchFamily="66" charset="0"/>
                  </a:rPr>
                  <a:t> and passes through its midpoint</a:t>
                </a: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3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5" name="Line 2"/>
          <p:cNvSpPr>
            <a:spLocks noChangeShapeType="1"/>
          </p:cNvSpPr>
          <p:nvPr/>
        </p:nvSpPr>
        <p:spPr bwMode="auto">
          <a:xfrm flipV="1">
            <a:off x="6934200" y="16002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" name="Line 3"/>
          <p:cNvSpPr>
            <a:spLocks noChangeShapeType="1"/>
          </p:cNvSpPr>
          <p:nvPr/>
        </p:nvSpPr>
        <p:spPr bwMode="auto">
          <a:xfrm rot="5400000" flipV="1">
            <a:off x="6896100" y="16383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7" name="Oval 4"/>
          <p:cNvSpPr>
            <a:spLocks noChangeAspect="1" noChangeArrowheads="1"/>
          </p:cNvSpPr>
          <p:nvPr/>
        </p:nvSpPr>
        <p:spPr bwMode="auto">
          <a:xfrm>
            <a:off x="5468938" y="1541463"/>
            <a:ext cx="2146300" cy="21463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6"/>
          <p:cNvSpPr txBox="1">
            <a:spLocks noChangeArrowheads="1"/>
          </p:cNvSpPr>
          <p:nvPr/>
        </p:nvSpPr>
        <p:spPr>
          <a:xfrm>
            <a:off x="0" y="2516776"/>
            <a:ext cx="3622766" cy="43412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sz="1600" dirty="0">
                <a:latin typeface="Comic Sans MS" pitchFamily="66" charset="0"/>
              </a:rPr>
              <a:t>	The line PQ is the Chord of the circle, centre (-3,5), where P and Q are (5,4) and (1,12) respectively. The line l is perpendicular to PQ and bisects it. Show that it passes through the centre of the circle.</a:t>
            </a:r>
          </a:p>
          <a:p>
            <a:pPr>
              <a:buFontTx/>
              <a:buNone/>
            </a:pPr>
            <a:endParaRPr lang="en-GB" sz="1600" dirty="0">
              <a:latin typeface="Comic Sans MS" pitchFamily="66" charset="0"/>
            </a:endParaRPr>
          </a:p>
          <a:p>
            <a:pPr algn="ctr">
              <a:buFontTx/>
              <a:buNone/>
            </a:pPr>
            <a:r>
              <a:rPr lang="en-GB" sz="1600" dirty="0">
                <a:latin typeface="Comic Sans MS" pitchFamily="66" charset="0"/>
              </a:rPr>
              <a:t>We need to:</a:t>
            </a:r>
          </a:p>
          <a:p>
            <a:pPr>
              <a:buFontTx/>
              <a:buNone/>
            </a:pPr>
            <a:r>
              <a:rPr lang="en-GB" sz="1600" dirty="0">
                <a:latin typeface="Comic Sans MS" pitchFamily="66" charset="0"/>
              </a:rPr>
              <a:t>	a) Find the midpoint of PQ</a:t>
            </a:r>
          </a:p>
          <a:p>
            <a:pPr>
              <a:buFontTx/>
              <a:buNone/>
            </a:pPr>
            <a:r>
              <a:rPr lang="en-GB" sz="1600" dirty="0">
                <a:latin typeface="Comic Sans MS" pitchFamily="66" charset="0"/>
              </a:rPr>
              <a:t>	b) Find the gradient of PQ, and then the perpendicular</a:t>
            </a:r>
          </a:p>
          <a:p>
            <a:pPr>
              <a:buFontTx/>
              <a:buNone/>
            </a:pPr>
            <a:r>
              <a:rPr lang="en-GB" sz="1600" dirty="0">
                <a:latin typeface="Comic Sans MS" pitchFamily="66" charset="0"/>
              </a:rPr>
              <a:t>	c) We can then find the equation of line l and substitute (-3,5) into it</a:t>
            </a:r>
          </a:p>
        </p:txBody>
      </p:sp>
      <p:grpSp>
        <p:nvGrpSpPr>
          <p:cNvPr id="39" name="Group 8"/>
          <p:cNvGrpSpPr>
            <a:grpSpLocks/>
          </p:cNvGrpSpPr>
          <p:nvPr/>
        </p:nvGrpSpPr>
        <p:grpSpPr bwMode="auto">
          <a:xfrm>
            <a:off x="7531100" y="2703513"/>
            <a:ext cx="152400" cy="152400"/>
            <a:chOff x="2832" y="3648"/>
            <a:chExt cx="96" cy="96"/>
          </a:xfrm>
        </p:grpSpPr>
        <p:sp>
          <p:nvSpPr>
            <p:cNvPr id="40" name="Line 9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" name="Line 10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2" name="Group 11"/>
          <p:cNvGrpSpPr>
            <a:grpSpLocks/>
          </p:cNvGrpSpPr>
          <p:nvPr/>
        </p:nvGrpSpPr>
        <p:grpSpPr bwMode="auto">
          <a:xfrm>
            <a:off x="7032625" y="1617663"/>
            <a:ext cx="152400" cy="152400"/>
            <a:chOff x="2832" y="3648"/>
            <a:chExt cx="96" cy="96"/>
          </a:xfrm>
        </p:grpSpPr>
        <p:sp>
          <p:nvSpPr>
            <p:cNvPr id="43" name="Line 12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4" name="Line 13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5" name="Text Box 14"/>
          <p:cNvSpPr txBox="1">
            <a:spLocks noChangeArrowheads="1"/>
          </p:cNvSpPr>
          <p:nvPr/>
        </p:nvSpPr>
        <p:spPr bwMode="auto">
          <a:xfrm>
            <a:off x="6805613" y="1243013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(1,12)</a:t>
            </a:r>
          </a:p>
        </p:txBody>
      </p:sp>
      <p:sp>
        <p:nvSpPr>
          <p:cNvPr id="46" name="Text Box 15"/>
          <p:cNvSpPr txBox="1">
            <a:spLocks noChangeArrowheads="1"/>
          </p:cNvSpPr>
          <p:nvPr/>
        </p:nvSpPr>
        <p:spPr bwMode="auto">
          <a:xfrm>
            <a:off x="7593013" y="2727325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(5,4)</a:t>
            </a:r>
          </a:p>
        </p:txBody>
      </p:sp>
      <p:sp>
        <p:nvSpPr>
          <p:cNvPr id="47" name="Text Box 16"/>
          <p:cNvSpPr txBox="1">
            <a:spLocks noChangeArrowheads="1"/>
          </p:cNvSpPr>
          <p:nvPr/>
        </p:nvSpPr>
        <p:spPr bwMode="auto">
          <a:xfrm>
            <a:off x="7145338" y="1463675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Q</a:t>
            </a:r>
          </a:p>
        </p:txBody>
      </p:sp>
      <p:sp>
        <p:nvSpPr>
          <p:cNvPr id="48" name="Text Box 17"/>
          <p:cNvSpPr txBox="1">
            <a:spLocks noChangeArrowheads="1"/>
          </p:cNvSpPr>
          <p:nvPr/>
        </p:nvSpPr>
        <p:spPr bwMode="auto">
          <a:xfrm>
            <a:off x="7585075" y="253365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P</a:t>
            </a:r>
          </a:p>
        </p:txBody>
      </p:sp>
      <p:grpSp>
        <p:nvGrpSpPr>
          <p:cNvPr id="49" name="Group 18"/>
          <p:cNvGrpSpPr>
            <a:grpSpLocks/>
          </p:cNvGrpSpPr>
          <p:nvPr/>
        </p:nvGrpSpPr>
        <p:grpSpPr bwMode="auto">
          <a:xfrm>
            <a:off x="6456363" y="2568575"/>
            <a:ext cx="152400" cy="152400"/>
            <a:chOff x="2832" y="3648"/>
            <a:chExt cx="96" cy="96"/>
          </a:xfrm>
        </p:grpSpPr>
        <p:sp>
          <p:nvSpPr>
            <p:cNvPr id="50" name="Line 19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" name="Line 20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2" name="Text Box 21"/>
          <p:cNvSpPr txBox="1">
            <a:spLocks noChangeArrowheads="1"/>
          </p:cNvSpPr>
          <p:nvPr/>
        </p:nvSpPr>
        <p:spPr bwMode="auto">
          <a:xfrm>
            <a:off x="6350000" y="2251075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53" name="Line 22"/>
          <p:cNvSpPr>
            <a:spLocks noChangeShapeType="1"/>
          </p:cNvSpPr>
          <p:nvPr/>
        </p:nvSpPr>
        <p:spPr bwMode="auto">
          <a:xfrm>
            <a:off x="7113588" y="1704975"/>
            <a:ext cx="496887" cy="1090613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" name="Line 23"/>
          <p:cNvSpPr>
            <a:spLocks noChangeShapeType="1"/>
          </p:cNvSpPr>
          <p:nvPr/>
        </p:nvSpPr>
        <p:spPr bwMode="auto">
          <a:xfrm flipH="1">
            <a:off x="4935538" y="1897063"/>
            <a:ext cx="3322637" cy="1425575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" name="Text Box 24"/>
          <p:cNvSpPr txBox="1">
            <a:spLocks noChangeArrowheads="1"/>
          </p:cNvSpPr>
          <p:nvPr/>
        </p:nvSpPr>
        <p:spPr bwMode="auto">
          <a:xfrm>
            <a:off x="4191000" y="1295400"/>
            <a:ext cx="1250950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000" b="1">
                <a:latin typeface="Comic Sans MS" pitchFamily="66" charset="0"/>
              </a:rPr>
              <a:t>Draw a sketch!</a:t>
            </a:r>
          </a:p>
        </p:txBody>
      </p:sp>
      <p:sp>
        <p:nvSpPr>
          <p:cNvPr id="83" name="Text Box 25"/>
          <p:cNvSpPr txBox="1">
            <a:spLocks noChangeArrowheads="1"/>
          </p:cNvSpPr>
          <p:nvPr/>
        </p:nvSpPr>
        <p:spPr bwMode="auto">
          <a:xfrm>
            <a:off x="6186488" y="2733675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(-3,5)</a:t>
            </a:r>
          </a:p>
        </p:txBody>
      </p:sp>
      <p:sp>
        <p:nvSpPr>
          <p:cNvPr id="84" name="Text Box 26"/>
          <p:cNvSpPr txBox="1">
            <a:spLocks noChangeArrowheads="1"/>
          </p:cNvSpPr>
          <p:nvPr/>
        </p:nvSpPr>
        <p:spPr bwMode="auto">
          <a:xfrm>
            <a:off x="7886700" y="1595438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6600"/>
                </a:solidFill>
                <a:latin typeface="Comic Sans MS" pitchFamily="66" charset="0"/>
              </a:rPr>
              <a:t>l</a:t>
            </a:r>
          </a:p>
        </p:txBody>
      </p:sp>
      <p:graphicFrame>
        <p:nvGraphicFramePr>
          <p:cNvPr id="85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4158649"/>
              </p:ext>
            </p:extLst>
          </p:nvPr>
        </p:nvGraphicFramePr>
        <p:xfrm>
          <a:off x="4200525" y="4657725"/>
          <a:ext cx="332105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0" name="Equation" r:id="rId4" imgW="2260600" imgH="431800" progId="Equation.DSMT4">
                  <p:embed/>
                </p:oleObj>
              </mc:Choice>
              <mc:Fallback>
                <p:oleObj name="Equation" r:id="rId4" imgW="2260600" imgH="431800" progId="Equation.DSMT4">
                  <p:embed/>
                  <p:pic>
                    <p:nvPicPr>
                      <p:cNvPr id="11291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0525" y="4657725"/>
                        <a:ext cx="3321050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2167949"/>
              </p:ext>
            </p:extLst>
          </p:nvPr>
        </p:nvGraphicFramePr>
        <p:xfrm>
          <a:off x="4202113" y="5351463"/>
          <a:ext cx="304165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1" name="Equation" r:id="rId6" imgW="2070100" imgH="431800" progId="Equation.DSMT4">
                  <p:embed/>
                </p:oleObj>
              </mc:Choice>
              <mc:Fallback>
                <p:oleObj name="Equation" r:id="rId6" imgW="2070100" imgH="431800" progId="Equation.DSMT4">
                  <p:embed/>
                  <p:pic>
                    <p:nvPicPr>
                      <p:cNvPr id="11292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2113" y="5351463"/>
                        <a:ext cx="3041650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2461656"/>
              </p:ext>
            </p:extLst>
          </p:nvPr>
        </p:nvGraphicFramePr>
        <p:xfrm>
          <a:off x="4200525" y="6105525"/>
          <a:ext cx="2220913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2" name="Equation" r:id="rId8" imgW="1511300" imgH="254000" progId="Equation.DSMT4">
                  <p:embed/>
                </p:oleObj>
              </mc:Choice>
              <mc:Fallback>
                <p:oleObj name="Equation" r:id="rId8" imgW="1511300" imgH="254000" progId="Equation.DSMT4">
                  <p:embed/>
                  <p:pic>
                    <p:nvPicPr>
                      <p:cNvPr id="11293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0525" y="6105525"/>
                        <a:ext cx="2220913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" name="Text Box 30"/>
          <p:cNvSpPr txBox="1">
            <a:spLocks noChangeArrowheads="1"/>
          </p:cNvSpPr>
          <p:nvPr/>
        </p:nvSpPr>
        <p:spPr bwMode="auto">
          <a:xfrm>
            <a:off x="2867207" y="4834573"/>
            <a:ext cx="995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= (3,8)</a:t>
            </a:r>
          </a:p>
        </p:txBody>
      </p:sp>
    </p:spTree>
    <p:extLst>
      <p:ext uri="{BB962C8B-B14F-4D97-AF65-F5344CB8AC3E}">
        <p14:creationId xmlns:p14="http://schemas.microsoft.com/office/powerpoint/2010/main" val="2781011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 animBg="1"/>
      <p:bldP spid="47" grpId="0"/>
      <p:bldP spid="48" grpId="0"/>
      <p:bldP spid="52" grpId="0"/>
      <p:bldP spid="53" grpId="0" animBg="1"/>
      <p:bldP spid="54" grpId="0" animBg="1"/>
      <p:bldP spid="55" grpId="0" animBg="1"/>
      <p:bldP spid="83" grpId="0"/>
      <p:bldP spid="8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The perpendicular bisector of a line segment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𝑨𝑩</m:t>
                    </m:r>
                  </m:oMath>
                </a14:m>
                <a:r>
                  <a:rPr lang="en-US" sz="1600" b="1" dirty="0">
                    <a:latin typeface="Comic Sans MS" panose="030F0702030302020204" pitchFamily="66" charset="0"/>
                  </a:rPr>
                  <a:t> is the straight line that is perpendicular to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𝑨𝑩</m:t>
                    </m:r>
                  </m:oMath>
                </a14:m>
                <a:r>
                  <a:rPr lang="en-US" sz="1600" b="1" dirty="0">
                    <a:latin typeface="Comic Sans MS" panose="030F0702030302020204" pitchFamily="66" charset="0"/>
                  </a:rPr>
                  <a:t> and passes through its midpoint</a:t>
                </a: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3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Rectangle 6"/>
          <p:cNvSpPr txBox="1">
            <a:spLocks noChangeArrowheads="1"/>
          </p:cNvSpPr>
          <p:nvPr/>
        </p:nvSpPr>
        <p:spPr>
          <a:xfrm>
            <a:off x="0" y="2516776"/>
            <a:ext cx="3622766" cy="43412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sz="1600" dirty="0">
                <a:latin typeface="Comic Sans MS" pitchFamily="66" charset="0"/>
              </a:rPr>
              <a:t>	The line PQ is the Chord of the circle, centre (-3,5), where P and Q are (5,4) and (1,12) respectively. The line l is perpendicular to PQ and bisects it. Show that it passes through the centre of the circle.</a:t>
            </a:r>
          </a:p>
          <a:p>
            <a:pPr>
              <a:buFontTx/>
              <a:buNone/>
            </a:pPr>
            <a:endParaRPr lang="en-GB" sz="1600" dirty="0">
              <a:latin typeface="Comic Sans MS" pitchFamily="66" charset="0"/>
            </a:endParaRPr>
          </a:p>
          <a:p>
            <a:pPr algn="ctr">
              <a:buFontTx/>
              <a:buNone/>
            </a:pPr>
            <a:r>
              <a:rPr lang="en-GB" sz="1600" dirty="0">
                <a:latin typeface="Comic Sans MS" pitchFamily="66" charset="0"/>
              </a:rPr>
              <a:t>We need to:</a:t>
            </a:r>
          </a:p>
          <a:p>
            <a:pPr>
              <a:buFontTx/>
              <a:buNone/>
            </a:pPr>
            <a:r>
              <a:rPr lang="en-GB" sz="1600" dirty="0">
                <a:latin typeface="Comic Sans MS" pitchFamily="66" charset="0"/>
              </a:rPr>
              <a:t>	a) Find the midpoint of PQ</a:t>
            </a:r>
          </a:p>
          <a:p>
            <a:pPr>
              <a:buFontTx/>
              <a:buNone/>
            </a:pPr>
            <a:r>
              <a:rPr lang="en-GB" sz="1600" dirty="0">
                <a:latin typeface="Comic Sans MS" pitchFamily="66" charset="0"/>
              </a:rPr>
              <a:t>	b) Find the gradient of PQ, and then the perpendicular</a:t>
            </a:r>
          </a:p>
          <a:p>
            <a:pPr>
              <a:buFontTx/>
              <a:buNone/>
            </a:pPr>
            <a:r>
              <a:rPr lang="en-GB" sz="1600" dirty="0">
                <a:latin typeface="Comic Sans MS" pitchFamily="66" charset="0"/>
              </a:rPr>
              <a:t>	c) We can then find the equation of line l and substitute (-3,5) into it</a:t>
            </a:r>
          </a:p>
        </p:txBody>
      </p:sp>
      <p:sp>
        <p:nvSpPr>
          <p:cNvPr id="88" name="Text Box 30"/>
          <p:cNvSpPr txBox="1">
            <a:spLocks noChangeArrowheads="1"/>
          </p:cNvSpPr>
          <p:nvPr/>
        </p:nvSpPr>
        <p:spPr bwMode="auto">
          <a:xfrm>
            <a:off x="2867207" y="4834573"/>
            <a:ext cx="995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= (3,8)</a:t>
            </a:r>
          </a:p>
        </p:txBody>
      </p:sp>
      <p:sp>
        <p:nvSpPr>
          <p:cNvPr id="32" name="Line 2"/>
          <p:cNvSpPr>
            <a:spLocks noChangeShapeType="1"/>
          </p:cNvSpPr>
          <p:nvPr/>
        </p:nvSpPr>
        <p:spPr bwMode="auto">
          <a:xfrm flipV="1">
            <a:off x="6934200" y="16002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" name="Line 3"/>
          <p:cNvSpPr>
            <a:spLocks noChangeShapeType="1"/>
          </p:cNvSpPr>
          <p:nvPr/>
        </p:nvSpPr>
        <p:spPr bwMode="auto">
          <a:xfrm rot="5400000" flipV="1">
            <a:off x="6896100" y="16383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4" name="Oval 4"/>
          <p:cNvSpPr>
            <a:spLocks noChangeAspect="1" noChangeArrowheads="1"/>
          </p:cNvSpPr>
          <p:nvPr/>
        </p:nvSpPr>
        <p:spPr bwMode="auto">
          <a:xfrm>
            <a:off x="5468938" y="1541463"/>
            <a:ext cx="2146300" cy="21463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6" name="Group 8"/>
          <p:cNvGrpSpPr>
            <a:grpSpLocks/>
          </p:cNvGrpSpPr>
          <p:nvPr/>
        </p:nvGrpSpPr>
        <p:grpSpPr bwMode="auto">
          <a:xfrm>
            <a:off x="7531100" y="2703513"/>
            <a:ext cx="152400" cy="152400"/>
            <a:chOff x="2832" y="3648"/>
            <a:chExt cx="96" cy="96"/>
          </a:xfrm>
        </p:grpSpPr>
        <p:sp>
          <p:nvSpPr>
            <p:cNvPr id="57" name="Line 9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" name="Line 10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9" name="Group 11"/>
          <p:cNvGrpSpPr>
            <a:grpSpLocks/>
          </p:cNvGrpSpPr>
          <p:nvPr/>
        </p:nvGrpSpPr>
        <p:grpSpPr bwMode="auto">
          <a:xfrm>
            <a:off x="7032625" y="1617663"/>
            <a:ext cx="152400" cy="152400"/>
            <a:chOff x="2832" y="3648"/>
            <a:chExt cx="96" cy="96"/>
          </a:xfrm>
        </p:grpSpPr>
        <p:sp>
          <p:nvSpPr>
            <p:cNvPr id="60" name="Line 12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" name="Line 13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2" name="Text Box 14"/>
          <p:cNvSpPr txBox="1">
            <a:spLocks noChangeArrowheads="1"/>
          </p:cNvSpPr>
          <p:nvPr/>
        </p:nvSpPr>
        <p:spPr bwMode="auto">
          <a:xfrm>
            <a:off x="6805613" y="1243013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(1,12)</a:t>
            </a:r>
          </a:p>
        </p:txBody>
      </p:sp>
      <p:sp>
        <p:nvSpPr>
          <p:cNvPr id="63" name="Text Box 15"/>
          <p:cNvSpPr txBox="1">
            <a:spLocks noChangeArrowheads="1"/>
          </p:cNvSpPr>
          <p:nvPr/>
        </p:nvSpPr>
        <p:spPr bwMode="auto">
          <a:xfrm>
            <a:off x="7593013" y="2727325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(5,4)</a:t>
            </a:r>
          </a:p>
        </p:txBody>
      </p:sp>
      <p:sp>
        <p:nvSpPr>
          <p:cNvPr id="64" name="Text Box 16"/>
          <p:cNvSpPr txBox="1">
            <a:spLocks noChangeArrowheads="1"/>
          </p:cNvSpPr>
          <p:nvPr/>
        </p:nvSpPr>
        <p:spPr bwMode="auto">
          <a:xfrm>
            <a:off x="7145338" y="1463675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Q</a:t>
            </a:r>
          </a:p>
        </p:txBody>
      </p:sp>
      <p:sp>
        <p:nvSpPr>
          <p:cNvPr id="65" name="Text Box 17"/>
          <p:cNvSpPr txBox="1">
            <a:spLocks noChangeArrowheads="1"/>
          </p:cNvSpPr>
          <p:nvPr/>
        </p:nvSpPr>
        <p:spPr bwMode="auto">
          <a:xfrm>
            <a:off x="7585075" y="253365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P</a:t>
            </a:r>
          </a:p>
        </p:txBody>
      </p:sp>
      <p:grpSp>
        <p:nvGrpSpPr>
          <p:cNvPr id="66" name="Group 18"/>
          <p:cNvGrpSpPr>
            <a:grpSpLocks/>
          </p:cNvGrpSpPr>
          <p:nvPr/>
        </p:nvGrpSpPr>
        <p:grpSpPr bwMode="auto">
          <a:xfrm>
            <a:off x="6456363" y="2568575"/>
            <a:ext cx="152400" cy="152400"/>
            <a:chOff x="2832" y="3648"/>
            <a:chExt cx="96" cy="96"/>
          </a:xfrm>
        </p:grpSpPr>
        <p:sp>
          <p:nvSpPr>
            <p:cNvPr id="67" name="Line 19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8" name="Line 20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9" name="Text Box 21"/>
          <p:cNvSpPr txBox="1">
            <a:spLocks noChangeArrowheads="1"/>
          </p:cNvSpPr>
          <p:nvPr/>
        </p:nvSpPr>
        <p:spPr bwMode="auto">
          <a:xfrm>
            <a:off x="6350000" y="2251075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70" name="Line 22"/>
          <p:cNvSpPr>
            <a:spLocks noChangeShapeType="1"/>
          </p:cNvSpPr>
          <p:nvPr/>
        </p:nvSpPr>
        <p:spPr bwMode="auto">
          <a:xfrm>
            <a:off x="7113588" y="1704975"/>
            <a:ext cx="496887" cy="1090613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" name="Line 23"/>
          <p:cNvSpPr>
            <a:spLocks noChangeShapeType="1"/>
          </p:cNvSpPr>
          <p:nvPr/>
        </p:nvSpPr>
        <p:spPr bwMode="auto">
          <a:xfrm flipH="1">
            <a:off x="4935538" y="1897063"/>
            <a:ext cx="3322637" cy="1425575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" name="Text Box 24"/>
          <p:cNvSpPr txBox="1">
            <a:spLocks noChangeArrowheads="1"/>
          </p:cNvSpPr>
          <p:nvPr/>
        </p:nvSpPr>
        <p:spPr bwMode="auto">
          <a:xfrm>
            <a:off x="4191000" y="1295400"/>
            <a:ext cx="1250950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000" b="1">
                <a:latin typeface="Comic Sans MS" pitchFamily="66" charset="0"/>
              </a:rPr>
              <a:t>Draw a sketch!</a:t>
            </a:r>
          </a:p>
        </p:txBody>
      </p:sp>
      <p:sp>
        <p:nvSpPr>
          <p:cNvPr id="73" name="Text Box 25"/>
          <p:cNvSpPr txBox="1">
            <a:spLocks noChangeArrowheads="1"/>
          </p:cNvSpPr>
          <p:nvPr/>
        </p:nvSpPr>
        <p:spPr bwMode="auto">
          <a:xfrm>
            <a:off x="6186488" y="2733675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(-3,5)</a:t>
            </a:r>
          </a:p>
        </p:txBody>
      </p:sp>
      <p:sp>
        <p:nvSpPr>
          <p:cNvPr id="74" name="Text Box 26"/>
          <p:cNvSpPr txBox="1">
            <a:spLocks noChangeArrowheads="1"/>
          </p:cNvSpPr>
          <p:nvPr/>
        </p:nvSpPr>
        <p:spPr bwMode="auto">
          <a:xfrm>
            <a:off x="7886700" y="1595438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6600"/>
                </a:solidFill>
                <a:latin typeface="Comic Sans MS" pitchFamily="66" charset="0"/>
              </a:rPr>
              <a:t>l</a:t>
            </a:r>
          </a:p>
        </p:txBody>
      </p:sp>
      <p:graphicFrame>
        <p:nvGraphicFramePr>
          <p:cNvPr id="75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2452100"/>
              </p:ext>
            </p:extLst>
          </p:nvPr>
        </p:nvGraphicFramePr>
        <p:xfrm>
          <a:off x="4572000" y="4572000"/>
          <a:ext cx="1801813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4" name="Equation" r:id="rId4" imgW="1180588" imgH="431613" progId="Equation.DSMT4">
                  <p:embed/>
                </p:oleObj>
              </mc:Choice>
              <mc:Fallback>
                <p:oleObj name="Equation" r:id="rId4" imgW="1180588" imgH="431613" progId="Equation.DSMT4">
                  <p:embed/>
                  <p:pic>
                    <p:nvPicPr>
                      <p:cNvPr id="19487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572000"/>
                        <a:ext cx="1801813" cy="65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1801078"/>
              </p:ext>
            </p:extLst>
          </p:nvPr>
        </p:nvGraphicFramePr>
        <p:xfrm>
          <a:off x="4587875" y="5362575"/>
          <a:ext cx="1704975" cy="60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5" name="Equation" r:id="rId6" imgW="1117115" imgH="393529" progId="Equation.DSMT4">
                  <p:embed/>
                </p:oleObj>
              </mc:Choice>
              <mc:Fallback>
                <p:oleObj name="Equation" r:id="rId6" imgW="1117115" imgH="393529" progId="Equation.DSMT4">
                  <p:embed/>
                  <p:pic>
                    <p:nvPicPr>
                      <p:cNvPr id="19488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7875" y="5362575"/>
                        <a:ext cx="1704975" cy="601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7258283"/>
              </p:ext>
            </p:extLst>
          </p:nvPr>
        </p:nvGraphicFramePr>
        <p:xfrm>
          <a:off x="4600575" y="6261100"/>
          <a:ext cx="1393825" cy="271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6" name="Equation" r:id="rId8" imgW="914003" imgH="177723" progId="Equation.DSMT4">
                  <p:embed/>
                </p:oleObj>
              </mc:Choice>
              <mc:Fallback>
                <p:oleObj name="Equation" r:id="rId8" imgW="914003" imgH="177723" progId="Equation.DSMT4">
                  <p:embed/>
                  <p:pic>
                    <p:nvPicPr>
                      <p:cNvPr id="19489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0575" y="6261100"/>
                        <a:ext cx="1393825" cy="271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" name="Text Box 34"/>
          <p:cNvSpPr txBox="1">
            <a:spLocks noChangeArrowheads="1"/>
          </p:cNvSpPr>
          <p:nvPr/>
        </p:nvSpPr>
        <p:spPr bwMode="auto">
          <a:xfrm>
            <a:off x="2537688" y="5454287"/>
            <a:ext cx="1384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F0000"/>
                </a:solidFill>
                <a:latin typeface="Comic Sans MS" pitchFamily="66" charset="0"/>
              </a:rPr>
              <a:t>= -2 so </a:t>
            </a:r>
            <a:r>
              <a:rPr lang="en-GB" baseline="3000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baseline="-2500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897359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The perpendicular bisector of a line segment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𝑨𝑩</m:t>
                    </m:r>
                  </m:oMath>
                </a14:m>
                <a:r>
                  <a:rPr lang="en-US" sz="1600" b="1" dirty="0">
                    <a:latin typeface="Comic Sans MS" panose="030F0702030302020204" pitchFamily="66" charset="0"/>
                  </a:rPr>
                  <a:t> is the straight line that is perpendicular to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𝑨𝑩</m:t>
                    </m:r>
                  </m:oMath>
                </a14:m>
                <a:r>
                  <a:rPr lang="en-US" sz="1600" b="1" dirty="0">
                    <a:latin typeface="Comic Sans MS" panose="030F0702030302020204" pitchFamily="66" charset="0"/>
                  </a:rPr>
                  <a:t> and passes through its midpoint</a:t>
                </a: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3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Rectangle 6"/>
          <p:cNvSpPr txBox="1">
            <a:spLocks noChangeArrowheads="1"/>
          </p:cNvSpPr>
          <p:nvPr/>
        </p:nvSpPr>
        <p:spPr>
          <a:xfrm>
            <a:off x="0" y="2516776"/>
            <a:ext cx="3622766" cy="43412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sz="1600" dirty="0">
                <a:latin typeface="Comic Sans MS" pitchFamily="66" charset="0"/>
              </a:rPr>
              <a:t>	The line PQ is the Chord of the circle, centre (-3,5), where P and Q are (5,4) and (1,12) respectively. The line l is perpendicular to PQ and bisects it. Show that it passes through the centre of the circle.</a:t>
            </a:r>
          </a:p>
          <a:p>
            <a:pPr>
              <a:buFontTx/>
              <a:buNone/>
            </a:pPr>
            <a:endParaRPr lang="en-GB" sz="1600" dirty="0">
              <a:latin typeface="Comic Sans MS" pitchFamily="66" charset="0"/>
            </a:endParaRPr>
          </a:p>
          <a:p>
            <a:pPr algn="ctr">
              <a:buFontTx/>
              <a:buNone/>
            </a:pPr>
            <a:r>
              <a:rPr lang="en-GB" sz="1600" dirty="0">
                <a:latin typeface="Comic Sans MS" pitchFamily="66" charset="0"/>
              </a:rPr>
              <a:t>We need to:</a:t>
            </a:r>
          </a:p>
          <a:p>
            <a:pPr>
              <a:buFontTx/>
              <a:buNone/>
            </a:pPr>
            <a:r>
              <a:rPr lang="en-GB" sz="1600" dirty="0">
                <a:latin typeface="Comic Sans MS" pitchFamily="66" charset="0"/>
              </a:rPr>
              <a:t>	a) Find the midpoint of PQ</a:t>
            </a:r>
          </a:p>
          <a:p>
            <a:pPr>
              <a:buFontTx/>
              <a:buNone/>
            </a:pPr>
            <a:r>
              <a:rPr lang="en-GB" sz="1600" dirty="0">
                <a:latin typeface="Comic Sans MS" pitchFamily="66" charset="0"/>
              </a:rPr>
              <a:t>	b) Find the gradient of PQ, and then the perpendicular</a:t>
            </a:r>
          </a:p>
          <a:p>
            <a:pPr>
              <a:buFontTx/>
              <a:buNone/>
            </a:pPr>
            <a:r>
              <a:rPr lang="en-GB" sz="1600" dirty="0">
                <a:latin typeface="Comic Sans MS" pitchFamily="66" charset="0"/>
              </a:rPr>
              <a:t>	c) We can then find the equation of line l and substitute (-3,5) into it</a:t>
            </a:r>
          </a:p>
        </p:txBody>
      </p:sp>
      <p:sp>
        <p:nvSpPr>
          <p:cNvPr id="88" name="Text Box 30"/>
          <p:cNvSpPr txBox="1">
            <a:spLocks noChangeArrowheads="1"/>
          </p:cNvSpPr>
          <p:nvPr/>
        </p:nvSpPr>
        <p:spPr bwMode="auto">
          <a:xfrm>
            <a:off x="2867207" y="4834573"/>
            <a:ext cx="995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= (3,8)</a:t>
            </a:r>
          </a:p>
        </p:txBody>
      </p:sp>
      <p:sp>
        <p:nvSpPr>
          <p:cNvPr id="78" name="Text Box 34"/>
          <p:cNvSpPr txBox="1">
            <a:spLocks noChangeArrowheads="1"/>
          </p:cNvSpPr>
          <p:nvPr/>
        </p:nvSpPr>
        <p:spPr bwMode="auto">
          <a:xfrm>
            <a:off x="2537688" y="5454287"/>
            <a:ext cx="1384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F0000"/>
                </a:solidFill>
                <a:latin typeface="Comic Sans MS" pitchFamily="66" charset="0"/>
              </a:rPr>
              <a:t>= -2 so </a:t>
            </a:r>
            <a:r>
              <a:rPr lang="en-GB" baseline="3000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baseline="-2500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35" name="Line 2"/>
          <p:cNvSpPr>
            <a:spLocks noChangeShapeType="1"/>
          </p:cNvSpPr>
          <p:nvPr/>
        </p:nvSpPr>
        <p:spPr bwMode="auto">
          <a:xfrm flipV="1">
            <a:off x="6934200" y="16002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" name="Line 3"/>
          <p:cNvSpPr>
            <a:spLocks noChangeShapeType="1"/>
          </p:cNvSpPr>
          <p:nvPr/>
        </p:nvSpPr>
        <p:spPr bwMode="auto">
          <a:xfrm rot="5400000" flipV="1">
            <a:off x="6896100" y="16383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7" name="Oval 4"/>
          <p:cNvSpPr>
            <a:spLocks noChangeAspect="1" noChangeArrowheads="1"/>
          </p:cNvSpPr>
          <p:nvPr/>
        </p:nvSpPr>
        <p:spPr bwMode="auto">
          <a:xfrm>
            <a:off x="5468938" y="1541463"/>
            <a:ext cx="2146300" cy="21463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9" name="Group 8"/>
          <p:cNvGrpSpPr>
            <a:grpSpLocks/>
          </p:cNvGrpSpPr>
          <p:nvPr/>
        </p:nvGrpSpPr>
        <p:grpSpPr bwMode="auto">
          <a:xfrm>
            <a:off x="7531100" y="2703513"/>
            <a:ext cx="152400" cy="152400"/>
            <a:chOff x="2832" y="3648"/>
            <a:chExt cx="96" cy="96"/>
          </a:xfrm>
        </p:grpSpPr>
        <p:sp>
          <p:nvSpPr>
            <p:cNvPr id="40" name="Line 9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" name="Line 10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2" name="Group 11"/>
          <p:cNvGrpSpPr>
            <a:grpSpLocks/>
          </p:cNvGrpSpPr>
          <p:nvPr/>
        </p:nvGrpSpPr>
        <p:grpSpPr bwMode="auto">
          <a:xfrm>
            <a:off x="7032625" y="1617663"/>
            <a:ext cx="152400" cy="152400"/>
            <a:chOff x="2832" y="3648"/>
            <a:chExt cx="96" cy="96"/>
          </a:xfrm>
        </p:grpSpPr>
        <p:sp>
          <p:nvSpPr>
            <p:cNvPr id="43" name="Line 12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4" name="Line 13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5" name="Text Box 14"/>
          <p:cNvSpPr txBox="1">
            <a:spLocks noChangeArrowheads="1"/>
          </p:cNvSpPr>
          <p:nvPr/>
        </p:nvSpPr>
        <p:spPr bwMode="auto">
          <a:xfrm>
            <a:off x="6805613" y="1243013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(1,12)</a:t>
            </a:r>
          </a:p>
        </p:txBody>
      </p:sp>
      <p:sp>
        <p:nvSpPr>
          <p:cNvPr id="46" name="Text Box 15"/>
          <p:cNvSpPr txBox="1">
            <a:spLocks noChangeArrowheads="1"/>
          </p:cNvSpPr>
          <p:nvPr/>
        </p:nvSpPr>
        <p:spPr bwMode="auto">
          <a:xfrm>
            <a:off x="7593013" y="2727325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(5,4)</a:t>
            </a:r>
          </a:p>
        </p:txBody>
      </p:sp>
      <p:sp>
        <p:nvSpPr>
          <p:cNvPr id="47" name="Text Box 16"/>
          <p:cNvSpPr txBox="1">
            <a:spLocks noChangeArrowheads="1"/>
          </p:cNvSpPr>
          <p:nvPr/>
        </p:nvSpPr>
        <p:spPr bwMode="auto">
          <a:xfrm>
            <a:off x="7145338" y="1463675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Q</a:t>
            </a:r>
          </a:p>
        </p:txBody>
      </p:sp>
      <p:sp>
        <p:nvSpPr>
          <p:cNvPr id="48" name="Text Box 17"/>
          <p:cNvSpPr txBox="1">
            <a:spLocks noChangeArrowheads="1"/>
          </p:cNvSpPr>
          <p:nvPr/>
        </p:nvSpPr>
        <p:spPr bwMode="auto">
          <a:xfrm>
            <a:off x="7585075" y="253365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P</a:t>
            </a:r>
          </a:p>
        </p:txBody>
      </p:sp>
      <p:grpSp>
        <p:nvGrpSpPr>
          <p:cNvPr id="49" name="Group 18"/>
          <p:cNvGrpSpPr>
            <a:grpSpLocks/>
          </p:cNvGrpSpPr>
          <p:nvPr/>
        </p:nvGrpSpPr>
        <p:grpSpPr bwMode="auto">
          <a:xfrm>
            <a:off x="6456363" y="2568575"/>
            <a:ext cx="152400" cy="152400"/>
            <a:chOff x="2832" y="3648"/>
            <a:chExt cx="96" cy="96"/>
          </a:xfrm>
        </p:grpSpPr>
        <p:sp>
          <p:nvSpPr>
            <p:cNvPr id="50" name="Line 19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" name="Line 20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2" name="Text Box 21"/>
          <p:cNvSpPr txBox="1">
            <a:spLocks noChangeArrowheads="1"/>
          </p:cNvSpPr>
          <p:nvPr/>
        </p:nvSpPr>
        <p:spPr bwMode="auto">
          <a:xfrm>
            <a:off x="6350000" y="2251075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53" name="Line 22"/>
          <p:cNvSpPr>
            <a:spLocks noChangeShapeType="1"/>
          </p:cNvSpPr>
          <p:nvPr/>
        </p:nvSpPr>
        <p:spPr bwMode="auto">
          <a:xfrm>
            <a:off x="7113588" y="1704975"/>
            <a:ext cx="496887" cy="1090613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" name="Line 23"/>
          <p:cNvSpPr>
            <a:spLocks noChangeShapeType="1"/>
          </p:cNvSpPr>
          <p:nvPr/>
        </p:nvSpPr>
        <p:spPr bwMode="auto">
          <a:xfrm flipH="1">
            <a:off x="4935538" y="1897063"/>
            <a:ext cx="3322637" cy="1425575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" name="Text Box 24"/>
          <p:cNvSpPr txBox="1">
            <a:spLocks noChangeArrowheads="1"/>
          </p:cNvSpPr>
          <p:nvPr/>
        </p:nvSpPr>
        <p:spPr bwMode="auto">
          <a:xfrm>
            <a:off x="4191000" y="1295400"/>
            <a:ext cx="1250950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000" b="1">
                <a:latin typeface="Comic Sans MS" pitchFamily="66" charset="0"/>
              </a:rPr>
              <a:t>Draw a sketch!</a:t>
            </a:r>
          </a:p>
        </p:txBody>
      </p:sp>
      <p:sp>
        <p:nvSpPr>
          <p:cNvPr id="79" name="Text Box 25"/>
          <p:cNvSpPr txBox="1">
            <a:spLocks noChangeArrowheads="1"/>
          </p:cNvSpPr>
          <p:nvPr/>
        </p:nvSpPr>
        <p:spPr bwMode="auto">
          <a:xfrm>
            <a:off x="6186488" y="2733675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(-3,5)</a:t>
            </a:r>
          </a:p>
        </p:txBody>
      </p:sp>
      <p:sp>
        <p:nvSpPr>
          <p:cNvPr id="80" name="Text Box 26"/>
          <p:cNvSpPr txBox="1">
            <a:spLocks noChangeArrowheads="1"/>
          </p:cNvSpPr>
          <p:nvPr/>
        </p:nvSpPr>
        <p:spPr bwMode="auto">
          <a:xfrm>
            <a:off x="7886700" y="1595438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6600"/>
                </a:solidFill>
                <a:latin typeface="Comic Sans MS" pitchFamily="66" charset="0"/>
              </a:rPr>
              <a:t>l</a:t>
            </a:r>
          </a:p>
        </p:txBody>
      </p:sp>
      <p:graphicFrame>
        <p:nvGraphicFramePr>
          <p:cNvPr id="81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7868402"/>
              </p:ext>
            </p:extLst>
          </p:nvPr>
        </p:nvGraphicFramePr>
        <p:xfrm>
          <a:off x="4410075" y="4554538"/>
          <a:ext cx="1981200" cy="41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90" name="Equation" r:id="rId4" imgW="1091726" imgH="228501" progId="Equation.DSMT4">
                  <p:embed/>
                </p:oleObj>
              </mc:Choice>
              <mc:Fallback>
                <p:oleObj name="Equation" r:id="rId4" imgW="1091726" imgH="228501" progId="Equation.DSMT4">
                  <p:embed/>
                  <p:pic>
                    <p:nvPicPr>
                      <p:cNvPr id="20512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0075" y="4554538"/>
                        <a:ext cx="1981200" cy="414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8404240"/>
              </p:ext>
            </p:extLst>
          </p:nvPr>
        </p:nvGraphicFramePr>
        <p:xfrm>
          <a:off x="4438650" y="4930775"/>
          <a:ext cx="1797050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91" name="Equation" r:id="rId6" imgW="990170" imgH="393529" progId="Equation.DSMT4">
                  <p:embed/>
                </p:oleObj>
              </mc:Choice>
              <mc:Fallback>
                <p:oleObj name="Equation" r:id="rId6" imgW="990170" imgH="393529" progId="Equation.DSMT4">
                  <p:embed/>
                  <p:pic>
                    <p:nvPicPr>
                      <p:cNvPr id="20513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8650" y="4930775"/>
                        <a:ext cx="1797050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" name="Rectangle 36"/>
          <p:cNvSpPr>
            <a:spLocks noChangeArrowheads="1"/>
          </p:cNvSpPr>
          <p:nvPr/>
        </p:nvSpPr>
        <p:spPr bwMode="auto">
          <a:xfrm>
            <a:off x="7010400" y="5538788"/>
            <a:ext cx="1744663" cy="3810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4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9931275"/>
              </p:ext>
            </p:extLst>
          </p:nvPr>
        </p:nvGraphicFramePr>
        <p:xfrm>
          <a:off x="4443413" y="5680075"/>
          <a:ext cx="1912937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92" name="Equation" r:id="rId8" imgW="1054100" imgH="203200" progId="Equation.DSMT4">
                  <p:embed/>
                </p:oleObj>
              </mc:Choice>
              <mc:Fallback>
                <p:oleObj name="Equation" r:id="rId8" imgW="1054100" imgH="203200" progId="Equation.DSMT4">
                  <p:embed/>
                  <p:pic>
                    <p:nvPicPr>
                      <p:cNvPr id="20517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3413" y="5680075"/>
                        <a:ext cx="1912937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4674573"/>
              </p:ext>
            </p:extLst>
          </p:nvPr>
        </p:nvGraphicFramePr>
        <p:xfrm>
          <a:off x="4433888" y="6130925"/>
          <a:ext cx="1589087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93" name="Equation" r:id="rId10" imgW="876300" imgH="203200" progId="Equation.DSMT4">
                  <p:embed/>
                </p:oleObj>
              </mc:Choice>
              <mc:Fallback>
                <p:oleObj name="Equation" r:id="rId10" imgW="876300" imgH="203200" progId="Equation.DSMT4">
                  <p:embed/>
                  <p:pic>
                    <p:nvPicPr>
                      <p:cNvPr id="20518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3888" y="6130925"/>
                        <a:ext cx="1589087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805282"/>
              </p:ext>
            </p:extLst>
          </p:nvPr>
        </p:nvGraphicFramePr>
        <p:xfrm>
          <a:off x="7067550" y="4616450"/>
          <a:ext cx="1589088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94" name="Equation" r:id="rId12" imgW="876300" imgH="203200" progId="Equation.DSMT4">
                  <p:embed/>
                </p:oleObj>
              </mc:Choice>
              <mc:Fallback>
                <p:oleObj name="Equation" r:id="rId12" imgW="876300" imgH="203200" progId="Equation.DSMT4">
                  <p:embed/>
                  <p:pic>
                    <p:nvPicPr>
                      <p:cNvPr id="20519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7550" y="4616450"/>
                        <a:ext cx="1589088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9377172"/>
              </p:ext>
            </p:extLst>
          </p:nvPr>
        </p:nvGraphicFramePr>
        <p:xfrm>
          <a:off x="6916738" y="5113338"/>
          <a:ext cx="188912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95" name="Equation" r:id="rId14" imgW="1040948" imgH="203112" progId="Equation.DSMT4">
                  <p:embed/>
                </p:oleObj>
              </mc:Choice>
              <mc:Fallback>
                <p:oleObj name="Equation" r:id="rId14" imgW="1040948" imgH="203112" progId="Equation.DSMT4">
                  <p:embed/>
                  <p:pic>
                    <p:nvPicPr>
                      <p:cNvPr id="2052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6738" y="5113338"/>
                        <a:ext cx="1889125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161289"/>
              </p:ext>
            </p:extLst>
          </p:nvPr>
        </p:nvGraphicFramePr>
        <p:xfrm>
          <a:off x="7048500" y="5576888"/>
          <a:ext cx="1566863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96" name="Equation" r:id="rId16" imgW="863225" imgH="177723" progId="Equation.DSMT4">
                  <p:embed/>
                </p:oleObj>
              </mc:Choice>
              <mc:Fallback>
                <p:oleObj name="Equation" r:id="rId16" imgW="863225" imgH="177723" progId="Equation.DSMT4">
                  <p:embed/>
                  <p:pic>
                    <p:nvPicPr>
                      <p:cNvPr id="20522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8500" y="5576888"/>
                        <a:ext cx="1566863" cy="322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22946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The perpendicular bisector of a line segment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𝑨𝑩</m:t>
                    </m:r>
                  </m:oMath>
                </a14:m>
                <a:r>
                  <a:rPr lang="en-US" sz="1600" b="1" dirty="0">
                    <a:latin typeface="Comic Sans MS" panose="030F0702030302020204" pitchFamily="66" charset="0"/>
                  </a:rPr>
                  <a:t> is the straight line that is perpendicular to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𝑨𝑩</m:t>
                    </m:r>
                  </m:oMath>
                </a14:m>
                <a:r>
                  <a:rPr lang="en-US" sz="1600" b="1" dirty="0">
                    <a:latin typeface="Comic Sans MS" panose="030F0702030302020204" pitchFamily="66" charset="0"/>
                  </a:rPr>
                  <a:t> and passes through its midpoint</a:t>
                </a: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3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6" name="Line 2"/>
          <p:cNvSpPr>
            <a:spLocks noChangeShapeType="1"/>
          </p:cNvSpPr>
          <p:nvPr/>
        </p:nvSpPr>
        <p:spPr bwMode="auto">
          <a:xfrm flipV="1">
            <a:off x="6934200" y="16002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7" name="Line 3"/>
          <p:cNvSpPr>
            <a:spLocks noChangeShapeType="1"/>
          </p:cNvSpPr>
          <p:nvPr/>
        </p:nvSpPr>
        <p:spPr bwMode="auto">
          <a:xfrm rot="5400000" flipV="1">
            <a:off x="6896100" y="16383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" name="Oval 4"/>
          <p:cNvSpPr>
            <a:spLocks noChangeAspect="1" noChangeArrowheads="1"/>
          </p:cNvSpPr>
          <p:nvPr/>
        </p:nvSpPr>
        <p:spPr bwMode="auto">
          <a:xfrm>
            <a:off x="5980113" y="2227263"/>
            <a:ext cx="2146300" cy="21463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Rectangle 6"/>
          <p:cNvSpPr txBox="1">
            <a:spLocks noChangeArrowheads="1"/>
          </p:cNvSpPr>
          <p:nvPr/>
        </p:nvSpPr>
        <p:spPr>
          <a:xfrm>
            <a:off x="69668" y="2429692"/>
            <a:ext cx="3605349" cy="433251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GB" sz="1800" dirty="0">
                <a:latin typeface="Comic Sans MS" pitchFamily="66" charset="0"/>
              </a:rPr>
              <a:t>	The lines AB and CD are chords of a circle. The line y = 3x – 11 is the perpendicular bisector of AB. The line y = -x – 1 is the perpendicular bisector of CD. Find the coordinates of the circle’s centre.</a:t>
            </a:r>
          </a:p>
          <a:p>
            <a:pPr algn="ctr">
              <a:buFontTx/>
              <a:buNone/>
            </a:pPr>
            <a:endParaRPr lang="en-GB" sz="1800" dirty="0">
              <a:latin typeface="Comic Sans MS" pitchFamily="66" charset="0"/>
            </a:endParaRPr>
          </a:p>
          <a:p>
            <a:pPr algn="ctr">
              <a:buFontTx/>
              <a:buNone/>
            </a:pPr>
            <a:r>
              <a:rPr lang="en-GB" sz="1800" dirty="0">
                <a:latin typeface="Comic Sans MS" pitchFamily="66" charset="0"/>
              </a:rPr>
              <a:t>THE PERPENDICULAR BISECTOR OF A CHORD GOES THROUGH THE CENTRE!</a:t>
            </a:r>
          </a:p>
          <a:p>
            <a:pPr algn="ctr">
              <a:buFontTx/>
              <a:buNone/>
            </a:pPr>
            <a:endParaRPr lang="en-GB" sz="1800" dirty="0">
              <a:latin typeface="Comic Sans MS" pitchFamily="66" charset="0"/>
            </a:endParaRPr>
          </a:p>
          <a:p>
            <a:pPr algn="ctr">
              <a:buFontTx/>
              <a:buNone/>
            </a:pPr>
            <a:r>
              <a:rPr lang="en-GB" sz="1800" dirty="0">
                <a:latin typeface="Comic Sans MS" pitchFamily="66" charset="0"/>
              </a:rPr>
              <a:t>We need to:</a:t>
            </a:r>
          </a:p>
          <a:p>
            <a:pPr algn="ctr">
              <a:buFontTx/>
              <a:buNone/>
            </a:pPr>
            <a:r>
              <a:rPr lang="en-GB" sz="1800" dirty="0">
                <a:latin typeface="Comic Sans MS" pitchFamily="66" charset="0"/>
              </a:rPr>
              <a:t>	1) Set the bisectors equal to each other and solve the equation for x and y.</a:t>
            </a:r>
          </a:p>
          <a:p>
            <a:pPr algn="ctr">
              <a:buFontTx/>
              <a:buNone/>
            </a:pPr>
            <a:endParaRPr lang="en-GB" sz="1800" dirty="0">
              <a:latin typeface="Comic Sans MS" pitchFamily="66" charset="0"/>
            </a:endParaRPr>
          </a:p>
        </p:txBody>
      </p:sp>
      <p:sp>
        <p:nvSpPr>
          <p:cNvPr id="60" name="Text Box 15"/>
          <p:cNvSpPr txBox="1">
            <a:spLocks noChangeArrowheads="1"/>
          </p:cNvSpPr>
          <p:nvPr/>
        </p:nvSpPr>
        <p:spPr bwMode="auto">
          <a:xfrm>
            <a:off x="7256463" y="1073150"/>
            <a:ext cx="16176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008000"/>
                </a:solidFill>
                <a:latin typeface="Comic Sans MS" pitchFamily="66" charset="0"/>
              </a:rPr>
              <a:t>y = 3x - 11</a:t>
            </a:r>
          </a:p>
        </p:txBody>
      </p:sp>
      <p:sp>
        <p:nvSpPr>
          <p:cNvPr id="61" name="Text Box 17"/>
          <p:cNvSpPr txBox="1">
            <a:spLocks noChangeArrowheads="1"/>
          </p:cNvSpPr>
          <p:nvPr/>
        </p:nvSpPr>
        <p:spPr bwMode="auto">
          <a:xfrm>
            <a:off x="5715000" y="3662363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62" name="Text Box 21"/>
          <p:cNvSpPr txBox="1">
            <a:spLocks noChangeArrowheads="1"/>
          </p:cNvSpPr>
          <p:nvPr/>
        </p:nvSpPr>
        <p:spPr bwMode="auto">
          <a:xfrm>
            <a:off x="7221538" y="4335463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63" name="Line 22"/>
          <p:cNvSpPr>
            <a:spLocks noChangeShapeType="1"/>
          </p:cNvSpPr>
          <p:nvPr/>
        </p:nvSpPr>
        <p:spPr bwMode="auto">
          <a:xfrm>
            <a:off x="6103938" y="3803650"/>
            <a:ext cx="1168400" cy="5524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4" name="Line 23"/>
          <p:cNvSpPr>
            <a:spLocks noChangeShapeType="1"/>
          </p:cNvSpPr>
          <p:nvPr/>
        </p:nvSpPr>
        <p:spPr bwMode="auto">
          <a:xfrm flipV="1">
            <a:off x="6496050" y="1333500"/>
            <a:ext cx="1476375" cy="3146425"/>
          </a:xfrm>
          <a:prstGeom prst="line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5" name="Text Box 24"/>
          <p:cNvSpPr txBox="1">
            <a:spLocks noChangeArrowheads="1"/>
          </p:cNvSpPr>
          <p:nvPr/>
        </p:nvSpPr>
        <p:spPr bwMode="auto">
          <a:xfrm>
            <a:off x="4194175" y="1331913"/>
            <a:ext cx="1250950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000" b="1">
                <a:latin typeface="Comic Sans MS" pitchFamily="66" charset="0"/>
              </a:rPr>
              <a:t>Draw a sketch!</a:t>
            </a:r>
          </a:p>
        </p:txBody>
      </p:sp>
      <p:sp>
        <p:nvSpPr>
          <p:cNvPr id="66" name="Line 27"/>
          <p:cNvSpPr>
            <a:spLocks noChangeShapeType="1"/>
          </p:cNvSpPr>
          <p:nvPr/>
        </p:nvSpPr>
        <p:spPr bwMode="auto">
          <a:xfrm flipV="1">
            <a:off x="5973763" y="2235200"/>
            <a:ext cx="1141412" cy="10890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7" name="Line 28"/>
          <p:cNvSpPr>
            <a:spLocks noChangeShapeType="1"/>
          </p:cNvSpPr>
          <p:nvPr/>
        </p:nvSpPr>
        <p:spPr bwMode="auto">
          <a:xfrm flipH="1" flipV="1">
            <a:off x="5716588" y="1876425"/>
            <a:ext cx="2301875" cy="2514600"/>
          </a:xfrm>
          <a:prstGeom prst="line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8" name="Text Box 29"/>
          <p:cNvSpPr txBox="1">
            <a:spLocks noChangeArrowheads="1"/>
          </p:cNvSpPr>
          <p:nvPr/>
        </p:nvSpPr>
        <p:spPr bwMode="auto">
          <a:xfrm>
            <a:off x="5583238" y="316865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69" name="Text Box 30"/>
          <p:cNvSpPr txBox="1">
            <a:spLocks noChangeArrowheads="1"/>
          </p:cNvSpPr>
          <p:nvPr/>
        </p:nvSpPr>
        <p:spPr bwMode="auto">
          <a:xfrm>
            <a:off x="6915150" y="190500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D</a:t>
            </a:r>
          </a:p>
        </p:txBody>
      </p:sp>
      <p:sp>
        <p:nvSpPr>
          <p:cNvPr id="70" name="Text Box 31"/>
          <p:cNvSpPr txBox="1">
            <a:spLocks noChangeArrowheads="1"/>
          </p:cNvSpPr>
          <p:nvPr/>
        </p:nvSpPr>
        <p:spPr bwMode="auto">
          <a:xfrm>
            <a:off x="7526338" y="4438650"/>
            <a:ext cx="16176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008000"/>
                </a:solidFill>
                <a:latin typeface="Comic Sans MS" pitchFamily="66" charset="0"/>
              </a:rPr>
              <a:t>y = -x - 1</a:t>
            </a:r>
          </a:p>
        </p:txBody>
      </p:sp>
      <p:graphicFrame>
        <p:nvGraphicFramePr>
          <p:cNvPr id="73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0589799"/>
              </p:ext>
            </p:extLst>
          </p:nvPr>
        </p:nvGraphicFramePr>
        <p:xfrm>
          <a:off x="4613275" y="4724400"/>
          <a:ext cx="1706563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78" name="Equation" r:id="rId4" imgW="952087" imgH="177723" progId="Equation.DSMT4">
                  <p:embed/>
                </p:oleObj>
              </mc:Choice>
              <mc:Fallback>
                <p:oleObj name="Equation" r:id="rId4" imgW="952087" imgH="177723" progId="Equation.DSMT4">
                  <p:embed/>
                  <p:pic>
                    <p:nvPicPr>
                      <p:cNvPr id="12322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3275" y="4724400"/>
                        <a:ext cx="1706563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227847"/>
              </p:ext>
            </p:extLst>
          </p:nvPr>
        </p:nvGraphicFramePr>
        <p:xfrm>
          <a:off x="4618038" y="5156200"/>
          <a:ext cx="136525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79" name="Equation" r:id="rId6" imgW="761669" imgH="177723" progId="Equation.DSMT4">
                  <p:embed/>
                </p:oleObj>
              </mc:Choice>
              <mc:Fallback>
                <p:oleObj name="Equation" r:id="rId6" imgW="761669" imgH="177723" progId="Equation.DSMT4">
                  <p:embed/>
                  <p:pic>
                    <p:nvPicPr>
                      <p:cNvPr id="12323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8038" y="5156200"/>
                        <a:ext cx="1365250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2746940"/>
              </p:ext>
            </p:extLst>
          </p:nvPr>
        </p:nvGraphicFramePr>
        <p:xfrm>
          <a:off x="4629150" y="5608638"/>
          <a:ext cx="887413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80" name="Equation" r:id="rId8" imgW="494870" imgH="177646" progId="Equation.DSMT4">
                  <p:embed/>
                </p:oleObj>
              </mc:Choice>
              <mc:Fallback>
                <p:oleObj name="Equation" r:id="rId8" imgW="494870" imgH="177646" progId="Equation.DSMT4">
                  <p:embed/>
                  <p:pic>
                    <p:nvPicPr>
                      <p:cNvPr id="12324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9150" y="5608638"/>
                        <a:ext cx="887413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5786659"/>
              </p:ext>
            </p:extLst>
          </p:nvPr>
        </p:nvGraphicFramePr>
        <p:xfrm>
          <a:off x="4649788" y="6032500"/>
          <a:ext cx="841375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81" name="Equation" r:id="rId10" imgW="469696" imgH="177723" progId="Equation.DSMT4">
                  <p:embed/>
                </p:oleObj>
              </mc:Choice>
              <mc:Fallback>
                <p:oleObj name="Equation" r:id="rId10" imgW="469696" imgH="177723" progId="Equation.DSMT4">
                  <p:embed/>
                  <p:pic>
                    <p:nvPicPr>
                      <p:cNvPr id="12325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9788" y="6032500"/>
                        <a:ext cx="841375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3046749"/>
              </p:ext>
            </p:extLst>
          </p:nvPr>
        </p:nvGraphicFramePr>
        <p:xfrm>
          <a:off x="5591175" y="6027738"/>
          <a:ext cx="1000125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82" name="Equation" r:id="rId12" imgW="558558" imgH="203112" progId="Equation.DSMT4">
                  <p:embed/>
                </p:oleObj>
              </mc:Choice>
              <mc:Fallback>
                <p:oleObj name="Equation" r:id="rId12" imgW="558558" imgH="203112" progId="Equation.DSMT4">
                  <p:embed/>
                  <p:pic>
                    <p:nvPicPr>
                      <p:cNvPr id="12326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1175" y="6027738"/>
                        <a:ext cx="1000125" cy="363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" name="Rectangle 39"/>
          <p:cNvSpPr>
            <a:spLocks noChangeArrowheads="1"/>
          </p:cNvSpPr>
          <p:nvPr/>
        </p:nvSpPr>
        <p:spPr bwMode="auto">
          <a:xfrm>
            <a:off x="4645025" y="5992813"/>
            <a:ext cx="1973263" cy="407987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066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7" grpId="0" animBg="1"/>
      <p:bldP spid="58" grpId="0" animBg="1"/>
      <p:bldP spid="60" grpId="0"/>
      <p:bldP spid="61" grpId="0"/>
      <p:bldP spid="62" grpId="0"/>
      <p:bldP spid="63" grpId="0" animBg="1"/>
      <p:bldP spid="64" grpId="0" animBg="1"/>
      <p:bldP spid="65" grpId="0" animBg="1"/>
      <p:bldP spid="66" grpId="0" animBg="1"/>
      <p:bldP spid="67" grpId="0" animBg="1"/>
      <p:bldP spid="68" grpId="0"/>
      <p:bldP spid="69" grpId="0"/>
      <p:bldP spid="70" grpId="0"/>
      <p:bldP spid="9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C28D9FB-2C9E-4742-95EE-46B11A8A5B22}"/>
              </a:ext>
            </a:extLst>
          </p:cNvPr>
          <p:cNvSpPr/>
          <p:nvPr/>
        </p:nvSpPr>
        <p:spPr>
          <a:xfrm>
            <a:off x="857235" y="1316007"/>
            <a:ext cx="7410427" cy="431656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138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138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6C</a:t>
            </a:r>
            <a:endParaRPr lang="ja-JP" altLang="en-US" sz="13800" b="1" dirty="0">
              <a:ln w="38100">
                <a:solidFill>
                  <a:srgbClr val="FFFF00"/>
                </a:solidFill>
                <a:prstDash val="solid"/>
              </a:ln>
              <a:latin typeface="French Script MT" panose="03020402040607040605" pitchFamily="66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432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5263" y="1600200"/>
            <a:ext cx="295724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1800" b="1" dirty="0">
                <a:latin typeface="Comic Sans MS" pitchFamily="66" charset="0"/>
              </a:rPr>
              <a:t>Plot the graph of the equation </a:t>
            </a:r>
            <a:r>
              <a:rPr lang="en-US" sz="1800" b="1" dirty="0">
                <a:latin typeface="Comic Sans MS" pitchFamily="66" charset="0"/>
              </a:rPr>
              <a:t>x</a:t>
            </a:r>
            <a:r>
              <a:rPr lang="en-US" sz="1800" b="1" baseline="30000" dirty="0">
                <a:latin typeface="Comic Sans MS" pitchFamily="66" charset="0"/>
              </a:rPr>
              <a:t>2</a:t>
            </a:r>
            <a:r>
              <a:rPr lang="en-US" sz="1800" b="1" dirty="0">
                <a:latin typeface="Comic Sans MS" pitchFamily="66" charset="0"/>
              </a:rPr>
              <a:t> + y</a:t>
            </a:r>
            <a:r>
              <a:rPr lang="en-US" sz="1800" b="1" baseline="30000" dirty="0">
                <a:latin typeface="Comic Sans MS" pitchFamily="66" charset="0"/>
              </a:rPr>
              <a:t>2</a:t>
            </a:r>
            <a:r>
              <a:rPr lang="en-US" sz="1800" b="1" dirty="0">
                <a:latin typeface="Comic Sans MS" pitchFamily="66" charset="0"/>
              </a:rPr>
              <a:t> = 25 for values of x from -5 to 5</a:t>
            </a:r>
            <a:endParaRPr lang="en-GB" sz="1800" b="1" dirty="0">
              <a:latin typeface="Comic Sans MS" pitchFamily="66" charset="0"/>
            </a:endParaRPr>
          </a:p>
        </p:txBody>
      </p:sp>
      <p:sp>
        <p:nvSpPr>
          <p:cNvPr id="6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068" y="42450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1730" y="1275806"/>
            <a:ext cx="5568012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44302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5263" y="1600200"/>
            <a:ext cx="44704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GB" sz="1800" b="1" dirty="0">
                <a:latin typeface="Comic Sans MS" pitchFamily="66" charset="0"/>
              </a:rPr>
              <a:t>You can model circles through equations</a:t>
            </a:r>
          </a:p>
          <a:p>
            <a:pPr algn="ctr" eaLnBrk="1" hangingPunct="1">
              <a:buFontTx/>
              <a:buNone/>
            </a:pPr>
            <a:endParaRPr lang="en-GB" sz="1800" dirty="0">
              <a:latin typeface="Comic Sans MS" pitchFamily="66" charset="0"/>
            </a:endParaRPr>
          </a:p>
          <a:p>
            <a:pPr algn="ctr" eaLnBrk="1" hangingPunct="1">
              <a:buFontTx/>
              <a:buNone/>
            </a:pPr>
            <a:r>
              <a:rPr lang="en-GB" sz="1800" dirty="0">
                <a:latin typeface="Comic Sans MS" pitchFamily="66" charset="0"/>
              </a:rPr>
              <a:t>(x – a)</a:t>
            </a:r>
            <a:r>
              <a:rPr lang="en-GB" sz="1800" baseline="30000" dirty="0">
                <a:latin typeface="Comic Sans MS" pitchFamily="66" charset="0"/>
              </a:rPr>
              <a:t>2</a:t>
            </a:r>
            <a:r>
              <a:rPr lang="en-GB" sz="1800" dirty="0">
                <a:latin typeface="Comic Sans MS" pitchFamily="66" charset="0"/>
              </a:rPr>
              <a:t> + (y – b)</a:t>
            </a:r>
            <a:r>
              <a:rPr lang="en-GB" sz="1800" baseline="30000" dirty="0">
                <a:latin typeface="Comic Sans MS" pitchFamily="66" charset="0"/>
              </a:rPr>
              <a:t>2</a:t>
            </a:r>
            <a:r>
              <a:rPr lang="en-GB" sz="1800" dirty="0">
                <a:latin typeface="Comic Sans MS" pitchFamily="66" charset="0"/>
              </a:rPr>
              <a:t> = r</a:t>
            </a:r>
            <a:r>
              <a:rPr lang="en-GB" sz="1800" baseline="30000" dirty="0">
                <a:latin typeface="Comic Sans MS" pitchFamily="66" charset="0"/>
              </a:rPr>
              <a:t>2</a:t>
            </a:r>
            <a:endParaRPr lang="en-GB" sz="1800" dirty="0">
              <a:latin typeface="Comic Sans MS" pitchFamily="66" charset="0"/>
            </a:endParaRPr>
          </a:p>
          <a:p>
            <a:pPr algn="ctr" eaLnBrk="1" hangingPunct="1">
              <a:buFontTx/>
              <a:buNone/>
            </a:pPr>
            <a:endParaRPr lang="en-GB" sz="1800" dirty="0">
              <a:latin typeface="Comic Sans MS" pitchFamily="66" charset="0"/>
            </a:endParaRPr>
          </a:p>
          <a:p>
            <a:pPr algn="ctr" eaLnBrk="1" hangingPunct="1">
              <a:buFontTx/>
              <a:buNone/>
            </a:pPr>
            <a:r>
              <a:rPr lang="en-GB" sz="1800" dirty="0">
                <a:latin typeface="Comic Sans MS" pitchFamily="66" charset="0"/>
              </a:rPr>
              <a:t>Where (</a:t>
            </a:r>
            <a:r>
              <a:rPr lang="en-GB" sz="1800" dirty="0" err="1">
                <a:latin typeface="Comic Sans MS" pitchFamily="66" charset="0"/>
              </a:rPr>
              <a:t>a,b</a:t>
            </a:r>
            <a:r>
              <a:rPr lang="en-GB" sz="1800" dirty="0">
                <a:latin typeface="Comic Sans MS" pitchFamily="66" charset="0"/>
              </a:rPr>
              <a:t>) is the centre of the circle and r is its radius.</a:t>
            </a:r>
            <a:endParaRPr lang="en-GB" sz="1800" baseline="30000" dirty="0">
              <a:latin typeface="Comic Sans MS" pitchFamily="66" charset="0"/>
            </a:endParaRPr>
          </a:p>
        </p:txBody>
      </p:sp>
      <p:sp>
        <p:nvSpPr>
          <p:cNvPr id="24582" name="TextBox 1"/>
          <p:cNvSpPr txBox="1">
            <a:spLocks noChangeArrowheads="1"/>
          </p:cNvSpPr>
          <p:nvPr/>
        </p:nvSpPr>
        <p:spPr bwMode="auto">
          <a:xfrm>
            <a:off x="4648200" y="1600200"/>
            <a:ext cx="426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sz="1600" dirty="0">
                <a:latin typeface="Comic Sans MS" pitchFamily="66" charset="0"/>
              </a:rPr>
              <a:t>Write down the equation of the circle with centre (5,7) and radius 4</a:t>
            </a:r>
          </a:p>
        </p:txBody>
      </p:sp>
      <p:sp>
        <p:nvSpPr>
          <p:cNvPr id="2" name="TextBox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334000" y="2209800"/>
            <a:ext cx="2731004" cy="369332"/>
          </a:xfrm>
          <a:prstGeom prst="rect">
            <a:avLst/>
          </a:prstGeom>
          <a:blipFill rotWithShape="1">
            <a:blip r:embed="rId2"/>
            <a:stretch>
              <a:fillRect b="-6667"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3" name="TextBox 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257800" y="2743200"/>
            <a:ext cx="1589218" cy="369332"/>
          </a:xfrm>
          <a:prstGeom prst="rect">
            <a:avLst/>
          </a:prstGeom>
          <a:blipFill rotWithShape="1">
            <a:blip r:embed="rId3"/>
            <a:stretch>
              <a:fillRect b="-13115"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9" name="TextBox 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781800" y="2743200"/>
            <a:ext cx="650434" cy="369332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10" name="TextBox 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391400" y="2743200"/>
            <a:ext cx="792461" cy="369332"/>
          </a:xfrm>
          <a:prstGeom prst="rect">
            <a:avLst/>
          </a:prstGeom>
          <a:blipFill rotWithShape="1">
            <a:blip r:embed="rId5"/>
            <a:stretch>
              <a:fillRect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11" name="TextBox 1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334000" y="3429000"/>
            <a:ext cx="2731452" cy="369332"/>
          </a:xfrm>
          <a:prstGeom prst="rect">
            <a:avLst/>
          </a:prstGeom>
          <a:blipFill rotWithShape="1">
            <a:blip r:embed="rId6"/>
            <a:stretch>
              <a:fillRect b="-6667"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24588" name="Line 2"/>
          <p:cNvSpPr>
            <a:spLocks noChangeShapeType="1"/>
          </p:cNvSpPr>
          <p:nvPr/>
        </p:nvSpPr>
        <p:spPr bwMode="auto">
          <a:xfrm flipV="1">
            <a:off x="6858000" y="38862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589" name="Line 3"/>
          <p:cNvSpPr>
            <a:spLocks noChangeShapeType="1"/>
          </p:cNvSpPr>
          <p:nvPr/>
        </p:nvSpPr>
        <p:spPr bwMode="auto">
          <a:xfrm rot="5400000" flipV="1">
            <a:off x="6819900" y="39243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590" name="Oval 4"/>
          <p:cNvSpPr>
            <a:spLocks noChangeAspect="1" noChangeArrowheads="1"/>
          </p:cNvSpPr>
          <p:nvPr/>
        </p:nvSpPr>
        <p:spPr bwMode="auto">
          <a:xfrm>
            <a:off x="6934200" y="3886200"/>
            <a:ext cx="1295400" cy="12954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4591" name="Group 22"/>
          <p:cNvGrpSpPr>
            <a:grpSpLocks/>
          </p:cNvGrpSpPr>
          <p:nvPr/>
        </p:nvGrpSpPr>
        <p:grpSpPr bwMode="auto">
          <a:xfrm>
            <a:off x="7497763" y="4481513"/>
            <a:ext cx="152400" cy="152400"/>
            <a:chOff x="2832" y="3648"/>
            <a:chExt cx="96" cy="96"/>
          </a:xfrm>
        </p:grpSpPr>
        <p:sp>
          <p:nvSpPr>
            <p:cNvPr id="24601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602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4592" name="Text Box 34"/>
          <p:cNvSpPr txBox="1">
            <a:spLocks noChangeArrowheads="1"/>
          </p:cNvSpPr>
          <p:nvPr/>
        </p:nvSpPr>
        <p:spPr bwMode="auto">
          <a:xfrm>
            <a:off x="7197725" y="4217988"/>
            <a:ext cx="6921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(5,7)</a:t>
            </a:r>
          </a:p>
        </p:txBody>
      </p:sp>
      <p:sp>
        <p:nvSpPr>
          <p:cNvPr id="21" name="TextBox 2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209368" y="4068096"/>
            <a:ext cx="2731452" cy="369332"/>
          </a:xfrm>
          <a:prstGeom prst="rect">
            <a:avLst/>
          </a:prstGeom>
          <a:blipFill rotWithShape="1">
            <a:blip r:embed="rId7"/>
            <a:stretch>
              <a:fillRect b="-6557"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460500" y="4438650"/>
            <a:ext cx="265113" cy="752475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95" name="TextBox 6"/>
          <p:cNvSpPr txBox="1">
            <a:spLocks noChangeArrowheads="1"/>
          </p:cNvSpPr>
          <p:nvPr/>
        </p:nvSpPr>
        <p:spPr bwMode="auto">
          <a:xfrm>
            <a:off x="236538" y="5191125"/>
            <a:ext cx="2359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This is a translation 5 units to the left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flipH="1" flipV="1">
            <a:off x="2851150" y="4443413"/>
            <a:ext cx="334963" cy="806450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97" name="TextBox 27"/>
          <p:cNvSpPr txBox="1">
            <a:spLocks noChangeArrowheads="1"/>
          </p:cNvSpPr>
          <p:nvPr/>
        </p:nvSpPr>
        <p:spPr bwMode="auto">
          <a:xfrm>
            <a:off x="2497138" y="5226050"/>
            <a:ext cx="236061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This is a translation 7 units up</a:t>
            </a:r>
          </a:p>
        </p:txBody>
      </p:sp>
      <p:sp>
        <p:nvSpPr>
          <p:cNvPr id="30" name="TextBox 2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57200" y="6078794"/>
            <a:ext cx="1545359" cy="369332"/>
          </a:xfrm>
          <a:prstGeom prst="rect">
            <a:avLst/>
          </a:prstGeom>
          <a:blipFill rotWithShape="1">
            <a:blip r:embed="rId8"/>
            <a:stretch>
              <a:fillRect b="-6557"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1995488" y="6253163"/>
            <a:ext cx="1249362" cy="19050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00" name="TextBox 33"/>
          <p:cNvSpPr txBox="1">
            <a:spLocks noChangeArrowheads="1"/>
          </p:cNvSpPr>
          <p:nvPr/>
        </p:nvSpPr>
        <p:spPr bwMode="auto">
          <a:xfrm>
            <a:off x="3328988" y="5821363"/>
            <a:ext cx="235902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sz="1400">
                <a:latin typeface="Comic Sans MS" pitchFamily="66" charset="0"/>
              </a:rPr>
              <a:t>A circle with this equation would have centre at (0,0)</a:t>
            </a: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068" y="42450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641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4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4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2" grpId="0"/>
      <p:bldP spid="2" grpId="0" animBg="1"/>
      <p:bldP spid="3" grpId="0" animBg="1"/>
      <p:bldP spid="9" grpId="0" animBg="1"/>
      <p:bldP spid="10" grpId="0" animBg="1"/>
      <p:bldP spid="11" grpId="0" animBg="1"/>
      <p:bldP spid="24588" grpId="0" animBg="1"/>
      <p:bldP spid="24589" grpId="0" animBg="1"/>
      <p:bldP spid="24590" grpId="0" animBg="1"/>
      <p:bldP spid="24592" grpId="0"/>
      <p:bldP spid="21" grpId="0" animBg="1"/>
      <p:bldP spid="24595" grpId="0"/>
      <p:bldP spid="24597" grpId="0"/>
      <p:bldP spid="30" grpId="0" animBg="1"/>
      <p:bldP spid="2460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5263" y="1600200"/>
            <a:ext cx="44704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GB" sz="1800" b="1" dirty="0">
                <a:latin typeface="Comic Sans MS" pitchFamily="66" charset="0"/>
              </a:rPr>
              <a:t>You can model circles through equations</a:t>
            </a:r>
          </a:p>
          <a:p>
            <a:pPr algn="ctr" eaLnBrk="1" hangingPunct="1">
              <a:buFontTx/>
              <a:buNone/>
            </a:pPr>
            <a:endParaRPr lang="en-GB" sz="1600" dirty="0">
              <a:latin typeface="Comic Sans MS" pitchFamily="66" charset="0"/>
            </a:endParaRPr>
          </a:p>
          <a:p>
            <a:pPr algn="ctr" eaLnBrk="1" hangingPunct="1">
              <a:buFontTx/>
              <a:buNone/>
            </a:pPr>
            <a:r>
              <a:rPr lang="en-GB" sz="1600" dirty="0">
                <a:latin typeface="Comic Sans MS" pitchFamily="66" charset="0"/>
              </a:rPr>
              <a:t>Find the coordinates of the centre, and the radius of, the circle with the following equation:</a:t>
            </a:r>
            <a:endParaRPr lang="en-GB" sz="1600" baseline="300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17987" y="132736"/>
                <a:ext cx="27310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987" y="132736"/>
                <a:ext cx="2731004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229032" y="3470787"/>
                <a:ext cx="27314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4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9032" y="3470787"/>
                <a:ext cx="2731452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043084" y="152399"/>
                <a:ext cx="17970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/>
                        </a:rPr>
                        <m:t>𝐶</m:t>
                      </m:r>
                      <m:r>
                        <a:rPr lang="en-GB" b="0" i="1" smtClean="0">
                          <a:latin typeface="Cambria Math"/>
                        </a:rPr>
                        <m:t>𝑒𝑛𝑡𝑟𝑒</m:t>
                      </m:r>
                      <m:r>
                        <a:rPr lang="en-GB" b="0" i="1" smtClean="0">
                          <a:latin typeface="Cambria Math"/>
                        </a:rPr>
                        <m:t>=(</m:t>
                      </m:r>
                      <m:r>
                        <a:rPr lang="en-GB" b="0" i="1" smtClean="0">
                          <a:latin typeface="Cambria Math"/>
                        </a:rPr>
                        <m:t>𝑎</m:t>
                      </m:r>
                      <m:r>
                        <a:rPr lang="en-GB" b="0" i="1" smtClean="0">
                          <a:latin typeface="Cambria Math"/>
                        </a:rPr>
                        <m:t>,</m:t>
                      </m:r>
                      <m:r>
                        <a:rPr lang="en-GB" b="0" i="1" smtClean="0">
                          <a:latin typeface="Cambria Math"/>
                        </a:rPr>
                        <m:t>𝑏</m:t>
                      </m:r>
                      <m:r>
                        <a:rPr lang="en-GB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3084" y="152399"/>
                <a:ext cx="1797030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729317" y="142567"/>
                <a:ext cx="13919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/>
                        </a:rPr>
                        <m:t>𝑅</m:t>
                      </m:r>
                      <m:r>
                        <a:rPr lang="en-GB" b="0" i="1" smtClean="0">
                          <a:latin typeface="Cambria Math"/>
                        </a:rPr>
                        <m:t>𝑎𝑑𝑖𝑢𝑠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latin typeface="Cambria Math"/>
                        </a:rPr>
                        <m:t>𝑟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9317" y="142567"/>
                <a:ext cx="1391920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45691" y="4262283"/>
                <a:ext cx="19241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𝐶𝑒𝑛𝑡𝑟𝑒</m:t>
                      </m:r>
                      <m:r>
                        <a:rPr lang="en-GB" b="0" i="1" smtClean="0">
                          <a:latin typeface="Cambria Math"/>
                        </a:rPr>
                        <m:t>=(−3,1)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691" y="4262283"/>
                <a:ext cx="1924181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21109" y="4798140"/>
                <a:ext cx="14060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𝑅𝑎𝑑𝑖𝑢𝑠</m:t>
                      </m:r>
                      <m:r>
                        <a:rPr lang="en-GB" b="0" i="1" smtClean="0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109" y="4798140"/>
                <a:ext cx="1406091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/>
          <p:nvPr/>
        </p:nvCxnSpPr>
        <p:spPr>
          <a:xfrm flipH="1">
            <a:off x="2477730" y="4350774"/>
            <a:ext cx="1268360" cy="117987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1995949" y="4989870"/>
            <a:ext cx="1410928" cy="186814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687588" y="4038599"/>
            <a:ext cx="37495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Remember the coordinates have the opposite sign to what is in the brackets!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413268" y="4922519"/>
            <a:ext cx="37495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If the equation is written as above, the radius is obvious!</a:t>
            </a: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068" y="42450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16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727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" grpId="0"/>
      <p:bldP spid="11" grpId="0"/>
      <p:bldP spid="8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87384" y="1480456"/>
                <a:ext cx="3518262" cy="4894217"/>
              </a:xfrm>
            </p:spPr>
            <p:txBody>
              <a:bodyPr>
                <a:normAutofit/>
              </a:bodyPr>
              <a:lstStyle/>
              <a:p>
                <a:pPr marL="342900" indent="-342900">
                  <a:buAutoNum type="arabi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Write each of the following in the form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8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d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+10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+28</m:t>
                    </m:r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−6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−12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1800" b="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7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2) Find the equation of the line passing through each of the following pairs of points</a:t>
                </a:r>
              </a:p>
              <a:p>
                <a:pPr marL="342900" indent="-342900">
                  <a:buAutoNum type="alphaL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(0,-6) and (4,3)</a:t>
                </a:r>
              </a:p>
              <a:p>
                <a:pPr marL="342900" indent="-342900">
                  <a:buAutoNum type="alphaL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(7,-5) and (-9,3)</a:t>
                </a:r>
              </a:p>
              <a:p>
                <a:pPr marL="342900" indent="-342900">
                  <a:buAutoNum type="alphaL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(-4,-2) and (5,10)</a:t>
                </a:r>
                <a:endParaRPr lang="en-GB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7384" y="1480456"/>
                <a:ext cx="3518262" cy="4894217"/>
              </a:xfrm>
              <a:blipFill>
                <a:blip r:embed="rId2"/>
                <a:stretch>
                  <a:fillRect l="-2080" t="-2117" r="-29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959532" y="1484810"/>
                <a:ext cx="3518262" cy="489421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3) Use the discriminant to determine whether the following have two real solutions, one real solution, or no solutions.</a:t>
                </a:r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−7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+14=0</m:t>
                    </m:r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+11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+8=0</m:t>
                    </m:r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+12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+9=0</m:t>
                    </m:r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4) Find the equation of the line that passes through the point (3,-4) and is perpendicular to the line with equation        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−1=0</m:t>
                    </m:r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9532" y="1484810"/>
                <a:ext cx="3518262" cy="4894217"/>
              </a:xfrm>
              <a:prstGeom prst="rect">
                <a:avLst/>
              </a:prstGeom>
              <a:blipFill>
                <a:blip r:embed="rId3"/>
                <a:stretch>
                  <a:fillRect l="-1560" t="-1247" r="-27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286000" y="2129245"/>
                <a:ext cx="1213409" cy="283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129245"/>
                <a:ext cx="1213409" cy="283219"/>
              </a:xfrm>
              <a:prstGeom prst="rect">
                <a:avLst/>
              </a:prstGeom>
              <a:blipFill>
                <a:blip r:embed="rId4"/>
                <a:stretch>
                  <a:fillRect l="-6533" t="-4255" r="-4523" b="-319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698172" y="2847702"/>
                <a:ext cx="1351267" cy="283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𝟑𝟔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8172" y="2847702"/>
                <a:ext cx="1351267" cy="283219"/>
              </a:xfrm>
              <a:prstGeom prst="rect">
                <a:avLst/>
              </a:prstGeom>
              <a:blipFill>
                <a:blip r:embed="rId5"/>
                <a:stretch>
                  <a:fillRect l="-5882" t="-4255" r="-4072" b="-319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519646" y="3235233"/>
                <a:ext cx="1489639" cy="5861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𝟕</m:t>
                                  </m:r>
                                </m:num>
                                <m:den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𝟒𝟗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9646" y="3235233"/>
                <a:ext cx="1489639" cy="5861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002971" y="2490651"/>
                <a:ext cx="1213409" cy="283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2971" y="2490651"/>
                <a:ext cx="1213409" cy="283219"/>
              </a:xfrm>
              <a:prstGeom prst="rect">
                <a:avLst/>
              </a:prstGeom>
              <a:blipFill>
                <a:blip r:embed="rId7"/>
                <a:stretch>
                  <a:fillRect l="-6533" t="-6522" r="-4523" b="-347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555966" y="4602480"/>
                <a:ext cx="1215076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966" y="4602480"/>
                <a:ext cx="1215076" cy="51860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534194" y="5077097"/>
                <a:ext cx="1426673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4194" y="5077097"/>
                <a:ext cx="1426673" cy="51860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538549" y="5656217"/>
                <a:ext cx="1352934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8549" y="5656217"/>
                <a:ext cx="1352934" cy="5203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201989" y="2838994"/>
                <a:ext cx="6363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𝑵𝒐𝒏𝒆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1989" y="2838994"/>
                <a:ext cx="636393" cy="276999"/>
              </a:xfrm>
              <a:prstGeom prst="rect">
                <a:avLst/>
              </a:prstGeom>
              <a:blipFill>
                <a:blip r:embed="rId11"/>
                <a:stretch>
                  <a:fillRect l="-7619" r="-8571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328263" y="3243943"/>
                <a:ext cx="5113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𝑻𝒘𝒐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8263" y="3243943"/>
                <a:ext cx="511358" cy="276999"/>
              </a:xfrm>
              <a:prstGeom prst="rect">
                <a:avLst/>
              </a:prstGeom>
              <a:blipFill>
                <a:blip r:embed="rId12"/>
                <a:stretch>
                  <a:fillRect l="-9524" r="-11905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410994" y="3614057"/>
                <a:ext cx="4969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𝑶𝒏𝒆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0994" y="3614057"/>
                <a:ext cx="496931" cy="276999"/>
              </a:xfrm>
              <a:prstGeom prst="rect">
                <a:avLst/>
              </a:prstGeom>
              <a:blipFill>
                <a:blip r:embed="rId13"/>
                <a:stretch>
                  <a:fillRect l="-11111" r="-12346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448697" y="5612675"/>
                <a:ext cx="1426673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8697" y="5612675"/>
                <a:ext cx="1426673" cy="52597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959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5263" y="1600200"/>
            <a:ext cx="44704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GB" sz="1800" b="1" dirty="0">
                <a:latin typeface="Comic Sans MS" pitchFamily="66" charset="0"/>
              </a:rPr>
              <a:t>You can model circles through equations</a:t>
            </a:r>
          </a:p>
          <a:p>
            <a:pPr algn="ctr" eaLnBrk="1" hangingPunct="1">
              <a:buFontTx/>
              <a:buNone/>
            </a:pPr>
            <a:endParaRPr lang="en-GB" sz="1600" dirty="0">
              <a:latin typeface="Comic Sans MS" pitchFamily="66" charset="0"/>
            </a:endParaRPr>
          </a:p>
          <a:p>
            <a:pPr algn="ctr" eaLnBrk="1" hangingPunct="1">
              <a:buFontTx/>
              <a:buNone/>
            </a:pPr>
            <a:r>
              <a:rPr lang="en-GB" sz="1600" dirty="0">
                <a:latin typeface="Comic Sans MS" pitchFamily="66" charset="0"/>
              </a:rPr>
              <a:t>Find the coordinates of the centre, and the radius of, the circle with the following equation:</a:t>
            </a:r>
            <a:endParaRPr lang="en-GB" sz="1600" baseline="300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17987" y="132736"/>
                <a:ext cx="27310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987" y="132736"/>
                <a:ext cx="2731004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229032" y="3470787"/>
                <a:ext cx="2804679" cy="7693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+4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=32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9032" y="3470787"/>
                <a:ext cx="2804679" cy="76937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043084" y="152399"/>
                <a:ext cx="17970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/>
                        </a:rPr>
                        <m:t>𝐶</m:t>
                      </m:r>
                      <m:r>
                        <a:rPr lang="en-GB" b="0" i="1" smtClean="0">
                          <a:latin typeface="Cambria Math"/>
                        </a:rPr>
                        <m:t>𝑒𝑛𝑡𝑟𝑒</m:t>
                      </m:r>
                      <m:r>
                        <a:rPr lang="en-GB" b="0" i="1" smtClean="0">
                          <a:latin typeface="Cambria Math"/>
                        </a:rPr>
                        <m:t>=(</m:t>
                      </m:r>
                      <m:r>
                        <a:rPr lang="en-GB" b="0" i="1" smtClean="0">
                          <a:latin typeface="Cambria Math"/>
                        </a:rPr>
                        <m:t>𝑎</m:t>
                      </m:r>
                      <m:r>
                        <a:rPr lang="en-GB" b="0" i="1" smtClean="0">
                          <a:latin typeface="Cambria Math"/>
                        </a:rPr>
                        <m:t>,</m:t>
                      </m:r>
                      <m:r>
                        <a:rPr lang="en-GB" b="0" i="1" smtClean="0">
                          <a:latin typeface="Cambria Math"/>
                        </a:rPr>
                        <m:t>𝑏</m:t>
                      </m:r>
                      <m:r>
                        <a:rPr lang="en-GB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3084" y="152399"/>
                <a:ext cx="1797030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729317" y="142567"/>
                <a:ext cx="13919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/>
                        </a:rPr>
                        <m:t>𝑅</m:t>
                      </m:r>
                      <m:r>
                        <a:rPr lang="en-GB" b="0" i="1" smtClean="0">
                          <a:latin typeface="Cambria Math"/>
                        </a:rPr>
                        <m:t>𝑎𝑑𝑖𝑢𝑠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latin typeface="Cambria Math"/>
                        </a:rPr>
                        <m:t>𝑟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9317" y="142567"/>
                <a:ext cx="1391920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45691" y="4498257"/>
                <a:ext cx="2073581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𝐶𝑒𝑛𝑡𝑟𝑒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b="0" i="1" smtClean="0">
                              <a:latin typeface="Cambria Math"/>
                            </a:rPr>
                            <m:t>,−4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691" y="4498257"/>
                <a:ext cx="2073581" cy="71468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21109" y="5343830"/>
                <a:ext cx="1685911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𝑅𝑎𝑑𝑖𝑢𝑠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latin typeface="Cambria Math"/>
                            </a:rPr>
                            <m:t>32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109" y="5343830"/>
                <a:ext cx="1685911" cy="40197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/>
          <p:nvPr/>
        </p:nvCxnSpPr>
        <p:spPr>
          <a:xfrm flipH="1">
            <a:off x="2566220" y="4763729"/>
            <a:ext cx="1268360" cy="117987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2335162" y="5594554"/>
            <a:ext cx="1410928" cy="186814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776079" y="4392560"/>
            <a:ext cx="37495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Remember the coordinates have the opposite sign to what is in the brackets!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752481" y="5527203"/>
            <a:ext cx="37495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If the equation is written as above, square root the number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307690" y="5776450"/>
                <a:ext cx="894091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=4</m:t>
                      </m:r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7690" y="5776450"/>
                <a:ext cx="894091" cy="40197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068" y="42450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19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729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" grpId="0"/>
      <p:bldP spid="11" grpId="0"/>
      <p:bldP spid="8" grpId="0"/>
      <p:bldP spid="18" grpId="0"/>
      <p:bldP spid="1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5263" y="1600200"/>
            <a:ext cx="44704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GB" sz="1800" b="1" dirty="0">
                <a:latin typeface="Comic Sans MS" pitchFamily="66" charset="0"/>
              </a:rPr>
              <a:t>You can model circles through equations</a:t>
            </a:r>
          </a:p>
          <a:p>
            <a:pPr algn="ctr" eaLnBrk="1" hangingPunct="1">
              <a:buFontTx/>
              <a:buNone/>
            </a:pPr>
            <a:endParaRPr lang="en-GB" sz="1600" dirty="0">
              <a:latin typeface="Comic Sans MS" pitchFamily="66" charset="0"/>
            </a:endParaRPr>
          </a:p>
          <a:p>
            <a:pPr algn="ctr" eaLnBrk="1" hangingPunct="1">
              <a:buFontTx/>
              <a:buNone/>
            </a:pPr>
            <a:r>
              <a:rPr lang="en-GB" sz="1600" dirty="0">
                <a:latin typeface="Comic Sans MS" pitchFamily="66" charset="0"/>
              </a:rPr>
              <a:t>Show that the circle:</a:t>
            </a:r>
          </a:p>
          <a:p>
            <a:pPr algn="ctr" eaLnBrk="1" hangingPunct="1">
              <a:buFontTx/>
              <a:buNone/>
            </a:pPr>
            <a:endParaRPr lang="en-GB" sz="1600" baseline="30000" dirty="0">
              <a:latin typeface="Comic Sans MS" pitchFamily="66" charset="0"/>
            </a:endParaRPr>
          </a:p>
          <a:p>
            <a:pPr algn="ctr" eaLnBrk="1" hangingPunct="1">
              <a:buFontTx/>
              <a:buNone/>
            </a:pPr>
            <a:endParaRPr lang="en-GB" sz="1600" baseline="30000" dirty="0">
              <a:latin typeface="Comic Sans MS" pitchFamily="66" charset="0"/>
            </a:endParaRPr>
          </a:p>
          <a:p>
            <a:pPr algn="ctr" eaLnBrk="1" hangingPunct="1">
              <a:buFontTx/>
              <a:buNone/>
            </a:pPr>
            <a:endParaRPr lang="en-GB" sz="1600" baseline="30000" dirty="0">
              <a:latin typeface="Comic Sans MS" pitchFamily="66" charset="0"/>
            </a:endParaRPr>
          </a:p>
          <a:p>
            <a:pPr algn="ctr" eaLnBrk="1" hangingPunct="1">
              <a:buFontTx/>
              <a:buNone/>
            </a:pPr>
            <a:r>
              <a:rPr lang="en-GB" sz="1600" dirty="0">
                <a:latin typeface="Comic Sans MS" pitchFamily="66" charset="0"/>
              </a:rPr>
              <a:t>Passes through (5,-8)</a:t>
            </a:r>
            <a:endParaRPr lang="en-GB" sz="1600" baseline="300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17987" y="132736"/>
                <a:ext cx="27310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987" y="132736"/>
                <a:ext cx="2731004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043084" y="152399"/>
                <a:ext cx="17970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/>
                        </a:rPr>
                        <m:t>𝐶</m:t>
                      </m:r>
                      <m:r>
                        <a:rPr lang="en-GB" b="0" i="1" smtClean="0">
                          <a:latin typeface="Cambria Math"/>
                        </a:rPr>
                        <m:t>𝑒𝑛𝑡𝑟𝑒</m:t>
                      </m:r>
                      <m:r>
                        <a:rPr lang="en-GB" b="0" i="1" smtClean="0">
                          <a:latin typeface="Cambria Math"/>
                        </a:rPr>
                        <m:t>=(</m:t>
                      </m:r>
                      <m:r>
                        <a:rPr lang="en-GB" b="0" i="1" smtClean="0">
                          <a:latin typeface="Cambria Math"/>
                        </a:rPr>
                        <m:t>𝑎</m:t>
                      </m:r>
                      <m:r>
                        <a:rPr lang="en-GB" b="0" i="1" smtClean="0">
                          <a:latin typeface="Cambria Math"/>
                        </a:rPr>
                        <m:t>,</m:t>
                      </m:r>
                      <m:r>
                        <a:rPr lang="en-GB" b="0" i="1" smtClean="0">
                          <a:latin typeface="Cambria Math"/>
                        </a:rPr>
                        <m:t>𝑏</m:t>
                      </m:r>
                      <m:r>
                        <a:rPr lang="en-GB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3084" y="152399"/>
                <a:ext cx="1797030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729317" y="142567"/>
                <a:ext cx="13919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/>
                        </a:rPr>
                        <m:t>𝑅</m:t>
                      </m:r>
                      <m:r>
                        <a:rPr lang="en-GB" b="0" i="1" smtClean="0">
                          <a:latin typeface="Cambria Math"/>
                        </a:rPr>
                        <m:t>𝑎𝑑𝑖𝑢𝑠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latin typeface="Cambria Math"/>
                        </a:rPr>
                        <m:t>𝑟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9317" y="142567"/>
                <a:ext cx="1391920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091381" y="2905432"/>
                <a:ext cx="27523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+4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=20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1381" y="2905432"/>
                <a:ext cx="2752357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495800" y="2057400"/>
                <a:ext cx="27523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+4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=20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057400"/>
                <a:ext cx="2752357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343400" y="2743200"/>
                <a:ext cx="29177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5−3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−8+4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=20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743200"/>
                <a:ext cx="2917722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105400" y="3352800"/>
                <a:ext cx="21098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−4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=20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352800"/>
                <a:ext cx="2109808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791200" y="3886200"/>
                <a:ext cx="1447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/>
                        </a:rPr>
                        <m:t>4</m:t>
                      </m:r>
                      <m:r>
                        <a:rPr lang="en-GB" b="0" i="1" smtClean="0">
                          <a:latin typeface="Cambria Math"/>
                        </a:rPr>
                        <m:t>+16=20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886200"/>
                <a:ext cx="1447800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33"/>
          <p:cNvSpPr>
            <a:spLocks/>
          </p:cNvSpPr>
          <p:nvPr/>
        </p:nvSpPr>
        <p:spPr bwMode="auto">
          <a:xfrm>
            <a:off x="7391400" y="2286000"/>
            <a:ext cx="228600" cy="6096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" name="Text Box 34"/>
          <p:cNvSpPr txBox="1">
            <a:spLocks noChangeArrowheads="1"/>
          </p:cNvSpPr>
          <p:nvPr/>
        </p:nvSpPr>
        <p:spPr bwMode="auto">
          <a:xfrm>
            <a:off x="7543800" y="2438400"/>
            <a:ext cx="12954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25" name="Arc 33"/>
          <p:cNvSpPr>
            <a:spLocks/>
          </p:cNvSpPr>
          <p:nvPr/>
        </p:nvSpPr>
        <p:spPr bwMode="auto">
          <a:xfrm>
            <a:off x="7391400" y="2895600"/>
            <a:ext cx="228600" cy="6096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" name="Arc 33"/>
          <p:cNvSpPr>
            <a:spLocks/>
          </p:cNvSpPr>
          <p:nvPr/>
        </p:nvSpPr>
        <p:spPr bwMode="auto">
          <a:xfrm>
            <a:off x="7391400" y="3505200"/>
            <a:ext cx="228600" cy="6096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" name="Text Box 34"/>
          <p:cNvSpPr txBox="1">
            <a:spLocks noChangeArrowheads="1"/>
          </p:cNvSpPr>
          <p:nvPr/>
        </p:nvSpPr>
        <p:spPr bwMode="auto">
          <a:xfrm>
            <a:off x="7467600" y="2819400"/>
            <a:ext cx="14478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inside the brackets</a:t>
            </a:r>
          </a:p>
        </p:txBody>
      </p:sp>
      <p:sp>
        <p:nvSpPr>
          <p:cNvPr id="30" name="Text Box 34"/>
          <p:cNvSpPr txBox="1">
            <a:spLocks noChangeArrowheads="1"/>
          </p:cNvSpPr>
          <p:nvPr/>
        </p:nvSpPr>
        <p:spPr bwMode="auto">
          <a:xfrm>
            <a:off x="7543800" y="3657600"/>
            <a:ext cx="14478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Square both</a:t>
            </a:r>
          </a:p>
        </p:txBody>
      </p:sp>
      <p:sp>
        <p:nvSpPr>
          <p:cNvPr id="31" name="Text Box 34"/>
          <p:cNvSpPr txBox="1">
            <a:spLocks noChangeArrowheads="1"/>
          </p:cNvSpPr>
          <p:nvPr/>
        </p:nvSpPr>
        <p:spPr bwMode="auto">
          <a:xfrm>
            <a:off x="4648200" y="4572000"/>
            <a:ext cx="3733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As the statement is true, the circle curve will pass through (5,-8)</a:t>
            </a:r>
          </a:p>
        </p:txBody>
      </p:sp>
      <p:sp>
        <p:nvSpPr>
          <p:cNvPr id="33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068" y="42450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8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2182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 animBg="1"/>
      <p:bldP spid="24" grpId="0"/>
      <p:bldP spid="25" grpId="0" animBg="1"/>
      <p:bldP spid="26" grpId="0" animBg="1"/>
      <p:bldP spid="27" grpId="0"/>
      <p:bldP spid="30" grpId="0"/>
      <p:bldP spid="3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5263" y="1600200"/>
            <a:ext cx="44704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GB" sz="1800" b="1" dirty="0">
                <a:latin typeface="Comic Sans MS" pitchFamily="66" charset="0"/>
              </a:rPr>
              <a:t>You can model circles through equations</a:t>
            </a:r>
          </a:p>
          <a:p>
            <a:pPr algn="ctr" eaLnBrk="1" hangingPunct="1">
              <a:buFontTx/>
              <a:buNone/>
            </a:pPr>
            <a:endParaRPr lang="en-GB" sz="1400" dirty="0">
              <a:latin typeface="Comic Sans MS" pitchFamily="66" charset="0"/>
            </a:endParaRPr>
          </a:p>
          <a:p>
            <a:pPr algn="ctr" eaLnBrk="1" hangingPunct="1">
              <a:buFontTx/>
              <a:buNone/>
            </a:pPr>
            <a:r>
              <a:rPr lang="en-GB" sz="1400" dirty="0">
                <a:latin typeface="Comic Sans MS" pitchFamily="66" charset="0"/>
              </a:rPr>
              <a:t>The line AB is the diameter of a circle, where A and B are (4,7) and (-8,3) respectively. Find the equation of the circle.</a:t>
            </a:r>
          </a:p>
          <a:p>
            <a:pPr algn="ctr" eaLnBrk="1" hangingPunct="1">
              <a:buFontTx/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To do this we need to find the centre of the circle, and its radius…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17987" y="132736"/>
                <a:ext cx="27310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987" y="132736"/>
                <a:ext cx="2731004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043084" y="152399"/>
                <a:ext cx="17970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/>
                        </a:rPr>
                        <m:t>𝐶</m:t>
                      </m:r>
                      <m:r>
                        <a:rPr lang="en-GB" b="0" i="1" smtClean="0">
                          <a:latin typeface="Cambria Math"/>
                        </a:rPr>
                        <m:t>𝑒𝑛𝑡𝑟𝑒</m:t>
                      </m:r>
                      <m:r>
                        <a:rPr lang="en-GB" b="0" i="1" smtClean="0">
                          <a:latin typeface="Cambria Math"/>
                        </a:rPr>
                        <m:t>=(</m:t>
                      </m:r>
                      <m:r>
                        <a:rPr lang="en-GB" b="0" i="1" smtClean="0">
                          <a:latin typeface="Cambria Math"/>
                        </a:rPr>
                        <m:t>𝑎</m:t>
                      </m:r>
                      <m:r>
                        <a:rPr lang="en-GB" b="0" i="1" smtClean="0">
                          <a:latin typeface="Cambria Math"/>
                        </a:rPr>
                        <m:t>,</m:t>
                      </m:r>
                      <m:r>
                        <a:rPr lang="en-GB" b="0" i="1" smtClean="0">
                          <a:latin typeface="Cambria Math"/>
                        </a:rPr>
                        <m:t>𝑏</m:t>
                      </m:r>
                      <m:r>
                        <a:rPr lang="en-GB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3084" y="152399"/>
                <a:ext cx="1797030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729317" y="142567"/>
                <a:ext cx="13919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/>
                        </a:rPr>
                        <m:t>𝑅</m:t>
                      </m:r>
                      <m:r>
                        <a:rPr lang="en-GB" b="0" i="1" smtClean="0">
                          <a:latin typeface="Cambria Math"/>
                        </a:rPr>
                        <m:t>𝑎𝑑𝑖𝑢𝑠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latin typeface="Cambria Math"/>
                        </a:rPr>
                        <m:t>𝑟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9317" y="142567"/>
                <a:ext cx="1391920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Line 2"/>
          <p:cNvSpPr>
            <a:spLocks noChangeShapeType="1"/>
          </p:cNvSpPr>
          <p:nvPr/>
        </p:nvSpPr>
        <p:spPr bwMode="auto">
          <a:xfrm flipV="1">
            <a:off x="2590800" y="38862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" name="Line 3"/>
          <p:cNvSpPr>
            <a:spLocks noChangeShapeType="1"/>
          </p:cNvSpPr>
          <p:nvPr/>
        </p:nvSpPr>
        <p:spPr bwMode="auto">
          <a:xfrm rot="5400000" flipV="1">
            <a:off x="2552700" y="39243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4" name="Oval 4"/>
          <p:cNvSpPr>
            <a:spLocks noChangeAspect="1" noChangeArrowheads="1"/>
          </p:cNvSpPr>
          <p:nvPr/>
        </p:nvSpPr>
        <p:spPr bwMode="auto">
          <a:xfrm>
            <a:off x="1600200" y="3810000"/>
            <a:ext cx="1752600" cy="17526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5" name="Group 22"/>
          <p:cNvGrpSpPr>
            <a:grpSpLocks/>
          </p:cNvGrpSpPr>
          <p:nvPr/>
        </p:nvGrpSpPr>
        <p:grpSpPr bwMode="auto">
          <a:xfrm>
            <a:off x="1600200" y="4953000"/>
            <a:ext cx="152400" cy="152400"/>
            <a:chOff x="2832" y="3648"/>
            <a:chExt cx="96" cy="96"/>
          </a:xfrm>
        </p:grpSpPr>
        <p:sp>
          <p:nvSpPr>
            <p:cNvPr id="36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8" name="Text Box 34"/>
          <p:cNvSpPr txBox="1">
            <a:spLocks noChangeArrowheads="1"/>
          </p:cNvSpPr>
          <p:nvPr/>
        </p:nvSpPr>
        <p:spPr bwMode="auto">
          <a:xfrm>
            <a:off x="3346161" y="4155643"/>
            <a:ext cx="6921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(4,7)</a:t>
            </a:r>
          </a:p>
        </p:txBody>
      </p:sp>
      <p:grpSp>
        <p:nvGrpSpPr>
          <p:cNvPr id="39" name="Group 22"/>
          <p:cNvGrpSpPr>
            <a:grpSpLocks/>
          </p:cNvGrpSpPr>
          <p:nvPr/>
        </p:nvGrpSpPr>
        <p:grpSpPr bwMode="auto">
          <a:xfrm>
            <a:off x="3200400" y="4267200"/>
            <a:ext cx="152400" cy="152400"/>
            <a:chOff x="2832" y="3648"/>
            <a:chExt cx="96" cy="96"/>
          </a:xfrm>
        </p:grpSpPr>
        <p:sp>
          <p:nvSpPr>
            <p:cNvPr id="40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5" name="Line 22"/>
          <p:cNvSpPr>
            <a:spLocks noChangeShapeType="1"/>
          </p:cNvSpPr>
          <p:nvPr/>
        </p:nvSpPr>
        <p:spPr bwMode="auto">
          <a:xfrm flipV="1">
            <a:off x="1662545" y="4350326"/>
            <a:ext cx="1620982" cy="706582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42" name="Group 22"/>
          <p:cNvGrpSpPr>
            <a:grpSpLocks/>
          </p:cNvGrpSpPr>
          <p:nvPr/>
        </p:nvGrpSpPr>
        <p:grpSpPr bwMode="auto">
          <a:xfrm>
            <a:off x="2438401" y="4620490"/>
            <a:ext cx="152400" cy="152400"/>
            <a:chOff x="2832" y="3648"/>
            <a:chExt cx="96" cy="96"/>
          </a:xfrm>
        </p:grpSpPr>
        <p:sp>
          <p:nvSpPr>
            <p:cNvPr id="43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4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6" name="Text Box 34"/>
          <p:cNvSpPr txBox="1">
            <a:spLocks noChangeArrowheads="1"/>
          </p:cNvSpPr>
          <p:nvPr/>
        </p:nvSpPr>
        <p:spPr bwMode="auto">
          <a:xfrm>
            <a:off x="1004744" y="4945353"/>
            <a:ext cx="6921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(-8,3)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195455" y="1662546"/>
            <a:ext cx="18902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Finding the midpoint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181600" y="2133600"/>
                <a:ext cx="1640193" cy="4882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GB" sz="14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1400" b="0" i="1" smtClean="0">
                              <a:latin typeface="Cambria Math"/>
                            </a:rPr>
                            <m:t>,</m:t>
                          </m:r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GB" sz="14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2133600"/>
                <a:ext cx="1640193" cy="48821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181600" y="2819400"/>
                <a:ext cx="1498102" cy="576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8+</m:t>
                              </m:r>
                              <m:r>
                                <a:rPr lang="en-GB" sz="1400" i="1" smtClean="0">
                                  <a:latin typeface="Cambria Math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1400" b="0" i="1" smtClean="0">
                              <a:latin typeface="Cambria Math"/>
                            </a:rPr>
                            <m:t>,</m:t>
                          </m:r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 smtClean="0">
                                  <a:latin typeface="Cambria Math"/>
                                </a:rPr>
                                <m:t>3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400" i="1" smtClean="0">
                                  <a:latin typeface="Cambria Math"/>
                                </a:rPr>
                                <m:t>7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2819400"/>
                <a:ext cx="1498102" cy="57637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181600" y="3581400"/>
                <a:ext cx="83587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2,</m:t>
                          </m:r>
                          <m:r>
                            <a:rPr lang="en-GB" sz="1600" i="1" smtClean="0">
                              <a:latin typeface="Cambria Math"/>
                            </a:rPr>
                            <m:t>5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581400"/>
                <a:ext cx="835870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33"/>
          <p:cNvSpPr>
            <a:spLocks/>
          </p:cNvSpPr>
          <p:nvPr/>
        </p:nvSpPr>
        <p:spPr bwMode="auto">
          <a:xfrm>
            <a:off x="6934200" y="2438400"/>
            <a:ext cx="228600" cy="6096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0" name="Text Box 34"/>
          <p:cNvSpPr txBox="1">
            <a:spLocks noChangeArrowheads="1"/>
          </p:cNvSpPr>
          <p:nvPr/>
        </p:nvSpPr>
        <p:spPr bwMode="auto">
          <a:xfrm>
            <a:off x="7086600" y="2438400"/>
            <a:ext cx="1752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the coordinate values</a:t>
            </a:r>
          </a:p>
        </p:txBody>
      </p:sp>
      <p:sp>
        <p:nvSpPr>
          <p:cNvPr id="51" name="Arc 33"/>
          <p:cNvSpPr>
            <a:spLocks/>
          </p:cNvSpPr>
          <p:nvPr/>
        </p:nvSpPr>
        <p:spPr bwMode="auto">
          <a:xfrm>
            <a:off x="6934200" y="3124200"/>
            <a:ext cx="228600" cy="6096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" name="Text Box 34"/>
          <p:cNvSpPr txBox="1">
            <a:spLocks noChangeArrowheads="1"/>
          </p:cNvSpPr>
          <p:nvPr/>
        </p:nvSpPr>
        <p:spPr bwMode="auto">
          <a:xfrm>
            <a:off x="7086600" y="3276600"/>
            <a:ext cx="12954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228600" y="5943600"/>
                <a:ext cx="173182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𝐶𝑒𝑛𝑡𝑟𝑒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2,</m:t>
                          </m:r>
                          <m:r>
                            <a:rPr lang="en-GB" sz="1600" i="1" smtClean="0">
                              <a:latin typeface="Cambria Math"/>
                            </a:rPr>
                            <m:t>5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5943600"/>
                <a:ext cx="1731821" cy="3385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 Box 34"/>
          <p:cNvSpPr txBox="1">
            <a:spLocks noChangeArrowheads="1"/>
          </p:cNvSpPr>
          <p:nvPr/>
        </p:nvSpPr>
        <p:spPr bwMode="auto">
          <a:xfrm>
            <a:off x="1981200" y="4343400"/>
            <a:ext cx="6921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(-2,5)</a:t>
            </a:r>
          </a:p>
        </p:txBody>
      </p:sp>
      <p:sp>
        <p:nvSpPr>
          <p:cNvPr id="56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068" y="42450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5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062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3" grpId="0" animBg="1"/>
      <p:bldP spid="34" grpId="0" animBg="1"/>
      <p:bldP spid="38" grpId="0"/>
      <p:bldP spid="45" grpId="0" animBg="1"/>
      <p:bldP spid="46" grpId="0"/>
      <p:bldP spid="2" grpId="0"/>
      <p:bldP spid="5" grpId="0"/>
      <p:bldP spid="47" grpId="0"/>
      <p:bldP spid="48" grpId="0"/>
      <p:bldP spid="49" grpId="0" animBg="1"/>
      <p:bldP spid="50" grpId="0"/>
      <p:bldP spid="51" grpId="0" animBg="1"/>
      <p:bldP spid="52" grpId="0"/>
      <p:bldP spid="53" grpId="0"/>
      <p:bldP spid="5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5263" y="1600200"/>
            <a:ext cx="44704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GB" sz="1800" b="1" dirty="0">
                <a:latin typeface="Comic Sans MS" pitchFamily="66" charset="0"/>
              </a:rPr>
              <a:t>You can model circles through equations</a:t>
            </a:r>
          </a:p>
          <a:p>
            <a:pPr algn="ctr" eaLnBrk="1" hangingPunct="1">
              <a:buFontTx/>
              <a:buNone/>
            </a:pPr>
            <a:endParaRPr lang="en-GB" sz="1400" dirty="0">
              <a:latin typeface="Comic Sans MS" pitchFamily="66" charset="0"/>
            </a:endParaRPr>
          </a:p>
          <a:p>
            <a:pPr algn="ctr" eaLnBrk="1" hangingPunct="1">
              <a:buFontTx/>
              <a:buNone/>
            </a:pPr>
            <a:r>
              <a:rPr lang="en-GB" sz="1400" dirty="0">
                <a:latin typeface="Comic Sans MS" pitchFamily="66" charset="0"/>
              </a:rPr>
              <a:t>The line AB is the diameter of a circle, where A and B are (4,7) and (-8,3) respectively. Find the equation of the circle.</a:t>
            </a:r>
          </a:p>
          <a:p>
            <a:pPr algn="ctr" eaLnBrk="1" hangingPunct="1">
              <a:buFontTx/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To do this we need to find the centre of the circle, and its radius…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17987" y="132736"/>
                <a:ext cx="27310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987" y="132736"/>
                <a:ext cx="2731004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043084" y="152399"/>
                <a:ext cx="17970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/>
                        </a:rPr>
                        <m:t>𝐶</m:t>
                      </m:r>
                      <m:r>
                        <a:rPr lang="en-GB" b="0" i="1" smtClean="0">
                          <a:latin typeface="Cambria Math"/>
                        </a:rPr>
                        <m:t>𝑒𝑛𝑡𝑟𝑒</m:t>
                      </m:r>
                      <m:r>
                        <a:rPr lang="en-GB" b="0" i="1" smtClean="0">
                          <a:latin typeface="Cambria Math"/>
                        </a:rPr>
                        <m:t>=(</m:t>
                      </m:r>
                      <m:r>
                        <a:rPr lang="en-GB" b="0" i="1" smtClean="0">
                          <a:latin typeface="Cambria Math"/>
                        </a:rPr>
                        <m:t>𝑎</m:t>
                      </m:r>
                      <m:r>
                        <a:rPr lang="en-GB" b="0" i="1" smtClean="0">
                          <a:latin typeface="Cambria Math"/>
                        </a:rPr>
                        <m:t>,</m:t>
                      </m:r>
                      <m:r>
                        <a:rPr lang="en-GB" b="0" i="1" smtClean="0">
                          <a:latin typeface="Cambria Math"/>
                        </a:rPr>
                        <m:t>𝑏</m:t>
                      </m:r>
                      <m:r>
                        <a:rPr lang="en-GB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3084" y="152399"/>
                <a:ext cx="1797030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729317" y="142567"/>
                <a:ext cx="13919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/>
                        </a:rPr>
                        <m:t>𝑅</m:t>
                      </m:r>
                      <m:r>
                        <a:rPr lang="en-GB" b="0" i="1" smtClean="0">
                          <a:latin typeface="Cambria Math"/>
                        </a:rPr>
                        <m:t>𝑎𝑑𝑖𝑢𝑠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latin typeface="Cambria Math"/>
                        </a:rPr>
                        <m:t>𝑟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9317" y="142567"/>
                <a:ext cx="1391920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Line 2"/>
          <p:cNvSpPr>
            <a:spLocks noChangeShapeType="1"/>
          </p:cNvSpPr>
          <p:nvPr/>
        </p:nvSpPr>
        <p:spPr bwMode="auto">
          <a:xfrm flipV="1">
            <a:off x="2590800" y="38862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" name="Line 3"/>
          <p:cNvSpPr>
            <a:spLocks noChangeShapeType="1"/>
          </p:cNvSpPr>
          <p:nvPr/>
        </p:nvSpPr>
        <p:spPr bwMode="auto">
          <a:xfrm rot="5400000" flipV="1">
            <a:off x="2552700" y="39243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4" name="Oval 4"/>
          <p:cNvSpPr>
            <a:spLocks noChangeAspect="1" noChangeArrowheads="1"/>
          </p:cNvSpPr>
          <p:nvPr/>
        </p:nvSpPr>
        <p:spPr bwMode="auto">
          <a:xfrm>
            <a:off x="1600200" y="3810000"/>
            <a:ext cx="1752600" cy="17526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5" name="Group 22"/>
          <p:cNvGrpSpPr>
            <a:grpSpLocks/>
          </p:cNvGrpSpPr>
          <p:nvPr/>
        </p:nvGrpSpPr>
        <p:grpSpPr bwMode="auto">
          <a:xfrm>
            <a:off x="1600200" y="4953000"/>
            <a:ext cx="152400" cy="152400"/>
            <a:chOff x="2832" y="3648"/>
            <a:chExt cx="96" cy="96"/>
          </a:xfrm>
        </p:grpSpPr>
        <p:sp>
          <p:nvSpPr>
            <p:cNvPr id="36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8" name="Text Box 34"/>
          <p:cNvSpPr txBox="1">
            <a:spLocks noChangeArrowheads="1"/>
          </p:cNvSpPr>
          <p:nvPr/>
        </p:nvSpPr>
        <p:spPr bwMode="auto">
          <a:xfrm>
            <a:off x="3346161" y="4155643"/>
            <a:ext cx="6921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(4,7)</a:t>
            </a:r>
          </a:p>
        </p:txBody>
      </p:sp>
      <p:grpSp>
        <p:nvGrpSpPr>
          <p:cNvPr id="39" name="Group 22"/>
          <p:cNvGrpSpPr>
            <a:grpSpLocks/>
          </p:cNvGrpSpPr>
          <p:nvPr/>
        </p:nvGrpSpPr>
        <p:grpSpPr bwMode="auto">
          <a:xfrm>
            <a:off x="3200400" y="4267200"/>
            <a:ext cx="152400" cy="152400"/>
            <a:chOff x="2832" y="3648"/>
            <a:chExt cx="96" cy="96"/>
          </a:xfrm>
        </p:grpSpPr>
        <p:sp>
          <p:nvSpPr>
            <p:cNvPr id="40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5" name="Line 22"/>
          <p:cNvSpPr>
            <a:spLocks noChangeShapeType="1"/>
          </p:cNvSpPr>
          <p:nvPr/>
        </p:nvSpPr>
        <p:spPr bwMode="auto">
          <a:xfrm flipV="1">
            <a:off x="1662545" y="4350326"/>
            <a:ext cx="1620982" cy="706582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42" name="Group 22"/>
          <p:cNvGrpSpPr>
            <a:grpSpLocks/>
          </p:cNvGrpSpPr>
          <p:nvPr/>
        </p:nvGrpSpPr>
        <p:grpSpPr bwMode="auto">
          <a:xfrm>
            <a:off x="2438401" y="4620490"/>
            <a:ext cx="152400" cy="152400"/>
            <a:chOff x="2832" y="3648"/>
            <a:chExt cx="96" cy="96"/>
          </a:xfrm>
        </p:grpSpPr>
        <p:sp>
          <p:nvSpPr>
            <p:cNvPr id="43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4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6" name="Text Box 34"/>
          <p:cNvSpPr txBox="1">
            <a:spLocks noChangeArrowheads="1"/>
          </p:cNvSpPr>
          <p:nvPr/>
        </p:nvSpPr>
        <p:spPr bwMode="auto">
          <a:xfrm>
            <a:off x="1004744" y="4945353"/>
            <a:ext cx="6921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(-8,3)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876800" y="1662546"/>
            <a:ext cx="41147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Finding the radius</a:t>
            </a: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The radius will be the distance from the centre to the edge, so you can use 2 coordinates and Pythagoras’ Theorem for this!</a:t>
            </a: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Using (-2,5) and (4,7)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228600" y="5943600"/>
                <a:ext cx="173182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𝐶𝑒𝑛𝑡𝑟𝑒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2,</m:t>
                          </m:r>
                          <m:r>
                            <a:rPr lang="en-GB" sz="1600" i="1" smtClean="0">
                              <a:latin typeface="Cambria Math"/>
                            </a:rPr>
                            <m:t>5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5943600"/>
                <a:ext cx="1731821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 Box 34"/>
          <p:cNvSpPr txBox="1">
            <a:spLocks noChangeArrowheads="1"/>
          </p:cNvSpPr>
          <p:nvPr/>
        </p:nvSpPr>
        <p:spPr bwMode="auto">
          <a:xfrm>
            <a:off x="1981200" y="4343400"/>
            <a:ext cx="6921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(-2,5)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724400" y="3733800"/>
                <a:ext cx="2819875" cy="4277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4−(−2)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7−5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3733800"/>
                <a:ext cx="2819875" cy="427746"/>
              </a:xfrm>
              <a:prstGeom prst="rect">
                <a:avLst/>
              </a:prstGeom>
              <a:blipFill rotWithShape="1">
                <a:blip r:embed="rId8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724400" y="4343400"/>
                <a:ext cx="1550296" cy="4277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6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4343400"/>
                <a:ext cx="1550296" cy="42774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724400" y="4953000"/>
                <a:ext cx="656846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i="1" smtClean="0">
                              <a:latin typeface="Cambria Math"/>
                            </a:rPr>
                            <m:t>4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0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4953000"/>
                <a:ext cx="656846" cy="40197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724400" y="5562600"/>
                <a:ext cx="1022331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=2</m:t>
                      </m:r>
                      <m:rad>
                        <m:radPr>
                          <m:degHide m:val="on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latin typeface="Cambria Math"/>
                            </a:rPr>
                            <m:t>10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5562600"/>
                <a:ext cx="1022331" cy="40197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Arc 33"/>
          <p:cNvSpPr>
            <a:spLocks/>
          </p:cNvSpPr>
          <p:nvPr/>
        </p:nvSpPr>
        <p:spPr bwMode="auto">
          <a:xfrm>
            <a:off x="7543800" y="3352800"/>
            <a:ext cx="228600" cy="6096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9" name="Text Box 34"/>
          <p:cNvSpPr txBox="1">
            <a:spLocks noChangeArrowheads="1"/>
          </p:cNvSpPr>
          <p:nvPr/>
        </p:nvSpPr>
        <p:spPr bwMode="auto">
          <a:xfrm>
            <a:off x="7620000" y="3352800"/>
            <a:ext cx="1295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800600" y="3124200"/>
                <a:ext cx="2752035" cy="4277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GB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GB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GB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GB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b="0" i="1" smtClean="0">
                                          <a:latin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GB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b="0" i="1" smtClean="0">
                                          <a:latin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GB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GB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3124200"/>
                <a:ext cx="2752035" cy="427746"/>
              </a:xfrm>
              <a:prstGeom prst="rect">
                <a:avLst/>
              </a:prstGeom>
              <a:blipFill rotWithShape="1">
                <a:blip r:embed="rId12"/>
                <a:stretch>
                  <a:fillRect b="-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Arc 33"/>
          <p:cNvSpPr>
            <a:spLocks/>
          </p:cNvSpPr>
          <p:nvPr/>
        </p:nvSpPr>
        <p:spPr bwMode="auto">
          <a:xfrm>
            <a:off x="7543800" y="3962400"/>
            <a:ext cx="228600" cy="6096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2" name="Arc 33"/>
          <p:cNvSpPr>
            <a:spLocks/>
          </p:cNvSpPr>
          <p:nvPr/>
        </p:nvSpPr>
        <p:spPr bwMode="auto">
          <a:xfrm>
            <a:off x="7543800" y="4572000"/>
            <a:ext cx="228600" cy="6096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3" name="Arc 33"/>
          <p:cNvSpPr>
            <a:spLocks/>
          </p:cNvSpPr>
          <p:nvPr/>
        </p:nvSpPr>
        <p:spPr bwMode="auto">
          <a:xfrm>
            <a:off x="7543800" y="5181600"/>
            <a:ext cx="228600" cy="6096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4" name="Text Box 34"/>
          <p:cNvSpPr txBox="1">
            <a:spLocks noChangeArrowheads="1"/>
          </p:cNvSpPr>
          <p:nvPr/>
        </p:nvSpPr>
        <p:spPr bwMode="auto">
          <a:xfrm>
            <a:off x="7696200" y="3962400"/>
            <a:ext cx="1295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Careful with negatives!</a:t>
            </a:r>
          </a:p>
        </p:txBody>
      </p:sp>
      <p:sp>
        <p:nvSpPr>
          <p:cNvPr id="65" name="Text Box 34"/>
          <p:cNvSpPr txBox="1">
            <a:spLocks noChangeArrowheads="1"/>
          </p:cNvSpPr>
          <p:nvPr/>
        </p:nvSpPr>
        <p:spPr bwMode="auto">
          <a:xfrm>
            <a:off x="7620000" y="4724400"/>
            <a:ext cx="12954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66" name="Text Box 34"/>
          <p:cNvSpPr txBox="1">
            <a:spLocks noChangeArrowheads="1"/>
          </p:cNvSpPr>
          <p:nvPr/>
        </p:nvSpPr>
        <p:spPr bwMode="auto">
          <a:xfrm>
            <a:off x="7620000" y="5334000"/>
            <a:ext cx="12954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228600" y="6324600"/>
                <a:ext cx="1631922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𝑅𝑎𝑑𝑖𝑢𝑠</m:t>
                      </m:r>
                      <m:r>
                        <a:rPr lang="en-GB" sz="1600" b="0" i="1" smtClean="0">
                          <a:latin typeface="Cambria Math"/>
                        </a:rPr>
                        <m:t>=2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10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6324600"/>
                <a:ext cx="1631922" cy="367601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068" y="42450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901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5" grpId="0"/>
      <p:bldP spid="56" grpId="0"/>
      <p:bldP spid="57" grpId="0"/>
      <p:bldP spid="58" grpId="0" animBg="1"/>
      <p:bldP spid="59" grpId="0"/>
      <p:bldP spid="60" grpId="0"/>
      <p:bldP spid="61" grpId="0" animBg="1"/>
      <p:bldP spid="62" grpId="0" animBg="1"/>
      <p:bldP spid="63" grpId="0" animBg="1"/>
      <p:bldP spid="64" grpId="0"/>
      <p:bldP spid="65" grpId="0"/>
      <p:bldP spid="66" grpId="0"/>
      <p:bldP spid="6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5263" y="1600200"/>
            <a:ext cx="44704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GB" sz="1800" b="1" dirty="0">
                <a:latin typeface="Comic Sans MS" pitchFamily="66" charset="0"/>
              </a:rPr>
              <a:t>You can model circles through equations</a:t>
            </a:r>
          </a:p>
          <a:p>
            <a:pPr algn="ctr" eaLnBrk="1" hangingPunct="1">
              <a:buFontTx/>
              <a:buNone/>
            </a:pPr>
            <a:endParaRPr lang="en-GB" sz="1400" dirty="0">
              <a:latin typeface="Comic Sans MS" pitchFamily="66" charset="0"/>
            </a:endParaRPr>
          </a:p>
          <a:p>
            <a:pPr algn="ctr" eaLnBrk="1" hangingPunct="1">
              <a:buFontTx/>
              <a:buNone/>
            </a:pPr>
            <a:r>
              <a:rPr lang="en-GB" sz="1400" dirty="0">
                <a:latin typeface="Comic Sans MS" pitchFamily="66" charset="0"/>
              </a:rPr>
              <a:t>The line AB is the diameter of a circle, where A and B are (4,7) and (-8,3) respectively. Find the equation of the circle.</a:t>
            </a:r>
          </a:p>
          <a:p>
            <a:pPr algn="ctr" eaLnBrk="1" hangingPunct="1">
              <a:buFontTx/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To do this we need to find the centre of the circle, and its radius…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17987" y="132736"/>
                <a:ext cx="27310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987" y="132736"/>
                <a:ext cx="2731004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043084" y="152399"/>
                <a:ext cx="17970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/>
                        </a:rPr>
                        <m:t>𝐶</m:t>
                      </m:r>
                      <m:r>
                        <a:rPr lang="en-GB" b="0" i="1" smtClean="0">
                          <a:latin typeface="Cambria Math"/>
                        </a:rPr>
                        <m:t>𝑒𝑛𝑡𝑟𝑒</m:t>
                      </m:r>
                      <m:r>
                        <a:rPr lang="en-GB" b="0" i="1" smtClean="0">
                          <a:latin typeface="Cambria Math"/>
                        </a:rPr>
                        <m:t>=(</m:t>
                      </m:r>
                      <m:r>
                        <a:rPr lang="en-GB" b="0" i="1" smtClean="0">
                          <a:latin typeface="Cambria Math"/>
                        </a:rPr>
                        <m:t>𝑎</m:t>
                      </m:r>
                      <m:r>
                        <a:rPr lang="en-GB" b="0" i="1" smtClean="0">
                          <a:latin typeface="Cambria Math"/>
                        </a:rPr>
                        <m:t>,</m:t>
                      </m:r>
                      <m:r>
                        <a:rPr lang="en-GB" b="0" i="1" smtClean="0">
                          <a:latin typeface="Cambria Math"/>
                        </a:rPr>
                        <m:t>𝑏</m:t>
                      </m:r>
                      <m:r>
                        <a:rPr lang="en-GB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3084" y="152399"/>
                <a:ext cx="1797030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729317" y="142567"/>
                <a:ext cx="13919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/>
                        </a:rPr>
                        <m:t>𝑅</m:t>
                      </m:r>
                      <m:r>
                        <a:rPr lang="en-GB" b="0" i="1" smtClean="0">
                          <a:latin typeface="Cambria Math"/>
                        </a:rPr>
                        <m:t>𝑎𝑑𝑖𝑢𝑠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latin typeface="Cambria Math"/>
                        </a:rPr>
                        <m:t>𝑟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9317" y="142567"/>
                <a:ext cx="1391920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Line 2"/>
          <p:cNvSpPr>
            <a:spLocks noChangeShapeType="1"/>
          </p:cNvSpPr>
          <p:nvPr/>
        </p:nvSpPr>
        <p:spPr bwMode="auto">
          <a:xfrm flipV="1">
            <a:off x="2590800" y="38862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" name="Line 3"/>
          <p:cNvSpPr>
            <a:spLocks noChangeShapeType="1"/>
          </p:cNvSpPr>
          <p:nvPr/>
        </p:nvSpPr>
        <p:spPr bwMode="auto">
          <a:xfrm rot="5400000" flipV="1">
            <a:off x="2552700" y="39243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4" name="Oval 4"/>
          <p:cNvSpPr>
            <a:spLocks noChangeAspect="1" noChangeArrowheads="1"/>
          </p:cNvSpPr>
          <p:nvPr/>
        </p:nvSpPr>
        <p:spPr bwMode="auto">
          <a:xfrm>
            <a:off x="1600200" y="3810000"/>
            <a:ext cx="1752600" cy="17526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5" name="Group 22"/>
          <p:cNvGrpSpPr>
            <a:grpSpLocks/>
          </p:cNvGrpSpPr>
          <p:nvPr/>
        </p:nvGrpSpPr>
        <p:grpSpPr bwMode="auto">
          <a:xfrm>
            <a:off x="1600200" y="4953000"/>
            <a:ext cx="152400" cy="152400"/>
            <a:chOff x="2832" y="3648"/>
            <a:chExt cx="96" cy="96"/>
          </a:xfrm>
        </p:grpSpPr>
        <p:sp>
          <p:nvSpPr>
            <p:cNvPr id="36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8" name="Text Box 34"/>
          <p:cNvSpPr txBox="1">
            <a:spLocks noChangeArrowheads="1"/>
          </p:cNvSpPr>
          <p:nvPr/>
        </p:nvSpPr>
        <p:spPr bwMode="auto">
          <a:xfrm>
            <a:off x="3346161" y="4155643"/>
            <a:ext cx="6921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(4,7)</a:t>
            </a:r>
          </a:p>
        </p:txBody>
      </p:sp>
      <p:grpSp>
        <p:nvGrpSpPr>
          <p:cNvPr id="39" name="Group 22"/>
          <p:cNvGrpSpPr>
            <a:grpSpLocks/>
          </p:cNvGrpSpPr>
          <p:nvPr/>
        </p:nvGrpSpPr>
        <p:grpSpPr bwMode="auto">
          <a:xfrm>
            <a:off x="3200400" y="4267200"/>
            <a:ext cx="152400" cy="152400"/>
            <a:chOff x="2832" y="3648"/>
            <a:chExt cx="96" cy="96"/>
          </a:xfrm>
        </p:grpSpPr>
        <p:sp>
          <p:nvSpPr>
            <p:cNvPr id="40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5" name="Line 22"/>
          <p:cNvSpPr>
            <a:spLocks noChangeShapeType="1"/>
          </p:cNvSpPr>
          <p:nvPr/>
        </p:nvSpPr>
        <p:spPr bwMode="auto">
          <a:xfrm flipV="1">
            <a:off x="1662545" y="4350326"/>
            <a:ext cx="1620982" cy="706582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42" name="Group 22"/>
          <p:cNvGrpSpPr>
            <a:grpSpLocks/>
          </p:cNvGrpSpPr>
          <p:nvPr/>
        </p:nvGrpSpPr>
        <p:grpSpPr bwMode="auto">
          <a:xfrm>
            <a:off x="2438401" y="4620490"/>
            <a:ext cx="152400" cy="152400"/>
            <a:chOff x="2832" y="3648"/>
            <a:chExt cx="96" cy="96"/>
          </a:xfrm>
        </p:grpSpPr>
        <p:sp>
          <p:nvSpPr>
            <p:cNvPr id="43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4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6" name="Text Box 34"/>
          <p:cNvSpPr txBox="1">
            <a:spLocks noChangeArrowheads="1"/>
          </p:cNvSpPr>
          <p:nvPr/>
        </p:nvSpPr>
        <p:spPr bwMode="auto">
          <a:xfrm>
            <a:off x="1004744" y="4945353"/>
            <a:ext cx="6921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(-8,3)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228600" y="5943600"/>
                <a:ext cx="173182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𝐶𝑒𝑛𝑡𝑟𝑒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2,</m:t>
                          </m:r>
                          <m:r>
                            <a:rPr lang="en-GB" sz="1600" i="1" smtClean="0">
                              <a:latin typeface="Cambria Math"/>
                            </a:rPr>
                            <m:t>5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5943600"/>
                <a:ext cx="1731821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 Box 34"/>
          <p:cNvSpPr txBox="1">
            <a:spLocks noChangeArrowheads="1"/>
          </p:cNvSpPr>
          <p:nvPr/>
        </p:nvSpPr>
        <p:spPr bwMode="auto">
          <a:xfrm>
            <a:off x="1981200" y="4343400"/>
            <a:ext cx="6921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(-2,5)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228600" y="6324600"/>
                <a:ext cx="1631922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𝑅𝑎𝑑𝑖𝑢𝑠</m:t>
                      </m:r>
                      <m:r>
                        <a:rPr lang="en-GB" sz="1600" b="0" i="1" smtClean="0">
                          <a:latin typeface="Cambria Math"/>
                        </a:rPr>
                        <m:t>=2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10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6324600"/>
                <a:ext cx="1631922" cy="36760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800600" y="1524000"/>
                <a:ext cx="27310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1524000"/>
                <a:ext cx="2731004" cy="369332"/>
              </a:xfrm>
              <a:prstGeom prst="rect">
                <a:avLst/>
              </a:prstGeom>
              <a:blipFill rotWithShape="1">
                <a:blip r:embed="rId9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800600" y="2133600"/>
                <a:ext cx="3331874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(2</m:t>
                          </m:r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10</m:t>
                              </m:r>
                            </m:e>
                          </m:rad>
                          <m:r>
                            <a:rPr lang="en-GB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2133600"/>
                <a:ext cx="3331874" cy="401970"/>
              </a:xfrm>
              <a:prstGeom prst="rect">
                <a:avLst/>
              </a:prstGeom>
              <a:blipFill rotWithShape="1">
                <a:blip r:embed="rId10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33"/>
          <p:cNvSpPr>
            <a:spLocks/>
          </p:cNvSpPr>
          <p:nvPr/>
        </p:nvSpPr>
        <p:spPr bwMode="auto">
          <a:xfrm>
            <a:off x="8077200" y="1752600"/>
            <a:ext cx="228600" cy="6096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0" name="Text Box 34"/>
          <p:cNvSpPr txBox="1">
            <a:spLocks noChangeArrowheads="1"/>
          </p:cNvSpPr>
          <p:nvPr/>
        </p:nvSpPr>
        <p:spPr bwMode="auto">
          <a:xfrm>
            <a:off x="8077200" y="1752600"/>
            <a:ext cx="1295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values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800600" y="2819400"/>
                <a:ext cx="27523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=40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2819400"/>
                <a:ext cx="2752357" cy="369332"/>
              </a:xfrm>
              <a:prstGeom prst="rect">
                <a:avLst/>
              </a:prstGeom>
              <a:blipFill rotWithShape="1">
                <a:blip r:embed="rId11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Arc 33"/>
          <p:cNvSpPr>
            <a:spLocks/>
          </p:cNvSpPr>
          <p:nvPr/>
        </p:nvSpPr>
        <p:spPr bwMode="auto">
          <a:xfrm>
            <a:off x="8077200" y="2362200"/>
            <a:ext cx="228600" cy="6096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8" name="Text Box 34"/>
          <p:cNvSpPr txBox="1">
            <a:spLocks noChangeArrowheads="1"/>
          </p:cNvSpPr>
          <p:nvPr/>
        </p:nvSpPr>
        <p:spPr bwMode="auto">
          <a:xfrm>
            <a:off x="8001000" y="2438400"/>
            <a:ext cx="1295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Other     form</a:t>
            </a:r>
          </a:p>
        </p:txBody>
      </p:sp>
      <p:sp>
        <p:nvSpPr>
          <p:cNvPr id="56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068" y="42450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5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135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  <p:bldP spid="49" grpId="0" animBg="1"/>
      <p:bldP spid="50" grpId="0"/>
      <p:bldP spid="51" grpId="0"/>
      <p:bldP spid="52" grpId="0" animBg="1"/>
      <p:bldP spid="6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457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95263" y="1600200"/>
                <a:ext cx="3436211" cy="4525963"/>
              </a:xfrm>
            </p:spPr>
            <p:txBody>
              <a:bodyPr/>
              <a:lstStyle/>
              <a:p>
                <a:pPr marL="0" indent="0" algn="ctr">
                  <a:buNone/>
                </a:pPr>
                <a:r>
                  <a:rPr lang="en-GB" sz="1800" b="1" dirty="0">
                    <a:latin typeface="Comic Sans MS" pitchFamily="66" charset="0"/>
                  </a:rPr>
                  <a:t>You can model circles through equations</a:t>
                </a:r>
              </a:p>
              <a:p>
                <a:pPr algn="ctr" eaLnBrk="1" hangingPunct="1">
                  <a:buFontTx/>
                  <a:buNone/>
                </a:pPr>
                <a:endParaRPr lang="en-GB" sz="1600" dirty="0">
                  <a:latin typeface="Comic Sans MS" pitchFamily="66" charset="0"/>
                </a:endParaRPr>
              </a:p>
              <a:p>
                <a:pPr algn="ctr" eaLnBrk="1" hangingPunct="1">
                  <a:buFontTx/>
                  <a:buNone/>
                </a:pPr>
                <a:r>
                  <a:rPr lang="en-GB" sz="1600" dirty="0">
                    <a:latin typeface="Comic Sans MS" pitchFamily="66" charset="0"/>
                  </a:rPr>
                  <a:t>Find the centre and radius of the circle with equation:</a:t>
                </a:r>
              </a:p>
              <a:p>
                <a:pPr algn="ctr" eaLnBrk="1" hangingPunct="1">
                  <a:buFontTx/>
                  <a:buNone/>
                </a:pPr>
                <a:endParaRPr lang="en-GB" sz="1600" dirty="0">
                  <a:latin typeface="Comic Sans MS" pitchFamily="66" charset="0"/>
                </a:endParaRPr>
              </a:p>
              <a:p>
                <a:pPr algn="ctr" eaLnBrk="1" hangingPunct="1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−14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+16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−12=0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  <a:p>
                <a:pPr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algn="ctr" eaLnBrk="1" hangingPunct="1">
                  <a:buFontTx/>
                  <a:buNone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 You can use completing the square to change the form…</a:t>
                </a:r>
                <a:endParaRPr lang="en-GB" sz="1600" dirty="0">
                  <a:latin typeface="Comic Sans MS" pitchFamily="66" charset="0"/>
                </a:endParaRPr>
              </a:p>
              <a:p>
                <a:pPr algn="ctr" eaLnBrk="1" hangingPunct="1">
                  <a:buFontTx/>
                  <a:buNone/>
                </a:pP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457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95263" y="1600200"/>
                <a:ext cx="3436211" cy="4525963"/>
              </a:xfrm>
              <a:blipFill>
                <a:blip r:embed="rId2"/>
                <a:stretch>
                  <a:fillRect t="-1348" r="-14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068" y="42450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17987" y="132736"/>
                <a:ext cx="27310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987" y="132736"/>
                <a:ext cx="2731004" cy="369332"/>
              </a:xfrm>
              <a:prstGeom prst="rect">
                <a:avLst/>
              </a:prstGeom>
              <a:blipFill>
                <a:blip r:embed="rId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043084" y="152399"/>
                <a:ext cx="17970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/>
                        </a:rPr>
                        <m:t>𝐶</m:t>
                      </m:r>
                      <m:r>
                        <a:rPr lang="en-GB" b="0" i="1" smtClean="0">
                          <a:latin typeface="Cambria Math"/>
                        </a:rPr>
                        <m:t>𝑒𝑛𝑡𝑟𝑒</m:t>
                      </m:r>
                      <m:r>
                        <a:rPr lang="en-GB" b="0" i="1" smtClean="0">
                          <a:latin typeface="Cambria Math"/>
                        </a:rPr>
                        <m:t>=(</m:t>
                      </m:r>
                      <m:r>
                        <a:rPr lang="en-GB" b="0" i="1" smtClean="0">
                          <a:latin typeface="Cambria Math"/>
                        </a:rPr>
                        <m:t>𝑎</m:t>
                      </m:r>
                      <m:r>
                        <a:rPr lang="en-GB" b="0" i="1" smtClean="0">
                          <a:latin typeface="Cambria Math"/>
                        </a:rPr>
                        <m:t>,</m:t>
                      </m:r>
                      <m:r>
                        <a:rPr lang="en-GB" b="0" i="1" smtClean="0">
                          <a:latin typeface="Cambria Math"/>
                        </a:rPr>
                        <m:t>𝑏</m:t>
                      </m:r>
                      <m:r>
                        <a:rPr lang="en-GB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3084" y="152399"/>
                <a:ext cx="1797030" cy="369332"/>
              </a:xfrm>
              <a:prstGeom prst="rect">
                <a:avLst/>
              </a:prstGeom>
              <a:blipFill>
                <a:blip r:embed="rId4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729317" y="142567"/>
                <a:ext cx="13919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/>
                        </a:rPr>
                        <m:t>𝑅</m:t>
                      </m:r>
                      <m:r>
                        <a:rPr lang="en-GB" b="0" i="1" smtClean="0">
                          <a:latin typeface="Cambria Math"/>
                        </a:rPr>
                        <m:t>𝑎𝑑𝑖𝑢𝑠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latin typeface="Cambria Math"/>
                        </a:rPr>
                        <m:t>𝑟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9317" y="142567"/>
                <a:ext cx="139192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640867" y="1615440"/>
                <a:ext cx="277582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−14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+16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−12=0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0867" y="1615440"/>
                <a:ext cx="2775824" cy="246221"/>
              </a:xfrm>
              <a:prstGeom prst="rect">
                <a:avLst/>
              </a:prstGeom>
              <a:blipFill>
                <a:blip r:embed="rId6"/>
                <a:stretch>
                  <a:fillRect l="-219" r="-877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645222" y="2194559"/>
                <a:ext cx="277582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−14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+16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−12=0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5222" y="2194559"/>
                <a:ext cx="2775824" cy="246221"/>
              </a:xfrm>
              <a:prstGeom prst="rect">
                <a:avLst/>
              </a:prstGeom>
              <a:blipFill>
                <a:blip r:embed="rId7"/>
                <a:stretch>
                  <a:fillRect l="-220" r="-1099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656798" y="2791095"/>
                <a:ext cx="135146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−7)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−(49)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6798" y="2791095"/>
                <a:ext cx="1351460" cy="246221"/>
              </a:xfrm>
              <a:prstGeom prst="rect">
                <a:avLst/>
              </a:prstGeom>
              <a:blipFill>
                <a:blip r:embed="rId8"/>
                <a:stretch>
                  <a:fillRect l="-4505" r="-4054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976146" y="2786741"/>
                <a:ext cx="164513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 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+8)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−(64)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6146" y="2786741"/>
                <a:ext cx="1645130" cy="246221"/>
              </a:xfrm>
              <a:prstGeom prst="rect">
                <a:avLst/>
              </a:prstGeom>
              <a:blipFill>
                <a:blip r:embed="rId9"/>
                <a:stretch>
                  <a:fillRect l="-1481" r="-3704" b="-341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582878" y="2791096"/>
                <a:ext cx="82413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−12=0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2878" y="2791096"/>
                <a:ext cx="824136" cy="246221"/>
              </a:xfrm>
              <a:prstGeom prst="rect">
                <a:avLst/>
              </a:prstGeom>
              <a:blipFill>
                <a:blip r:embed="rId10"/>
                <a:stretch>
                  <a:fillRect r="-3704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706181" y="3370214"/>
                <a:ext cx="270984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−7)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+ (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+8)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0" smtClean="0">
                          <a:latin typeface="Cambria Math" panose="02040503050406030204" pitchFamily="18" charset="0"/>
                        </a:rPr>
                        <m:t>−125=0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6181" y="3370214"/>
                <a:ext cx="2709844" cy="246221"/>
              </a:xfrm>
              <a:prstGeom prst="rect">
                <a:avLst/>
              </a:prstGeom>
              <a:blipFill>
                <a:blip r:embed="rId11"/>
                <a:stretch>
                  <a:fillRect l="-1798" r="-899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294010" y="3966751"/>
                <a:ext cx="233884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−7)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+ (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+8)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0" smtClean="0">
                          <a:latin typeface="Cambria Math" panose="02040503050406030204" pitchFamily="18" charset="0"/>
                        </a:rPr>
                        <m:t> =125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4010" y="3966751"/>
                <a:ext cx="2338845" cy="246221"/>
              </a:xfrm>
              <a:prstGeom prst="rect">
                <a:avLst/>
              </a:prstGeom>
              <a:blipFill>
                <a:blip r:embed="rId12"/>
                <a:stretch>
                  <a:fillRect l="-2083" r="-1042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970204" y="4946466"/>
                <a:ext cx="158415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𝑒𝑛𝑡𝑟𝑒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=(7,−8)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0204" y="4946466"/>
                <a:ext cx="1584152" cy="246221"/>
              </a:xfrm>
              <a:prstGeom prst="rect">
                <a:avLst/>
              </a:prstGeom>
              <a:blipFill>
                <a:blip r:embed="rId13"/>
                <a:stretch>
                  <a:fillRect l="-1923" r="-3846" b="-341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13300" y="5421082"/>
                <a:ext cx="2080762" cy="2802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𝑎𝑑𝑖𝑢𝑠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125</m:t>
                          </m:r>
                        </m:e>
                      </m:ra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=5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300" y="5421082"/>
                <a:ext cx="2080762" cy="280270"/>
              </a:xfrm>
              <a:prstGeom prst="rect">
                <a:avLst/>
              </a:prstGeom>
              <a:blipFill>
                <a:blip r:embed="rId14"/>
                <a:stretch>
                  <a:fillRect l="-1173" r="-1466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33"/>
          <p:cNvSpPr>
            <a:spLocks/>
          </p:cNvSpPr>
          <p:nvPr/>
        </p:nvSpPr>
        <p:spPr bwMode="auto">
          <a:xfrm>
            <a:off x="7404461" y="1724298"/>
            <a:ext cx="154577" cy="583474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" name="Text Box 34"/>
          <p:cNvSpPr txBox="1">
            <a:spLocks noChangeArrowheads="1"/>
          </p:cNvSpPr>
          <p:nvPr/>
        </p:nvSpPr>
        <p:spPr bwMode="auto">
          <a:xfrm>
            <a:off x="7552509" y="1632857"/>
            <a:ext cx="159149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Rearrange to have the x and y terms together</a:t>
            </a:r>
          </a:p>
        </p:txBody>
      </p:sp>
      <p:sp>
        <p:nvSpPr>
          <p:cNvPr id="25" name="Arc 33"/>
          <p:cNvSpPr>
            <a:spLocks/>
          </p:cNvSpPr>
          <p:nvPr/>
        </p:nvSpPr>
        <p:spPr bwMode="auto">
          <a:xfrm>
            <a:off x="7434941" y="2312127"/>
            <a:ext cx="154577" cy="583474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" name="Arc 33"/>
          <p:cNvSpPr>
            <a:spLocks/>
          </p:cNvSpPr>
          <p:nvPr/>
        </p:nvSpPr>
        <p:spPr bwMode="auto">
          <a:xfrm>
            <a:off x="7448004" y="2908664"/>
            <a:ext cx="154577" cy="583474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" name="Arc 33"/>
          <p:cNvSpPr>
            <a:spLocks/>
          </p:cNvSpPr>
          <p:nvPr/>
        </p:nvSpPr>
        <p:spPr bwMode="auto">
          <a:xfrm>
            <a:off x="7617822" y="3496492"/>
            <a:ext cx="154577" cy="583474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" name="Text Box 34"/>
          <p:cNvSpPr txBox="1">
            <a:spLocks noChangeArrowheads="1"/>
          </p:cNvSpPr>
          <p:nvPr/>
        </p:nvSpPr>
        <p:spPr bwMode="auto">
          <a:xfrm>
            <a:off x="7489373" y="2246812"/>
            <a:ext cx="17983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Complete the square for the x and y terms separately</a:t>
            </a:r>
          </a:p>
        </p:txBody>
      </p:sp>
      <p:sp>
        <p:nvSpPr>
          <p:cNvPr id="29" name="Text Box 34"/>
          <p:cNvSpPr txBox="1">
            <a:spLocks noChangeArrowheads="1"/>
          </p:cNvSpPr>
          <p:nvPr/>
        </p:nvSpPr>
        <p:spPr bwMode="auto">
          <a:xfrm>
            <a:off x="7567750" y="2960914"/>
            <a:ext cx="14543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Group the like terms</a:t>
            </a:r>
          </a:p>
        </p:txBody>
      </p:sp>
      <p:sp>
        <p:nvSpPr>
          <p:cNvPr id="30" name="Text Box 34"/>
          <p:cNvSpPr txBox="1">
            <a:spLocks noChangeArrowheads="1"/>
          </p:cNvSpPr>
          <p:nvPr/>
        </p:nvSpPr>
        <p:spPr bwMode="auto">
          <a:xfrm>
            <a:off x="7676607" y="3661954"/>
            <a:ext cx="90133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Add 125</a:t>
            </a:r>
          </a:p>
        </p:txBody>
      </p:sp>
      <p:sp>
        <p:nvSpPr>
          <p:cNvPr id="5" name="Rectangle 4"/>
          <p:cNvSpPr/>
          <p:nvPr/>
        </p:nvSpPr>
        <p:spPr>
          <a:xfrm>
            <a:off x="4650378" y="2124893"/>
            <a:ext cx="853440" cy="33963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3627121" y="2738847"/>
            <a:ext cx="1380308" cy="33963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5199018" y="2743201"/>
            <a:ext cx="1380308" cy="339634"/>
          </a:xfrm>
          <a:prstGeom prst="rect">
            <a:avLst/>
          </a:prstGeom>
          <a:noFill/>
          <a:ln w="254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5682344" y="2111831"/>
            <a:ext cx="853440" cy="339634"/>
          </a:xfrm>
          <a:prstGeom prst="rect">
            <a:avLst/>
          </a:prstGeom>
          <a:noFill/>
          <a:ln w="254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494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3" grpId="0" animBg="1"/>
      <p:bldP spid="24" grpId="0"/>
      <p:bldP spid="25" grpId="0" animBg="1"/>
      <p:bldP spid="26" grpId="0" animBg="1"/>
      <p:bldP spid="27" grpId="0" animBg="1"/>
      <p:bldP spid="28" grpId="0"/>
      <p:bldP spid="29" grpId="0"/>
      <p:bldP spid="30" grpId="0"/>
      <p:bldP spid="5" grpId="0" animBg="1"/>
      <p:bldP spid="5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C28D9FB-2C9E-4742-95EE-46B11A8A5B22}"/>
              </a:ext>
            </a:extLst>
          </p:cNvPr>
          <p:cNvSpPr/>
          <p:nvPr/>
        </p:nvSpPr>
        <p:spPr>
          <a:xfrm>
            <a:off x="857235" y="1316007"/>
            <a:ext cx="7410427" cy="431656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138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138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6D</a:t>
            </a:r>
            <a:endParaRPr lang="ja-JP" altLang="en-US" sz="13800" b="1" dirty="0">
              <a:ln w="38100">
                <a:solidFill>
                  <a:srgbClr val="FFFF00"/>
                </a:solidFill>
                <a:prstDash val="solid"/>
              </a:ln>
              <a:latin typeface="French Script MT" panose="03020402040607040605" pitchFamily="66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59765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algebra to find the coordinates of intersection between straight lines and circles.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0" name="Rectangle 3"/>
          <p:cNvSpPr txBox="1">
            <a:spLocks noChangeArrowheads="1"/>
          </p:cNvSpPr>
          <p:nvPr/>
        </p:nvSpPr>
        <p:spPr>
          <a:xfrm>
            <a:off x="195263" y="2299063"/>
            <a:ext cx="3919537" cy="38271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GB" sz="1400" dirty="0">
                <a:latin typeface="Comic Sans MS" pitchFamily="66" charset="0"/>
              </a:rPr>
              <a:t>Find the coordinates where the line y = x + 5 meets the circle x</a:t>
            </a:r>
            <a:r>
              <a:rPr lang="en-GB" sz="1400" baseline="30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+ (y – 2)</a:t>
            </a:r>
            <a:r>
              <a:rPr lang="en-GB" sz="1400" baseline="30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= 29.</a:t>
            </a:r>
          </a:p>
          <a:p>
            <a:pPr algn="ctr">
              <a:buFontTx/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Tx/>
              <a:buNone/>
            </a:pPr>
            <a:r>
              <a:rPr lang="en-GB" sz="1400" dirty="0">
                <a:latin typeface="Comic Sans MS" pitchFamily="66" charset="0"/>
              </a:rPr>
              <a:t>This is effectively solving simultaneous equations, where one is a quadratic (although actually it is a circle)</a:t>
            </a:r>
          </a:p>
          <a:p>
            <a:pPr algn="ctr">
              <a:buFontTx/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You can solve by substitution. Replace the y in the circle equation with x + 5 since we are told these are equivalent…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We now know the x-coordinates where the lines meets are -5 and 2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Sub these into the linear equation to find the y-coordinates…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953000" y="1676400"/>
                <a:ext cx="172040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=29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1676400"/>
                <a:ext cx="1720407" cy="307777"/>
              </a:xfrm>
              <a:prstGeom prst="rect">
                <a:avLst/>
              </a:prstGeom>
              <a:blipFill>
                <a:blip r:embed="rId2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648200" y="2133600"/>
                <a:ext cx="203177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+5−2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=29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133600"/>
                <a:ext cx="2031775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953000" y="2590800"/>
                <a:ext cx="17179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=29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590800"/>
                <a:ext cx="1717971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724400" y="3048000"/>
                <a:ext cx="1981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+6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+9=29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3048000"/>
                <a:ext cx="1981200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800600" y="3505200"/>
                <a:ext cx="1905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+6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−20=0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3505200"/>
                <a:ext cx="1905000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800600" y="3962400"/>
                <a:ext cx="1981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+3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−10=0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3962400"/>
                <a:ext cx="1981200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724400" y="4419600"/>
                <a:ext cx="1981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+5</m:t>
                          </m:r>
                        </m:e>
                      </m:d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−2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4419600"/>
                <a:ext cx="1981200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648200" y="4876800"/>
                <a:ext cx="1981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=−5  </m:t>
                      </m:r>
                      <m:r>
                        <a:rPr lang="en-GB" sz="1400" b="0" i="1" smtClean="0">
                          <a:latin typeface="Cambria Math"/>
                        </a:rPr>
                        <m:t>𝑜𝑟</m:t>
                      </m:r>
                      <m:r>
                        <a:rPr lang="en-GB" sz="1400" b="0" i="1" smtClean="0">
                          <a:latin typeface="Cambria Math"/>
                        </a:rPr>
                        <m:t>  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4876800"/>
                <a:ext cx="1981200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33"/>
          <p:cNvSpPr>
            <a:spLocks/>
          </p:cNvSpPr>
          <p:nvPr/>
        </p:nvSpPr>
        <p:spPr bwMode="auto">
          <a:xfrm>
            <a:off x="6705600" y="1828800"/>
            <a:ext cx="228600" cy="4572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0" name="Text Box 34"/>
          <p:cNvSpPr txBox="1">
            <a:spLocks noChangeArrowheads="1"/>
          </p:cNvSpPr>
          <p:nvPr/>
        </p:nvSpPr>
        <p:spPr bwMode="auto">
          <a:xfrm>
            <a:off x="6858000" y="1828800"/>
            <a:ext cx="1295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y with x + 5</a:t>
            </a:r>
          </a:p>
        </p:txBody>
      </p:sp>
      <p:sp>
        <p:nvSpPr>
          <p:cNvPr id="51" name="Arc 33"/>
          <p:cNvSpPr>
            <a:spLocks/>
          </p:cNvSpPr>
          <p:nvPr/>
        </p:nvSpPr>
        <p:spPr bwMode="auto">
          <a:xfrm>
            <a:off x="6705600" y="2286000"/>
            <a:ext cx="228600" cy="4572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" name="Arc 33"/>
          <p:cNvSpPr>
            <a:spLocks/>
          </p:cNvSpPr>
          <p:nvPr/>
        </p:nvSpPr>
        <p:spPr bwMode="auto">
          <a:xfrm>
            <a:off x="6705600" y="2743200"/>
            <a:ext cx="228600" cy="4572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3" name="Arc 33"/>
          <p:cNvSpPr>
            <a:spLocks/>
          </p:cNvSpPr>
          <p:nvPr/>
        </p:nvSpPr>
        <p:spPr bwMode="auto">
          <a:xfrm>
            <a:off x="6705600" y="3200400"/>
            <a:ext cx="228600" cy="4572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4" name="Arc 33"/>
          <p:cNvSpPr>
            <a:spLocks/>
          </p:cNvSpPr>
          <p:nvPr/>
        </p:nvSpPr>
        <p:spPr bwMode="auto">
          <a:xfrm>
            <a:off x="6705600" y="3657600"/>
            <a:ext cx="228600" cy="4572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5" name="Arc 33"/>
          <p:cNvSpPr>
            <a:spLocks/>
          </p:cNvSpPr>
          <p:nvPr/>
        </p:nvSpPr>
        <p:spPr bwMode="auto">
          <a:xfrm>
            <a:off x="6705600" y="4114800"/>
            <a:ext cx="228600" cy="4572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6" name="Arc 33"/>
          <p:cNvSpPr>
            <a:spLocks/>
          </p:cNvSpPr>
          <p:nvPr/>
        </p:nvSpPr>
        <p:spPr bwMode="auto">
          <a:xfrm>
            <a:off x="6705600" y="4572000"/>
            <a:ext cx="228600" cy="4572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7" name="Text Box 34"/>
          <p:cNvSpPr txBox="1">
            <a:spLocks noChangeArrowheads="1"/>
          </p:cNvSpPr>
          <p:nvPr/>
        </p:nvSpPr>
        <p:spPr bwMode="auto">
          <a:xfrm>
            <a:off x="6858000" y="2362200"/>
            <a:ext cx="1981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 the bracket</a:t>
            </a:r>
          </a:p>
        </p:txBody>
      </p:sp>
      <p:sp>
        <p:nvSpPr>
          <p:cNvPr id="58" name="Rectangle 57"/>
          <p:cNvSpPr/>
          <p:nvPr/>
        </p:nvSpPr>
        <p:spPr>
          <a:xfrm>
            <a:off x="3154680" y="2294709"/>
            <a:ext cx="8382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/>
          <p:cNvSpPr/>
          <p:nvPr/>
        </p:nvSpPr>
        <p:spPr>
          <a:xfrm>
            <a:off x="5460274" y="1709057"/>
            <a:ext cx="2286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5181600" y="2183674"/>
            <a:ext cx="5334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 Box 34"/>
          <p:cNvSpPr txBox="1">
            <a:spLocks noChangeArrowheads="1"/>
          </p:cNvSpPr>
          <p:nvPr/>
        </p:nvSpPr>
        <p:spPr bwMode="auto">
          <a:xfrm>
            <a:off x="6858000" y="2667000"/>
            <a:ext cx="1752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Expand the squared bracket</a:t>
            </a:r>
          </a:p>
        </p:txBody>
      </p:sp>
      <p:sp>
        <p:nvSpPr>
          <p:cNvPr id="62" name="Text Box 34"/>
          <p:cNvSpPr txBox="1">
            <a:spLocks noChangeArrowheads="1"/>
          </p:cNvSpPr>
          <p:nvPr/>
        </p:nvSpPr>
        <p:spPr bwMode="auto">
          <a:xfrm>
            <a:off x="6858000" y="3200400"/>
            <a:ext cx="1752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terms on the left side</a:t>
            </a:r>
          </a:p>
        </p:txBody>
      </p:sp>
      <p:sp>
        <p:nvSpPr>
          <p:cNvPr id="63" name="Text Box 34"/>
          <p:cNvSpPr txBox="1">
            <a:spLocks noChangeArrowheads="1"/>
          </p:cNvSpPr>
          <p:nvPr/>
        </p:nvSpPr>
        <p:spPr bwMode="auto">
          <a:xfrm>
            <a:off x="6858000" y="3733800"/>
            <a:ext cx="14478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2</a:t>
            </a:r>
          </a:p>
        </p:txBody>
      </p:sp>
      <p:sp>
        <p:nvSpPr>
          <p:cNvPr id="64" name="Text Box 34"/>
          <p:cNvSpPr txBox="1">
            <a:spLocks noChangeArrowheads="1"/>
          </p:cNvSpPr>
          <p:nvPr/>
        </p:nvSpPr>
        <p:spPr bwMode="auto">
          <a:xfrm>
            <a:off x="6858000" y="4191000"/>
            <a:ext cx="10668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Factorise</a:t>
            </a:r>
          </a:p>
        </p:txBody>
      </p:sp>
      <p:sp>
        <p:nvSpPr>
          <p:cNvPr id="65" name="Text Box 34"/>
          <p:cNvSpPr txBox="1">
            <a:spLocks noChangeArrowheads="1"/>
          </p:cNvSpPr>
          <p:nvPr/>
        </p:nvSpPr>
        <p:spPr bwMode="auto">
          <a:xfrm>
            <a:off x="6858000" y="4648200"/>
            <a:ext cx="14478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Find solutions</a:t>
            </a:r>
          </a:p>
        </p:txBody>
      </p:sp>
    </p:spTree>
    <p:extLst>
      <p:ext uri="{BB962C8B-B14F-4D97-AF65-F5344CB8AC3E}">
        <p14:creationId xmlns:p14="http://schemas.microsoft.com/office/powerpoint/2010/main" val="2896165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 animBg="1"/>
      <p:bldP spid="50" grpId="0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/>
      <p:bldP spid="62" grpId="0"/>
      <p:bldP spid="63" grpId="0"/>
      <p:bldP spid="64" grpId="0"/>
      <p:bldP spid="6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algebra to find the coordinates of intersection between straight lines and circles.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0" name="Rectangle 3"/>
          <p:cNvSpPr txBox="1">
            <a:spLocks noChangeArrowheads="1"/>
          </p:cNvSpPr>
          <p:nvPr/>
        </p:nvSpPr>
        <p:spPr>
          <a:xfrm>
            <a:off x="195263" y="2299063"/>
            <a:ext cx="3919537" cy="38271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GB" sz="1400" dirty="0">
                <a:latin typeface="Comic Sans MS" pitchFamily="66" charset="0"/>
              </a:rPr>
              <a:t>Find the coordinates where the line y = x + 5 meets the circle x</a:t>
            </a:r>
            <a:r>
              <a:rPr lang="en-GB" sz="1400" baseline="30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+ (y – 2)</a:t>
            </a:r>
            <a:r>
              <a:rPr lang="en-GB" sz="1400" baseline="30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= 29.</a:t>
            </a:r>
          </a:p>
          <a:p>
            <a:pPr algn="ctr">
              <a:buFontTx/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Tx/>
              <a:buNone/>
            </a:pPr>
            <a:r>
              <a:rPr lang="en-GB" sz="1400" dirty="0">
                <a:latin typeface="Comic Sans MS" pitchFamily="66" charset="0"/>
              </a:rPr>
              <a:t>This is effectively solving simultaneous equations, where one is a quadratic (although actually it is a circle)</a:t>
            </a:r>
          </a:p>
          <a:p>
            <a:pPr algn="ctr">
              <a:buFontTx/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You can solve by substitution. Replace the y in the circle equation with x + 5 since we are told these are equivalent…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We now know the x-coordinates where the lines meets are -5 and 2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Sub these into the linear equation to find the y-coordinates…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096000" y="1600200"/>
                <a:ext cx="98828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600200"/>
                <a:ext cx="988284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029200" y="2286000"/>
                <a:ext cx="112069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=−5+5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286000"/>
                <a:ext cx="1120691" cy="307777"/>
              </a:xfrm>
              <a:prstGeom prst="rect">
                <a:avLst/>
              </a:prstGeom>
              <a:blipFill>
                <a:blip r:embed="rId3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029200" y="2743200"/>
                <a:ext cx="67223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743200"/>
                <a:ext cx="672235" cy="307777"/>
              </a:xfrm>
              <a:prstGeom prst="rect">
                <a:avLst/>
              </a:prstGeom>
              <a:blipFill>
                <a:blip r:embed="rId4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7162800" y="2286000"/>
                <a:ext cx="98603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=2+5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2286000"/>
                <a:ext cx="986039" cy="307777"/>
              </a:xfrm>
              <a:prstGeom prst="rect">
                <a:avLst/>
              </a:prstGeom>
              <a:blipFill>
                <a:blip r:embed="rId5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7162800" y="2743200"/>
                <a:ext cx="67223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=7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2743200"/>
                <a:ext cx="672235" cy="307777"/>
              </a:xfrm>
              <a:prstGeom prst="rect">
                <a:avLst/>
              </a:prstGeom>
              <a:blipFill>
                <a:blip r:embed="rId6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029200" y="3200400"/>
                <a:ext cx="75212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−5,0)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3200400"/>
                <a:ext cx="752129" cy="307777"/>
              </a:xfrm>
              <a:prstGeom prst="rect">
                <a:avLst/>
              </a:prstGeom>
              <a:blipFill>
                <a:blip r:embed="rId7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7162800" y="3200400"/>
                <a:ext cx="61747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2,7)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3200400"/>
                <a:ext cx="617477" cy="307777"/>
              </a:xfrm>
              <a:prstGeom prst="rect">
                <a:avLst/>
              </a:prstGeom>
              <a:blipFill>
                <a:blip r:embed="rId8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Arrow Connector 37"/>
          <p:cNvCxnSpPr/>
          <p:nvPr/>
        </p:nvCxnSpPr>
        <p:spPr>
          <a:xfrm flipH="1">
            <a:off x="6019800" y="1981200"/>
            <a:ext cx="2286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7010400" y="1981200"/>
            <a:ext cx="2286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5334000" y="1981200"/>
            <a:ext cx="6719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x = -5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239000" y="1981200"/>
            <a:ext cx="5966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x = 2</a:t>
            </a:r>
          </a:p>
        </p:txBody>
      </p:sp>
      <p:sp>
        <p:nvSpPr>
          <p:cNvPr id="68" name="Line 2"/>
          <p:cNvSpPr>
            <a:spLocks noChangeShapeType="1"/>
          </p:cNvSpPr>
          <p:nvPr/>
        </p:nvSpPr>
        <p:spPr bwMode="auto">
          <a:xfrm flipV="1">
            <a:off x="6477000" y="37338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9" name="Line 3"/>
          <p:cNvSpPr>
            <a:spLocks noChangeShapeType="1"/>
          </p:cNvSpPr>
          <p:nvPr/>
        </p:nvSpPr>
        <p:spPr bwMode="auto">
          <a:xfrm rot="5400000" flipV="1">
            <a:off x="6438900" y="37719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0" name="Oval 4"/>
          <p:cNvSpPr>
            <a:spLocks noChangeAspect="1" noChangeArrowheads="1"/>
          </p:cNvSpPr>
          <p:nvPr/>
        </p:nvSpPr>
        <p:spPr bwMode="auto">
          <a:xfrm>
            <a:off x="5592097" y="4048432"/>
            <a:ext cx="1752600" cy="17526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Line 23"/>
          <p:cNvSpPr>
            <a:spLocks noChangeShapeType="1"/>
          </p:cNvSpPr>
          <p:nvPr/>
        </p:nvSpPr>
        <p:spPr bwMode="auto">
          <a:xfrm flipH="1">
            <a:off x="5279920" y="3672347"/>
            <a:ext cx="1651822" cy="1932039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" name="TextBox 71"/>
          <p:cNvSpPr txBox="1"/>
          <p:nvPr/>
        </p:nvSpPr>
        <p:spPr>
          <a:xfrm>
            <a:off x="4928420" y="4871884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(-5,0)</a:t>
            </a:r>
          </a:p>
        </p:txBody>
      </p:sp>
      <p:grpSp>
        <p:nvGrpSpPr>
          <p:cNvPr id="73" name="Group 22"/>
          <p:cNvGrpSpPr>
            <a:grpSpLocks/>
          </p:cNvGrpSpPr>
          <p:nvPr/>
        </p:nvGrpSpPr>
        <p:grpSpPr bwMode="auto">
          <a:xfrm>
            <a:off x="5577348" y="5102942"/>
            <a:ext cx="152400" cy="152400"/>
            <a:chOff x="2832" y="3648"/>
            <a:chExt cx="96" cy="96"/>
          </a:xfrm>
        </p:grpSpPr>
        <p:sp>
          <p:nvSpPr>
            <p:cNvPr id="74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5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6" name="Group 22"/>
          <p:cNvGrpSpPr>
            <a:grpSpLocks/>
          </p:cNvGrpSpPr>
          <p:nvPr/>
        </p:nvGrpSpPr>
        <p:grpSpPr bwMode="auto">
          <a:xfrm>
            <a:off x="6540909" y="3972232"/>
            <a:ext cx="152400" cy="152400"/>
            <a:chOff x="2832" y="3648"/>
            <a:chExt cx="96" cy="96"/>
          </a:xfrm>
        </p:grpSpPr>
        <p:sp>
          <p:nvSpPr>
            <p:cNvPr id="77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8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6673646" y="3844413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(2,7)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581832" y="5677661"/>
            <a:ext cx="10310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  <a:latin typeface="Comic Sans MS" pitchFamily="66" charset="0"/>
              </a:rPr>
              <a:t>y = x + 5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079226" y="5500914"/>
            <a:ext cx="17636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0000FF"/>
                </a:solidFill>
                <a:latin typeface="Comic Sans MS" pitchFamily="66" charset="0"/>
              </a:rPr>
              <a:t>x</a:t>
            </a:r>
            <a:r>
              <a:rPr lang="en-GB" sz="1400" b="1" baseline="30000" dirty="0">
                <a:solidFill>
                  <a:srgbClr val="0000FF"/>
                </a:solidFill>
                <a:latin typeface="Comic Sans MS" pitchFamily="66" charset="0"/>
              </a:rPr>
              <a:t>2</a:t>
            </a:r>
            <a:r>
              <a:rPr lang="en-GB" sz="1400" b="1" dirty="0">
                <a:solidFill>
                  <a:srgbClr val="0000FF"/>
                </a:solidFill>
                <a:latin typeface="Comic Sans MS" pitchFamily="66" charset="0"/>
              </a:rPr>
              <a:t> + (y – 2)</a:t>
            </a:r>
            <a:r>
              <a:rPr lang="en-GB" sz="1400" b="1" baseline="30000" dirty="0">
                <a:solidFill>
                  <a:srgbClr val="0000FF"/>
                </a:solidFill>
                <a:latin typeface="Comic Sans MS" pitchFamily="66" charset="0"/>
              </a:rPr>
              <a:t>2</a:t>
            </a:r>
            <a:r>
              <a:rPr lang="en-GB" sz="1400" b="1" dirty="0">
                <a:solidFill>
                  <a:srgbClr val="0000FF"/>
                </a:solidFill>
                <a:latin typeface="Comic Sans MS" pitchFamily="66" charset="0"/>
              </a:rPr>
              <a:t> = 29</a:t>
            </a:r>
            <a:endParaRPr lang="en-GB" sz="1400" b="1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1251857" y="6000206"/>
                <a:ext cx="1981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=−5  </m:t>
                      </m:r>
                      <m:r>
                        <a:rPr lang="en-GB" sz="1400" b="0" i="1" smtClean="0">
                          <a:latin typeface="Cambria Math"/>
                        </a:rPr>
                        <m:t>𝑜𝑟</m:t>
                      </m:r>
                      <m:r>
                        <a:rPr lang="en-GB" sz="1400" b="0" i="1" smtClean="0">
                          <a:latin typeface="Cambria Math"/>
                        </a:rPr>
                        <m:t>  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1857" y="6000206"/>
                <a:ext cx="1981200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2280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  <p:bldP spid="35" grpId="0"/>
      <p:bldP spid="36" grpId="0"/>
      <p:bldP spid="37" grpId="0"/>
      <p:bldP spid="66" grpId="0"/>
      <p:bldP spid="67" grpId="0"/>
      <p:bldP spid="68" grpId="0" animBg="1"/>
      <p:bldP spid="69" grpId="0" animBg="1"/>
      <p:bldP spid="70" grpId="0" animBg="1"/>
      <p:bldP spid="71" grpId="0" animBg="1"/>
      <p:bldP spid="72" grpId="0"/>
      <p:bldP spid="79" grpId="0"/>
      <p:bldP spid="80" grpId="0"/>
      <p:bldP spid="8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algebra to find the coordinates of intersection between straight lines and circles.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1" name="Rectangle 3"/>
          <p:cNvSpPr txBox="1">
            <a:spLocks noChangeArrowheads="1"/>
          </p:cNvSpPr>
          <p:nvPr/>
        </p:nvSpPr>
        <p:spPr>
          <a:xfrm>
            <a:off x="195263" y="2272937"/>
            <a:ext cx="3919537" cy="3853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GB" sz="1400" dirty="0">
                <a:latin typeface="Comic Sans MS" pitchFamily="66" charset="0"/>
              </a:rPr>
              <a:t>Show that the line y = x – 7 does not touch the circle (x + 2)</a:t>
            </a:r>
            <a:r>
              <a:rPr lang="en-GB" sz="1400" baseline="30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+ y</a:t>
            </a:r>
            <a:r>
              <a:rPr lang="en-GB" sz="1400" baseline="30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= 33.</a:t>
            </a:r>
          </a:p>
          <a:p>
            <a:pPr algn="ctr">
              <a:buFontTx/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Tx/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Start in the same way as the last question, by replacing y with x – 7 in the circle equation…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638800" y="1676400"/>
                <a:ext cx="1676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+2)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 + </m:t>
                      </m:r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=33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1676400"/>
                <a:ext cx="1676400" cy="307777"/>
              </a:xfrm>
              <a:prstGeom prst="rect">
                <a:avLst/>
              </a:prstGeom>
              <a:blipFill>
                <a:blip r:embed="rId2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181599" y="2133600"/>
                <a:ext cx="2209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+2)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 + </m:t>
                      </m:r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−7)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2 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=33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599" y="2133600"/>
                <a:ext cx="2209800" cy="307777"/>
              </a:xfrm>
              <a:prstGeom prst="rect">
                <a:avLst/>
              </a:prstGeom>
              <a:blipFill>
                <a:blip r:embed="rId3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343400" y="2590800"/>
                <a:ext cx="3124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+4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+4+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−14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+49=33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590800"/>
                <a:ext cx="3124200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334000" y="3048000"/>
                <a:ext cx="2209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−10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+53=33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048000"/>
                <a:ext cx="2209800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257800" y="3505200"/>
                <a:ext cx="2209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−10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+20=0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3505200"/>
                <a:ext cx="2209800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638800" y="3962400"/>
                <a:ext cx="1752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−5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+10=0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3962400"/>
                <a:ext cx="1752600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953000" y="4419600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4419600"/>
                <a:ext cx="914400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715000" y="4419600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𝑏</m:t>
                      </m:r>
                      <m:r>
                        <a:rPr lang="en-GB" sz="1400" b="0" i="1" smtClean="0">
                          <a:latin typeface="Cambria Math"/>
                        </a:rPr>
                        <m:t>=−5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4419600"/>
                <a:ext cx="914400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477000" y="4419600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𝑐</m:t>
                      </m:r>
                      <m:r>
                        <a:rPr lang="en-GB" sz="1400" b="0" i="1" smtClean="0">
                          <a:latin typeface="Cambria Math"/>
                        </a:rPr>
                        <m:t>=10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4419600"/>
                <a:ext cx="914400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Arc 33"/>
          <p:cNvSpPr>
            <a:spLocks/>
          </p:cNvSpPr>
          <p:nvPr/>
        </p:nvSpPr>
        <p:spPr bwMode="auto">
          <a:xfrm>
            <a:off x="7391400" y="1828800"/>
            <a:ext cx="228600" cy="4572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" name="Text Box 34"/>
          <p:cNvSpPr txBox="1">
            <a:spLocks noChangeArrowheads="1"/>
          </p:cNvSpPr>
          <p:nvPr/>
        </p:nvSpPr>
        <p:spPr bwMode="auto">
          <a:xfrm>
            <a:off x="7543800" y="1828800"/>
            <a:ext cx="1447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y with x - 7</a:t>
            </a:r>
          </a:p>
        </p:txBody>
      </p:sp>
      <p:sp>
        <p:nvSpPr>
          <p:cNvPr id="53" name="Arc 33"/>
          <p:cNvSpPr>
            <a:spLocks/>
          </p:cNvSpPr>
          <p:nvPr/>
        </p:nvSpPr>
        <p:spPr bwMode="auto">
          <a:xfrm>
            <a:off x="7391400" y="2286000"/>
            <a:ext cx="228600" cy="4572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4" name="Arc 33"/>
          <p:cNvSpPr>
            <a:spLocks/>
          </p:cNvSpPr>
          <p:nvPr/>
        </p:nvSpPr>
        <p:spPr bwMode="auto">
          <a:xfrm>
            <a:off x="7391400" y="2743200"/>
            <a:ext cx="228600" cy="4572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5" name="Arc 33"/>
          <p:cNvSpPr>
            <a:spLocks/>
          </p:cNvSpPr>
          <p:nvPr/>
        </p:nvSpPr>
        <p:spPr bwMode="auto">
          <a:xfrm>
            <a:off x="7391400" y="3200400"/>
            <a:ext cx="228600" cy="4572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6" name="Arc 33"/>
          <p:cNvSpPr>
            <a:spLocks/>
          </p:cNvSpPr>
          <p:nvPr/>
        </p:nvSpPr>
        <p:spPr bwMode="auto">
          <a:xfrm>
            <a:off x="7391400" y="3657600"/>
            <a:ext cx="228600" cy="4572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7" name="Arc 33"/>
          <p:cNvSpPr>
            <a:spLocks/>
          </p:cNvSpPr>
          <p:nvPr/>
        </p:nvSpPr>
        <p:spPr bwMode="auto">
          <a:xfrm>
            <a:off x="7391400" y="4114800"/>
            <a:ext cx="228600" cy="4572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8" name="Text Box 34"/>
          <p:cNvSpPr txBox="1">
            <a:spLocks noChangeArrowheads="1"/>
          </p:cNvSpPr>
          <p:nvPr/>
        </p:nvSpPr>
        <p:spPr bwMode="auto">
          <a:xfrm>
            <a:off x="7543800" y="2286000"/>
            <a:ext cx="1447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Square both brackets</a:t>
            </a:r>
          </a:p>
        </p:txBody>
      </p:sp>
      <p:sp>
        <p:nvSpPr>
          <p:cNvPr id="59" name="Text Box 34"/>
          <p:cNvSpPr txBox="1">
            <a:spLocks noChangeArrowheads="1"/>
          </p:cNvSpPr>
          <p:nvPr/>
        </p:nvSpPr>
        <p:spPr bwMode="auto">
          <a:xfrm>
            <a:off x="7543800" y="2819400"/>
            <a:ext cx="14478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terms</a:t>
            </a:r>
          </a:p>
        </p:txBody>
      </p:sp>
      <p:sp>
        <p:nvSpPr>
          <p:cNvPr id="60" name="Text Box 34"/>
          <p:cNvSpPr txBox="1">
            <a:spLocks noChangeArrowheads="1"/>
          </p:cNvSpPr>
          <p:nvPr/>
        </p:nvSpPr>
        <p:spPr bwMode="auto">
          <a:xfrm>
            <a:off x="7543800" y="3276600"/>
            <a:ext cx="14478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Subtract 33</a:t>
            </a:r>
          </a:p>
        </p:txBody>
      </p:sp>
      <p:sp>
        <p:nvSpPr>
          <p:cNvPr id="61" name="Text Box 34"/>
          <p:cNvSpPr txBox="1">
            <a:spLocks noChangeArrowheads="1"/>
          </p:cNvSpPr>
          <p:nvPr/>
        </p:nvSpPr>
        <p:spPr bwMode="auto">
          <a:xfrm>
            <a:off x="7620000" y="3733800"/>
            <a:ext cx="1219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2</a:t>
            </a:r>
          </a:p>
        </p:txBody>
      </p:sp>
      <p:sp>
        <p:nvSpPr>
          <p:cNvPr id="62" name="Text Box 34"/>
          <p:cNvSpPr txBox="1">
            <a:spLocks noChangeArrowheads="1"/>
          </p:cNvSpPr>
          <p:nvPr/>
        </p:nvSpPr>
        <p:spPr bwMode="auto">
          <a:xfrm>
            <a:off x="7543800" y="4038600"/>
            <a:ext cx="16002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We will use the Quadratic formula…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457200" y="4114800"/>
                <a:ext cx="1824474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−4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114800"/>
                <a:ext cx="1824474" cy="55335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57200" y="4800600"/>
                <a:ext cx="2577500" cy="5975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5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(−5)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−(4×1×10)</m:t>
                              </m:r>
                            </m:e>
                          </m:rad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2(1)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800600"/>
                <a:ext cx="2577500" cy="5975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57200" y="5562600"/>
                <a:ext cx="1335558" cy="5463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5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−15</m:t>
                              </m:r>
                            </m:e>
                          </m:rad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562600"/>
                <a:ext cx="1335558" cy="54630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Arc 33"/>
          <p:cNvSpPr>
            <a:spLocks/>
          </p:cNvSpPr>
          <p:nvPr/>
        </p:nvSpPr>
        <p:spPr bwMode="auto">
          <a:xfrm>
            <a:off x="3124200" y="4419600"/>
            <a:ext cx="228600" cy="6858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4" name="Arc 33"/>
          <p:cNvSpPr>
            <a:spLocks/>
          </p:cNvSpPr>
          <p:nvPr/>
        </p:nvSpPr>
        <p:spPr bwMode="auto">
          <a:xfrm>
            <a:off x="3124200" y="5181600"/>
            <a:ext cx="228600" cy="6858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5" name="Text Box 34"/>
          <p:cNvSpPr txBox="1">
            <a:spLocks noChangeArrowheads="1"/>
          </p:cNvSpPr>
          <p:nvPr/>
        </p:nvSpPr>
        <p:spPr bwMode="auto">
          <a:xfrm>
            <a:off x="3276600" y="4495800"/>
            <a:ext cx="1219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a, b and c</a:t>
            </a:r>
          </a:p>
        </p:txBody>
      </p:sp>
      <p:sp>
        <p:nvSpPr>
          <p:cNvPr id="86" name="Text Box 34"/>
          <p:cNvSpPr txBox="1">
            <a:spLocks noChangeArrowheads="1"/>
          </p:cNvSpPr>
          <p:nvPr/>
        </p:nvSpPr>
        <p:spPr bwMode="auto">
          <a:xfrm>
            <a:off x="3200400" y="5257800"/>
            <a:ext cx="1219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parts</a:t>
            </a:r>
          </a:p>
        </p:txBody>
      </p:sp>
      <p:sp>
        <p:nvSpPr>
          <p:cNvPr id="87" name="Text Box 34"/>
          <p:cNvSpPr txBox="1">
            <a:spLocks noChangeArrowheads="1"/>
          </p:cNvSpPr>
          <p:nvPr/>
        </p:nvSpPr>
        <p:spPr bwMode="auto">
          <a:xfrm>
            <a:off x="4648200" y="5257800"/>
            <a:ext cx="4114800" cy="1061829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As we cannot square root a negative number, this equation is unsolvable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The geometrical implication is that the lines do not meet!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1887583" y="2286000"/>
            <a:ext cx="8382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6553200" y="1717766"/>
            <a:ext cx="2286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Rectangle 89"/>
          <p:cNvSpPr/>
          <p:nvPr/>
        </p:nvSpPr>
        <p:spPr>
          <a:xfrm>
            <a:off x="6207033" y="2166257"/>
            <a:ext cx="637903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497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 animBg="1"/>
      <p:bldP spid="52" grpId="0"/>
      <p:bldP spid="53" grpId="0" animBg="1"/>
      <p:bldP spid="54" grpId="0" animBg="1"/>
      <p:bldP spid="55" grpId="0" animBg="1"/>
      <p:bldP spid="56" grpId="0" animBg="1"/>
      <p:bldP spid="57" grpId="0" animBg="1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83" grpId="0" animBg="1"/>
      <p:bldP spid="84" grpId="0" animBg="1"/>
      <p:bldP spid="85" grpId="0"/>
      <p:bldP spid="86" grpId="0"/>
      <p:bldP spid="87" grpId="0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C28D9FB-2C9E-4742-95EE-46B11A8A5B22}"/>
              </a:ext>
            </a:extLst>
          </p:cNvPr>
          <p:cNvSpPr/>
          <p:nvPr/>
        </p:nvSpPr>
        <p:spPr>
          <a:xfrm>
            <a:off x="857235" y="1316007"/>
            <a:ext cx="7410427" cy="431656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138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138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6A</a:t>
            </a:r>
            <a:endParaRPr lang="ja-JP" altLang="en-US" sz="13800" b="1" dirty="0">
              <a:ln w="38100">
                <a:solidFill>
                  <a:srgbClr val="FFFF00"/>
                </a:solidFill>
                <a:prstDash val="solid"/>
              </a:ln>
              <a:latin typeface="French Script MT" panose="03020402040607040605" pitchFamily="66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226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algebra to find the coordinates of intersection between straight lines and circles.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1" name="Rectangle 3"/>
          <p:cNvSpPr txBox="1">
            <a:spLocks noChangeArrowheads="1"/>
          </p:cNvSpPr>
          <p:nvPr/>
        </p:nvSpPr>
        <p:spPr>
          <a:xfrm>
            <a:off x="195263" y="2272937"/>
            <a:ext cx="3919537" cy="3853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GB" sz="1400" dirty="0">
                <a:latin typeface="Comic Sans MS" pitchFamily="66" charset="0"/>
              </a:rPr>
              <a:t>Show that the line y = x – 7 does not touch the circle (x + 2)</a:t>
            </a:r>
            <a:r>
              <a:rPr lang="en-GB" sz="1400" baseline="30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+ y</a:t>
            </a:r>
            <a:r>
              <a:rPr lang="en-GB" sz="1400" baseline="30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= 33.</a:t>
            </a:r>
          </a:p>
          <a:p>
            <a:pPr algn="ctr">
              <a:buFontTx/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This is what the curves would look like if you drew them…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8" name="Line 2"/>
          <p:cNvSpPr>
            <a:spLocks noChangeShapeType="1"/>
          </p:cNvSpPr>
          <p:nvPr/>
        </p:nvSpPr>
        <p:spPr bwMode="auto">
          <a:xfrm flipV="1">
            <a:off x="6477000" y="21336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" name="Line 3"/>
          <p:cNvSpPr>
            <a:spLocks noChangeShapeType="1"/>
          </p:cNvSpPr>
          <p:nvPr/>
        </p:nvSpPr>
        <p:spPr bwMode="auto">
          <a:xfrm rot="5400000" flipV="1">
            <a:off x="6438900" y="21717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" name="Oval 4"/>
          <p:cNvSpPr>
            <a:spLocks noChangeAspect="1" noChangeArrowheads="1"/>
          </p:cNvSpPr>
          <p:nvPr/>
        </p:nvSpPr>
        <p:spPr bwMode="auto">
          <a:xfrm>
            <a:off x="5152103" y="2669457"/>
            <a:ext cx="1752600" cy="17526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3822290" y="4343166"/>
            <a:ext cx="17940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0000FF"/>
                </a:solidFill>
                <a:latin typeface="Comic Sans MS" pitchFamily="66" charset="0"/>
              </a:rPr>
              <a:t>(x + 2)</a:t>
            </a:r>
            <a:r>
              <a:rPr lang="en-GB" sz="1400" b="1" baseline="30000" dirty="0">
                <a:solidFill>
                  <a:srgbClr val="0000FF"/>
                </a:solidFill>
                <a:latin typeface="Comic Sans MS" pitchFamily="66" charset="0"/>
              </a:rPr>
              <a:t>2</a:t>
            </a:r>
            <a:r>
              <a:rPr lang="en-GB" sz="1400" b="1" dirty="0">
                <a:solidFill>
                  <a:srgbClr val="0000FF"/>
                </a:solidFill>
                <a:latin typeface="Comic Sans MS" pitchFamily="66" charset="0"/>
              </a:rPr>
              <a:t> + y</a:t>
            </a:r>
            <a:r>
              <a:rPr lang="en-GB" sz="1400" b="1" baseline="30000" dirty="0">
                <a:solidFill>
                  <a:srgbClr val="0000FF"/>
                </a:solidFill>
                <a:latin typeface="Comic Sans MS" pitchFamily="66" charset="0"/>
              </a:rPr>
              <a:t>2</a:t>
            </a:r>
            <a:r>
              <a:rPr lang="en-GB" sz="1400" b="1" dirty="0">
                <a:solidFill>
                  <a:srgbClr val="0000FF"/>
                </a:solidFill>
                <a:latin typeface="Comic Sans MS" pitchFamily="66" charset="0"/>
              </a:rPr>
              <a:t> = 33</a:t>
            </a:r>
            <a:endParaRPr lang="en-GB" sz="1400" b="1" dirty="0">
              <a:solidFill>
                <a:srgbClr val="0000FF"/>
              </a:solidFill>
            </a:endParaRPr>
          </a:p>
        </p:txBody>
      </p:sp>
      <p:sp>
        <p:nvSpPr>
          <p:cNvPr id="67" name="Line 23"/>
          <p:cNvSpPr>
            <a:spLocks noChangeShapeType="1"/>
          </p:cNvSpPr>
          <p:nvPr/>
        </p:nvSpPr>
        <p:spPr bwMode="auto">
          <a:xfrm flipH="1">
            <a:off x="6120578" y="3082412"/>
            <a:ext cx="1651822" cy="1932039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8" name="TextBox 67"/>
          <p:cNvSpPr txBox="1"/>
          <p:nvPr/>
        </p:nvSpPr>
        <p:spPr>
          <a:xfrm>
            <a:off x="7339780" y="2698487"/>
            <a:ext cx="10310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  <a:latin typeface="Comic Sans MS" pitchFamily="66" charset="0"/>
              </a:rPr>
              <a:t>y = x - 7</a:t>
            </a:r>
          </a:p>
        </p:txBody>
      </p:sp>
    </p:spTree>
    <p:extLst>
      <p:ext uri="{BB962C8B-B14F-4D97-AF65-F5344CB8AC3E}">
        <p14:creationId xmlns:p14="http://schemas.microsoft.com/office/powerpoint/2010/main" val="3377680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66" grpId="0"/>
      <p:bldP spid="67" grpId="0" animBg="1"/>
      <p:bldP spid="6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C28D9FB-2C9E-4742-95EE-46B11A8A5B22}"/>
              </a:ext>
            </a:extLst>
          </p:cNvPr>
          <p:cNvSpPr/>
          <p:nvPr/>
        </p:nvSpPr>
        <p:spPr>
          <a:xfrm>
            <a:off x="857235" y="1316007"/>
            <a:ext cx="7410427" cy="431656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138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138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6E</a:t>
            </a:r>
            <a:endParaRPr lang="ja-JP" altLang="en-US" sz="13800" b="1" dirty="0">
              <a:ln w="38100">
                <a:solidFill>
                  <a:srgbClr val="FFFF00"/>
                </a:solidFill>
                <a:prstDash val="solid"/>
              </a:ln>
              <a:latin typeface="French Script MT" panose="03020402040607040605" pitchFamily="66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6970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the properties of tangents and chords within circles to solve geometric problems.</a:t>
            </a:r>
            <a:endParaRPr lang="en-GB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line 4x – 3y – 40 = 0 is a tangent to the circle (x – 2)</a:t>
            </a:r>
            <a:r>
              <a:rPr lang="en-GB" sz="1400" baseline="30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+ (y – 6)</a:t>
            </a:r>
            <a:r>
              <a:rPr lang="en-GB" sz="1400" baseline="30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= 100 at P = (10,0). Show that the radius at P is perpendicular to this line.</a:t>
            </a: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Line 2"/>
          <p:cNvSpPr>
            <a:spLocks noChangeShapeType="1"/>
          </p:cNvSpPr>
          <p:nvPr/>
        </p:nvSpPr>
        <p:spPr bwMode="auto">
          <a:xfrm flipV="1">
            <a:off x="2438400" y="36576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" name="Line 3"/>
          <p:cNvSpPr>
            <a:spLocks noChangeShapeType="1"/>
          </p:cNvSpPr>
          <p:nvPr/>
        </p:nvSpPr>
        <p:spPr bwMode="auto">
          <a:xfrm rot="5400000" flipV="1">
            <a:off x="2400300" y="36957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" name="Oval 4"/>
          <p:cNvSpPr>
            <a:spLocks noChangeAspect="1" noChangeArrowheads="1"/>
          </p:cNvSpPr>
          <p:nvPr/>
        </p:nvSpPr>
        <p:spPr bwMode="auto">
          <a:xfrm>
            <a:off x="1676400" y="3886200"/>
            <a:ext cx="1752600" cy="17526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22"/>
          <p:cNvSpPr>
            <a:spLocks noChangeShapeType="1"/>
          </p:cNvSpPr>
          <p:nvPr/>
        </p:nvSpPr>
        <p:spPr bwMode="auto">
          <a:xfrm flipH="1" flipV="1">
            <a:off x="2535382" y="4765964"/>
            <a:ext cx="831272" cy="332508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9" name="Group 22"/>
          <p:cNvGrpSpPr>
            <a:grpSpLocks/>
          </p:cNvGrpSpPr>
          <p:nvPr/>
        </p:nvGrpSpPr>
        <p:grpSpPr bwMode="auto">
          <a:xfrm>
            <a:off x="2486891" y="4696691"/>
            <a:ext cx="152400" cy="152400"/>
            <a:chOff x="2832" y="3648"/>
            <a:chExt cx="96" cy="96"/>
          </a:xfrm>
        </p:grpSpPr>
        <p:sp>
          <p:nvSpPr>
            <p:cNvPr id="10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2" name="Line 23"/>
          <p:cNvSpPr>
            <a:spLocks noChangeShapeType="1"/>
          </p:cNvSpPr>
          <p:nvPr/>
        </p:nvSpPr>
        <p:spPr bwMode="auto">
          <a:xfrm flipH="1">
            <a:off x="2909454" y="4073236"/>
            <a:ext cx="831273" cy="231371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4516583" y="1586015"/>
            <a:ext cx="43806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To solve this problem, you need to find the gradient of the straight line and compare it to the gradient of the radius at (10,0)</a:t>
            </a:r>
          </a:p>
          <a:p>
            <a:pPr algn="ctr"/>
            <a:endParaRPr lang="en-GB" sz="1400" dirty="0">
              <a:latin typeface="Comic Sans MS" pitchFamily="66" charset="0"/>
            </a:endParaRPr>
          </a:p>
          <a:p>
            <a:pPr algn="ctr"/>
            <a:r>
              <a:rPr lang="en-GB" sz="1400" dirty="0">
                <a:latin typeface="Comic Sans MS" pitchFamily="66" charset="0"/>
                <a:sym typeface="Wingdings" pitchFamily="2" charset="2"/>
              </a:rPr>
              <a:t> Find the gradient of the straight line by writing it in terms of y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48000" y="3686629"/>
            <a:ext cx="16722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  <a:latin typeface="Comic Sans MS" pitchFamily="66" charset="0"/>
              </a:rPr>
              <a:t>4x – 3y – 40 = 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0" y="3672114"/>
            <a:ext cx="2348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0000FF"/>
                </a:solidFill>
                <a:latin typeface="Comic Sans MS" pitchFamily="66" charset="0"/>
              </a:rPr>
              <a:t>(x – 2)</a:t>
            </a:r>
            <a:r>
              <a:rPr lang="en-GB" sz="1400" b="1" baseline="30000" dirty="0">
                <a:solidFill>
                  <a:srgbClr val="0000FF"/>
                </a:solidFill>
                <a:latin typeface="Comic Sans MS" pitchFamily="66" charset="0"/>
              </a:rPr>
              <a:t>2</a:t>
            </a:r>
            <a:r>
              <a:rPr lang="en-GB" sz="1400" b="1" dirty="0">
                <a:solidFill>
                  <a:srgbClr val="0000FF"/>
                </a:solidFill>
                <a:latin typeface="Comic Sans MS" pitchFamily="66" charset="0"/>
              </a:rPr>
              <a:t> + (y – 6)</a:t>
            </a:r>
            <a:r>
              <a:rPr lang="en-GB" sz="1400" b="1" baseline="30000" dirty="0">
                <a:solidFill>
                  <a:srgbClr val="0000FF"/>
                </a:solidFill>
                <a:latin typeface="Comic Sans MS" pitchFamily="66" charset="0"/>
              </a:rPr>
              <a:t>2</a:t>
            </a:r>
            <a:r>
              <a:rPr lang="en-GB" sz="1400" b="1" dirty="0">
                <a:solidFill>
                  <a:srgbClr val="0000FF"/>
                </a:solidFill>
                <a:latin typeface="Comic Sans MS" pitchFamily="66" charset="0"/>
              </a:rPr>
              <a:t> = 100</a:t>
            </a:r>
            <a:endParaRPr lang="en-GB" sz="1400" b="1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029200" y="3124200"/>
                <a:ext cx="20070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4</m:t>
                      </m:r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−3</m:t>
                      </m:r>
                      <m:r>
                        <a:rPr lang="en-GB" b="0" i="1" smtClean="0">
                          <a:latin typeface="Cambria Math"/>
                        </a:rPr>
                        <m:t>𝑦</m:t>
                      </m:r>
                      <m:r>
                        <a:rPr lang="en-GB" b="0" i="1" smtClean="0">
                          <a:latin typeface="Cambria Math"/>
                        </a:rPr>
                        <m:t>−40=0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3124200"/>
                <a:ext cx="2007024" cy="369332"/>
              </a:xfrm>
              <a:prstGeom prst="rect">
                <a:avLst/>
              </a:prstGeom>
              <a:blipFill>
                <a:blip r:embed="rId2"/>
                <a:stretch>
                  <a:fillRect b="-11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2362200" y="4419600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(2,6)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276600" y="5181600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(10,0)</a:t>
            </a:r>
          </a:p>
        </p:txBody>
      </p:sp>
      <p:grpSp>
        <p:nvGrpSpPr>
          <p:cNvPr id="19" name="Group 22"/>
          <p:cNvGrpSpPr>
            <a:grpSpLocks/>
          </p:cNvGrpSpPr>
          <p:nvPr/>
        </p:nvGrpSpPr>
        <p:grpSpPr bwMode="auto">
          <a:xfrm>
            <a:off x="3276600" y="5029200"/>
            <a:ext cx="152400" cy="152400"/>
            <a:chOff x="2832" y="3648"/>
            <a:chExt cx="96" cy="96"/>
          </a:xfrm>
        </p:grpSpPr>
        <p:sp>
          <p:nvSpPr>
            <p:cNvPr id="20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562600" y="3581400"/>
                <a:ext cx="16030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4</m:t>
                      </m:r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−40=3</m:t>
                      </m:r>
                      <m:r>
                        <a:rPr lang="en-GB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581400"/>
                <a:ext cx="1603068" cy="369332"/>
              </a:xfrm>
              <a:prstGeom prst="rect">
                <a:avLst/>
              </a:prstGeom>
              <a:blipFill>
                <a:blip r:embed="rId3"/>
                <a:stretch>
                  <a:fillRect b="-11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486400" y="4114800"/>
                <a:ext cx="1600200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40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4114800"/>
                <a:ext cx="1600200" cy="6127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Arc 33"/>
          <p:cNvSpPr>
            <a:spLocks/>
          </p:cNvSpPr>
          <p:nvPr/>
        </p:nvSpPr>
        <p:spPr bwMode="auto">
          <a:xfrm>
            <a:off x="7162800" y="3352800"/>
            <a:ext cx="228600" cy="4572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" name="Text Box 34"/>
          <p:cNvSpPr txBox="1">
            <a:spLocks noChangeArrowheads="1"/>
          </p:cNvSpPr>
          <p:nvPr/>
        </p:nvSpPr>
        <p:spPr bwMode="auto">
          <a:xfrm>
            <a:off x="7239000" y="3429000"/>
            <a:ext cx="12954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Add 3y</a:t>
            </a:r>
          </a:p>
        </p:txBody>
      </p:sp>
      <p:sp>
        <p:nvSpPr>
          <p:cNvPr id="26" name="Arc 33"/>
          <p:cNvSpPr>
            <a:spLocks/>
          </p:cNvSpPr>
          <p:nvPr/>
        </p:nvSpPr>
        <p:spPr bwMode="auto">
          <a:xfrm>
            <a:off x="7162800" y="3810000"/>
            <a:ext cx="228600" cy="6096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" name="Text Box 34"/>
          <p:cNvSpPr txBox="1">
            <a:spLocks noChangeArrowheads="1"/>
          </p:cNvSpPr>
          <p:nvPr/>
        </p:nvSpPr>
        <p:spPr bwMode="auto">
          <a:xfrm>
            <a:off x="7315200" y="3962400"/>
            <a:ext cx="12954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3</a:t>
            </a:r>
          </a:p>
        </p:txBody>
      </p:sp>
      <p:sp>
        <p:nvSpPr>
          <p:cNvPr id="28" name="Text Box 34"/>
          <p:cNvSpPr txBox="1">
            <a:spLocks noChangeArrowheads="1"/>
          </p:cNvSpPr>
          <p:nvPr/>
        </p:nvSpPr>
        <p:spPr bwMode="auto">
          <a:xfrm>
            <a:off x="5029200" y="4876800"/>
            <a:ext cx="3810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So the gradient of the straight line is 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400" baseline="-25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-152400" y="5715000"/>
                <a:ext cx="2642775" cy="4962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𝐺𝑟𝑎𝑑𝑖𝑒𝑛𝑡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𝑜𝑓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𝑠𝑡𝑟𝑎𝑖𝑔h𝑡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  <m:r>
                        <a:rPr lang="en-GB" sz="14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52400" y="5715000"/>
                <a:ext cx="2642775" cy="496290"/>
              </a:xfrm>
              <a:prstGeom prst="rect">
                <a:avLst/>
              </a:prstGeom>
              <a:blipFill>
                <a:blip r:embed="rId5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1915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2" grpId="0" animBg="1"/>
      <p:bldP spid="14" grpId="0"/>
      <p:bldP spid="15" grpId="0"/>
      <p:bldP spid="16" grpId="0"/>
      <p:bldP spid="17" grpId="0"/>
      <p:bldP spid="18" grpId="0"/>
      <p:bldP spid="22" grpId="0"/>
      <p:bldP spid="23" grpId="0"/>
      <p:bldP spid="24" grpId="0" animBg="1"/>
      <p:bldP spid="25" grpId="0"/>
      <p:bldP spid="26" grpId="0" animBg="1"/>
      <p:bldP spid="27" grpId="0"/>
      <p:bldP spid="28" grpId="0"/>
      <p:bldP spid="29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the properties of tangents and chords within circles to solve geometric problems.</a:t>
            </a:r>
            <a:endParaRPr lang="en-GB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line 4x – 3y – 40 = 0 is a tangent to the circle (x – 2)</a:t>
            </a:r>
            <a:r>
              <a:rPr lang="en-GB" sz="1400" baseline="30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+ (y – 6)</a:t>
            </a:r>
            <a:r>
              <a:rPr lang="en-GB" sz="1400" baseline="30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= 100 at P = (10,0). Show that the radius at P is perpendicular to this line.</a:t>
            </a: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0" name="Line 2"/>
          <p:cNvSpPr>
            <a:spLocks noChangeShapeType="1"/>
          </p:cNvSpPr>
          <p:nvPr/>
        </p:nvSpPr>
        <p:spPr bwMode="auto">
          <a:xfrm flipV="1">
            <a:off x="2438400" y="36576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" name="Line 3"/>
          <p:cNvSpPr>
            <a:spLocks noChangeShapeType="1"/>
          </p:cNvSpPr>
          <p:nvPr/>
        </p:nvSpPr>
        <p:spPr bwMode="auto">
          <a:xfrm rot="5400000" flipV="1">
            <a:off x="2400300" y="36957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" name="Oval 4"/>
          <p:cNvSpPr>
            <a:spLocks noChangeAspect="1" noChangeArrowheads="1"/>
          </p:cNvSpPr>
          <p:nvPr/>
        </p:nvSpPr>
        <p:spPr bwMode="auto">
          <a:xfrm>
            <a:off x="1676400" y="3886200"/>
            <a:ext cx="1752600" cy="17526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Line 22"/>
          <p:cNvSpPr>
            <a:spLocks noChangeShapeType="1"/>
          </p:cNvSpPr>
          <p:nvPr/>
        </p:nvSpPr>
        <p:spPr bwMode="auto">
          <a:xfrm flipH="1" flipV="1">
            <a:off x="2535382" y="4765964"/>
            <a:ext cx="831272" cy="332508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4" name="Group 22"/>
          <p:cNvGrpSpPr>
            <a:grpSpLocks/>
          </p:cNvGrpSpPr>
          <p:nvPr/>
        </p:nvGrpSpPr>
        <p:grpSpPr bwMode="auto">
          <a:xfrm>
            <a:off x="2486891" y="4696691"/>
            <a:ext cx="152400" cy="152400"/>
            <a:chOff x="2832" y="3648"/>
            <a:chExt cx="96" cy="96"/>
          </a:xfrm>
        </p:grpSpPr>
        <p:sp>
          <p:nvSpPr>
            <p:cNvPr id="35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7" name="Line 23"/>
          <p:cNvSpPr>
            <a:spLocks noChangeShapeType="1"/>
          </p:cNvSpPr>
          <p:nvPr/>
        </p:nvSpPr>
        <p:spPr bwMode="auto">
          <a:xfrm flipH="1">
            <a:off x="2909454" y="4073236"/>
            <a:ext cx="831273" cy="231371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4516583" y="1586015"/>
            <a:ext cx="43806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Now find the gradient of the radius at (10,0)</a:t>
            </a: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You can do this by finding the gradient of the line segment shown in green…</a:t>
            </a: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You can use a formula from C1!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048000" y="3686629"/>
            <a:ext cx="16722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  <a:latin typeface="Comic Sans MS" pitchFamily="66" charset="0"/>
              </a:rPr>
              <a:t>4x – 3y – 40 = 0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0" y="3672114"/>
            <a:ext cx="2348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0000FF"/>
                </a:solidFill>
                <a:latin typeface="Comic Sans MS" pitchFamily="66" charset="0"/>
              </a:rPr>
              <a:t>(x – 2)</a:t>
            </a:r>
            <a:r>
              <a:rPr lang="en-GB" sz="1400" b="1" baseline="30000" dirty="0">
                <a:solidFill>
                  <a:srgbClr val="0000FF"/>
                </a:solidFill>
                <a:latin typeface="Comic Sans MS" pitchFamily="66" charset="0"/>
              </a:rPr>
              <a:t>2</a:t>
            </a:r>
            <a:r>
              <a:rPr lang="en-GB" sz="1400" b="1" dirty="0">
                <a:solidFill>
                  <a:srgbClr val="0000FF"/>
                </a:solidFill>
                <a:latin typeface="Comic Sans MS" pitchFamily="66" charset="0"/>
              </a:rPr>
              <a:t> + (y – 6)</a:t>
            </a:r>
            <a:r>
              <a:rPr lang="en-GB" sz="1400" b="1" baseline="30000" dirty="0">
                <a:solidFill>
                  <a:srgbClr val="0000FF"/>
                </a:solidFill>
                <a:latin typeface="Comic Sans MS" pitchFamily="66" charset="0"/>
              </a:rPr>
              <a:t>2</a:t>
            </a:r>
            <a:r>
              <a:rPr lang="en-GB" sz="1400" b="1" dirty="0">
                <a:solidFill>
                  <a:srgbClr val="0000FF"/>
                </a:solidFill>
                <a:latin typeface="Comic Sans MS" pitchFamily="66" charset="0"/>
              </a:rPr>
              <a:t> = 100</a:t>
            </a:r>
            <a:endParaRPr lang="en-GB" sz="1400" b="1" dirty="0">
              <a:solidFill>
                <a:srgbClr val="0000FF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362200" y="4419600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(2,6)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276600" y="5181600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(10,0)</a:t>
            </a:r>
          </a:p>
        </p:txBody>
      </p:sp>
      <p:grpSp>
        <p:nvGrpSpPr>
          <p:cNvPr id="43" name="Group 22"/>
          <p:cNvGrpSpPr>
            <a:grpSpLocks/>
          </p:cNvGrpSpPr>
          <p:nvPr/>
        </p:nvGrpSpPr>
        <p:grpSpPr bwMode="auto">
          <a:xfrm>
            <a:off x="3276600" y="5029200"/>
            <a:ext cx="152400" cy="152400"/>
            <a:chOff x="2832" y="3648"/>
            <a:chExt cx="96" cy="96"/>
          </a:xfrm>
        </p:grpSpPr>
        <p:sp>
          <p:nvSpPr>
            <p:cNvPr id="44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5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-152400" y="5715000"/>
                <a:ext cx="2642775" cy="4962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𝐺𝑟𝑎𝑑𝑖𝑒𝑛𝑡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𝑜𝑓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𝑠𝑡𝑟𝑎𝑖𝑔h𝑡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  <m:r>
                        <a:rPr lang="en-GB" sz="14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52400" y="5715000"/>
                <a:ext cx="2642775" cy="496290"/>
              </a:xfrm>
              <a:prstGeom prst="rect">
                <a:avLst/>
              </a:prstGeom>
              <a:blipFill>
                <a:blip r:embed="rId2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181600" y="2667000"/>
                <a:ext cx="1334211" cy="554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GB" sz="1600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GB" sz="16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GB" sz="1600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GB" sz="16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2667000"/>
                <a:ext cx="1334211" cy="5542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105400" y="3429000"/>
                <a:ext cx="1652119" cy="6104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</m:d>
                          <m:r>
                            <a:rPr lang="en-GB" sz="1600" b="0" i="1" smtClean="0">
                              <a:latin typeface="Cambria Math"/>
                            </a:rPr>
                            <m:t>−(6)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(10)−(2)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429000"/>
                <a:ext cx="1652119" cy="6104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181600" y="4191000"/>
                <a:ext cx="953017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−6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4191000"/>
                <a:ext cx="953017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181600" y="4876800"/>
                <a:ext cx="987193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4876800"/>
                <a:ext cx="987193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0" y="6248400"/>
                <a:ext cx="2379498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𝐺𝑟𝑎𝑑𝑖𝑒𝑛𝑡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𝑜𝑓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𝑟𝑎𝑑𝑖𝑢𝑠</m:t>
                      </m:r>
                      <m:r>
                        <a:rPr lang="en-GB" sz="1400" b="0" i="1" smtClean="0">
                          <a:latin typeface="Cambria Math"/>
                        </a:rPr>
                        <m:t>=− 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248400"/>
                <a:ext cx="2379498" cy="495649"/>
              </a:xfrm>
              <a:prstGeom prst="rect">
                <a:avLst/>
              </a:prstGeom>
              <a:blipFill>
                <a:blip r:embed="rId7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Arc 33"/>
          <p:cNvSpPr>
            <a:spLocks/>
          </p:cNvSpPr>
          <p:nvPr/>
        </p:nvSpPr>
        <p:spPr bwMode="auto">
          <a:xfrm>
            <a:off x="6934200" y="2971800"/>
            <a:ext cx="228600" cy="6858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3" name="Text Box 34"/>
          <p:cNvSpPr txBox="1">
            <a:spLocks noChangeArrowheads="1"/>
          </p:cNvSpPr>
          <p:nvPr/>
        </p:nvSpPr>
        <p:spPr bwMode="auto">
          <a:xfrm>
            <a:off x="7086600" y="2971800"/>
            <a:ext cx="19812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 (make sure you put them the same way round!)</a:t>
            </a:r>
          </a:p>
        </p:txBody>
      </p:sp>
      <p:sp>
        <p:nvSpPr>
          <p:cNvPr id="54" name="Arc 33"/>
          <p:cNvSpPr>
            <a:spLocks/>
          </p:cNvSpPr>
          <p:nvPr/>
        </p:nvSpPr>
        <p:spPr bwMode="auto">
          <a:xfrm>
            <a:off x="6934200" y="3733800"/>
            <a:ext cx="228600" cy="6858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5" name="Arc 33"/>
          <p:cNvSpPr>
            <a:spLocks/>
          </p:cNvSpPr>
          <p:nvPr/>
        </p:nvSpPr>
        <p:spPr bwMode="auto">
          <a:xfrm>
            <a:off x="6934200" y="4495800"/>
            <a:ext cx="228600" cy="6858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6" name="Text Box 34"/>
          <p:cNvSpPr txBox="1">
            <a:spLocks noChangeArrowheads="1"/>
          </p:cNvSpPr>
          <p:nvPr/>
        </p:nvSpPr>
        <p:spPr bwMode="auto">
          <a:xfrm>
            <a:off x="7086600" y="3886200"/>
            <a:ext cx="12954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57" name="Text Box 34"/>
          <p:cNvSpPr txBox="1">
            <a:spLocks noChangeArrowheads="1"/>
          </p:cNvSpPr>
          <p:nvPr/>
        </p:nvSpPr>
        <p:spPr bwMode="auto">
          <a:xfrm>
            <a:off x="7086600" y="4724400"/>
            <a:ext cx="12954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58" name="Text Box 34"/>
          <p:cNvSpPr txBox="1">
            <a:spLocks noChangeArrowheads="1"/>
          </p:cNvSpPr>
          <p:nvPr/>
        </p:nvSpPr>
        <p:spPr bwMode="auto">
          <a:xfrm>
            <a:off x="5562600" y="5715000"/>
            <a:ext cx="2667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So this is the gradient of the radius at (10,0)</a:t>
            </a:r>
          </a:p>
        </p:txBody>
      </p:sp>
    </p:spTree>
    <p:extLst>
      <p:ext uri="{BB962C8B-B14F-4D97-AF65-F5344CB8AC3E}">
        <p14:creationId xmlns:p14="http://schemas.microsoft.com/office/powerpoint/2010/main" val="3108360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  <p:bldP spid="49" grpId="0"/>
      <p:bldP spid="50" grpId="0"/>
      <p:bldP spid="51" grpId="0"/>
      <p:bldP spid="52" grpId="0" animBg="1"/>
      <p:bldP spid="53" grpId="0"/>
      <p:bldP spid="54" grpId="0" animBg="1"/>
      <p:bldP spid="55" grpId="0" animBg="1"/>
      <p:bldP spid="56" grpId="0"/>
      <p:bldP spid="57" grpId="0"/>
      <p:bldP spid="5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the properties of tangents and chords within circles to solve geometric problems.</a:t>
            </a:r>
            <a:endParaRPr lang="en-GB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line 4x – 3y – 40 = 0 is a tangent to the circle (x – 2)</a:t>
            </a:r>
            <a:r>
              <a:rPr lang="en-GB" sz="1400" baseline="30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+ (y – 6)</a:t>
            </a:r>
            <a:r>
              <a:rPr lang="en-GB" sz="1400" baseline="30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= 100 at P = (10,0). Show that the radius at P is perpendicular to this line.</a:t>
            </a: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9" name="Line 2"/>
          <p:cNvSpPr>
            <a:spLocks noChangeShapeType="1"/>
          </p:cNvSpPr>
          <p:nvPr/>
        </p:nvSpPr>
        <p:spPr bwMode="auto">
          <a:xfrm flipV="1">
            <a:off x="2438400" y="36576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" name="Line 3"/>
          <p:cNvSpPr>
            <a:spLocks noChangeShapeType="1"/>
          </p:cNvSpPr>
          <p:nvPr/>
        </p:nvSpPr>
        <p:spPr bwMode="auto">
          <a:xfrm rot="5400000" flipV="1">
            <a:off x="2400300" y="36957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" name="Oval 4"/>
          <p:cNvSpPr>
            <a:spLocks noChangeAspect="1" noChangeArrowheads="1"/>
          </p:cNvSpPr>
          <p:nvPr/>
        </p:nvSpPr>
        <p:spPr bwMode="auto">
          <a:xfrm>
            <a:off x="1676400" y="3886200"/>
            <a:ext cx="1752600" cy="17526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Line 22"/>
          <p:cNvSpPr>
            <a:spLocks noChangeShapeType="1"/>
          </p:cNvSpPr>
          <p:nvPr/>
        </p:nvSpPr>
        <p:spPr bwMode="auto">
          <a:xfrm flipH="1" flipV="1">
            <a:off x="2535382" y="4765964"/>
            <a:ext cx="831272" cy="332508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63" name="Group 22"/>
          <p:cNvGrpSpPr>
            <a:grpSpLocks/>
          </p:cNvGrpSpPr>
          <p:nvPr/>
        </p:nvGrpSpPr>
        <p:grpSpPr bwMode="auto">
          <a:xfrm>
            <a:off x="2486891" y="4696691"/>
            <a:ext cx="152400" cy="152400"/>
            <a:chOff x="2832" y="3648"/>
            <a:chExt cx="96" cy="96"/>
          </a:xfrm>
        </p:grpSpPr>
        <p:sp>
          <p:nvSpPr>
            <p:cNvPr id="64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5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6" name="Line 23"/>
          <p:cNvSpPr>
            <a:spLocks noChangeShapeType="1"/>
          </p:cNvSpPr>
          <p:nvPr/>
        </p:nvSpPr>
        <p:spPr bwMode="auto">
          <a:xfrm flipH="1">
            <a:off x="2909454" y="4073236"/>
            <a:ext cx="831273" cy="231371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7" name="TextBox 66"/>
          <p:cNvSpPr txBox="1"/>
          <p:nvPr/>
        </p:nvSpPr>
        <p:spPr>
          <a:xfrm>
            <a:off x="3048000" y="3686629"/>
            <a:ext cx="16722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  <a:latin typeface="Comic Sans MS" pitchFamily="66" charset="0"/>
              </a:rPr>
              <a:t>4x – 3y – 40 = 0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0" y="3672114"/>
            <a:ext cx="2348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0000FF"/>
                </a:solidFill>
                <a:latin typeface="Comic Sans MS" pitchFamily="66" charset="0"/>
              </a:rPr>
              <a:t>(x – 2)</a:t>
            </a:r>
            <a:r>
              <a:rPr lang="en-GB" sz="1400" b="1" baseline="30000" dirty="0">
                <a:solidFill>
                  <a:srgbClr val="0000FF"/>
                </a:solidFill>
                <a:latin typeface="Comic Sans MS" pitchFamily="66" charset="0"/>
              </a:rPr>
              <a:t>2</a:t>
            </a:r>
            <a:r>
              <a:rPr lang="en-GB" sz="1400" b="1" dirty="0">
                <a:solidFill>
                  <a:srgbClr val="0000FF"/>
                </a:solidFill>
                <a:latin typeface="Comic Sans MS" pitchFamily="66" charset="0"/>
              </a:rPr>
              <a:t> + (y – 6)</a:t>
            </a:r>
            <a:r>
              <a:rPr lang="en-GB" sz="1400" b="1" baseline="30000" dirty="0">
                <a:solidFill>
                  <a:srgbClr val="0000FF"/>
                </a:solidFill>
                <a:latin typeface="Comic Sans MS" pitchFamily="66" charset="0"/>
              </a:rPr>
              <a:t>2</a:t>
            </a:r>
            <a:r>
              <a:rPr lang="en-GB" sz="1400" b="1" dirty="0">
                <a:solidFill>
                  <a:srgbClr val="0000FF"/>
                </a:solidFill>
                <a:latin typeface="Comic Sans MS" pitchFamily="66" charset="0"/>
              </a:rPr>
              <a:t> = 100</a:t>
            </a:r>
            <a:endParaRPr lang="en-GB" sz="1400" b="1" dirty="0">
              <a:solidFill>
                <a:srgbClr val="0000FF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362200" y="4419600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(2,6)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276600" y="5181600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(10,0)</a:t>
            </a:r>
          </a:p>
        </p:txBody>
      </p:sp>
      <p:grpSp>
        <p:nvGrpSpPr>
          <p:cNvPr id="71" name="Group 22"/>
          <p:cNvGrpSpPr>
            <a:grpSpLocks/>
          </p:cNvGrpSpPr>
          <p:nvPr/>
        </p:nvGrpSpPr>
        <p:grpSpPr bwMode="auto">
          <a:xfrm>
            <a:off x="3276600" y="5029200"/>
            <a:ext cx="152400" cy="152400"/>
            <a:chOff x="2832" y="3648"/>
            <a:chExt cx="96" cy="96"/>
          </a:xfrm>
        </p:grpSpPr>
        <p:sp>
          <p:nvSpPr>
            <p:cNvPr id="72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5334000" y="1600200"/>
                <a:ext cx="2642775" cy="4962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𝐺𝑟𝑎𝑑𝑖𝑒𝑛𝑡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𝑜𝑓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𝑠𝑡𝑟𝑎𝑖𝑔h𝑡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  <m:r>
                        <a:rPr lang="en-GB" sz="14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1600200"/>
                <a:ext cx="2642775" cy="496290"/>
              </a:xfrm>
              <a:prstGeom prst="rect">
                <a:avLst/>
              </a:prstGeom>
              <a:blipFill>
                <a:blip r:embed="rId2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5486400" y="2327563"/>
                <a:ext cx="2379498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𝐺𝑟𝑎𝑑𝑖𝑒𝑛𝑡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𝑜𝑓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𝑟𝑎𝑑𝑖𝑢𝑠</m:t>
                      </m:r>
                      <m:r>
                        <a:rPr lang="en-GB" sz="1400" b="0" i="1" smtClean="0">
                          <a:latin typeface="Cambria Math"/>
                        </a:rPr>
                        <m:t>=− 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327563"/>
                <a:ext cx="2379498" cy="495649"/>
              </a:xfrm>
              <a:prstGeom prst="rect">
                <a:avLst/>
              </a:prstGeom>
              <a:blipFill>
                <a:blip r:embed="rId3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5791200" y="3352800"/>
                <a:ext cx="984564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352800"/>
                <a:ext cx="984564" cy="6127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6705600" y="3352800"/>
                <a:ext cx="954107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12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3352800"/>
                <a:ext cx="954107" cy="61093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6705600" y="4114800"/>
                <a:ext cx="78739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latin typeface="Cambria Math"/>
                        </a:rPr>
                        <m:t>−</m:t>
                      </m:r>
                      <m:r>
                        <a:rPr lang="en-GB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4114800"/>
                <a:ext cx="787395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Text Box 34"/>
          <p:cNvSpPr txBox="1">
            <a:spLocks noChangeArrowheads="1"/>
          </p:cNvSpPr>
          <p:nvPr/>
        </p:nvSpPr>
        <p:spPr bwMode="auto">
          <a:xfrm>
            <a:off x="4953000" y="2895600"/>
            <a:ext cx="33528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Multiply the gradients together…</a:t>
            </a:r>
          </a:p>
        </p:txBody>
      </p:sp>
      <p:sp>
        <p:nvSpPr>
          <p:cNvPr id="80" name="Text Box 34"/>
          <p:cNvSpPr txBox="1">
            <a:spLocks noChangeArrowheads="1"/>
          </p:cNvSpPr>
          <p:nvPr/>
        </p:nvSpPr>
        <p:spPr bwMode="auto">
          <a:xfrm>
            <a:off x="5029200" y="4648200"/>
            <a:ext cx="3352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If two gradients multiply to make -1, they are perpendicular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(this is another way of defining it!)</a:t>
            </a:r>
          </a:p>
        </p:txBody>
      </p:sp>
    </p:spTree>
    <p:extLst>
      <p:ext uri="{BB962C8B-B14F-4D97-AF65-F5344CB8AC3E}">
        <p14:creationId xmlns:p14="http://schemas.microsoft.com/office/powerpoint/2010/main" val="50709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77" grpId="0"/>
      <p:bldP spid="78" grpId="0"/>
      <p:bldP spid="79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the properties of tangents and chords within circles to solve geometric problems.</a:t>
                </a:r>
                <a:endParaRPr lang="en-GB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 circle C has equation: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The line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a tangent to the circle and has gradient -3. Find the two possible equations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giving your answers in the form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 dirty="0" err="1" smtClean="0">
                        <a:latin typeface="Cambria Math" panose="02040503050406030204" pitchFamily="18" charset="0"/>
                      </a:rPr>
                      <m:t>𝑚𝑥</m:t>
                    </m:r>
                    <m:r>
                      <a:rPr lang="en-US" sz="1400" i="1" dirty="0" err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i="1" dirty="0" err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 You </a:t>
                </a:r>
                <a:r>
                  <a:rPr lang="en-US" sz="1400" u="sng" dirty="0">
                    <a:latin typeface="Comic Sans MS" pitchFamily="66" charset="0"/>
                    <a:sym typeface="Wingdings" panose="05000000000000000000" pitchFamily="2" charset="2"/>
                  </a:rPr>
                  <a:t>must</a:t>
                </a: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 draw a sketch to help with this. Think about where the circle should be, and what the tangents will look like. Label any information you know.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503" t="-766" r="-25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7" name="Line 2"/>
          <p:cNvSpPr>
            <a:spLocks noChangeShapeType="1"/>
          </p:cNvSpPr>
          <p:nvPr/>
        </p:nvSpPr>
        <p:spPr bwMode="auto">
          <a:xfrm flipV="1">
            <a:off x="6270341" y="743694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" name="Line 3"/>
          <p:cNvSpPr>
            <a:spLocks noChangeShapeType="1"/>
          </p:cNvSpPr>
          <p:nvPr/>
        </p:nvSpPr>
        <p:spPr bwMode="auto">
          <a:xfrm rot="5400000" flipV="1">
            <a:off x="6232241" y="781794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" name="Oval 4"/>
          <p:cNvSpPr>
            <a:spLocks noChangeAspect="1" noChangeArrowheads="1"/>
          </p:cNvSpPr>
          <p:nvPr/>
        </p:nvSpPr>
        <p:spPr bwMode="auto">
          <a:xfrm>
            <a:off x="6414033" y="1895402"/>
            <a:ext cx="1752600" cy="17526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995749" y="2795451"/>
            <a:ext cx="12811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Centre (5,-3)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31" name="Group 22"/>
          <p:cNvGrpSpPr>
            <a:grpSpLocks/>
          </p:cNvGrpSpPr>
          <p:nvPr/>
        </p:nvGrpSpPr>
        <p:grpSpPr bwMode="auto">
          <a:xfrm>
            <a:off x="7198397" y="2697185"/>
            <a:ext cx="152400" cy="152400"/>
            <a:chOff x="2832" y="3648"/>
            <a:chExt cx="96" cy="96"/>
          </a:xfrm>
        </p:grpSpPr>
        <p:sp>
          <p:nvSpPr>
            <p:cNvPr id="32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6864700" y="2402677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(5,-3)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069772" y="3113314"/>
                <a:ext cx="1094467" cy="3280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Radius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</m:rad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9772" y="3113314"/>
                <a:ext cx="1094467" cy="328039"/>
              </a:xfrm>
              <a:prstGeom prst="rect">
                <a:avLst/>
              </a:prstGeom>
              <a:blipFill>
                <a:blip r:embed="rId3"/>
                <a:stretch>
                  <a:fillRect l="-1676"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Line 23"/>
          <p:cNvSpPr>
            <a:spLocks noChangeShapeType="1"/>
          </p:cNvSpPr>
          <p:nvPr/>
        </p:nvSpPr>
        <p:spPr bwMode="auto">
          <a:xfrm>
            <a:off x="7742880" y="1385753"/>
            <a:ext cx="831273" cy="231371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7" name="Line 23"/>
          <p:cNvSpPr>
            <a:spLocks noChangeShapeType="1"/>
          </p:cNvSpPr>
          <p:nvPr/>
        </p:nvSpPr>
        <p:spPr bwMode="auto">
          <a:xfrm>
            <a:off x="6049063" y="1912621"/>
            <a:ext cx="831273" cy="231371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" name="Line 23"/>
          <p:cNvSpPr>
            <a:spLocks noChangeShapeType="1"/>
          </p:cNvSpPr>
          <p:nvPr/>
        </p:nvSpPr>
        <p:spPr bwMode="auto">
          <a:xfrm rot="16200000">
            <a:off x="6880732" y="1629592"/>
            <a:ext cx="831273" cy="2313710"/>
          </a:xfrm>
          <a:prstGeom prst="line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941856" y="4303217"/>
            <a:ext cx="506915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To find the equation of the tangents, we need their gradients, and the coordinate where they meet the circle.</a:t>
            </a:r>
          </a:p>
          <a:p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We already know their gradients are -3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We can find the coordinates by finding where the diameter (in green) meets the circle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To do this, </a:t>
            </a:r>
            <a:r>
              <a:rPr lang="en-US" sz="14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we first need the equation of the diameter</a:t>
            </a:r>
            <a:endParaRPr lang="en-GB" sz="1400" u="sng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92540" y="4544099"/>
            <a:ext cx="12987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Gradient = -3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35931" y="588039"/>
            <a:ext cx="21529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6600"/>
                </a:solidFill>
                <a:latin typeface="Comic Sans MS" panose="030F0702030302020204" pitchFamily="66" charset="0"/>
              </a:rPr>
              <a:t>The tangents will be downward sloping, since their gradient is -3</a:t>
            </a:r>
            <a:endParaRPr lang="en-GB" sz="1200" dirty="0">
              <a:solidFill>
                <a:srgbClr val="FF66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36254" y="3270575"/>
            <a:ext cx="21529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8000"/>
                </a:solidFill>
                <a:latin typeface="Comic Sans MS" panose="030F0702030302020204" pitchFamily="66" charset="0"/>
              </a:rPr>
              <a:t>We can also mark on the diameter (this is often needed in these questions)</a:t>
            </a:r>
            <a:endParaRPr lang="en-GB" sz="1200" dirty="0">
              <a:solidFill>
                <a:srgbClr val="008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256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5" grpId="0"/>
      <p:bldP spid="34" grpId="0"/>
      <p:bldP spid="35" grpId="0"/>
      <p:bldP spid="36" grpId="0" animBg="1"/>
      <p:bldP spid="37" grpId="0" animBg="1"/>
      <p:bldP spid="16" grpId="0" animBg="1"/>
      <p:bldP spid="18" grpId="0"/>
      <p:bldP spid="7" grpId="0"/>
      <p:bldP spid="20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the properties of tangents and chords within circles to solve geometric problems.</a:t>
                </a:r>
                <a:endParaRPr lang="en-GB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 circle C has equation: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The line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a tangent to the circle and has gradient -3. Find the two possible equations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giving your answers in the form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 dirty="0" err="1" smtClean="0">
                        <a:latin typeface="Cambria Math" panose="02040503050406030204" pitchFamily="18" charset="0"/>
                      </a:rPr>
                      <m:t>𝑚𝑥</m:t>
                    </m:r>
                    <m:r>
                      <a:rPr lang="en-US" sz="1400" i="1" dirty="0" err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i="1" dirty="0" err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 You </a:t>
                </a:r>
                <a:r>
                  <a:rPr lang="en-US" sz="1400" u="sng" dirty="0">
                    <a:latin typeface="Comic Sans MS" pitchFamily="66" charset="0"/>
                    <a:sym typeface="Wingdings" panose="05000000000000000000" pitchFamily="2" charset="2"/>
                  </a:rPr>
                  <a:t>must</a:t>
                </a: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 draw a sketch to help with this. Think about where the circle should be, and what the tangents will look like. Label any information you know.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503" t="-766" r="-25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95749" y="2795451"/>
            <a:ext cx="12811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Centre (5,-3)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069772" y="3113314"/>
                <a:ext cx="1094467" cy="3280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Radius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</m:rad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9772" y="3113314"/>
                <a:ext cx="1094467" cy="328039"/>
              </a:xfrm>
              <a:prstGeom prst="rect">
                <a:avLst/>
              </a:prstGeom>
              <a:blipFill>
                <a:blip r:embed="rId3"/>
                <a:stretch>
                  <a:fillRect l="-1676"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292540" y="4544099"/>
            <a:ext cx="12987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Gradient = -3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083728" y="4403325"/>
                <a:ext cx="4909351" cy="8284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diameter is perpendicular to the tangents, so has a gradient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It passes through (5,-3)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3728" y="4403325"/>
                <a:ext cx="4909351" cy="828497"/>
              </a:xfrm>
              <a:prstGeom prst="rect">
                <a:avLst/>
              </a:prstGeom>
              <a:blipFill>
                <a:blip r:embed="rId4"/>
                <a:stretch>
                  <a:fillRect l="-248" t="-735" b="-66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172505" y="5242263"/>
                <a:ext cx="20083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2505" y="5242263"/>
                <a:ext cx="2008307" cy="276999"/>
              </a:xfrm>
              <a:prstGeom prst="rect">
                <a:avLst/>
              </a:prstGeom>
              <a:blipFill>
                <a:blip r:embed="rId5"/>
                <a:stretch>
                  <a:fillRect l="-2424" t="-2222" r="-3939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907654" y="5581095"/>
                <a:ext cx="2150973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−(−3)=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−5)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7654" y="5581095"/>
                <a:ext cx="2150973" cy="5203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681491" y="6150745"/>
                <a:ext cx="1317412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14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1491" y="6150745"/>
                <a:ext cx="1317412" cy="5203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c 33"/>
          <p:cNvSpPr>
            <a:spLocks/>
          </p:cNvSpPr>
          <p:nvPr/>
        </p:nvSpPr>
        <p:spPr bwMode="auto">
          <a:xfrm>
            <a:off x="6206231" y="5401322"/>
            <a:ext cx="114670" cy="511206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" name="Text Box 34"/>
          <p:cNvSpPr txBox="1">
            <a:spLocks noChangeArrowheads="1"/>
          </p:cNvSpPr>
          <p:nvPr/>
        </p:nvSpPr>
        <p:spPr bwMode="auto">
          <a:xfrm>
            <a:off x="6305365" y="5487880"/>
            <a:ext cx="12954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30" name="Arc 33"/>
          <p:cNvSpPr>
            <a:spLocks/>
          </p:cNvSpPr>
          <p:nvPr/>
        </p:nvSpPr>
        <p:spPr bwMode="auto">
          <a:xfrm>
            <a:off x="6092301" y="5908829"/>
            <a:ext cx="114670" cy="511206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8" name="Text Box 34"/>
          <p:cNvSpPr txBox="1">
            <a:spLocks noChangeArrowheads="1"/>
          </p:cNvSpPr>
          <p:nvPr/>
        </p:nvSpPr>
        <p:spPr bwMode="auto">
          <a:xfrm>
            <a:off x="6076026" y="6030897"/>
            <a:ext cx="12954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Rearrange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8167823" y="1958667"/>
                <a:ext cx="899285" cy="3468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200" b="1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US" sz="1200" b="1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200" b="1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𝟏𝟒</m:t>
                          </m:r>
                        </m:num>
                        <m:den>
                          <m: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sz="1200" b="1" dirty="0">
                  <a:solidFill>
                    <a:srgbClr val="008000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7823" y="1958667"/>
                <a:ext cx="899285" cy="346890"/>
              </a:xfrm>
              <a:prstGeom prst="rect">
                <a:avLst/>
              </a:prstGeom>
              <a:blipFill>
                <a:blip r:embed="rId8"/>
                <a:stretch>
                  <a:fillRect l="-3401" t="-1754" r="-4082" b="-140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Line 2"/>
          <p:cNvSpPr>
            <a:spLocks noChangeShapeType="1"/>
          </p:cNvSpPr>
          <p:nvPr/>
        </p:nvSpPr>
        <p:spPr bwMode="auto">
          <a:xfrm flipV="1">
            <a:off x="6270341" y="743694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" name="Line 3"/>
          <p:cNvSpPr>
            <a:spLocks noChangeShapeType="1"/>
          </p:cNvSpPr>
          <p:nvPr/>
        </p:nvSpPr>
        <p:spPr bwMode="auto">
          <a:xfrm rot="5400000" flipV="1">
            <a:off x="6232241" y="781794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" name="Oval 4"/>
          <p:cNvSpPr>
            <a:spLocks noChangeAspect="1" noChangeArrowheads="1"/>
          </p:cNvSpPr>
          <p:nvPr/>
        </p:nvSpPr>
        <p:spPr bwMode="auto">
          <a:xfrm>
            <a:off x="6414033" y="1895402"/>
            <a:ext cx="1752600" cy="17526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3" name="Group 22"/>
          <p:cNvGrpSpPr>
            <a:grpSpLocks/>
          </p:cNvGrpSpPr>
          <p:nvPr/>
        </p:nvGrpSpPr>
        <p:grpSpPr bwMode="auto">
          <a:xfrm>
            <a:off x="7198397" y="2697185"/>
            <a:ext cx="152400" cy="152400"/>
            <a:chOff x="2832" y="3648"/>
            <a:chExt cx="96" cy="96"/>
          </a:xfrm>
        </p:grpSpPr>
        <p:sp>
          <p:nvSpPr>
            <p:cNvPr id="44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5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6864700" y="2402677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(5,-3)</a:t>
            </a:r>
          </a:p>
        </p:txBody>
      </p:sp>
      <p:sp>
        <p:nvSpPr>
          <p:cNvPr id="47" name="Line 23"/>
          <p:cNvSpPr>
            <a:spLocks noChangeShapeType="1"/>
          </p:cNvSpPr>
          <p:nvPr/>
        </p:nvSpPr>
        <p:spPr bwMode="auto">
          <a:xfrm>
            <a:off x="7742880" y="1385753"/>
            <a:ext cx="831273" cy="231371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8" name="Line 23"/>
          <p:cNvSpPr>
            <a:spLocks noChangeShapeType="1"/>
          </p:cNvSpPr>
          <p:nvPr/>
        </p:nvSpPr>
        <p:spPr bwMode="auto">
          <a:xfrm>
            <a:off x="6049063" y="1912621"/>
            <a:ext cx="831273" cy="231371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9" name="Line 23"/>
          <p:cNvSpPr>
            <a:spLocks noChangeShapeType="1"/>
          </p:cNvSpPr>
          <p:nvPr/>
        </p:nvSpPr>
        <p:spPr bwMode="auto">
          <a:xfrm rot="16200000">
            <a:off x="6880732" y="1629592"/>
            <a:ext cx="831273" cy="2313710"/>
          </a:xfrm>
          <a:prstGeom prst="line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6957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3" grpId="0"/>
      <p:bldP spid="24" grpId="0"/>
      <p:bldP spid="25" grpId="0" animBg="1"/>
      <p:bldP spid="26" grpId="0"/>
      <p:bldP spid="30" grpId="0" animBg="1"/>
      <p:bldP spid="38" grpId="0"/>
      <p:bldP spid="39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the properties of tangents and chords within circles to solve geometric problems.</a:t>
                </a:r>
                <a:endParaRPr lang="en-GB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 circle C has equation: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The line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a tangent to the circle and has gradient -3. Find the two possible equations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giving your answers in the form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 dirty="0" err="1" smtClean="0">
                        <a:latin typeface="Cambria Math" panose="02040503050406030204" pitchFamily="18" charset="0"/>
                      </a:rPr>
                      <m:t>𝑚𝑥</m:t>
                    </m:r>
                    <m:r>
                      <a:rPr lang="en-US" sz="1400" i="1" dirty="0" err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i="1" dirty="0" err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 You </a:t>
                </a:r>
                <a:r>
                  <a:rPr lang="en-US" sz="1400" u="sng" dirty="0">
                    <a:latin typeface="Comic Sans MS" pitchFamily="66" charset="0"/>
                    <a:sym typeface="Wingdings" panose="05000000000000000000" pitchFamily="2" charset="2"/>
                  </a:rPr>
                  <a:t>must</a:t>
                </a: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 draw a sketch to help with this. Think about where the circle should be, and what the tangents will look like. Label any information you know.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503" t="-766" r="-25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95749" y="2795451"/>
            <a:ext cx="12811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Centre (5,-3)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069772" y="3113314"/>
                <a:ext cx="1094467" cy="3280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Radius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</m:rad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9772" y="3113314"/>
                <a:ext cx="1094467" cy="328039"/>
              </a:xfrm>
              <a:prstGeom prst="rect">
                <a:avLst/>
              </a:prstGeom>
              <a:blipFill>
                <a:blip r:embed="rId3"/>
                <a:stretch>
                  <a:fillRect l="-1676"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292540" y="4544099"/>
            <a:ext cx="12987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Gradient = -3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513697" y="4167813"/>
                <a:ext cx="199740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3697" y="4167813"/>
                <a:ext cx="1997406" cy="215444"/>
              </a:xfrm>
              <a:prstGeom prst="rect">
                <a:avLst/>
              </a:prstGeom>
              <a:blipFill>
                <a:blip r:embed="rId4"/>
                <a:stretch>
                  <a:fillRect r="-915" b="-2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913354" y="4505461"/>
                <a:ext cx="2594428" cy="5265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14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3354" y="4505461"/>
                <a:ext cx="2594428" cy="526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310609" y="5066232"/>
                <a:ext cx="2181238" cy="5265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0609" y="5066232"/>
                <a:ext cx="2181238" cy="526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414781" y="5671477"/>
                <a:ext cx="3093347" cy="4090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−10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+25+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4781" y="5671477"/>
                <a:ext cx="3093347" cy="409086"/>
              </a:xfrm>
              <a:prstGeom prst="rect">
                <a:avLst/>
              </a:prstGeom>
              <a:blipFill>
                <a:blip r:embed="rId7"/>
                <a:stretch>
                  <a:fillRect r="-394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33"/>
          <p:cNvSpPr>
            <a:spLocks/>
          </p:cNvSpPr>
          <p:nvPr/>
        </p:nvSpPr>
        <p:spPr bwMode="auto">
          <a:xfrm>
            <a:off x="6553856" y="4271617"/>
            <a:ext cx="114670" cy="511206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" name="Text Box 34"/>
          <p:cNvSpPr txBox="1">
            <a:spLocks noChangeArrowheads="1"/>
          </p:cNvSpPr>
          <p:nvPr/>
        </p:nvSpPr>
        <p:spPr bwMode="auto">
          <a:xfrm>
            <a:off x="6557555" y="4210805"/>
            <a:ext cx="190244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Replace y with the expression in x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Arc 33"/>
          <p:cNvSpPr>
            <a:spLocks/>
          </p:cNvSpPr>
          <p:nvPr/>
        </p:nvSpPr>
        <p:spPr bwMode="auto">
          <a:xfrm>
            <a:off x="6549501" y="4824611"/>
            <a:ext cx="114670" cy="511206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" name="Arc 33"/>
          <p:cNvSpPr>
            <a:spLocks/>
          </p:cNvSpPr>
          <p:nvPr/>
        </p:nvSpPr>
        <p:spPr bwMode="auto">
          <a:xfrm>
            <a:off x="6553856" y="5377605"/>
            <a:ext cx="114670" cy="511206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" name="Text Box 34"/>
          <p:cNvSpPr txBox="1">
            <a:spLocks noChangeArrowheads="1"/>
          </p:cNvSpPr>
          <p:nvPr/>
        </p:nvSpPr>
        <p:spPr bwMode="auto">
          <a:xfrm>
            <a:off x="6492241" y="4789925"/>
            <a:ext cx="143255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Simplify the bracket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8" name="Text Box 34"/>
          <p:cNvSpPr txBox="1">
            <a:spLocks noChangeArrowheads="1"/>
          </p:cNvSpPr>
          <p:nvPr/>
        </p:nvSpPr>
        <p:spPr bwMode="auto">
          <a:xfrm>
            <a:off x="6531429" y="5325501"/>
            <a:ext cx="143255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Square both brackets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8167823" y="1958667"/>
                <a:ext cx="899285" cy="3468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200" b="1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US" sz="1200" b="1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200" b="1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𝟏𝟒</m:t>
                          </m:r>
                        </m:num>
                        <m:den>
                          <m: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sz="1200" b="1" dirty="0">
                  <a:solidFill>
                    <a:srgbClr val="008000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7823" y="1958667"/>
                <a:ext cx="899285" cy="346890"/>
              </a:xfrm>
              <a:prstGeom prst="rect">
                <a:avLst/>
              </a:prstGeom>
              <a:blipFill>
                <a:blip r:embed="rId8"/>
                <a:stretch>
                  <a:fillRect l="-3401" t="-1754" r="-4082" b="-140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Line 2"/>
          <p:cNvSpPr>
            <a:spLocks noChangeShapeType="1"/>
          </p:cNvSpPr>
          <p:nvPr/>
        </p:nvSpPr>
        <p:spPr bwMode="auto">
          <a:xfrm flipV="1">
            <a:off x="6270341" y="743694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4" name="Line 3"/>
          <p:cNvSpPr>
            <a:spLocks noChangeShapeType="1"/>
          </p:cNvSpPr>
          <p:nvPr/>
        </p:nvSpPr>
        <p:spPr bwMode="auto">
          <a:xfrm rot="5400000" flipV="1">
            <a:off x="6232241" y="781794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5" name="Oval 4"/>
          <p:cNvSpPr>
            <a:spLocks noChangeAspect="1" noChangeArrowheads="1"/>
          </p:cNvSpPr>
          <p:nvPr/>
        </p:nvSpPr>
        <p:spPr bwMode="auto">
          <a:xfrm>
            <a:off x="6414033" y="1895402"/>
            <a:ext cx="1752600" cy="17526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6" name="Group 22"/>
          <p:cNvGrpSpPr>
            <a:grpSpLocks/>
          </p:cNvGrpSpPr>
          <p:nvPr/>
        </p:nvGrpSpPr>
        <p:grpSpPr bwMode="auto">
          <a:xfrm>
            <a:off x="7198397" y="2697185"/>
            <a:ext cx="152400" cy="152400"/>
            <a:chOff x="2832" y="3648"/>
            <a:chExt cx="96" cy="96"/>
          </a:xfrm>
        </p:grpSpPr>
        <p:sp>
          <p:nvSpPr>
            <p:cNvPr id="47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6864700" y="2402677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(5,-3)</a:t>
            </a:r>
          </a:p>
        </p:txBody>
      </p:sp>
      <p:sp>
        <p:nvSpPr>
          <p:cNvPr id="50" name="Line 23"/>
          <p:cNvSpPr>
            <a:spLocks noChangeShapeType="1"/>
          </p:cNvSpPr>
          <p:nvPr/>
        </p:nvSpPr>
        <p:spPr bwMode="auto">
          <a:xfrm>
            <a:off x="7742880" y="1385753"/>
            <a:ext cx="831273" cy="231371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" name="Line 23"/>
          <p:cNvSpPr>
            <a:spLocks noChangeShapeType="1"/>
          </p:cNvSpPr>
          <p:nvPr/>
        </p:nvSpPr>
        <p:spPr bwMode="auto">
          <a:xfrm>
            <a:off x="6049063" y="1912621"/>
            <a:ext cx="831273" cy="231371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" name="Line 23"/>
          <p:cNvSpPr>
            <a:spLocks noChangeShapeType="1"/>
          </p:cNvSpPr>
          <p:nvPr/>
        </p:nvSpPr>
        <p:spPr bwMode="auto">
          <a:xfrm rot="16200000">
            <a:off x="6880732" y="1629592"/>
            <a:ext cx="831273" cy="2313710"/>
          </a:xfrm>
          <a:prstGeom prst="line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446747" y="6172220"/>
                <a:ext cx="2060308" cy="4090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250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6747" y="6172220"/>
                <a:ext cx="2060308" cy="409086"/>
              </a:xfrm>
              <a:prstGeom prst="rect">
                <a:avLst/>
              </a:prstGeom>
              <a:blipFill>
                <a:blip r:embed="rId9"/>
                <a:stretch>
                  <a:fillRect l="-1183" t="-1493" r="-1183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Arc 33"/>
          <p:cNvSpPr>
            <a:spLocks/>
          </p:cNvSpPr>
          <p:nvPr/>
        </p:nvSpPr>
        <p:spPr bwMode="auto">
          <a:xfrm>
            <a:off x="6584336" y="5930600"/>
            <a:ext cx="114670" cy="511206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5" name="Text Box 34"/>
          <p:cNvSpPr txBox="1">
            <a:spLocks noChangeArrowheads="1"/>
          </p:cNvSpPr>
          <p:nvPr/>
        </p:nvSpPr>
        <p:spPr bwMode="auto">
          <a:xfrm>
            <a:off x="6474824" y="5904622"/>
            <a:ext cx="143255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Group like terms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8127273" y="1841863"/>
            <a:ext cx="955767" cy="51816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5388427" y="4127863"/>
            <a:ext cx="219893" cy="26996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4826724" y="4567646"/>
            <a:ext cx="764179" cy="4572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/>
          <p:cNvSpPr/>
          <p:nvPr/>
        </p:nvSpPr>
        <p:spPr>
          <a:xfrm>
            <a:off x="4334691" y="5225144"/>
            <a:ext cx="664030" cy="26125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3398519" y="5738949"/>
            <a:ext cx="1199607" cy="31350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/>
          <p:cNvSpPr/>
          <p:nvPr/>
        </p:nvSpPr>
        <p:spPr>
          <a:xfrm>
            <a:off x="5196840" y="5094514"/>
            <a:ext cx="846910" cy="51380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/>
          <p:cNvSpPr/>
          <p:nvPr/>
        </p:nvSpPr>
        <p:spPr>
          <a:xfrm>
            <a:off x="4730932" y="5656217"/>
            <a:ext cx="1338942" cy="46590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502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0" grpId="0"/>
      <p:bldP spid="41" grpId="0"/>
      <p:bldP spid="22" grpId="0"/>
      <p:bldP spid="23" grpId="0" animBg="1"/>
      <p:bldP spid="24" grpId="0"/>
      <p:bldP spid="25" grpId="0" animBg="1"/>
      <p:bldP spid="26" grpId="0" animBg="1"/>
      <p:bldP spid="30" grpId="0"/>
      <p:bldP spid="38" grpId="0"/>
      <p:bldP spid="53" grpId="0"/>
      <p:bldP spid="54" grpId="0" animBg="1"/>
      <p:bldP spid="55" grpId="0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the properties of tangents and chords within circles to solve geometric problems.</a:t>
                </a:r>
                <a:endParaRPr lang="en-GB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 circle C has equation: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The line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a tangent to the circle and has gradient -3. Find the two possible equations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giving your answers in the form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 dirty="0" err="1" smtClean="0">
                        <a:latin typeface="Cambria Math" panose="02040503050406030204" pitchFamily="18" charset="0"/>
                      </a:rPr>
                      <m:t>𝑚𝑥</m:t>
                    </m:r>
                    <m:r>
                      <a:rPr lang="en-US" sz="1400" i="1" dirty="0" err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i="1" dirty="0" err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 You </a:t>
                </a:r>
                <a:r>
                  <a:rPr lang="en-US" sz="1400" u="sng" dirty="0">
                    <a:latin typeface="Comic Sans MS" pitchFamily="66" charset="0"/>
                    <a:sym typeface="Wingdings" panose="05000000000000000000" pitchFamily="2" charset="2"/>
                  </a:rPr>
                  <a:t>must</a:t>
                </a: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 draw a sketch to help with this. Think about where the circle should be, and what the tangents will look like. Label any information you know.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503" t="-766" r="-25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95749" y="2795451"/>
            <a:ext cx="12811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Centre (5,-3)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069772" y="3113314"/>
                <a:ext cx="1094467" cy="3280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Radius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</m:rad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9772" y="3113314"/>
                <a:ext cx="1094467" cy="328039"/>
              </a:xfrm>
              <a:prstGeom prst="rect">
                <a:avLst/>
              </a:prstGeom>
              <a:blipFill>
                <a:blip r:embed="rId3"/>
                <a:stretch>
                  <a:fillRect l="-1676"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292540" y="4544099"/>
            <a:ext cx="12987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Gradient = -3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8167823" y="1958667"/>
                <a:ext cx="899285" cy="3468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200" b="1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US" sz="1200" b="1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200" b="1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𝟏𝟒</m:t>
                          </m:r>
                        </m:num>
                        <m:den>
                          <m: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sz="1200" b="1" dirty="0">
                  <a:solidFill>
                    <a:srgbClr val="008000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7823" y="1958667"/>
                <a:ext cx="899285" cy="346890"/>
              </a:xfrm>
              <a:prstGeom prst="rect">
                <a:avLst/>
              </a:prstGeom>
              <a:blipFill>
                <a:blip r:embed="rId4"/>
                <a:stretch>
                  <a:fillRect l="-3401" t="-1754" r="-4082" b="-140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Line 2"/>
          <p:cNvSpPr>
            <a:spLocks noChangeShapeType="1"/>
          </p:cNvSpPr>
          <p:nvPr/>
        </p:nvSpPr>
        <p:spPr bwMode="auto">
          <a:xfrm flipV="1">
            <a:off x="6270341" y="743694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4" name="Line 3"/>
          <p:cNvSpPr>
            <a:spLocks noChangeShapeType="1"/>
          </p:cNvSpPr>
          <p:nvPr/>
        </p:nvSpPr>
        <p:spPr bwMode="auto">
          <a:xfrm rot="5400000" flipV="1">
            <a:off x="6232241" y="781794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5" name="Oval 4"/>
          <p:cNvSpPr>
            <a:spLocks noChangeAspect="1" noChangeArrowheads="1"/>
          </p:cNvSpPr>
          <p:nvPr/>
        </p:nvSpPr>
        <p:spPr bwMode="auto">
          <a:xfrm>
            <a:off x="6414033" y="1895402"/>
            <a:ext cx="1752600" cy="17526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6" name="Group 22"/>
          <p:cNvGrpSpPr>
            <a:grpSpLocks/>
          </p:cNvGrpSpPr>
          <p:nvPr/>
        </p:nvGrpSpPr>
        <p:grpSpPr bwMode="auto">
          <a:xfrm>
            <a:off x="7198397" y="2697185"/>
            <a:ext cx="152400" cy="152400"/>
            <a:chOff x="2832" y="3648"/>
            <a:chExt cx="96" cy="96"/>
          </a:xfrm>
        </p:grpSpPr>
        <p:sp>
          <p:nvSpPr>
            <p:cNvPr id="47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6864700" y="2402677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(5,-3)</a:t>
            </a:r>
          </a:p>
        </p:txBody>
      </p:sp>
      <p:sp>
        <p:nvSpPr>
          <p:cNvPr id="50" name="Line 23"/>
          <p:cNvSpPr>
            <a:spLocks noChangeShapeType="1"/>
          </p:cNvSpPr>
          <p:nvPr/>
        </p:nvSpPr>
        <p:spPr bwMode="auto">
          <a:xfrm>
            <a:off x="7742880" y="1385753"/>
            <a:ext cx="831273" cy="231371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" name="Line 23"/>
          <p:cNvSpPr>
            <a:spLocks noChangeShapeType="1"/>
          </p:cNvSpPr>
          <p:nvPr/>
        </p:nvSpPr>
        <p:spPr bwMode="auto">
          <a:xfrm>
            <a:off x="6049063" y="1912621"/>
            <a:ext cx="831273" cy="231371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" name="Line 23"/>
          <p:cNvSpPr>
            <a:spLocks noChangeShapeType="1"/>
          </p:cNvSpPr>
          <p:nvPr/>
        </p:nvSpPr>
        <p:spPr bwMode="auto">
          <a:xfrm rot="16200000">
            <a:off x="6880732" y="1629592"/>
            <a:ext cx="831273" cy="2313710"/>
          </a:xfrm>
          <a:prstGeom prst="line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342244" y="4125706"/>
                <a:ext cx="2060308" cy="4090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250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2244" y="4125706"/>
                <a:ext cx="2060308" cy="409086"/>
              </a:xfrm>
              <a:prstGeom prst="rect">
                <a:avLst/>
              </a:prstGeom>
              <a:blipFill>
                <a:blip r:embed="rId5"/>
                <a:stretch>
                  <a:fillRect l="-1183" t="-1493" r="-1183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Arc 33"/>
          <p:cNvSpPr>
            <a:spLocks/>
          </p:cNvSpPr>
          <p:nvPr/>
        </p:nvSpPr>
        <p:spPr bwMode="auto">
          <a:xfrm>
            <a:off x="6445000" y="4336931"/>
            <a:ext cx="112555" cy="4702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5" name="Text Box 34"/>
          <p:cNvSpPr txBox="1">
            <a:spLocks noChangeArrowheads="1"/>
          </p:cNvSpPr>
          <p:nvPr/>
        </p:nvSpPr>
        <p:spPr bwMode="auto">
          <a:xfrm>
            <a:off x="6457406" y="4389330"/>
            <a:ext cx="143255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Multiply by 9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398849" y="4713534"/>
                <a:ext cx="200041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−100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+250=90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8849" y="4713534"/>
                <a:ext cx="2000419" cy="215444"/>
              </a:xfrm>
              <a:prstGeom prst="rect">
                <a:avLst/>
              </a:prstGeom>
              <a:blipFill>
                <a:blip r:embed="rId6"/>
                <a:stretch>
                  <a:fillRect l="-1220" r="-1220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4394495" y="5109775"/>
                <a:ext cx="190103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−100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+160=0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4495" y="5109775"/>
                <a:ext cx="1901033" cy="215444"/>
              </a:xfrm>
              <a:prstGeom prst="rect">
                <a:avLst/>
              </a:prstGeom>
              <a:blipFill>
                <a:blip r:embed="rId7"/>
                <a:stretch>
                  <a:fillRect l="-1282" r="-1282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ext Box 34"/>
          <p:cNvSpPr txBox="1">
            <a:spLocks noChangeArrowheads="1"/>
          </p:cNvSpPr>
          <p:nvPr/>
        </p:nvSpPr>
        <p:spPr bwMode="auto">
          <a:xfrm>
            <a:off x="6392093" y="5229707"/>
            <a:ext cx="143255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Divide by 10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4790735" y="5497306"/>
                <a:ext cx="15034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−10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+16=0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0735" y="5497306"/>
                <a:ext cx="1503489" cy="215444"/>
              </a:xfrm>
              <a:prstGeom prst="rect">
                <a:avLst/>
              </a:prstGeom>
              <a:blipFill>
                <a:blip r:embed="rId8"/>
                <a:stretch>
                  <a:fillRect l="-1215" r="-1619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777674" y="5893546"/>
                <a:ext cx="151560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−8</m:t>
                          </m:r>
                        </m:e>
                      </m:d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7674" y="5893546"/>
                <a:ext cx="1515608" cy="215444"/>
              </a:xfrm>
              <a:prstGeom prst="rect">
                <a:avLst/>
              </a:prstGeom>
              <a:blipFill>
                <a:blip r:embed="rId9"/>
                <a:stretch>
                  <a:fillRect r="-2016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5078120" y="6281077"/>
                <a:ext cx="85299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8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8120" y="6281077"/>
                <a:ext cx="852990" cy="215444"/>
              </a:xfrm>
              <a:prstGeom prst="rect">
                <a:avLst/>
              </a:prstGeom>
              <a:blipFill>
                <a:blip r:embed="rId10"/>
                <a:stretch>
                  <a:fillRect l="-1429" r="-3571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1599045" y="5789043"/>
                <a:ext cx="91249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𝒐𝒓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9045" y="5789043"/>
                <a:ext cx="912493" cy="215444"/>
              </a:xfrm>
              <a:prstGeom prst="rect">
                <a:avLst/>
              </a:prstGeom>
              <a:blipFill>
                <a:blip r:embed="rId11"/>
                <a:stretch>
                  <a:fillRect r="-1333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Arc 33"/>
          <p:cNvSpPr>
            <a:spLocks/>
          </p:cNvSpPr>
          <p:nvPr/>
        </p:nvSpPr>
        <p:spPr bwMode="auto">
          <a:xfrm>
            <a:off x="6449354" y="4794131"/>
            <a:ext cx="112555" cy="435366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" name="Arc 33"/>
          <p:cNvSpPr>
            <a:spLocks/>
          </p:cNvSpPr>
          <p:nvPr/>
        </p:nvSpPr>
        <p:spPr bwMode="auto">
          <a:xfrm>
            <a:off x="6462417" y="5225206"/>
            <a:ext cx="86429" cy="391822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2" name="Arc 33"/>
          <p:cNvSpPr>
            <a:spLocks/>
          </p:cNvSpPr>
          <p:nvPr/>
        </p:nvSpPr>
        <p:spPr bwMode="auto">
          <a:xfrm>
            <a:off x="6466771" y="5612737"/>
            <a:ext cx="86429" cy="391822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3" name="Arc 33"/>
          <p:cNvSpPr>
            <a:spLocks/>
          </p:cNvSpPr>
          <p:nvPr/>
        </p:nvSpPr>
        <p:spPr bwMode="auto">
          <a:xfrm>
            <a:off x="6479834" y="6008977"/>
            <a:ext cx="86429" cy="391822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4" name="Text Box 34"/>
          <p:cNvSpPr txBox="1">
            <a:spLocks noChangeArrowheads="1"/>
          </p:cNvSpPr>
          <p:nvPr/>
        </p:nvSpPr>
        <p:spPr bwMode="auto">
          <a:xfrm>
            <a:off x="6435635" y="4811695"/>
            <a:ext cx="143255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Subtract 90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5" name="Text Box 34"/>
          <p:cNvSpPr txBox="1">
            <a:spLocks noChangeArrowheads="1"/>
          </p:cNvSpPr>
          <p:nvPr/>
        </p:nvSpPr>
        <p:spPr bwMode="auto">
          <a:xfrm>
            <a:off x="6309361" y="5634655"/>
            <a:ext cx="143255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6" name="Text Box 34"/>
          <p:cNvSpPr txBox="1">
            <a:spLocks noChangeArrowheads="1"/>
          </p:cNvSpPr>
          <p:nvPr/>
        </p:nvSpPr>
        <p:spPr bwMode="auto">
          <a:xfrm>
            <a:off x="6479179" y="6022187"/>
            <a:ext cx="74022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Solve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883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5" grpId="0"/>
      <p:bldP spid="39" grpId="0"/>
      <p:bldP spid="63" grpId="0"/>
      <p:bldP spid="65" grpId="0"/>
      <p:bldP spid="66" grpId="0"/>
      <p:bldP spid="67" grpId="0"/>
      <p:bldP spid="68" grpId="0"/>
      <p:bldP spid="69" grpId="0"/>
      <p:bldP spid="70" grpId="0" animBg="1"/>
      <p:bldP spid="71" grpId="0" animBg="1"/>
      <p:bldP spid="72" grpId="0" animBg="1"/>
      <p:bldP spid="73" grpId="0" animBg="1"/>
      <p:bldP spid="74" grpId="0"/>
      <p:bldP spid="75" grpId="0"/>
      <p:bldP spid="76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the properties of tangents and chords within circles to solve geometric problems.</a:t>
                </a:r>
                <a:endParaRPr lang="en-GB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 circle C has equation: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The line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a tangent to the circle and has gradient -3. Find the two possible equations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giving your answers in the form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 dirty="0" err="1" smtClean="0">
                        <a:latin typeface="Cambria Math" panose="02040503050406030204" pitchFamily="18" charset="0"/>
                      </a:rPr>
                      <m:t>𝑚𝑥</m:t>
                    </m:r>
                    <m:r>
                      <a:rPr lang="en-US" sz="1400" i="1" dirty="0" err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i="1" dirty="0" err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 You </a:t>
                </a:r>
                <a:r>
                  <a:rPr lang="en-US" sz="1400" u="sng" dirty="0">
                    <a:latin typeface="Comic Sans MS" pitchFamily="66" charset="0"/>
                    <a:sym typeface="Wingdings" panose="05000000000000000000" pitchFamily="2" charset="2"/>
                  </a:rPr>
                  <a:t>must</a:t>
                </a: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 draw a sketch to help with this. Think about where the circle should be, and what the tangents will look like. Label any information you know.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503" t="-766" r="-25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95749" y="2795451"/>
            <a:ext cx="12811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Centre (5,-3)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069772" y="3113314"/>
                <a:ext cx="1094467" cy="3280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Radius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</m:rad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9772" y="3113314"/>
                <a:ext cx="1094467" cy="328039"/>
              </a:xfrm>
              <a:prstGeom prst="rect">
                <a:avLst/>
              </a:prstGeom>
              <a:blipFill>
                <a:blip r:embed="rId3"/>
                <a:stretch>
                  <a:fillRect l="-1676"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292540" y="4544099"/>
            <a:ext cx="12987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Gradient = -3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8167823" y="1958667"/>
                <a:ext cx="899285" cy="3468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200" b="1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US" sz="1200" b="1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200" b="1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𝟏𝟒</m:t>
                          </m:r>
                        </m:num>
                        <m:den>
                          <m: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sz="1200" b="1" dirty="0">
                  <a:solidFill>
                    <a:srgbClr val="008000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7823" y="1958667"/>
                <a:ext cx="899285" cy="346890"/>
              </a:xfrm>
              <a:prstGeom prst="rect">
                <a:avLst/>
              </a:prstGeom>
              <a:blipFill>
                <a:blip r:embed="rId4"/>
                <a:stretch>
                  <a:fillRect l="-3401" t="-1754" r="-4082" b="-140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Line 2"/>
          <p:cNvSpPr>
            <a:spLocks noChangeShapeType="1"/>
          </p:cNvSpPr>
          <p:nvPr/>
        </p:nvSpPr>
        <p:spPr bwMode="auto">
          <a:xfrm flipV="1">
            <a:off x="6270341" y="743694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4" name="Line 3"/>
          <p:cNvSpPr>
            <a:spLocks noChangeShapeType="1"/>
          </p:cNvSpPr>
          <p:nvPr/>
        </p:nvSpPr>
        <p:spPr bwMode="auto">
          <a:xfrm rot="5400000" flipV="1">
            <a:off x="6232241" y="781794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5" name="Oval 4"/>
          <p:cNvSpPr>
            <a:spLocks noChangeAspect="1" noChangeArrowheads="1"/>
          </p:cNvSpPr>
          <p:nvPr/>
        </p:nvSpPr>
        <p:spPr bwMode="auto">
          <a:xfrm>
            <a:off x="6414033" y="1895402"/>
            <a:ext cx="1752600" cy="17526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6" name="Group 22"/>
          <p:cNvGrpSpPr>
            <a:grpSpLocks/>
          </p:cNvGrpSpPr>
          <p:nvPr/>
        </p:nvGrpSpPr>
        <p:grpSpPr bwMode="auto">
          <a:xfrm>
            <a:off x="7198397" y="2697185"/>
            <a:ext cx="152400" cy="152400"/>
            <a:chOff x="2832" y="3648"/>
            <a:chExt cx="96" cy="96"/>
          </a:xfrm>
        </p:grpSpPr>
        <p:sp>
          <p:nvSpPr>
            <p:cNvPr id="47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6864700" y="2402677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(5,-3)</a:t>
            </a:r>
          </a:p>
        </p:txBody>
      </p:sp>
      <p:sp>
        <p:nvSpPr>
          <p:cNvPr id="50" name="Line 23"/>
          <p:cNvSpPr>
            <a:spLocks noChangeShapeType="1"/>
          </p:cNvSpPr>
          <p:nvPr/>
        </p:nvSpPr>
        <p:spPr bwMode="auto">
          <a:xfrm>
            <a:off x="7742880" y="1385753"/>
            <a:ext cx="831273" cy="231371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" name="Line 23"/>
          <p:cNvSpPr>
            <a:spLocks noChangeShapeType="1"/>
          </p:cNvSpPr>
          <p:nvPr/>
        </p:nvSpPr>
        <p:spPr bwMode="auto">
          <a:xfrm>
            <a:off x="6049063" y="1912621"/>
            <a:ext cx="831273" cy="231371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" name="Line 23"/>
          <p:cNvSpPr>
            <a:spLocks noChangeShapeType="1"/>
          </p:cNvSpPr>
          <p:nvPr/>
        </p:nvSpPr>
        <p:spPr bwMode="auto">
          <a:xfrm rot="16200000">
            <a:off x="6880732" y="1629592"/>
            <a:ext cx="831273" cy="2313710"/>
          </a:xfrm>
          <a:prstGeom prst="line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1599045" y="5789043"/>
                <a:ext cx="91249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𝒐𝒓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9045" y="5789043"/>
                <a:ext cx="912493" cy="215444"/>
              </a:xfrm>
              <a:prstGeom prst="rect">
                <a:avLst/>
              </a:prstGeom>
              <a:blipFill>
                <a:blip r:embed="rId5"/>
                <a:stretch>
                  <a:fillRect r="-1333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134370" y="4802018"/>
                <a:ext cx="1022716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14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4370" y="4802018"/>
                <a:ext cx="1022716" cy="404726"/>
              </a:xfrm>
              <a:prstGeom prst="rect">
                <a:avLst/>
              </a:prstGeom>
              <a:blipFill>
                <a:blip r:embed="rId6"/>
                <a:stretch>
                  <a:fillRect l="-3571" t="-1515" r="-2976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963068" y="5755607"/>
                <a:ext cx="1167948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(2)−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14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3068" y="5755607"/>
                <a:ext cx="1167948" cy="404726"/>
              </a:xfrm>
              <a:prstGeom prst="rect">
                <a:avLst/>
              </a:prstGeom>
              <a:blipFill>
                <a:blip r:embed="rId7"/>
                <a:stretch>
                  <a:fillRect l="-3125" r="-2604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292611" y="5742545"/>
                <a:ext cx="1167948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(8)−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14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2611" y="5742545"/>
                <a:ext cx="1167948" cy="404726"/>
              </a:xfrm>
              <a:prstGeom prst="rect">
                <a:avLst/>
              </a:prstGeom>
              <a:blipFill>
                <a:blip r:embed="rId8"/>
                <a:stretch>
                  <a:fillRect l="-3125" r="-2604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967423" y="6291185"/>
                <a:ext cx="61260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=−4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7423" y="6291185"/>
                <a:ext cx="612604" cy="215444"/>
              </a:xfrm>
              <a:prstGeom prst="rect">
                <a:avLst/>
              </a:prstGeom>
              <a:blipFill>
                <a:blip r:embed="rId9"/>
                <a:stretch>
                  <a:fillRect l="-7000" r="-7000" b="-2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296965" y="6278122"/>
                <a:ext cx="61260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6965" y="6278122"/>
                <a:ext cx="612604" cy="215444"/>
              </a:xfrm>
              <a:prstGeom prst="rect">
                <a:avLst/>
              </a:prstGeom>
              <a:blipFill>
                <a:blip r:embed="rId10"/>
                <a:stretch>
                  <a:fillRect l="-5941" r="-5941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 Box 34"/>
          <p:cNvSpPr txBox="1">
            <a:spLocks noChangeArrowheads="1"/>
          </p:cNvSpPr>
          <p:nvPr/>
        </p:nvSpPr>
        <p:spPr bwMode="auto">
          <a:xfrm>
            <a:off x="5569133" y="5234063"/>
            <a:ext cx="59653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x = 2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5826034" y="5329647"/>
            <a:ext cx="592182" cy="33963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7145382" y="5325293"/>
            <a:ext cx="592182" cy="33963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 Box 34"/>
          <p:cNvSpPr txBox="1">
            <a:spLocks noChangeArrowheads="1"/>
          </p:cNvSpPr>
          <p:nvPr/>
        </p:nvSpPr>
        <p:spPr bwMode="auto">
          <a:xfrm>
            <a:off x="7367453" y="5221000"/>
            <a:ext cx="59653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x = 8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2" name="Text Box 34"/>
          <p:cNvSpPr txBox="1">
            <a:spLocks noChangeArrowheads="1"/>
          </p:cNvSpPr>
          <p:nvPr/>
        </p:nvSpPr>
        <p:spPr bwMode="auto">
          <a:xfrm>
            <a:off x="4441372" y="4236931"/>
            <a:ext cx="422365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We can use these values of x to find the full coordinates of intersection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244863" y="5784689"/>
                <a:ext cx="344376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𝑰𝒏𝒕𝒆𝒓𝒔𝒆𝒄𝒕𝒊𝒐𝒏𝒔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𝒂𝒓𝒆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𝒂𝒕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,−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</m:d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𝒂𝒏𝒅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863" y="5784689"/>
                <a:ext cx="3443763" cy="215444"/>
              </a:xfrm>
              <a:prstGeom prst="rect">
                <a:avLst/>
              </a:prstGeom>
              <a:blipFill>
                <a:blip r:embed="rId11"/>
                <a:stretch>
                  <a:fillRect l="-177" r="-885" b="-3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0824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20" grpId="0"/>
      <p:bldP spid="21" grpId="0"/>
      <p:bldP spid="22" grpId="0"/>
      <p:bldP spid="23" grpId="0"/>
      <p:bldP spid="24" grpId="0"/>
      <p:bldP spid="26" grpId="0"/>
      <p:bldP spid="30" grpId="0"/>
      <p:bldP spid="32" grpId="0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Circles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1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04800" y="1600200"/>
                <a:ext cx="3581400" cy="4525963"/>
              </a:xfrm>
            </p:spPr>
            <p:txBody>
              <a:bodyPr/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can find the midpoint of a line segment by finding the means of the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sz="1400" b="1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US" sz="1400" b="1" dirty="0">
                    <a:latin typeface="Comic Sans MS" panose="030F0702030302020204" pitchFamily="66" charset="0"/>
                  </a:rPr>
                  <a:t> coordinates.</a:t>
                </a:r>
                <a:endParaRPr lang="en-GB" sz="1400" b="1" dirty="0">
                  <a:latin typeface="Comic Sans MS" panose="030F0702030302020204" pitchFamily="66" charset="0"/>
                </a:endParaRPr>
              </a:p>
              <a:p>
                <a:pPr marL="0" indent="0" algn="ctr" eaLnBrk="1" hangingPunct="1">
                  <a:buFontTx/>
                  <a:buNone/>
                  <a:defRPr/>
                </a:pPr>
                <a:endParaRPr lang="en-US" sz="1400" b="1" dirty="0">
                  <a:latin typeface="Comic Sans MS" pitchFamily="66" charset="0"/>
                </a:endParaRPr>
              </a:p>
              <a:p>
                <a:pPr algn="ctr" eaLnBrk="1" hangingPunct="1">
                  <a:buFont typeface="Wingdings"/>
                  <a:buChar char="à"/>
                  <a:defRPr/>
                </a:pP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You can find the mid-point of a line by using the following formula:</a:t>
                </a:r>
              </a:p>
              <a:p>
                <a:pPr algn="ctr" eaLnBrk="1" hangingPunct="1">
                  <a:buFont typeface="Wingdings"/>
                  <a:buChar char="à"/>
                  <a:defRPr/>
                </a:pPr>
                <a:endParaRPr lang="en-US" sz="1400" dirty="0">
                  <a:latin typeface="Comic Sans MS" pitchFamily="66" charset="0"/>
                  <a:sym typeface="Wingdings" pitchFamily="2" charset="2"/>
                </a:endParaRPr>
              </a:p>
              <a:p>
                <a:pPr algn="ctr" eaLnBrk="1" hangingPunct="1">
                  <a:buFont typeface="Wingdings"/>
                  <a:buChar char="à"/>
                  <a:defRPr/>
                </a:pPr>
                <a:endParaRPr lang="en-US" sz="1400" dirty="0">
                  <a:latin typeface="Comic Sans MS" pitchFamily="66" charset="0"/>
                  <a:sym typeface="Wingdings" pitchFamily="2" charset="2"/>
                </a:endParaRPr>
              </a:p>
              <a:p>
                <a:pPr algn="ctr" eaLnBrk="1" hangingPunct="1">
                  <a:buFont typeface="Wingdings"/>
                  <a:buChar char="à"/>
                  <a:defRPr/>
                </a:pPr>
                <a:endParaRPr lang="en-US" sz="1400" dirty="0">
                  <a:latin typeface="Comic Sans MS" pitchFamily="66" charset="0"/>
                  <a:sym typeface="Wingdings" pitchFamily="2" charset="2"/>
                </a:endParaRPr>
              </a:p>
              <a:p>
                <a:pPr algn="ctr" eaLnBrk="1" hangingPunct="1">
                  <a:buFont typeface="Wingdings"/>
                  <a:buChar char="à"/>
                  <a:defRPr/>
                </a:pP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Where (x</a:t>
                </a:r>
                <a:r>
                  <a:rPr lang="en-US" sz="1400" baseline="-25000" dirty="0">
                    <a:latin typeface="Comic Sans MS" pitchFamily="66" charset="0"/>
                    <a:sym typeface="Wingdings" pitchFamily="2" charset="2"/>
                  </a:rPr>
                  <a:t>1</a:t>
                </a: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,y</a:t>
                </a:r>
                <a:r>
                  <a:rPr lang="en-US" sz="1400" baseline="-25000" dirty="0">
                    <a:latin typeface="Comic Sans MS" pitchFamily="66" charset="0"/>
                    <a:sym typeface="Wingdings" pitchFamily="2" charset="2"/>
                  </a:rPr>
                  <a:t>1</a:t>
                </a: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) and (x</a:t>
                </a:r>
                <a:r>
                  <a:rPr lang="en-US" sz="1400" baseline="-25000" dirty="0">
                    <a:latin typeface="Comic Sans MS" pitchFamily="66" charset="0"/>
                    <a:sym typeface="Wingdings" pitchFamily="2" charset="2"/>
                  </a:rPr>
                  <a:t>2</a:t>
                </a: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,y</a:t>
                </a:r>
                <a:r>
                  <a:rPr lang="en-US" sz="1400" baseline="-25000" dirty="0">
                    <a:latin typeface="Comic Sans MS" pitchFamily="66" charset="0"/>
                    <a:sym typeface="Wingdings" pitchFamily="2" charset="2"/>
                  </a:rPr>
                  <a:t>2</a:t>
                </a: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) are the ends of the line segment </a:t>
                </a:r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17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04800" y="1600200"/>
                <a:ext cx="3581400" cy="4525963"/>
              </a:xfrm>
              <a:blipFill>
                <a:blip r:embed="rId2"/>
                <a:stretch>
                  <a:fillRect l="-170" t="-809" r="-17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66800" y="3124200"/>
            <a:ext cx="2124876" cy="601383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419600" y="1600200"/>
            <a:ext cx="35004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1400">
                <a:latin typeface="Comic Sans MS" pitchFamily="66" charset="0"/>
              </a:rPr>
              <a:t>Find the midpoint of this pair of points:</a:t>
            </a:r>
          </a:p>
        </p:txBody>
      </p:sp>
      <p:sp>
        <p:nvSpPr>
          <p:cNvPr id="7" name="TextBox 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257800" y="1905000"/>
            <a:ext cx="1746119" cy="369332"/>
          </a:xfrm>
          <a:prstGeom prst="rect">
            <a:avLst/>
          </a:prstGeom>
          <a:blipFill rotWithShape="1">
            <a:blip r:embed="rId4"/>
            <a:stretch>
              <a:fillRect b="-13333"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10" name="TextBox 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343400" y="3352800"/>
            <a:ext cx="1533240" cy="645561"/>
          </a:xfrm>
          <a:prstGeom prst="rect">
            <a:avLst/>
          </a:prstGeom>
          <a:blipFill rotWithShape="1">
            <a:blip r:embed="rId5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11" name="TextBox 1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343400" y="2590800"/>
            <a:ext cx="1848583" cy="544829"/>
          </a:xfrm>
          <a:prstGeom prst="rect">
            <a:avLst/>
          </a:prstGeom>
          <a:blipFill rotWithShape="1">
            <a:blip r:embed="rId6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12" name="TextBox 1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343400" y="4191000"/>
            <a:ext cx="681982" cy="338554"/>
          </a:xfrm>
          <a:prstGeom prst="rect">
            <a:avLst/>
          </a:prstGeom>
          <a:blipFill rotWithShape="1">
            <a:blip r:embed="rId7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13" name="Arc 33"/>
          <p:cNvSpPr>
            <a:spLocks/>
          </p:cNvSpPr>
          <p:nvPr/>
        </p:nvSpPr>
        <p:spPr bwMode="auto">
          <a:xfrm>
            <a:off x="6172200" y="2971800"/>
            <a:ext cx="228600" cy="6858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" name="Text Box 34"/>
          <p:cNvSpPr txBox="1">
            <a:spLocks noChangeArrowheads="1"/>
          </p:cNvSpPr>
          <p:nvPr/>
        </p:nvSpPr>
        <p:spPr bwMode="auto">
          <a:xfrm>
            <a:off x="6400800" y="2971800"/>
            <a:ext cx="2209800" cy="73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Let the first coordinate be (x</a:t>
            </a:r>
            <a:r>
              <a:rPr lang="en-GB" sz="1400" baseline="-2500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,y</a:t>
            </a:r>
            <a:r>
              <a:rPr lang="en-GB" sz="1400" baseline="-2500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) and the second be (x</a:t>
            </a:r>
            <a:r>
              <a:rPr lang="en-GB" sz="1400" baseline="-25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,y</a:t>
            </a:r>
            <a:r>
              <a:rPr lang="en-GB" sz="1400" baseline="-25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15" name="Arc 33"/>
          <p:cNvSpPr>
            <a:spLocks/>
          </p:cNvSpPr>
          <p:nvPr/>
        </p:nvSpPr>
        <p:spPr bwMode="auto">
          <a:xfrm>
            <a:off x="6172200" y="3657600"/>
            <a:ext cx="228600" cy="6858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" name="Text Box 34"/>
          <p:cNvSpPr txBox="1">
            <a:spLocks noChangeArrowheads="1"/>
          </p:cNvSpPr>
          <p:nvPr/>
        </p:nvSpPr>
        <p:spPr bwMode="auto">
          <a:xfrm>
            <a:off x="6400800" y="3886200"/>
            <a:ext cx="11430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1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108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 animBg="1"/>
      <p:bldP spid="14" grpId="0"/>
      <p:bldP spid="15" grpId="0" animBg="1"/>
      <p:bldP spid="1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the properties of tangents and chords within circles to solve geometric problems.</a:t>
                </a:r>
                <a:endParaRPr lang="en-GB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 circle C has equation: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The line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a tangent to the circle and has gradient -3. Find the two possible equations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giving your answers in the form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 dirty="0" err="1" smtClean="0">
                        <a:latin typeface="Cambria Math" panose="02040503050406030204" pitchFamily="18" charset="0"/>
                      </a:rPr>
                      <m:t>𝑚𝑥</m:t>
                    </m:r>
                    <m:r>
                      <a:rPr lang="en-US" sz="1400" i="1" dirty="0" err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i="1" dirty="0" err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 You </a:t>
                </a:r>
                <a:r>
                  <a:rPr lang="en-US" sz="1400" u="sng" dirty="0">
                    <a:latin typeface="Comic Sans MS" pitchFamily="66" charset="0"/>
                    <a:sym typeface="Wingdings" panose="05000000000000000000" pitchFamily="2" charset="2"/>
                  </a:rPr>
                  <a:t>must</a:t>
                </a: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 draw a sketch to help with this. Think about where the circle should be, and what the tangents will look like. Label any information you know.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503" t="-766" r="-25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95749" y="2795451"/>
            <a:ext cx="12811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Centre (5,-3)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069772" y="3113314"/>
                <a:ext cx="1094467" cy="3280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Radius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</m:rad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9772" y="3113314"/>
                <a:ext cx="1094467" cy="328039"/>
              </a:xfrm>
              <a:prstGeom prst="rect">
                <a:avLst/>
              </a:prstGeom>
              <a:blipFill>
                <a:blip r:embed="rId3"/>
                <a:stretch>
                  <a:fillRect l="-1676"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292540" y="4544099"/>
            <a:ext cx="12987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Gradient = -3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8167823" y="1958667"/>
                <a:ext cx="899285" cy="3468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200" b="1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US" sz="1200" b="1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200" b="1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𝟏𝟒</m:t>
                          </m:r>
                        </m:num>
                        <m:den>
                          <m: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sz="1200" b="1" dirty="0">
                  <a:solidFill>
                    <a:srgbClr val="008000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7823" y="1958667"/>
                <a:ext cx="899285" cy="346890"/>
              </a:xfrm>
              <a:prstGeom prst="rect">
                <a:avLst/>
              </a:prstGeom>
              <a:blipFill>
                <a:blip r:embed="rId4"/>
                <a:stretch>
                  <a:fillRect l="-3401" t="-1754" r="-4082" b="-140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Line 2"/>
          <p:cNvSpPr>
            <a:spLocks noChangeShapeType="1"/>
          </p:cNvSpPr>
          <p:nvPr/>
        </p:nvSpPr>
        <p:spPr bwMode="auto">
          <a:xfrm flipV="1">
            <a:off x="6270341" y="743694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4" name="Line 3"/>
          <p:cNvSpPr>
            <a:spLocks noChangeShapeType="1"/>
          </p:cNvSpPr>
          <p:nvPr/>
        </p:nvSpPr>
        <p:spPr bwMode="auto">
          <a:xfrm rot="5400000" flipV="1">
            <a:off x="6232241" y="781794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5" name="Oval 4"/>
          <p:cNvSpPr>
            <a:spLocks noChangeAspect="1" noChangeArrowheads="1"/>
          </p:cNvSpPr>
          <p:nvPr/>
        </p:nvSpPr>
        <p:spPr bwMode="auto">
          <a:xfrm>
            <a:off x="6414033" y="1895402"/>
            <a:ext cx="1752600" cy="17526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6" name="Group 22"/>
          <p:cNvGrpSpPr>
            <a:grpSpLocks/>
          </p:cNvGrpSpPr>
          <p:nvPr/>
        </p:nvGrpSpPr>
        <p:grpSpPr bwMode="auto">
          <a:xfrm>
            <a:off x="7198397" y="2697185"/>
            <a:ext cx="152400" cy="152400"/>
            <a:chOff x="2832" y="3648"/>
            <a:chExt cx="96" cy="96"/>
          </a:xfrm>
        </p:grpSpPr>
        <p:sp>
          <p:nvSpPr>
            <p:cNvPr id="47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6864700" y="2402677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(5,-3)</a:t>
            </a:r>
          </a:p>
        </p:txBody>
      </p:sp>
      <p:sp>
        <p:nvSpPr>
          <p:cNvPr id="50" name="Line 23"/>
          <p:cNvSpPr>
            <a:spLocks noChangeShapeType="1"/>
          </p:cNvSpPr>
          <p:nvPr/>
        </p:nvSpPr>
        <p:spPr bwMode="auto">
          <a:xfrm>
            <a:off x="7742880" y="1385753"/>
            <a:ext cx="831273" cy="231371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" name="Line 23"/>
          <p:cNvSpPr>
            <a:spLocks noChangeShapeType="1"/>
          </p:cNvSpPr>
          <p:nvPr/>
        </p:nvSpPr>
        <p:spPr bwMode="auto">
          <a:xfrm>
            <a:off x="6049063" y="1912621"/>
            <a:ext cx="831273" cy="231371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" name="Line 23"/>
          <p:cNvSpPr>
            <a:spLocks noChangeShapeType="1"/>
          </p:cNvSpPr>
          <p:nvPr/>
        </p:nvSpPr>
        <p:spPr bwMode="auto">
          <a:xfrm rot="16200000">
            <a:off x="6880732" y="1629592"/>
            <a:ext cx="831273" cy="2313710"/>
          </a:xfrm>
          <a:prstGeom prst="line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244863" y="5784689"/>
                <a:ext cx="344376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𝑰𝒏𝒕𝒆𝒓𝒔𝒆𝒄𝒕𝒊𝒐𝒏𝒔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𝒂𝒓𝒆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𝒂𝒕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,−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</m:d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𝒂𝒏𝒅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863" y="5784689"/>
                <a:ext cx="3443763" cy="215444"/>
              </a:xfrm>
              <a:prstGeom prst="rect">
                <a:avLst/>
              </a:prstGeom>
              <a:blipFill>
                <a:blip r:embed="rId5"/>
                <a:stretch>
                  <a:fillRect l="-177" r="-885" b="-3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1" name="Group 22"/>
          <p:cNvGrpSpPr>
            <a:grpSpLocks/>
          </p:cNvGrpSpPr>
          <p:nvPr/>
        </p:nvGrpSpPr>
        <p:grpSpPr bwMode="auto">
          <a:xfrm>
            <a:off x="6392854" y="2988922"/>
            <a:ext cx="152400" cy="152400"/>
            <a:chOff x="2832" y="3648"/>
            <a:chExt cx="96" cy="96"/>
          </a:xfrm>
        </p:grpSpPr>
        <p:sp>
          <p:nvSpPr>
            <p:cNvPr id="34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8184048" y="2433157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(8,-2)</a:t>
            </a:r>
          </a:p>
        </p:txBody>
      </p:sp>
      <p:grpSp>
        <p:nvGrpSpPr>
          <p:cNvPr id="38" name="Group 22"/>
          <p:cNvGrpSpPr>
            <a:grpSpLocks/>
          </p:cNvGrpSpPr>
          <p:nvPr/>
        </p:nvGrpSpPr>
        <p:grpSpPr bwMode="auto">
          <a:xfrm>
            <a:off x="8060546" y="2392385"/>
            <a:ext cx="152400" cy="152400"/>
            <a:chOff x="2832" y="3648"/>
            <a:chExt cx="96" cy="96"/>
          </a:xfrm>
        </p:grpSpPr>
        <p:sp>
          <p:nvSpPr>
            <p:cNvPr id="39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5597603" y="2816334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(2,-4)</a:t>
            </a:r>
          </a:p>
        </p:txBody>
      </p:sp>
      <p:sp>
        <p:nvSpPr>
          <p:cNvPr id="53" name="Text Box 34"/>
          <p:cNvSpPr txBox="1">
            <a:spLocks noChangeArrowheads="1"/>
          </p:cNvSpPr>
          <p:nvPr/>
        </p:nvSpPr>
        <p:spPr bwMode="auto">
          <a:xfrm>
            <a:off x="4145280" y="4210805"/>
            <a:ext cx="477229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Finally, we can find the equation of these tangents by using their gradient and the coordinates on them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406537" y="4850674"/>
                <a:ext cx="178055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6537" y="4850674"/>
                <a:ext cx="1780552" cy="246221"/>
              </a:xfrm>
              <a:prstGeom prst="rect">
                <a:avLst/>
              </a:prstGeom>
              <a:blipFill>
                <a:blip r:embed="rId6"/>
                <a:stretch>
                  <a:fillRect l="-2397" r="-3425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167051" y="5299164"/>
                <a:ext cx="202811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=−3(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−2)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7051" y="5299164"/>
                <a:ext cx="2028119" cy="246221"/>
              </a:xfrm>
              <a:prstGeom prst="rect">
                <a:avLst/>
              </a:prstGeom>
              <a:blipFill>
                <a:blip r:embed="rId7"/>
                <a:stretch>
                  <a:fillRect l="-2108" r="-3012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493622" y="5747655"/>
                <a:ext cx="153401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+4=−3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+6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3622" y="5747655"/>
                <a:ext cx="1534010" cy="246221"/>
              </a:xfrm>
              <a:prstGeom prst="rect">
                <a:avLst/>
              </a:prstGeom>
              <a:blipFill>
                <a:blip r:embed="rId8"/>
                <a:stretch>
                  <a:fillRect l="-2778" r="-2381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855028" y="6196148"/>
                <a:ext cx="117512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=−3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5028" y="6196148"/>
                <a:ext cx="1175129" cy="246221"/>
              </a:xfrm>
              <a:prstGeom prst="rect">
                <a:avLst/>
              </a:prstGeom>
              <a:blipFill>
                <a:blip r:embed="rId9"/>
                <a:stretch>
                  <a:fillRect l="-3627" r="-3627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946468" y="1628502"/>
                <a:ext cx="120225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1600" b="1" dirty="0">
                  <a:solidFill>
                    <a:srgbClr val="FF6600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6468" y="1628502"/>
                <a:ext cx="1202252" cy="246221"/>
              </a:xfrm>
              <a:prstGeom prst="rect">
                <a:avLst/>
              </a:prstGeom>
              <a:blipFill>
                <a:blip r:embed="rId10"/>
                <a:stretch>
                  <a:fillRect l="-3535" r="-3030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Arc 33"/>
          <p:cNvSpPr>
            <a:spLocks/>
          </p:cNvSpPr>
          <p:nvPr/>
        </p:nvSpPr>
        <p:spPr bwMode="auto">
          <a:xfrm>
            <a:off x="6235995" y="4972657"/>
            <a:ext cx="112555" cy="4702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9" name="Text Box 34"/>
          <p:cNvSpPr txBox="1">
            <a:spLocks noChangeArrowheads="1"/>
          </p:cNvSpPr>
          <p:nvPr/>
        </p:nvSpPr>
        <p:spPr bwMode="auto">
          <a:xfrm>
            <a:off x="6178732" y="4929262"/>
            <a:ext cx="27823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 the first coordinate, and the gradient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0" name="Arc 33"/>
          <p:cNvSpPr>
            <a:spLocks/>
          </p:cNvSpPr>
          <p:nvPr/>
        </p:nvSpPr>
        <p:spPr bwMode="auto">
          <a:xfrm>
            <a:off x="6249057" y="5429857"/>
            <a:ext cx="112555" cy="4702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" name="Text Box 34"/>
          <p:cNvSpPr txBox="1">
            <a:spLocks noChangeArrowheads="1"/>
          </p:cNvSpPr>
          <p:nvPr/>
        </p:nvSpPr>
        <p:spPr bwMode="auto">
          <a:xfrm>
            <a:off x="6339841" y="5490965"/>
            <a:ext cx="15588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Expand/simplify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2" name="Arc 33"/>
          <p:cNvSpPr>
            <a:spLocks/>
          </p:cNvSpPr>
          <p:nvPr/>
        </p:nvSpPr>
        <p:spPr bwMode="auto">
          <a:xfrm>
            <a:off x="6270829" y="5904474"/>
            <a:ext cx="112555" cy="4702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3" name="Text Box 34"/>
          <p:cNvSpPr txBox="1">
            <a:spLocks noChangeArrowheads="1"/>
          </p:cNvSpPr>
          <p:nvPr/>
        </p:nvSpPr>
        <p:spPr bwMode="auto">
          <a:xfrm>
            <a:off x="6187441" y="6000415"/>
            <a:ext cx="143255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Subtract 4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422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41" grpId="0"/>
      <p:bldP spid="53" grpId="0"/>
      <p:bldP spid="6" grpId="0"/>
      <p:bldP spid="54" grpId="0"/>
      <p:bldP spid="55" grpId="0"/>
      <p:bldP spid="56" grpId="0"/>
      <p:bldP spid="57" grpId="0"/>
      <p:bldP spid="58" grpId="0" animBg="1"/>
      <p:bldP spid="59" grpId="0"/>
      <p:bldP spid="60" grpId="0" animBg="1"/>
      <p:bldP spid="61" grpId="0"/>
      <p:bldP spid="62" grpId="0" animBg="1"/>
      <p:bldP spid="6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the properties of tangents and chords within circles to solve geometric problems.</a:t>
                </a:r>
                <a:endParaRPr lang="en-GB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 circle C has equation: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The line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a tangent to the circle and has gradient -3. Find the two possible equations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giving your answers in the form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 dirty="0" err="1" smtClean="0">
                        <a:latin typeface="Cambria Math" panose="02040503050406030204" pitchFamily="18" charset="0"/>
                      </a:rPr>
                      <m:t>𝑚𝑥</m:t>
                    </m:r>
                    <m:r>
                      <a:rPr lang="en-US" sz="1400" i="1" dirty="0" err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i="1" dirty="0" err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 You </a:t>
                </a:r>
                <a:r>
                  <a:rPr lang="en-US" sz="1400" u="sng" dirty="0">
                    <a:latin typeface="Comic Sans MS" pitchFamily="66" charset="0"/>
                    <a:sym typeface="Wingdings" panose="05000000000000000000" pitchFamily="2" charset="2"/>
                  </a:rPr>
                  <a:t>must</a:t>
                </a: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 draw a sketch to help with this. Think about where the circle should be, and what the tangents will look like. Label any information you know.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503" t="-766" r="-25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95749" y="2795451"/>
            <a:ext cx="12811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Centre (5,-3)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069772" y="3113314"/>
                <a:ext cx="1094467" cy="3280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Radius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</m:rad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9772" y="3113314"/>
                <a:ext cx="1094467" cy="328039"/>
              </a:xfrm>
              <a:prstGeom prst="rect">
                <a:avLst/>
              </a:prstGeom>
              <a:blipFill>
                <a:blip r:embed="rId3"/>
                <a:stretch>
                  <a:fillRect l="-1676"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292540" y="4544099"/>
            <a:ext cx="12987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Gradient = -3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8167823" y="1958667"/>
                <a:ext cx="899285" cy="3468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200" b="1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US" sz="1200" b="1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200" b="1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𝟏𝟒</m:t>
                          </m:r>
                        </m:num>
                        <m:den>
                          <m: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sz="1200" b="1" dirty="0">
                  <a:solidFill>
                    <a:srgbClr val="008000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7823" y="1958667"/>
                <a:ext cx="899285" cy="346890"/>
              </a:xfrm>
              <a:prstGeom prst="rect">
                <a:avLst/>
              </a:prstGeom>
              <a:blipFill>
                <a:blip r:embed="rId4"/>
                <a:stretch>
                  <a:fillRect l="-3401" t="-1754" r="-4082" b="-140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Line 2"/>
          <p:cNvSpPr>
            <a:spLocks noChangeShapeType="1"/>
          </p:cNvSpPr>
          <p:nvPr/>
        </p:nvSpPr>
        <p:spPr bwMode="auto">
          <a:xfrm flipV="1">
            <a:off x="6270341" y="743694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4" name="Line 3"/>
          <p:cNvSpPr>
            <a:spLocks noChangeShapeType="1"/>
          </p:cNvSpPr>
          <p:nvPr/>
        </p:nvSpPr>
        <p:spPr bwMode="auto">
          <a:xfrm rot="5400000" flipV="1">
            <a:off x="6232241" y="781794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5" name="Oval 4"/>
          <p:cNvSpPr>
            <a:spLocks noChangeAspect="1" noChangeArrowheads="1"/>
          </p:cNvSpPr>
          <p:nvPr/>
        </p:nvSpPr>
        <p:spPr bwMode="auto">
          <a:xfrm>
            <a:off x="6414033" y="1895402"/>
            <a:ext cx="1752600" cy="17526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6" name="Group 22"/>
          <p:cNvGrpSpPr>
            <a:grpSpLocks/>
          </p:cNvGrpSpPr>
          <p:nvPr/>
        </p:nvGrpSpPr>
        <p:grpSpPr bwMode="auto">
          <a:xfrm>
            <a:off x="7198397" y="2697185"/>
            <a:ext cx="152400" cy="152400"/>
            <a:chOff x="2832" y="3648"/>
            <a:chExt cx="96" cy="96"/>
          </a:xfrm>
        </p:grpSpPr>
        <p:sp>
          <p:nvSpPr>
            <p:cNvPr id="47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6864700" y="2402677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(5,-3)</a:t>
            </a:r>
          </a:p>
        </p:txBody>
      </p:sp>
      <p:sp>
        <p:nvSpPr>
          <p:cNvPr id="50" name="Line 23"/>
          <p:cNvSpPr>
            <a:spLocks noChangeShapeType="1"/>
          </p:cNvSpPr>
          <p:nvPr/>
        </p:nvSpPr>
        <p:spPr bwMode="auto">
          <a:xfrm>
            <a:off x="7742880" y="1385753"/>
            <a:ext cx="831273" cy="231371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" name="Line 23"/>
          <p:cNvSpPr>
            <a:spLocks noChangeShapeType="1"/>
          </p:cNvSpPr>
          <p:nvPr/>
        </p:nvSpPr>
        <p:spPr bwMode="auto">
          <a:xfrm>
            <a:off x="6049063" y="1912621"/>
            <a:ext cx="831273" cy="231371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" name="Line 23"/>
          <p:cNvSpPr>
            <a:spLocks noChangeShapeType="1"/>
          </p:cNvSpPr>
          <p:nvPr/>
        </p:nvSpPr>
        <p:spPr bwMode="auto">
          <a:xfrm rot="16200000">
            <a:off x="6880732" y="1629592"/>
            <a:ext cx="831273" cy="2313710"/>
          </a:xfrm>
          <a:prstGeom prst="line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244863" y="5784689"/>
                <a:ext cx="344376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𝑰𝒏𝒕𝒆𝒓𝒔𝒆𝒄𝒕𝒊𝒐𝒏𝒔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𝒂𝒓𝒆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𝒂𝒕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,−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</m:d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𝒂𝒏𝒅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863" y="5784689"/>
                <a:ext cx="3443763" cy="215444"/>
              </a:xfrm>
              <a:prstGeom prst="rect">
                <a:avLst/>
              </a:prstGeom>
              <a:blipFill>
                <a:blip r:embed="rId5"/>
                <a:stretch>
                  <a:fillRect l="-177" r="-885" b="-3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1" name="Group 22"/>
          <p:cNvGrpSpPr>
            <a:grpSpLocks/>
          </p:cNvGrpSpPr>
          <p:nvPr/>
        </p:nvGrpSpPr>
        <p:grpSpPr bwMode="auto">
          <a:xfrm>
            <a:off x="6392854" y="2988922"/>
            <a:ext cx="152400" cy="152400"/>
            <a:chOff x="2832" y="3648"/>
            <a:chExt cx="96" cy="96"/>
          </a:xfrm>
        </p:grpSpPr>
        <p:sp>
          <p:nvSpPr>
            <p:cNvPr id="34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8184048" y="2433157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(8,-2)</a:t>
            </a:r>
          </a:p>
        </p:txBody>
      </p:sp>
      <p:grpSp>
        <p:nvGrpSpPr>
          <p:cNvPr id="38" name="Group 22"/>
          <p:cNvGrpSpPr>
            <a:grpSpLocks/>
          </p:cNvGrpSpPr>
          <p:nvPr/>
        </p:nvGrpSpPr>
        <p:grpSpPr bwMode="auto">
          <a:xfrm>
            <a:off x="8060546" y="2392385"/>
            <a:ext cx="152400" cy="152400"/>
            <a:chOff x="2832" y="3648"/>
            <a:chExt cx="96" cy="96"/>
          </a:xfrm>
        </p:grpSpPr>
        <p:sp>
          <p:nvSpPr>
            <p:cNvPr id="39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5597603" y="2816334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(2,-4)</a:t>
            </a:r>
          </a:p>
        </p:txBody>
      </p:sp>
      <p:sp>
        <p:nvSpPr>
          <p:cNvPr id="53" name="Text Box 34"/>
          <p:cNvSpPr txBox="1">
            <a:spLocks noChangeArrowheads="1"/>
          </p:cNvSpPr>
          <p:nvPr/>
        </p:nvSpPr>
        <p:spPr bwMode="auto">
          <a:xfrm>
            <a:off x="4145280" y="4210805"/>
            <a:ext cx="477229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Finally, we can find the equation of these tangents by using their gradient and the coordinates on them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406537" y="4850674"/>
                <a:ext cx="178055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6537" y="4850674"/>
                <a:ext cx="1780552" cy="246221"/>
              </a:xfrm>
              <a:prstGeom prst="rect">
                <a:avLst/>
              </a:prstGeom>
              <a:blipFill>
                <a:blip r:embed="rId6"/>
                <a:stretch>
                  <a:fillRect l="-2397" r="-3425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167051" y="5299164"/>
                <a:ext cx="202811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=−3(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−8)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7051" y="5299164"/>
                <a:ext cx="2028119" cy="246221"/>
              </a:xfrm>
              <a:prstGeom prst="rect">
                <a:avLst/>
              </a:prstGeom>
              <a:blipFill>
                <a:blip r:embed="rId7"/>
                <a:stretch>
                  <a:fillRect l="-2108" r="-3012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493622" y="5747655"/>
                <a:ext cx="164782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+2=−3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3622" y="5747655"/>
                <a:ext cx="1647823" cy="246221"/>
              </a:xfrm>
              <a:prstGeom prst="rect">
                <a:avLst/>
              </a:prstGeom>
              <a:blipFill>
                <a:blip r:embed="rId8"/>
                <a:stretch>
                  <a:fillRect l="-2593" r="-2222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855028" y="6196148"/>
                <a:ext cx="128894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=−3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5028" y="6196148"/>
                <a:ext cx="1288943" cy="246221"/>
              </a:xfrm>
              <a:prstGeom prst="rect">
                <a:avLst/>
              </a:prstGeom>
              <a:blipFill>
                <a:blip r:embed="rId9"/>
                <a:stretch>
                  <a:fillRect l="-3302" r="-2830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946468" y="1628502"/>
                <a:ext cx="120225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1600" b="1" dirty="0">
                  <a:solidFill>
                    <a:srgbClr val="FF6600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6468" y="1628502"/>
                <a:ext cx="1202252" cy="246221"/>
              </a:xfrm>
              <a:prstGeom prst="rect">
                <a:avLst/>
              </a:prstGeom>
              <a:blipFill>
                <a:blip r:embed="rId10"/>
                <a:stretch>
                  <a:fillRect l="-3535" r="-3030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Arc 33"/>
          <p:cNvSpPr>
            <a:spLocks/>
          </p:cNvSpPr>
          <p:nvPr/>
        </p:nvSpPr>
        <p:spPr bwMode="auto">
          <a:xfrm>
            <a:off x="6235995" y="4972657"/>
            <a:ext cx="112555" cy="4702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9" name="Text Box 34"/>
          <p:cNvSpPr txBox="1">
            <a:spLocks noChangeArrowheads="1"/>
          </p:cNvSpPr>
          <p:nvPr/>
        </p:nvSpPr>
        <p:spPr bwMode="auto">
          <a:xfrm>
            <a:off x="6178732" y="4929262"/>
            <a:ext cx="27823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 the second coordinate, and the gradient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0" name="Arc 33"/>
          <p:cNvSpPr>
            <a:spLocks/>
          </p:cNvSpPr>
          <p:nvPr/>
        </p:nvSpPr>
        <p:spPr bwMode="auto">
          <a:xfrm>
            <a:off x="6249057" y="5429857"/>
            <a:ext cx="112555" cy="4702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" name="Text Box 34"/>
          <p:cNvSpPr txBox="1">
            <a:spLocks noChangeArrowheads="1"/>
          </p:cNvSpPr>
          <p:nvPr/>
        </p:nvSpPr>
        <p:spPr bwMode="auto">
          <a:xfrm>
            <a:off x="6339841" y="5490965"/>
            <a:ext cx="15588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Expand/simplify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2" name="Arc 33"/>
          <p:cNvSpPr>
            <a:spLocks/>
          </p:cNvSpPr>
          <p:nvPr/>
        </p:nvSpPr>
        <p:spPr bwMode="auto">
          <a:xfrm>
            <a:off x="6270829" y="5904474"/>
            <a:ext cx="112555" cy="4702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3" name="Text Box 34"/>
          <p:cNvSpPr txBox="1">
            <a:spLocks noChangeArrowheads="1"/>
          </p:cNvSpPr>
          <p:nvPr/>
        </p:nvSpPr>
        <p:spPr bwMode="auto">
          <a:xfrm>
            <a:off x="6187441" y="6000415"/>
            <a:ext cx="143255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Subtract 2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7254240" y="1071153"/>
                <a:ext cx="132568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𝟐𝟐</m:t>
                      </m:r>
                    </m:oMath>
                  </m:oMathPara>
                </a14:m>
                <a:endParaRPr lang="en-GB" sz="1600" b="1" dirty="0">
                  <a:solidFill>
                    <a:srgbClr val="FF6600"/>
                  </a:solidFill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4240" y="1071153"/>
                <a:ext cx="1325684" cy="246221"/>
              </a:xfrm>
              <a:prstGeom prst="rect">
                <a:avLst/>
              </a:prstGeom>
              <a:blipFill>
                <a:blip r:embed="rId11"/>
                <a:stretch>
                  <a:fillRect l="-3226" r="-3226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3631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4" grpId="0"/>
      <p:bldP spid="55" grpId="0"/>
      <p:bldP spid="56" grpId="0"/>
      <p:bldP spid="58" grpId="0" animBg="1"/>
      <p:bldP spid="59" grpId="0"/>
      <p:bldP spid="60" grpId="0" animBg="1"/>
      <p:bldP spid="61" grpId="0"/>
      <p:bldP spid="62" grpId="0" animBg="1"/>
      <p:bldP spid="63" grpId="0"/>
      <p:bldP spid="6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the properties of tangents and chords within circles to solve geometric problems.</a:t>
                </a:r>
                <a:endParaRPr lang="en-GB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 circle C has equation: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The line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a tangent to the circle and has gradient -3. Find the two possible equations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giving your answers in the form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 dirty="0" err="1" smtClean="0">
                        <a:latin typeface="Cambria Math" panose="02040503050406030204" pitchFamily="18" charset="0"/>
                      </a:rPr>
                      <m:t>𝑚𝑥</m:t>
                    </m:r>
                    <m:r>
                      <a:rPr lang="en-US" sz="1400" i="1" dirty="0" err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i="1" dirty="0" err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 You </a:t>
                </a:r>
                <a:r>
                  <a:rPr lang="en-US" sz="1400" u="sng" dirty="0">
                    <a:latin typeface="Comic Sans MS" pitchFamily="66" charset="0"/>
                    <a:sym typeface="Wingdings" panose="05000000000000000000" pitchFamily="2" charset="2"/>
                  </a:rPr>
                  <a:t>must</a:t>
                </a: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 draw a sketch to help with this. Think about where the circle should be, and what the tangents will look like. Label any information you know.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503" t="-766" r="-25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95749" y="2795451"/>
            <a:ext cx="12811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Centre (5,-3)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069772" y="3113314"/>
                <a:ext cx="1094467" cy="3280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Radius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</m:rad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9772" y="3113314"/>
                <a:ext cx="1094467" cy="328039"/>
              </a:xfrm>
              <a:prstGeom prst="rect">
                <a:avLst/>
              </a:prstGeom>
              <a:blipFill>
                <a:blip r:embed="rId3"/>
                <a:stretch>
                  <a:fillRect l="-1676"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292540" y="4544099"/>
            <a:ext cx="12987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Gradient = -3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8167823" y="1958667"/>
                <a:ext cx="899285" cy="3468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200" b="1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US" sz="1200" b="1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200" b="1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𝟏𝟒</m:t>
                          </m:r>
                        </m:num>
                        <m:den>
                          <m: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sz="1200" b="1" dirty="0">
                  <a:solidFill>
                    <a:srgbClr val="008000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7823" y="1958667"/>
                <a:ext cx="899285" cy="346890"/>
              </a:xfrm>
              <a:prstGeom prst="rect">
                <a:avLst/>
              </a:prstGeom>
              <a:blipFill>
                <a:blip r:embed="rId4"/>
                <a:stretch>
                  <a:fillRect l="-3401" t="-1754" r="-4082" b="-140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Line 2"/>
          <p:cNvSpPr>
            <a:spLocks noChangeShapeType="1"/>
          </p:cNvSpPr>
          <p:nvPr/>
        </p:nvSpPr>
        <p:spPr bwMode="auto">
          <a:xfrm flipV="1">
            <a:off x="6270341" y="743694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4" name="Line 3"/>
          <p:cNvSpPr>
            <a:spLocks noChangeShapeType="1"/>
          </p:cNvSpPr>
          <p:nvPr/>
        </p:nvSpPr>
        <p:spPr bwMode="auto">
          <a:xfrm rot="5400000" flipV="1">
            <a:off x="6232241" y="781794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5" name="Oval 4"/>
          <p:cNvSpPr>
            <a:spLocks noChangeAspect="1" noChangeArrowheads="1"/>
          </p:cNvSpPr>
          <p:nvPr/>
        </p:nvSpPr>
        <p:spPr bwMode="auto">
          <a:xfrm>
            <a:off x="6414033" y="1895402"/>
            <a:ext cx="1752600" cy="17526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6" name="Group 22"/>
          <p:cNvGrpSpPr>
            <a:grpSpLocks/>
          </p:cNvGrpSpPr>
          <p:nvPr/>
        </p:nvGrpSpPr>
        <p:grpSpPr bwMode="auto">
          <a:xfrm>
            <a:off x="7198397" y="2697185"/>
            <a:ext cx="152400" cy="152400"/>
            <a:chOff x="2832" y="3648"/>
            <a:chExt cx="96" cy="96"/>
          </a:xfrm>
        </p:grpSpPr>
        <p:sp>
          <p:nvSpPr>
            <p:cNvPr id="47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6864700" y="2402677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(5,-3)</a:t>
            </a:r>
          </a:p>
        </p:txBody>
      </p:sp>
      <p:sp>
        <p:nvSpPr>
          <p:cNvPr id="50" name="Line 23"/>
          <p:cNvSpPr>
            <a:spLocks noChangeShapeType="1"/>
          </p:cNvSpPr>
          <p:nvPr/>
        </p:nvSpPr>
        <p:spPr bwMode="auto">
          <a:xfrm>
            <a:off x="7742880" y="1385753"/>
            <a:ext cx="831273" cy="231371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" name="Line 23"/>
          <p:cNvSpPr>
            <a:spLocks noChangeShapeType="1"/>
          </p:cNvSpPr>
          <p:nvPr/>
        </p:nvSpPr>
        <p:spPr bwMode="auto">
          <a:xfrm>
            <a:off x="6049063" y="1912621"/>
            <a:ext cx="831273" cy="231371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" name="Line 23"/>
          <p:cNvSpPr>
            <a:spLocks noChangeShapeType="1"/>
          </p:cNvSpPr>
          <p:nvPr/>
        </p:nvSpPr>
        <p:spPr bwMode="auto">
          <a:xfrm rot="16200000">
            <a:off x="6880732" y="1629592"/>
            <a:ext cx="831273" cy="2313710"/>
          </a:xfrm>
          <a:prstGeom prst="line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244863" y="5784689"/>
                <a:ext cx="344376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𝑰𝒏𝒕𝒆𝒓𝒔𝒆𝒄𝒕𝒊𝒐𝒏𝒔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𝒂𝒓𝒆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𝒂𝒕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,−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</m:d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𝒂𝒏𝒅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863" y="5784689"/>
                <a:ext cx="3443763" cy="215444"/>
              </a:xfrm>
              <a:prstGeom prst="rect">
                <a:avLst/>
              </a:prstGeom>
              <a:blipFill>
                <a:blip r:embed="rId5"/>
                <a:stretch>
                  <a:fillRect l="-177" r="-885" b="-3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1" name="Group 22"/>
          <p:cNvGrpSpPr>
            <a:grpSpLocks/>
          </p:cNvGrpSpPr>
          <p:nvPr/>
        </p:nvGrpSpPr>
        <p:grpSpPr bwMode="auto">
          <a:xfrm>
            <a:off x="6392854" y="2988922"/>
            <a:ext cx="152400" cy="152400"/>
            <a:chOff x="2832" y="3648"/>
            <a:chExt cx="96" cy="96"/>
          </a:xfrm>
        </p:grpSpPr>
        <p:sp>
          <p:nvSpPr>
            <p:cNvPr id="34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8184048" y="2433157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(8,-2)</a:t>
            </a:r>
          </a:p>
        </p:txBody>
      </p:sp>
      <p:grpSp>
        <p:nvGrpSpPr>
          <p:cNvPr id="38" name="Group 22"/>
          <p:cNvGrpSpPr>
            <a:grpSpLocks/>
          </p:cNvGrpSpPr>
          <p:nvPr/>
        </p:nvGrpSpPr>
        <p:grpSpPr bwMode="auto">
          <a:xfrm>
            <a:off x="8060546" y="2392385"/>
            <a:ext cx="152400" cy="152400"/>
            <a:chOff x="2832" y="3648"/>
            <a:chExt cx="96" cy="96"/>
          </a:xfrm>
        </p:grpSpPr>
        <p:sp>
          <p:nvSpPr>
            <p:cNvPr id="39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5597603" y="2816334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(2,-4)</a:t>
            </a:r>
          </a:p>
        </p:txBody>
      </p:sp>
      <p:sp>
        <p:nvSpPr>
          <p:cNvPr id="53" name="Text Box 34"/>
          <p:cNvSpPr txBox="1">
            <a:spLocks noChangeArrowheads="1"/>
          </p:cNvSpPr>
          <p:nvPr/>
        </p:nvSpPr>
        <p:spPr bwMode="auto">
          <a:xfrm>
            <a:off x="4136572" y="4480771"/>
            <a:ext cx="4772297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Notice that the sketch actually wasn’t completely accurate!</a:t>
            </a:r>
          </a:p>
          <a:p>
            <a:pPr algn="ctr" eaLnBrk="1" hangingPunct="1">
              <a:spcBef>
                <a:spcPct val="50000"/>
              </a:spcBef>
            </a:pPr>
            <a:endParaRPr lang="en-US" sz="16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 This is fine, the whole point is to help you visualize the question and identify what information you have, and need to work out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946468" y="1628502"/>
                <a:ext cx="120225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1600" b="1" dirty="0">
                  <a:solidFill>
                    <a:srgbClr val="FF6600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6468" y="1628502"/>
                <a:ext cx="1202252" cy="246221"/>
              </a:xfrm>
              <a:prstGeom prst="rect">
                <a:avLst/>
              </a:prstGeom>
              <a:blipFill>
                <a:blip r:embed="rId6"/>
                <a:stretch>
                  <a:fillRect l="-3535" r="-3030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7254240" y="1071153"/>
                <a:ext cx="132568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𝟐𝟐</m:t>
                      </m:r>
                    </m:oMath>
                  </m:oMathPara>
                </a14:m>
                <a:endParaRPr lang="en-GB" sz="1600" b="1" dirty="0">
                  <a:solidFill>
                    <a:srgbClr val="FF6600"/>
                  </a:solidFill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4240" y="1071153"/>
                <a:ext cx="1325684" cy="246221"/>
              </a:xfrm>
              <a:prstGeom prst="rect">
                <a:avLst/>
              </a:prstGeom>
              <a:blipFill>
                <a:blip r:embed="rId7"/>
                <a:stretch>
                  <a:fillRect l="-3226" r="-3226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5847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C28D9FB-2C9E-4742-95EE-46B11A8A5B22}"/>
              </a:ext>
            </a:extLst>
          </p:cNvPr>
          <p:cNvSpPr/>
          <p:nvPr/>
        </p:nvSpPr>
        <p:spPr>
          <a:xfrm>
            <a:off x="857235" y="1316007"/>
            <a:ext cx="7410427" cy="431656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138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138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6F</a:t>
            </a:r>
            <a:endParaRPr lang="ja-JP" altLang="en-US" sz="13800" b="1" dirty="0">
              <a:ln w="38100">
                <a:solidFill>
                  <a:srgbClr val="FFFF00"/>
                </a:solidFill>
                <a:prstDash val="solid"/>
              </a:ln>
              <a:latin typeface="French Script MT" panose="03020402040607040605" pitchFamily="66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94492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87" y="1400175"/>
            <a:ext cx="3431176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solve problems involving circles and triangles.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6F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5069" y="2880762"/>
            <a:ext cx="748106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AutoNum type="arabicParenR"/>
            </a:pPr>
            <a:r>
              <a:rPr lang="en-US" sz="2000" dirty="0">
                <a:latin typeface="Comic Sans MS" panose="030F0702030302020204" pitchFamily="66" charset="0"/>
              </a:rPr>
              <a:t>Draw any triangle in the </a:t>
            </a:r>
            <a:r>
              <a:rPr lang="en-US" sz="2000" dirty="0" err="1">
                <a:latin typeface="Comic Sans MS" panose="030F0702030302020204" pitchFamily="66" charset="0"/>
              </a:rPr>
              <a:t>centre</a:t>
            </a:r>
            <a:r>
              <a:rPr lang="en-US" sz="2000" dirty="0">
                <a:latin typeface="Comic Sans MS" panose="030F0702030302020204" pitchFamily="66" charset="0"/>
              </a:rPr>
              <a:t> of a piece of paper (not too big, not too small)</a:t>
            </a:r>
          </a:p>
          <a:p>
            <a:pPr marL="342900" indent="-342900" algn="ctr">
              <a:buAutoNum type="arabicParenR"/>
            </a:pPr>
            <a:endParaRPr lang="en-US" sz="20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rabicParenR"/>
            </a:pPr>
            <a:r>
              <a:rPr lang="en-US" sz="2000" dirty="0">
                <a:latin typeface="Comic Sans MS" panose="030F0702030302020204" pitchFamily="66" charset="0"/>
              </a:rPr>
              <a:t>Construct, using a pair of compasses, the perpendicular bisector of each side</a:t>
            </a:r>
          </a:p>
          <a:p>
            <a:pPr marL="342900" indent="-342900" algn="ctr">
              <a:buAutoNum type="arabicParenR"/>
            </a:pPr>
            <a:endParaRPr lang="en-US" sz="20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rabicParenR"/>
            </a:pPr>
            <a:r>
              <a:rPr lang="en-US" sz="2000" dirty="0">
                <a:latin typeface="Comic Sans MS" panose="030F0702030302020204" pitchFamily="66" charset="0"/>
              </a:rPr>
              <a:t>Show where they meet. How does this relate to circles?</a:t>
            </a:r>
            <a:endParaRPr lang="en-GB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91534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87" y="1400175"/>
            <a:ext cx="3431176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solve problems involving circles and triangles.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6F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1451293" y="3533503"/>
            <a:ext cx="2133600" cy="1219200"/>
            <a:chOff x="1392" y="2448"/>
            <a:chExt cx="1824" cy="1056"/>
          </a:xfrm>
        </p:grpSpPr>
        <p:sp>
          <p:nvSpPr>
            <p:cNvPr id="6" name="Line 12"/>
            <p:cNvSpPr>
              <a:spLocks noChangeShapeType="1"/>
            </p:cNvSpPr>
            <p:nvPr/>
          </p:nvSpPr>
          <p:spPr bwMode="auto">
            <a:xfrm flipV="1">
              <a:off x="1392" y="2448"/>
              <a:ext cx="1200" cy="864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Line 13"/>
            <p:cNvSpPr>
              <a:spLocks noChangeShapeType="1"/>
            </p:cNvSpPr>
            <p:nvPr/>
          </p:nvSpPr>
          <p:spPr bwMode="auto">
            <a:xfrm>
              <a:off x="2592" y="2448"/>
              <a:ext cx="624" cy="105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Line 14"/>
            <p:cNvSpPr>
              <a:spLocks noChangeShapeType="1"/>
            </p:cNvSpPr>
            <p:nvPr/>
          </p:nvSpPr>
          <p:spPr bwMode="auto">
            <a:xfrm flipH="1" flipV="1">
              <a:off x="1392" y="3312"/>
              <a:ext cx="1824" cy="19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9" name="Oval 16"/>
          <p:cNvSpPr>
            <a:spLocks noChangeAspect="1" noChangeArrowheads="1"/>
          </p:cNvSpPr>
          <p:nvPr/>
        </p:nvSpPr>
        <p:spPr bwMode="auto">
          <a:xfrm>
            <a:off x="460693" y="3457303"/>
            <a:ext cx="2133600" cy="2133600"/>
          </a:xfrm>
          <a:prstGeom prst="ellips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" name="Oval 17"/>
          <p:cNvSpPr>
            <a:spLocks noChangeAspect="1" noChangeArrowheads="1"/>
          </p:cNvSpPr>
          <p:nvPr/>
        </p:nvSpPr>
        <p:spPr bwMode="auto">
          <a:xfrm>
            <a:off x="1818005" y="2468291"/>
            <a:ext cx="2133600" cy="2133600"/>
          </a:xfrm>
          <a:prstGeom prst="ellips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" name="Line 18"/>
          <p:cNvSpPr>
            <a:spLocks noChangeShapeType="1"/>
          </p:cNvSpPr>
          <p:nvPr/>
        </p:nvSpPr>
        <p:spPr bwMode="auto">
          <a:xfrm>
            <a:off x="1276668" y="2731816"/>
            <a:ext cx="2003425" cy="278606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" name="Oval 19"/>
          <p:cNvSpPr>
            <a:spLocks noChangeAspect="1" noChangeArrowheads="1"/>
          </p:cNvSpPr>
          <p:nvPr/>
        </p:nvSpPr>
        <p:spPr bwMode="auto">
          <a:xfrm>
            <a:off x="2478405" y="3681141"/>
            <a:ext cx="2133600" cy="2133600"/>
          </a:xfrm>
          <a:prstGeom prst="ellips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" name="Line 20"/>
          <p:cNvSpPr>
            <a:spLocks noChangeShapeType="1"/>
          </p:cNvSpPr>
          <p:nvPr/>
        </p:nvSpPr>
        <p:spPr bwMode="auto">
          <a:xfrm flipV="1">
            <a:off x="967105" y="3244578"/>
            <a:ext cx="3916363" cy="210661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" name="Line 21"/>
          <p:cNvSpPr>
            <a:spLocks noChangeShapeType="1"/>
          </p:cNvSpPr>
          <p:nvPr/>
        </p:nvSpPr>
        <p:spPr bwMode="auto">
          <a:xfrm flipV="1">
            <a:off x="2354580" y="2250803"/>
            <a:ext cx="490538" cy="386397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" name="Oval 22"/>
          <p:cNvSpPr>
            <a:spLocks noChangeAspect="1" noChangeArrowheads="1"/>
          </p:cNvSpPr>
          <p:nvPr/>
        </p:nvSpPr>
        <p:spPr bwMode="auto">
          <a:xfrm>
            <a:off x="1451293" y="3457303"/>
            <a:ext cx="2160587" cy="2160588"/>
          </a:xfrm>
          <a:prstGeom prst="ellipse">
            <a:avLst/>
          </a:prstGeom>
          <a:noFill/>
          <a:ln w="317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" name="Text Box 23"/>
          <p:cNvSpPr txBox="1">
            <a:spLocks noChangeArrowheads="1"/>
          </p:cNvSpPr>
          <p:nvPr/>
        </p:nvSpPr>
        <p:spPr bwMode="auto">
          <a:xfrm>
            <a:off x="5305562" y="1497195"/>
            <a:ext cx="3275012" cy="476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You need to bisect each side separately</a:t>
            </a:r>
          </a:p>
          <a:p>
            <a:pPr>
              <a:spcBef>
                <a:spcPct val="50000"/>
              </a:spcBef>
            </a:pPr>
            <a:endParaRPr lang="en-GB" altLang="en-US" dirty="0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The 3 bisectors should all cross at one point</a:t>
            </a:r>
          </a:p>
          <a:p>
            <a:pPr>
              <a:spcBef>
                <a:spcPct val="50000"/>
              </a:spcBef>
            </a:pPr>
            <a:endParaRPr lang="en-GB" altLang="en-US" dirty="0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You can draw a circle which has this point as its centre. The circle will got through all 3 corners of the triangle!</a:t>
            </a:r>
          </a:p>
          <a:p>
            <a:pPr>
              <a:spcBef>
                <a:spcPct val="50000"/>
              </a:spcBef>
            </a:pPr>
            <a:endParaRPr lang="en-GB" altLang="en-US" dirty="0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This is called the ‘</a:t>
            </a:r>
            <a:r>
              <a:rPr lang="en-GB" alt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circumcentre</a:t>
            </a:r>
            <a:r>
              <a:rPr lang="en-GB" altLang="en-US" dirty="0">
                <a:latin typeface="Comic Sans MS" panose="030F0702030302020204" pitchFamily="66" charset="0"/>
              </a:rPr>
              <a:t>’ of the triangle</a:t>
            </a:r>
          </a:p>
        </p:txBody>
      </p:sp>
    </p:spTree>
    <p:extLst>
      <p:ext uri="{BB962C8B-B14F-4D97-AF65-F5344CB8AC3E}">
        <p14:creationId xmlns:p14="http://schemas.microsoft.com/office/powerpoint/2010/main" val="2606607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87" y="1400175"/>
            <a:ext cx="3431176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solve problems involving circles and triangles.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6F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>
            <a:off x="3509555" y="2586445"/>
            <a:ext cx="2220687" cy="2220687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>
            <a:spLocks noChangeAspect="1"/>
          </p:cNvSpPr>
          <p:nvPr/>
        </p:nvSpPr>
        <p:spPr>
          <a:xfrm>
            <a:off x="6387737" y="2590799"/>
            <a:ext cx="2220687" cy="2220687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>
            <a:spLocks noChangeAspect="1"/>
          </p:cNvSpPr>
          <p:nvPr/>
        </p:nvSpPr>
        <p:spPr>
          <a:xfrm>
            <a:off x="653143" y="2569028"/>
            <a:ext cx="2220687" cy="2220687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2" name="Straight Connector 21"/>
          <p:cNvCxnSpPr>
            <a:stCxn id="17" idx="2"/>
            <a:endCxn id="17" idx="4"/>
          </p:cNvCxnSpPr>
          <p:nvPr/>
        </p:nvCxnSpPr>
        <p:spPr>
          <a:xfrm>
            <a:off x="3509555" y="3696789"/>
            <a:ext cx="1110344" cy="111034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7" idx="7"/>
            <a:endCxn id="17" idx="4"/>
          </p:cNvCxnSpPr>
          <p:nvPr/>
        </p:nvCxnSpPr>
        <p:spPr>
          <a:xfrm flipH="1">
            <a:off x="4619899" y="2911657"/>
            <a:ext cx="785131" cy="18954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7" idx="2"/>
            <a:endCxn id="17" idx="7"/>
          </p:cNvCxnSpPr>
          <p:nvPr/>
        </p:nvCxnSpPr>
        <p:spPr>
          <a:xfrm flipV="1">
            <a:off x="3509555" y="2911657"/>
            <a:ext cx="1895475" cy="78513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9" idx="3"/>
            <a:endCxn id="19" idx="7"/>
          </p:cNvCxnSpPr>
          <p:nvPr/>
        </p:nvCxnSpPr>
        <p:spPr>
          <a:xfrm flipV="1">
            <a:off x="6712949" y="2916011"/>
            <a:ext cx="1570263" cy="157026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3261063" y="5115482"/>
            <a:ext cx="269162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Any triangle can have a circle drawn through the corners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Each side is a </a:t>
            </a:r>
            <a:r>
              <a:rPr lang="en-US" sz="14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chord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of the circle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38917" y="5128545"/>
            <a:ext cx="26916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For any chord, the perpendicular bisector goes through the </a:t>
            </a:r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centre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117476" y="5124190"/>
            <a:ext cx="26916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If one side of the triangle is the diameter, the angle in the semi-circle is 90˚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1" name="Straight Connector 50"/>
          <p:cNvCxnSpPr>
            <a:cxnSpLocks noChangeAspect="1"/>
          </p:cNvCxnSpPr>
          <p:nvPr/>
        </p:nvCxnSpPr>
        <p:spPr>
          <a:xfrm rot="5400000" flipH="1">
            <a:off x="964424" y="2934788"/>
            <a:ext cx="1548000" cy="1548000"/>
          </a:xfrm>
          <a:prstGeom prst="line">
            <a:avLst/>
          </a:prstGeom>
          <a:ln w="1905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cxnSpLocks noChangeAspect="1"/>
          </p:cNvCxnSpPr>
          <p:nvPr/>
        </p:nvCxnSpPr>
        <p:spPr>
          <a:xfrm rot="5400000">
            <a:off x="1355350" y="2676950"/>
            <a:ext cx="849977" cy="2052000"/>
          </a:xfrm>
          <a:prstGeom prst="line">
            <a:avLst/>
          </a:prstGeom>
          <a:ln w="1905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>
            <a:spLocks noChangeAspect="1"/>
          </p:cNvSpPr>
          <p:nvPr/>
        </p:nvSpPr>
        <p:spPr>
          <a:xfrm rot="1306664">
            <a:off x="7476717" y="2609374"/>
            <a:ext cx="108000" cy="108000"/>
          </a:xfrm>
          <a:prstGeom prst="rect">
            <a:avLst/>
          </a:prstGeom>
          <a:noFill/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4" name="Straight Connector 33"/>
          <p:cNvCxnSpPr>
            <a:stCxn id="19" idx="0"/>
            <a:endCxn id="19" idx="7"/>
          </p:cNvCxnSpPr>
          <p:nvPr/>
        </p:nvCxnSpPr>
        <p:spPr>
          <a:xfrm>
            <a:off x="7498081" y="2590799"/>
            <a:ext cx="785131" cy="32521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9" idx="0"/>
            <a:endCxn id="19" idx="3"/>
          </p:cNvCxnSpPr>
          <p:nvPr/>
        </p:nvCxnSpPr>
        <p:spPr>
          <a:xfrm flipH="1">
            <a:off x="6712949" y="2590799"/>
            <a:ext cx="785132" cy="18954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>
            <a:spLocks noChangeAspect="1"/>
          </p:cNvSpPr>
          <p:nvPr/>
        </p:nvSpPr>
        <p:spPr>
          <a:xfrm rot="2663838">
            <a:off x="2164065" y="4206702"/>
            <a:ext cx="108000" cy="108000"/>
          </a:xfrm>
          <a:prstGeom prst="rect">
            <a:avLst/>
          </a:prstGeom>
          <a:noFill/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>
            <a:spLocks noChangeAspect="1"/>
          </p:cNvSpPr>
          <p:nvPr/>
        </p:nvSpPr>
        <p:spPr>
          <a:xfrm rot="4163035">
            <a:off x="807153" y="3967659"/>
            <a:ext cx="108000" cy="108000"/>
          </a:xfrm>
          <a:prstGeom prst="rect">
            <a:avLst/>
          </a:prstGeom>
          <a:noFill/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0" name="Straight Connector 39"/>
          <p:cNvCxnSpPr>
            <a:stCxn id="20" idx="2"/>
            <a:endCxn id="20" idx="3"/>
          </p:cNvCxnSpPr>
          <p:nvPr/>
        </p:nvCxnSpPr>
        <p:spPr>
          <a:xfrm>
            <a:off x="653143" y="3679372"/>
            <a:ext cx="325212" cy="78513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20" idx="6"/>
            <a:endCxn id="20" idx="4"/>
          </p:cNvCxnSpPr>
          <p:nvPr/>
        </p:nvCxnSpPr>
        <p:spPr>
          <a:xfrm flipH="1">
            <a:off x="1763487" y="3679372"/>
            <a:ext cx="1110343" cy="111034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 rot="18905494">
            <a:off x="7240882" y="3556647"/>
            <a:ext cx="8319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Diameter</a:t>
            </a:r>
            <a:endParaRPr lang="en-GB" sz="105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058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  <p:bldP spid="20" grpId="0" animBg="1"/>
      <p:bldP spid="48" grpId="0"/>
      <p:bldP spid="49" grpId="0"/>
      <p:bldP spid="53" grpId="0" animBg="1"/>
      <p:bldP spid="54" grpId="0" animBg="1"/>
      <p:bldP spid="55" grpId="0" animBg="1"/>
      <p:bldP spid="25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87" y="1400174"/>
            <a:ext cx="3431176" cy="53663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solve problems involving circles and triangles.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points A(-8,1), B(4,5) and    C(-4,9) lie on the circle, as shown in the diagram. 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Show that AB is a diameter of the circle.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Find an equation of the circle</a:t>
            </a:r>
          </a:p>
          <a:p>
            <a:pPr marL="342900" indent="-342900" algn="ctr">
              <a:buAutoNum type="alphaLcParenR"/>
            </a:pPr>
            <a:endParaRPr lang="en-US" sz="10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If AB is the diameter of the circle, then it will be the hypotenuse in a right-angled triangle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We therefore should aim to show that the triangle is right-angled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6F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389" y="149136"/>
            <a:ext cx="3550919" cy="1038476"/>
          </a:xfrm>
          <a:prstGeom prst="rect">
            <a:avLst/>
          </a:prstGeom>
        </p:spPr>
      </p:pic>
      <p:grpSp>
        <p:nvGrpSpPr>
          <p:cNvPr id="16" name="Group 15"/>
          <p:cNvGrpSpPr/>
          <p:nvPr/>
        </p:nvGrpSpPr>
        <p:grpSpPr>
          <a:xfrm>
            <a:off x="3355522" y="1242877"/>
            <a:ext cx="668791" cy="3770811"/>
            <a:chOff x="3222172" y="1271452"/>
            <a:chExt cx="668791" cy="3770811"/>
          </a:xfrm>
        </p:grpSpPr>
        <p:cxnSp>
          <p:nvCxnSpPr>
            <p:cNvPr id="9" name="Straight Arrow Connector 8"/>
            <p:cNvCxnSpPr/>
            <p:nvPr/>
          </p:nvCxnSpPr>
          <p:spPr>
            <a:xfrm flipH="1" flipV="1">
              <a:off x="3413760" y="1271452"/>
              <a:ext cx="461554" cy="3614057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H="1">
              <a:off x="3222172" y="4891088"/>
              <a:ext cx="668791" cy="151175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Line 2"/>
          <p:cNvSpPr>
            <a:spLocks noChangeShapeType="1"/>
          </p:cNvSpPr>
          <p:nvPr/>
        </p:nvSpPr>
        <p:spPr bwMode="auto">
          <a:xfrm flipV="1">
            <a:off x="6556091" y="800844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" name="Line 3"/>
          <p:cNvSpPr>
            <a:spLocks noChangeShapeType="1"/>
          </p:cNvSpPr>
          <p:nvPr/>
        </p:nvSpPr>
        <p:spPr bwMode="auto">
          <a:xfrm rot="5400000" flipV="1">
            <a:off x="6517991" y="838944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" name="Oval 4"/>
          <p:cNvSpPr>
            <a:spLocks noChangeAspect="1" noChangeArrowheads="1"/>
          </p:cNvSpPr>
          <p:nvPr/>
        </p:nvSpPr>
        <p:spPr bwMode="auto">
          <a:xfrm>
            <a:off x="5518683" y="1123877"/>
            <a:ext cx="1752600" cy="17526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4654628" y="1901934"/>
            <a:ext cx="8531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A(-8,1)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388053" y="854184"/>
            <a:ext cx="8322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C(-4,9)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264478" y="1501884"/>
            <a:ext cx="7264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B(4,5)</a:t>
            </a:r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5526079" y="1765300"/>
            <a:ext cx="1709746" cy="375900"/>
          </a:xfrm>
          <a:prstGeom prst="line">
            <a:avLst/>
          </a:prstGeom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5992804" y="1214100"/>
            <a:ext cx="1249371" cy="551200"/>
          </a:xfrm>
          <a:prstGeom prst="line">
            <a:avLst/>
          </a:prstGeom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5530850" y="1214100"/>
            <a:ext cx="461956" cy="935375"/>
          </a:xfrm>
          <a:prstGeom prst="line">
            <a:avLst/>
          </a:prstGeom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22"/>
          <p:cNvGrpSpPr>
            <a:grpSpLocks/>
          </p:cNvGrpSpPr>
          <p:nvPr/>
        </p:nvGrpSpPr>
        <p:grpSpPr bwMode="auto">
          <a:xfrm>
            <a:off x="5916604" y="1131547"/>
            <a:ext cx="152400" cy="152400"/>
            <a:chOff x="2832" y="3648"/>
            <a:chExt cx="96" cy="96"/>
          </a:xfrm>
        </p:grpSpPr>
        <p:sp>
          <p:nvSpPr>
            <p:cNvPr id="44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5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0" name="Group 22"/>
          <p:cNvGrpSpPr>
            <a:grpSpLocks/>
          </p:cNvGrpSpPr>
          <p:nvPr/>
        </p:nvGrpSpPr>
        <p:grpSpPr bwMode="auto">
          <a:xfrm>
            <a:off x="5449879" y="2064997"/>
            <a:ext cx="152400" cy="152400"/>
            <a:chOff x="2832" y="3648"/>
            <a:chExt cx="96" cy="96"/>
          </a:xfrm>
        </p:grpSpPr>
        <p:sp>
          <p:nvSpPr>
            <p:cNvPr id="56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60" name="Group 22"/>
          <p:cNvGrpSpPr>
            <a:grpSpLocks/>
          </p:cNvGrpSpPr>
          <p:nvPr/>
        </p:nvGrpSpPr>
        <p:grpSpPr bwMode="auto">
          <a:xfrm>
            <a:off x="7164379" y="1693522"/>
            <a:ext cx="152400" cy="152400"/>
            <a:chOff x="2832" y="3648"/>
            <a:chExt cx="96" cy="96"/>
          </a:xfrm>
        </p:grpSpPr>
        <p:sp>
          <p:nvSpPr>
            <p:cNvPr id="61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7" name="Text Box 34"/>
          <p:cNvSpPr txBox="1">
            <a:spLocks noChangeArrowheads="1"/>
          </p:cNvSpPr>
          <p:nvPr/>
        </p:nvSpPr>
        <p:spPr bwMode="auto">
          <a:xfrm>
            <a:off x="4049487" y="3609914"/>
            <a:ext cx="477229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We can use Pythagoras’ Theorem to find the distances between each pair of coordinates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3870961" y="4667796"/>
                <a:ext cx="1390381" cy="3050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𝐴𝐶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0961" y="4667796"/>
                <a:ext cx="1390381" cy="305020"/>
              </a:xfrm>
              <a:prstGeom prst="rect">
                <a:avLst/>
              </a:prstGeom>
              <a:blipFill>
                <a:blip r:embed="rId3"/>
                <a:stretch>
                  <a:fillRect l="-2632" r="-439"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4188823" y="5072744"/>
                <a:ext cx="619785" cy="2752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80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8823" y="5072744"/>
                <a:ext cx="619785" cy="275268"/>
              </a:xfrm>
              <a:prstGeom prst="rect">
                <a:avLst/>
              </a:prstGeom>
              <a:blipFill>
                <a:blip r:embed="rId4"/>
                <a:stretch>
                  <a:fillRect l="-2941" r="-5882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5503818" y="4663442"/>
                <a:ext cx="1390381" cy="3050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𝐵𝐶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3818" y="4663442"/>
                <a:ext cx="1390381" cy="305020"/>
              </a:xfrm>
              <a:prstGeom prst="rect">
                <a:avLst/>
              </a:prstGeom>
              <a:blipFill>
                <a:blip r:embed="rId5"/>
                <a:stretch>
                  <a:fillRect l="-3509" r="-877"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5821680" y="5068390"/>
                <a:ext cx="619785" cy="2752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80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1680" y="5068390"/>
                <a:ext cx="619785" cy="275268"/>
              </a:xfrm>
              <a:prstGeom prst="rect">
                <a:avLst/>
              </a:prstGeom>
              <a:blipFill>
                <a:blip r:embed="rId6"/>
                <a:stretch>
                  <a:fillRect l="-2941" r="-4902"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7067007" y="4667796"/>
                <a:ext cx="1513491" cy="3050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7007" y="4667796"/>
                <a:ext cx="1513491" cy="305020"/>
              </a:xfrm>
              <a:prstGeom prst="rect">
                <a:avLst/>
              </a:prstGeom>
              <a:blipFill>
                <a:blip r:embed="rId7"/>
                <a:stretch>
                  <a:fillRect l="-2410"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7384869" y="5072744"/>
                <a:ext cx="733599" cy="2752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160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4869" y="5072744"/>
                <a:ext cx="733599" cy="275268"/>
              </a:xfrm>
              <a:prstGeom prst="rect">
                <a:avLst/>
              </a:prstGeom>
              <a:blipFill>
                <a:blip r:embed="rId8"/>
                <a:stretch>
                  <a:fillRect l="-2479" r="-4959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5351417" y="4101737"/>
                <a:ext cx="2176237" cy="2981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1417" y="4101737"/>
                <a:ext cx="2176237" cy="298159"/>
              </a:xfrm>
              <a:prstGeom prst="rect">
                <a:avLst/>
              </a:prstGeom>
              <a:blipFill>
                <a:blip r:embed="rId9"/>
                <a:stretch>
                  <a:fillRect r="-280" b="-265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6544492" y="5556069"/>
                <a:ext cx="13353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4492" y="5556069"/>
                <a:ext cx="1335302" cy="276999"/>
              </a:xfrm>
              <a:prstGeom prst="rect">
                <a:avLst/>
              </a:prstGeom>
              <a:blipFill>
                <a:blip r:embed="rId10"/>
                <a:stretch>
                  <a:fillRect l="-2283" t="-4348" r="-913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5590903" y="5839097"/>
                <a:ext cx="2926507" cy="3865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80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80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160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0903" y="5839097"/>
                <a:ext cx="2926507" cy="38658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6509657" y="6287589"/>
                <a:ext cx="15276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0+80=160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9657" y="6287589"/>
                <a:ext cx="1527662" cy="276999"/>
              </a:xfrm>
              <a:prstGeom prst="rect">
                <a:avLst/>
              </a:prstGeom>
              <a:blipFill>
                <a:blip r:embed="rId12"/>
                <a:stretch>
                  <a:fillRect l="-3600" r="-3600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Text Box 34"/>
          <p:cNvSpPr txBox="1">
            <a:spLocks noChangeArrowheads="1"/>
          </p:cNvSpPr>
          <p:nvPr/>
        </p:nvSpPr>
        <p:spPr bwMode="auto">
          <a:xfrm>
            <a:off x="3696791" y="5564989"/>
            <a:ext cx="195507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these distances into Pythagoras’ Theorem and see if it works!</a:t>
            </a:r>
          </a:p>
        </p:txBody>
      </p:sp>
    </p:spTree>
    <p:extLst>
      <p:ext uri="{BB962C8B-B14F-4D97-AF65-F5344CB8AC3E}">
        <p14:creationId xmlns:p14="http://schemas.microsoft.com/office/powerpoint/2010/main" val="3576095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87" y="1400174"/>
            <a:ext cx="3431176" cy="53663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solve problems involving circles and triangles.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points A(-8,1), B(4,5) and    C(-4,9) lie on the circle, as shown in the diagram. 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Show that AB is a diameter of the circle.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Find an equation of the circle</a:t>
            </a:r>
          </a:p>
          <a:p>
            <a:pPr marL="342900" indent="-342900" algn="ctr">
              <a:buAutoNum type="alphaLcParenR"/>
            </a:pPr>
            <a:endParaRPr lang="en-US" sz="10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To find the equation of the circle, we need its </a:t>
            </a:r>
            <a:r>
              <a:rPr lang="en-US" sz="16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centre</a:t>
            </a: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 and its radius.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We just found the length of the diameter, so the radius will be half of that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6F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389" y="149136"/>
            <a:ext cx="3550919" cy="1038476"/>
          </a:xfrm>
          <a:prstGeom prst="rect">
            <a:avLst/>
          </a:prstGeom>
        </p:spPr>
      </p:pic>
      <p:sp>
        <p:nvSpPr>
          <p:cNvPr id="38" name="Line 2"/>
          <p:cNvSpPr>
            <a:spLocks noChangeShapeType="1"/>
          </p:cNvSpPr>
          <p:nvPr/>
        </p:nvSpPr>
        <p:spPr bwMode="auto">
          <a:xfrm flipV="1">
            <a:off x="6556091" y="800844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" name="Line 3"/>
          <p:cNvSpPr>
            <a:spLocks noChangeShapeType="1"/>
          </p:cNvSpPr>
          <p:nvPr/>
        </p:nvSpPr>
        <p:spPr bwMode="auto">
          <a:xfrm rot="5400000" flipV="1">
            <a:off x="6517991" y="838944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" name="Oval 4"/>
          <p:cNvSpPr>
            <a:spLocks noChangeAspect="1" noChangeArrowheads="1"/>
          </p:cNvSpPr>
          <p:nvPr/>
        </p:nvSpPr>
        <p:spPr bwMode="auto">
          <a:xfrm>
            <a:off x="5518683" y="1123877"/>
            <a:ext cx="1752600" cy="17526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4654628" y="1901934"/>
            <a:ext cx="8531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A(-8,1)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388053" y="854184"/>
            <a:ext cx="8322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C(-4,9)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264478" y="1501884"/>
            <a:ext cx="7264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B(4,5)</a:t>
            </a:r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5526079" y="1765300"/>
            <a:ext cx="1709746" cy="375900"/>
          </a:xfrm>
          <a:prstGeom prst="line">
            <a:avLst/>
          </a:prstGeom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5992804" y="1214100"/>
            <a:ext cx="1249371" cy="551200"/>
          </a:xfrm>
          <a:prstGeom prst="line">
            <a:avLst/>
          </a:prstGeom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5530850" y="1214100"/>
            <a:ext cx="461956" cy="935375"/>
          </a:xfrm>
          <a:prstGeom prst="line">
            <a:avLst/>
          </a:prstGeom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22"/>
          <p:cNvGrpSpPr>
            <a:grpSpLocks/>
          </p:cNvGrpSpPr>
          <p:nvPr/>
        </p:nvGrpSpPr>
        <p:grpSpPr bwMode="auto">
          <a:xfrm>
            <a:off x="5916604" y="1131547"/>
            <a:ext cx="152400" cy="152400"/>
            <a:chOff x="2832" y="3648"/>
            <a:chExt cx="96" cy="96"/>
          </a:xfrm>
        </p:grpSpPr>
        <p:sp>
          <p:nvSpPr>
            <p:cNvPr id="44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5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0" name="Group 22"/>
          <p:cNvGrpSpPr>
            <a:grpSpLocks/>
          </p:cNvGrpSpPr>
          <p:nvPr/>
        </p:nvGrpSpPr>
        <p:grpSpPr bwMode="auto">
          <a:xfrm>
            <a:off x="5449879" y="2064997"/>
            <a:ext cx="152400" cy="152400"/>
            <a:chOff x="2832" y="3648"/>
            <a:chExt cx="96" cy="96"/>
          </a:xfrm>
        </p:grpSpPr>
        <p:sp>
          <p:nvSpPr>
            <p:cNvPr id="56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60" name="Group 22"/>
          <p:cNvGrpSpPr>
            <a:grpSpLocks/>
          </p:cNvGrpSpPr>
          <p:nvPr/>
        </p:nvGrpSpPr>
        <p:grpSpPr bwMode="auto">
          <a:xfrm>
            <a:off x="7164379" y="1693522"/>
            <a:ext cx="152400" cy="152400"/>
            <a:chOff x="2832" y="3648"/>
            <a:chExt cx="96" cy="96"/>
          </a:xfrm>
        </p:grpSpPr>
        <p:sp>
          <p:nvSpPr>
            <p:cNvPr id="61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052457" y="1998618"/>
                <a:ext cx="480195" cy="2408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14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𝟏𝟔𝟎</m:t>
                          </m:r>
                        </m:e>
                      </m:rad>
                    </m:oMath>
                  </m:oMathPara>
                </a14:m>
                <a:endParaRPr lang="en-GB" sz="1400" b="1" dirty="0">
                  <a:solidFill>
                    <a:srgbClr val="008000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2457" y="1998618"/>
                <a:ext cx="480195" cy="240835"/>
              </a:xfrm>
              <a:prstGeom prst="rect">
                <a:avLst/>
              </a:prstGeom>
              <a:blipFill>
                <a:blip r:embed="rId3"/>
                <a:stretch>
                  <a:fillRect r="-6329"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2686595" y="6069875"/>
                <a:ext cx="1148391" cy="3872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𝑹𝒂𝒅𝒊𝒖𝒔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2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𝟏𝟔𝟎</m:t>
                              </m:r>
                            </m:e>
                          </m:rad>
                        </m:num>
                        <m:den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6595" y="6069875"/>
                <a:ext cx="1148391" cy="387222"/>
              </a:xfrm>
              <a:prstGeom prst="rect">
                <a:avLst/>
              </a:prstGeom>
              <a:blipFill>
                <a:blip r:embed="rId4"/>
                <a:stretch>
                  <a:fillRect l="-3191" r="-3191"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615543" y="3709852"/>
            <a:ext cx="37930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The </a:t>
            </a:r>
            <a:r>
              <a:rPr lang="en-US" sz="16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centre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will be the midpoint of AB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463143" y="4824549"/>
                <a:ext cx="1491241" cy="5532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−8+4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1+5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3143" y="4824549"/>
                <a:ext cx="1491241" cy="553228"/>
              </a:xfrm>
              <a:prstGeom prst="rect">
                <a:avLst/>
              </a:prstGeom>
              <a:blipFill>
                <a:blip r:embed="rId5"/>
                <a:stretch>
                  <a:fillRect b="-10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397828" y="4193177"/>
                <a:ext cx="1652696" cy="4524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GB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7828" y="4193177"/>
                <a:ext cx="1652696" cy="452496"/>
              </a:xfrm>
              <a:prstGeom prst="rect">
                <a:avLst/>
              </a:prstGeom>
              <a:blipFill>
                <a:blip r:embed="rId6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894218" y="5569133"/>
                <a:ext cx="68486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2,3 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4218" y="5569133"/>
                <a:ext cx="684867" cy="246221"/>
              </a:xfrm>
              <a:prstGeom prst="rect">
                <a:avLst/>
              </a:prstGeom>
              <a:blipFill>
                <a:blip r:embed="rId7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Arc 33"/>
          <p:cNvSpPr>
            <a:spLocks/>
          </p:cNvSpPr>
          <p:nvPr/>
        </p:nvSpPr>
        <p:spPr bwMode="auto">
          <a:xfrm>
            <a:off x="6079242" y="4441433"/>
            <a:ext cx="95136" cy="635663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" name="Text Box 34"/>
          <p:cNvSpPr txBox="1">
            <a:spLocks noChangeArrowheads="1"/>
          </p:cNvSpPr>
          <p:nvPr/>
        </p:nvSpPr>
        <p:spPr bwMode="auto">
          <a:xfrm>
            <a:off x="6021978" y="4572209"/>
            <a:ext cx="143255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3" name="Arc 33"/>
          <p:cNvSpPr>
            <a:spLocks/>
          </p:cNvSpPr>
          <p:nvPr/>
        </p:nvSpPr>
        <p:spPr bwMode="auto">
          <a:xfrm>
            <a:off x="6066179" y="5081513"/>
            <a:ext cx="95136" cy="635663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4" name="Text Box 34"/>
          <p:cNvSpPr txBox="1">
            <a:spLocks noChangeArrowheads="1"/>
          </p:cNvSpPr>
          <p:nvPr/>
        </p:nvSpPr>
        <p:spPr bwMode="auto">
          <a:xfrm>
            <a:off x="6087294" y="5212289"/>
            <a:ext cx="100148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023362" y="6213566"/>
                <a:ext cx="123328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𝑪𝒆𝒏𝒕𝒓𝒆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=(−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3362" y="6213566"/>
                <a:ext cx="1233286" cy="184666"/>
              </a:xfrm>
              <a:prstGeom prst="rect">
                <a:avLst/>
              </a:prstGeom>
              <a:blipFill>
                <a:blip r:embed="rId8"/>
                <a:stretch>
                  <a:fillRect l="-2475" t="-3226" r="-3960" b="-354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0111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6" grpId="0"/>
      <p:bldP spid="7" grpId="0"/>
      <p:bldP spid="48" grpId="0"/>
      <p:bldP spid="49" grpId="0"/>
      <p:bldP spid="51" grpId="0" animBg="1"/>
      <p:bldP spid="52" grpId="0"/>
      <p:bldP spid="53" grpId="0" animBg="1"/>
      <p:bldP spid="54" grpId="0"/>
      <p:bldP spid="55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87" y="1400174"/>
            <a:ext cx="3431176" cy="53663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solve problems involving circles and triangles.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points A(-8,1), B(4,5) and    C(-4,9) lie on the circle, as shown in the diagram. 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Show that AB is a diameter of the circle.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Find an equation of the circle</a:t>
            </a:r>
          </a:p>
          <a:p>
            <a:pPr marL="342900" indent="-342900" algn="ctr">
              <a:buAutoNum type="alphaLcParenR"/>
            </a:pPr>
            <a:endParaRPr lang="en-US" sz="10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To find the equation of the circle, we need its </a:t>
            </a:r>
            <a:r>
              <a:rPr lang="en-US" sz="16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centre</a:t>
            </a: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 and its radius.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We just found the length of the diameter, so the radius will be half of that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6F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389" y="149136"/>
            <a:ext cx="3550919" cy="1038476"/>
          </a:xfrm>
          <a:prstGeom prst="rect">
            <a:avLst/>
          </a:prstGeom>
        </p:spPr>
      </p:pic>
      <p:sp>
        <p:nvSpPr>
          <p:cNvPr id="38" name="Line 2"/>
          <p:cNvSpPr>
            <a:spLocks noChangeShapeType="1"/>
          </p:cNvSpPr>
          <p:nvPr/>
        </p:nvSpPr>
        <p:spPr bwMode="auto">
          <a:xfrm flipV="1">
            <a:off x="6556091" y="800844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" name="Line 3"/>
          <p:cNvSpPr>
            <a:spLocks noChangeShapeType="1"/>
          </p:cNvSpPr>
          <p:nvPr/>
        </p:nvSpPr>
        <p:spPr bwMode="auto">
          <a:xfrm rot="5400000" flipV="1">
            <a:off x="6517991" y="838944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" name="Oval 4"/>
          <p:cNvSpPr>
            <a:spLocks noChangeAspect="1" noChangeArrowheads="1"/>
          </p:cNvSpPr>
          <p:nvPr/>
        </p:nvSpPr>
        <p:spPr bwMode="auto">
          <a:xfrm>
            <a:off x="5518683" y="1123877"/>
            <a:ext cx="1752600" cy="17526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4654628" y="1901934"/>
            <a:ext cx="8531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A(-8,1)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388053" y="854184"/>
            <a:ext cx="8322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C(-4,9)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264478" y="1501884"/>
            <a:ext cx="7264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B(4,5)</a:t>
            </a:r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5526079" y="1765300"/>
            <a:ext cx="1709746" cy="375900"/>
          </a:xfrm>
          <a:prstGeom prst="line">
            <a:avLst/>
          </a:prstGeom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5992804" y="1214100"/>
            <a:ext cx="1249371" cy="551200"/>
          </a:xfrm>
          <a:prstGeom prst="line">
            <a:avLst/>
          </a:prstGeom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5530850" y="1214100"/>
            <a:ext cx="461956" cy="935375"/>
          </a:xfrm>
          <a:prstGeom prst="line">
            <a:avLst/>
          </a:prstGeom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22"/>
          <p:cNvGrpSpPr>
            <a:grpSpLocks/>
          </p:cNvGrpSpPr>
          <p:nvPr/>
        </p:nvGrpSpPr>
        <p:grpSpPr bwMode="auto">
          <a:xfrm>
            <a:off x="5916604" y="1131547"/>
            <a:ext cx="152400" cy="152400"/>
            <a:chOff x="2832" y="3648"/>
            <a:chExt cx="96" cy="96"/>
          </a:xfrm>
        </p:grpSpPr>
        <p:sp>
          <p:nvSpPr>
            <p:cNvPr id="44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5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0" name="Group 22"/>
          <p:cNvGrpSpPr>
            <a:grpSpLocks/>
          </p:cNvGrpSpPr>
          <p:nvPr/>
        </p:nvGrpSpPr>
        <p:grpSpPr bwMode="auto">
          <a:xfrm>
            <a:off x="5449879" y="2064997"/>
            <a:ext cx="152400" cy="152400"/>
            <a:chOff x="2832" y="3648"/>
            <a:chExt cx="96" cy="96"/>
          </a:xfrm>
        </p:grpSpPr>
        <p:sp>
          <p:nvSpPr>
            <p:cNvPr id="56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60" name="Group 22"/>
          <p:cNvGrpSpPr>
            <a:grpSpLocks/>
          </p:cNvGrpSpPr>
          <p:nvPr/>
        </p:nvGrpSpPr>
        <p:grpSpPr bwMode="auto">
          <a:xfrm>
            <a:off x="7164379" y="1693522"/>
            <a:ext cx="152400" cy="152400"/>
            <a:chOff x="2832" y="3648"/>
            <a:chExt cx="96" cy="96"/>
          </a:xfrm>
        </p:grpSpPr>
        <p:sp>
          <p:nvSpPr>
            <p:cNvPr id="61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052457" y="1998618"/>
                <a:ext cx="480195" cy="2408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14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𝟏𝟔𝟎</m:t>
                          </m:r>
                        </m:e>
                      </m:rad>
                    </m:oMath>
                  </m:oMathPara>
                </a14:m>
                <a:endParaRPr lang="en-GB" sz="1400" b="1" dirty="0">
                  <a:solidFill>
                    <a:srgbClr val="008000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2457" y="1998618"/>
                <a:ext cx="480195" cy="240835"/>
              </a:xfrm>
              <a:prstGeom prst="rect">
                <a:avLst/>
              </a:prstGeom>
              <a:blipFill>
                <a:blip r:embed="rId3"/>
                <a:stretch>
                  <a:fillRect r="-6329"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686595" y="6069875"/>
                <a:ext cx="1148391" cy="3872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𝑹𝒂𝒅𝒊𝒖𝒔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2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𝟏𝟔𝟎</m:t>
                              </m:r>
                            </m:e>
                          </m:rad>
                        </m:num>
                        <m:den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6595" y="6069875"/>
                <a:ext cx="1148391" cy="387222"/>
              </a:xfrm>
              <a:prstGeom prst="rect">
                <a:avLst/>
              </a:prstGeom>
              <a:blipFill>
                <a:blip r:embed="rId4"/>
                <a:stretch>
                  <a:fillRect l="-3191" r="-3191"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023362" y="6213566"/>
                <a:ext cx="123328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𝑪𝒆𝒏𝒕𝒓𝒆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=(−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3362" y="6213566"/>
                <a:ext cx="1233286" cy="184666"/>
              </a:xfrm>
              <a:prstGeom prst="rect">
                <a:avLst/>
              </a:prstGeom>
              <a:blipFill>
                <a:blip r:embed="rId5"/>
                <a:stretch>
                  <a:fillRect l="-2475" t="-3226" r="-3960" b="-354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4106921" y="3750883"/>
                <a:ext cx="271978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6921" y="3750883"/>
                <a:ext cx="2719783" cy="369332"/>
              </a:xfrm>
              <a:prstGeom prst="rect">
                <a:avLst/>
              </a:prstGeom>
              <a:blipFill>
                <a:blip r:embed="rId6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4119984" y="4129705"/>
                <a:ext cx="3393108" cy="8019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160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9984" y="4129705"/>
                <a:ext cx="3393108" cy="80195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Rectangle 64"/>
              <p:cNvSpPr/>
              <p:nvPr/>
            </p:nvSpPr>
            <p:spPr>
              <a:xfrm>
                <a:off x="4115630" y="5039750"/>
                <a:ext cx="274113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5" name="Rectangle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5630" y="5039750"/>
                <a:ext cx="2741135" cy="369332"/>
              </a:xfrm>
              <a:prstGeom prst="rect">
                <a:avLst/>
              </a:prstGeom>
              <a:blipFill>
                <a:blip r:embed="rId8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Arc 33"/>
          <p:cNvSpPr>
            <a:spLocks/>
          </p:cNvSpPr>
          <p:nvPr/>
        </p:nvSpPr>
        <p:spPr bwMode="auto">
          <a:xfrm>
            <a:off x="7407300" y="3958108"/>
            <a:ext cx="95136" cy="635663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7" name="Text Box 34"/>
          <p:cNvSpPr txBox="1">
            <a:spLocks noChangeArrowheads="1"/>
          </p:cNvSpPr>
          <p:nvPr/>
        </p:nvSpPr>
        <p:spPr bwMode="auto">
          <a:xfrm>
            <a:off x="7480665" y="4088883"/>
            <a:ext cx="128015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8" name="Arc 33"/>
          <p:cNvSpPr>
            <a:spLocks/>
          </p:cNvSpPr>
          <p:nvPr/>
        </p:nvSpPr>
        <p:spPr bwMode="auto">
          <a:xfrm>
            <a:off x="7368112" y="4598188"/>
            <a:ext cx="95136" cy="635663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9" name="Text Box 34"/>
          <p:cNvSpPr txBox="1">
            <a:spLocks noChangeArrowheads="1"/>
          </p:cNvSpPr>
          <p:nvPr/>
        </p:nvSpPr>
        <p:spPr bwMode="auto">
          <a:xfrm>
            <a:off x="7276013" y="4755089"/>
            <a:ext cx="128015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932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7" grpId="0"/>
      <p:bldP spid="65" grpId="0"/>
      <p:bldP spid="66" grpId="0" animBg="1"/>
      <p:bldP spid="67" grpId="0"/>
      <p:bldP spid="68" grpId="0" animBg="1"/>
      <p:bldP spid="6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Circles</a:t>
            </a:r>
          </a:p>
        </p:txBody>
      </p:sp>
      <p:sp>
        <p:nvSpPr>
          <p:cNvPr id="1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3"/>
              <p:cNvSpPr txBox="1">
                <a:spLocks noChangeArrowheads="1"/>
              </p:cNvSpPr>
              <p:nvPr/>
            </p:nvSpPr>
            <p:spPr>
              <a:xfrm>
                <a:off x="304800" y="1600200"/>
                <a:ext cx="3581400" cy="45259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can find the midpoint of a line segment by finding the means of the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sz="1400" b="1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US" sz="1400" b="1" dirty="0">
                    <a:latin typeface="Comic Sans MS" panose="030F0702030302020204" pitchFamily="66" charset="0"/>
                  </a:rPr>
                  <a:t> coordinates.</a:t>
                </a:r>
                <a:endParaRPr lang="en-GB" sz="14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FontTx/>
                  <a:buNone/>
                  <a:defRPr/>
                </a:pPr>
                <a:endParaRPr lang="en-US" sz="1400" b="1" dirty="0">
                  <a:latin typeface="Comic Sans MS" pitchFamily="66" charset="0"/>
                </a:endParaRPr>
              </a:p>
              <a:p>
                <a:pPr algn="ctr">
                  <a:buFont typeface="Wingdings"/>
                  <a:buChar char="à"/>
                  <a:defRPr/>
                </a:pP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You can find the mid-point of a line by using the following formula:</a:t>
                </a:r>
              </a:p>
              <a:p>
                <a:pPr algn="ctr">
                  <a:buFont typeface="Wingdings"/>
                  <a:buChar char="à"/>
                  <a:defRPr/>
                </a:pPr>
                <a:endParaRPr lang="en-US" sz="1400" dirty="0">
                  <a:latin typeface="Comic Sans MS" pitchFamily="66" charset="0"/>
                  <a:sym typeface="Wingdings" pitchFamily="2" charset="2"/>
                </a:endParaRPr>
              </a:p>
              <a:p>
                <a:pPr algn="ctr">
                  <a:buFont typeface="Wingdings"/>
                  <a:buChar char="à"/>
                  <a:defRPr/>
                </a:pPr>
                <a:endParaRPr lang="en-US" sz="1400" dirty="0">
                  <a:latin typeface="Comic Sans MS" pitchFamily="66" charset="0"/>
                  <a:sym typeface="Wingdings" pitchFamily="2" charset="2"/>
                </a:endParaRPr>
              </a:p>
              <a:p>
                <a:pPr algn="ctr">
                  <a:buFont typeface="Wingdings"/>
                  <a:buChar char="à"/>
                  <a:defRPr/>
                </a:pPr>
                <a:endParaRPr lang="en-US" sz="1400" dirty="0">
                  <a:latin typeface="Comic Sans MS" pitchFamily="66" charset="0"/>
                  <a:sym typeface="Wingdings" pitchFamily="2" charset="2"/>
                </a:endParaRPr>
              </a:p>
              <a:p>
                <a:pPr algn="ctr">
                  <a:buFont typeface="Wingdings"/>
                  <a:buChar char="à"/>
                  <a:defRPr/>
                </a:pP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Where (x</a:t>
                </a:r>
                <a:r>
                  <a:rPr lang="en-US" sz="1400" baseline="-25000" dirty="0">
                    <a:latin typeface="Comic Sans MS" pitchFamily="66" charset="0"/>
                    <a:sym typeface="Wingdings" pitchFamily="2" charset="2"/>
                  </a:rPr>
                  <a:t>1</a:t>
                </a: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,y</a:t>
                </a:r>
                <a:r>
                  <a:rPr lang="en-US" sz="1400" baseline="-25000" dirty="0">
                    <a:latin typeface="Comic Sans MS" pitchFamily="66" charset="0"/>
                    <a:sym typeface="Wingdings" pitchFamily="2" charset="2"/>
                  </a:rPr>
                  <a:t>1</a:t>
                </a: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) and (x</a:t>
                </a:r>
                <a:r>
                  <a:rPr lang="en-US" sz="1400" baseline="-25000" dirty="0">
                    <a:latin typeface="Comic Sans MS" pitchFamily="66" charset="0"/>
                    <a:sym typeface="Wingdings" pitchFamily="2" charset="2"/>
                  </a:rPr>
                  <a:t>2</a:t>
                </a: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,y</a:t>
                </a:r>
                <a:r>
                  <a:rPr lang="en-US" sz="1400" baseline="-25000" dirty="0">
                    <a:latin typeface="Comic Sans MS" pitchFamily="66" charset="0"/>
                    <a:sym typeface="Wingdings" pitchFamily="2" charset="2"/>
                  </a:rPr>
                  <a:t>2</a:t>
                </a: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) are the ends of the line segment </a:t>
                </a:r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8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1600200"/>
                <a:ext cx="3581400" cy="4525963"/>
              </a:xfrm>
              <a:prstGeom prst="rect">
                <a:avLst/>
              </a:prstGeom>
              <a:blipFill>
                <a:blip r:embed="rId2"/>
                <a:stretch>
                  <a:fillRect l="-170" t="-809" r="-17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66800" y="3124200"/>
            <a:ext cx="2124876" cy="601383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20" name="TextBox 2"/>
          <p:cNvSpPr txBox="1">
            <a:spLocks noChangeArrowheads="1"/>
          </p:cNvSpPr>
          <p:nvPr/>
        </p:nvSpPr>
        <p:spPr bwMode="auto">
          <a:xfrm>
            <a:off x="4419600" y="1600200"/>
            <a:ext cx="35004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1400">
                <a:latin typeface="Comic Sans MS" pitchFamily="66" charset="0"/>
              </a:rPr>
              <a:t>Find the midpoint of this pair of points:</a:t>
            </a:r>
          </a:p>
        </p:txBody>
      </p:sp>
      <p:sp>
        <p:nvSpPr>
          <p:cNvPr id="21" name="TextBox 2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953000" y="1905000"/>
            <a:ext cx="2524153" cy="369332"/>
          </a:xfrm>
          <a:prstGeom prst="rect">
            <a:avLst/>
          </a:prstGeom>
          <a:blipFill rotWithShape="1">
            <a:blip r:embed="rId4"/>
            <a:stretch>
              <a:fillRect b="-13333"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22" name="TextBox 2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343400" y="3352800"/>
            <a:ext cx="2154949" cy="645561"/>
          </a:xfrm>
          <a:prstGeom prst="rect">
            <a:avLst/>
          </a:prstGeom>
          <a:blipFill rotWithShape="1">
            <a:blip r:embed="rId5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23" name="TextBox 2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343400" y="2590800"/>
            <a:ext cx="1848583" cy="544829"/>
          </a:xfrm>
          <a:prstGeom prst="rect">
            <a:avLst/>
          </a:prstGeom>
          <a:blipFill rotWithShape="1">
            <a:blip r:embed="rId6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24" name="TextBox 2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343400" y="4191000"/>
            <a:ext cx="1049390" cy="645561"/>
          </a:xfrm>
          <a:prstGeom prst="rect">
            <a:avLst/>
          </a:prstGeom>
          <a:blipFill rotWithShape="1">
            <a:blip r:embed="rId7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25" name="Arc 33"/>
          <p:cNvSpPr>
            <a:spLocks/>
          </p:cNvSpPr>
          <p:nvPr/>
        </p:nvSpPr>
        <p:spPr bwMode="auto">
          <a:xfrm>
            <a:off x="6477000" y="2971800"/>
            <a:ext cx="228600" cy="6858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" name="Text Box 34"/>
          <p:cNvSpPr txBox="1">
            <a:spLocks noChangeArrowheads="1"/>
          </p:cNvSpPr>
          <p:nvPr/>
        </p:nvSpPr>
        <p:spPr bwMode="auto">
          <a:xfrm>
            <a:off x="6705600" y="2971800"/>
            <a:ext cx="2209800" cy="73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Let the first coordinate be (x</a:t>
            </a:r>
            <a:r>
              <a:rPr lang="en-GB" sz="1400" baseline="-2500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,y</a:t>
            </a:r>
            <a:r>
              <a:rPr lang="en-GB" sz="1400" baseline="-2500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) and the second be (x</a:t>
            </a:r>
            <a:r>
              <a:rPr lang="en-GB" sz="1400" baseline="-25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,y</a:t>
            </a:r>
            <a:r>
              <a:rPr lang="en-GB" sz="1400" baseline="-25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27" name="Arc 33"/>
          <p:cNvSpPr>
            <a:spLocks/>
          </p:cNvSpPr>
          <p:nvPr/>
        </p:nvSpPr>
        <p:spPr bwMode="auto">
          <a:xfrm>
            <a:off x="6477000" y="3657600"/>
            <a:ext cx="228600" cy="8382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6316285 h 43060"/>
              <a:gd name="T4" fmla="*/ 0 w 21600"/>
              <a:gd name="T5" fmla="*/ 8184675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" name="Text Box 34"/>
          <p:cNvSpPr txBox="1">
            <a:spLocks noChangeArrowheads="1"/>
          </p:cNvSpPr>
          <p:nvPr/>
        </p:nvSpPr>
        <p:spPr bwMode="auto">
          <a:xfrm>
            <a:off x="6705600" y="3810000"/>
            <a:ext cx="2133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Calculate (leaving fractions in is fine!)</a:t>
            </a:r>
          </a:p>
        </p:txBody>
      </p:sp>
    </p:spTree>
    <p:extLst>
      <p:ext uri="{BB962C8B-B14F-4D97-AF65-F5344CB8AC3E}">
        <p14:creationId xmlns:p14="http://schemas.microsoft.com/office/powerpoint/2010/main" val="4080201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/>
      <p:bldP spid="27" grpId="0" animBg="1"/>
      <p:bldP spid="28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7087" y="1400174"/>
                <a:ext cx="3431176" cy="536638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solve problems involving circles and triangles.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points P(3,16), Q(11,12) and    R(-7,6) lie on the circumference of a circle. The equation of the perpendicular bisector of PQ is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equation of the perpendicular bisector of PR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coordinates of the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centre</a:t>
                </a:r>
                <a:r>
                  <a:rPr lang="en-US" sz="1600" dirty="0">
                    <a:latin typeface="Comic Sans MS" panose="030F0702030302020204" pitchFamily="66" charset="0"/>
                  </a:rPr>
                  <a:t> of the circle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Work out the equation of the circle</a:t>
                </a:r>
              </a:p>
              <a:p>
                <a:pPr marL="0" indent="0" algn="ctr">
                  <a:buNone/>
                </a:pPr>
                <a:endParaRPr lang="en-US" sz="105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Draw a sketch!!!!!!!</a:t>
                </a: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7087" y="1400174"/>
                <a:ext cx="3431176" cy="5366385"/>
              </a:xfrm>
              <a:blipFill>
                <a:blip r:embed="rId2"/>
                <a:stretch>
                  <a:fillRect t="-682" r="-46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6F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389" y="149136"/>
            <a:ext cx="3550919" cy="1038476"/>
          </a:xfrm>
          <a:prstGeom prst="rect">
            <a:avLst/>
          </a:prstGeom>
        </p:spPr>
      </p:pic>
      <p:sp>
        <p:nvSpPr>
          <p:cNvPr id="34" name="Line 2"/>
          <p:cNvSpPr>
            <a:spLocks noChangeShapeType="1"/>
          </p:cNvSpPr>
          <p:nvPr/>
        </p:nvSpPr>
        <p:spPr bwMode="auto">
          <a:xfrm flipV="1">
            <a:off x="6138080" y="739885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7" name="Line 3"/>
          <p:cNvSpPr>
            <a:spLocks noChangeShapeType="1"/>
          </p:cNvSpPr>
          <p:nvPr/>
        </p:nvSpPr>
        <p:spPr bwMode="auto">
          <a:xfrm rot="5400000" flipV="1">
            <a:off x="6099980" y="777985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" name="Oval 4"/>
          <p:cNvSpPr>
            <a:spLocks noChangeAspect="1" noChangeArrowheads="1"/>
          </p:cNvSpPr>
          <p:nvPr/>
        </p:nvSpPr>
        <p:spPr bwMode="auto">
          <a:xfrm>
            <a:off x="5190310" y="786795"/>
            <a:ext cx="2853389" cy="2853389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7738218" y="900450"/>
            <a:ext cx="9877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Q(11,12)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438820" y="1533454"/>
            <a:ext cx="8322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R(-7,6)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454581" y="526526"/>
            <a:ext cx="8178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P(3,16)</a:t>
            </a:r>
          </a:p>
        </p:txBody>
      </p:sp>
      <p:cxnSp>
        <p:nvCxnSpPr>
          <p:cNvPr id="53" name="Straight Connector 52"/>
          <p:cNvCxnSpPr/>
          <p:nvPr/>
        </p:nvCxnSpPr>
        <p:spPr>
          <a:xfrm>
            <a:off x="6445650" y="804797"/>
            <a:ext cx="1244019" cy="466656"/>
          </a:xfrm>
          <a:prstGeom prst="line">
            <a:avLst/>
          </a:prstGeom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Group 22"/>
          <p:cNvGrpSpPr>
            <a:grpSpLocks/>
          </p:cNvGrpSpPr>
          <p:nvPr/>
        </p:nvGrpSpPr>
        <p:grpSpPr bwMode="auto">
          <a:xfrm>
            <a:off x="5237336" y="1549560"/>
            <a:ext cx="152400" cy="152400"/>
            <a:chOff x="2832" y="3648"/>
            <a:chExt cx="96" cy="96"/>
          </a:xfrm>
        </p:grpSpPr>
        <p:sp>
          <p:nvSpPr>
            <p:cNvPr id="70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2" name="Group 22"/>
          <p:cNvGrpSpPr>
            <a:grpSpLocks/>
          </p:cNvGrpSpPr>
          <p:nvPr/>
        </p:nvGrpSpPr>
        <p:grpSpPr bwMode="auto">
          <a:xfrm>
            <a:off x="7618313" y="1185433"/>
            <a:ext cx="152400" cy="152400"/>
            <a:chOff x="2832" y="3648"/>
            <a:chExt cx="96" cy="96"/>
          </a:xfrm>
        </p:grpSpPr>
        <p:sp>
          <p:nvSpPr>
            <p:cNvPr id="73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5" name="Group 22"/>
          <p:cNvGrpSpPr>
            <a:grpSpLocks/>
          </p:cNvGrpSpPr>
          <p:nvPr/>
        </p:nvGrpSpPr>
        <p:grpSpPr bwMode="auto">
          <a:xfrm>
            <a:off x="6354482" y="718164"/>
            <a:ext cx="152400" cy="152400"/>
            <a:chOff x="2832" y="3648"/>
            <a:chExt cx="96" cy="96"/>
          </a:xfrm>
        </p:grpSpPr>
        <p:sp>
          <p:nvSpPr>
            <p:cNvPr id="76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7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cxnSp>
        <p:nvCxnSpPr>
          <p:cNvPr id="78" name="Straight Connector 77"/>
          <p:cNvCxnSpPr>
            <a:cxnSpLocks noChangeAspect="1"/>
          </p:cNvCxnSpPr>
          <p:nvPr/>
        </p:nvCxnSpPr>
        <p:spPr>
          <a:xfrm rot="5400000">
            <a:off x="5289434" y="1703124"/>
            <a:ext cx="2628000" cy="985803"/>
          </a:xfrm>
          <a:prstGeom prst="line">
            <a:avLst/>
          </a:prstGeom>
          <a:ln w="25400">
            <a:solidFill>
              <a:srgbClr val="FF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5408675" y="3482541"/>
                <a:ext cx="81663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sz="1400" b="1" dirty="0">
                  <a:solidFill>
                    <a:srgbClr val="FF66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8675" y="3482541"/>
                <a:ext cx="816634" cy="307777"/>
              </a:xfrm>
              <a:prstGeom prst="rect">
                <a:avLst/>
              </a:prstGeom>
              <a:blipFill>
                <a:blip r:embed="rId4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0" name="Straight Connector 79"/>
          <p:cNvCxnSpPr/>
          <p:nvPr/>
        </p:nvCxnSpPr>
        <p:spPr>
          <a:xfrm flipV="1">
            <a:off x="5329646" y="792484"/>
            <a:ext cx="1097281" cy="818603"/>
          </a:xfrm>
          <a:prstGeom prst="line">
            <a:avLst/>
          </a:prstGeom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cxnSpLocks noChangeAspect="1"/>
          </p:cNvCxnSpPr>
          <p:nvPr/>
        </p:nvCxnSpPr>
        <p:spPr>
          <a:xfrm rot="5400000" flipV="1">
            <a:off x="5487590" y="1354813"/>
            <a:ext cx="2268021" cy="1692000"/>
          </a:xfrm>
          <a:prstGeom prst="line">
            <a:avLst/>
          </a:prstGeom>
          <a:ln w="25400">
            <a:solidFill>
              <a:srgbClr val="FF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3781322" y="3876692"/>
            <a:ext cx="5214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To find the equation of the perpendicular bisector of PR, we need its gradient, and a coordinate on it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3923211" y="5373190"/>
                <a:ext cx="1202958" cy="4149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−7+3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6+16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211" y="5373190"/>
                <a:ext cx="1202958" cy="41498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3910147" y="4863738"/>
                <a:ext cx="1243930" cy="3393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0147" y="4863738"/>
                <a:ext cx="1243930" cy="339324"/>
              </a:xfrm>
              <a:prstGeom prst="rect">
                <a:avLst/>
              </a:prstGeom>
              <a:blipFill>
                <a:blip r:embed="rId6"/>
                <a:stretch>
                  <a:fillRect t="-1786"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4241074" y="6021980"/>
                <a:ext cx="599010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2,11 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1074" y="6021980"/>
                <a:ext cx="599010" cy="184666"/>
              </a:xfrm>
              <a:prstGeom prst="rect">
                <a:avLst/>
              </a:prstGeom>
              <a:blipFill>
                <a:blip r:embed="rId7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Arc 33"/>
          <p:cNvSpPr>
            <a:spLocks/>
          </p:cNvSpPr>
          <p:nvPr/>
        </p:nvSpPr>
        <p:spPr bwMode="auto">
          <a:xfrm>
            <a:off x="5199674" y="5033617"/>
            <a:ext cx="147387" cy="548578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400"/>
          </a:p>
        </p:txBody>
      </p:sp>
      <p:sp>
        <p:nvSpPr>
          <p:cNvPr id="87" name="Text Box 34"/>
          <p:cNvSpPr txBox="1">
            <a:spLocks noChangeArrowheads="1"/>
          </p:cNvSpPr>
          <p:nvPr/>
        </p:nvSpPr>
        <p:spPr bwMode="auto">
          <a:xfrm>
            <a:off x="3792583" y="4380621"/>
            <a:ext cx="143255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u="sng" dirty="0">
                <a:solidFill>
                  <a:srgbClr val="FF0000"/>
                </a:solidFill>
                <a:latin typeface="Comic Sans MS" pitchFamily="66" charset="0"/>
              </a:rPr>
              <a:t>Midpoint of PR</a:t>
            </a:r>
            <a:endParaRPr lang="en-GB" sz="14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9" name="Text Box 34"/>
          <p:cNvSpPr txBox="1">
            <a:spLocks noChangeArrowheads="1"/>
          </p:cNvSpPr>
          <p:nvPr/>
        </p:nvSpPr>
        <p:spPr bwMode="auto">
          <a:xfrm>
            <a:off x="5164184" y="5020700"/>
            <a:ext cx="100148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0" name="Arc 33"/>
          <p:cNvSpPr>
            <a:spLocks/>
          </p:cNvSpPr>
          <p:nvPr/>
        </p:nvSpPr>
        <p:spPr bwMode="auto">
          <a:xfrm>
            <a:off x="5212737" y="5569195"/>
            <a:ext cx="147387" cy="548578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400"/>
          </a:p>
        </p:txBody>
      </p:sp>
      <p:sp>
        <p:nvSpPr>
          <p:cNvPr id="91" name="Text Box 34"/>
          <p:cNvSpPr txBox="1">
            <a:spLocks noChangeArrowheads="1"/>
          </p:cNvSpPr>
          <p:nvPr/>
        </p:nvSpPr>
        <p:spPr bwMode="auto">
          <a:xfrm>
            <a:off x="5303521" y="5682552"/>
            <a:ext cx="100148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6744787" y="4859384"/>
                <a:ext cx="523477" cy="3463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4787" y="4859384"/>
                <a:ext cx="523477" cy="346377"/>
              </a:xfrm>
              <a:prstGeom prst="rect">
                <a:avLst/>
              </a:prstGeom>
              <a:blipFill>
                <a:blip r:embed="rId8"/>
                <a:stretch>
                  <a:fillRect l="-6977" t="-3509" b="-87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Arc 33"/>
          <p:cNvSpPr>
            <a:spLocks/>
          </p:cNvSpPr>
          <p:nvPr/>
        </p:nvSpPr>
        <p:spPr bwMode="auto">
          <a:xfrm>
            <a:off x="7685971" y="5037971"/>
            <a:ext cx="147387" cy="548578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400"/>
          </a:p>
        </p:txBody>
      </p:sp>
      <p:sp>
        <p:nvSpPr>
          <p:cNvPr id="96" name="Text Box 34"/>
          <p:cNvSpPr txBox="1">
            <a:spLocks noChangeArrowheads="1"/>
          </p:cNvSpPr>
          <p:nvPr/>
        </p:nvSpPr>
        <p:spPr bwMode="auto">
          <a:xfrm>
            <a:off x="6278880" y="4384975"/>
            <a:ext cx="143255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u="sng" dirty="0">
                <a:solidFill>
                  <a:srgbClr val="FF0000"/>
                </a:solidFill>
                <a:latin typeface="Comic Sans MS" pitchFamily="66" charset="0"/>
              </a:rPr>
              <a:t>Gradient of PR</a:t>
            </a:r>
            <a:endParaRPr lang="en-GB" sz="14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7" name="Text Box 34"/>
          <p:cNvSpPr txBox="1">
            <a:spLocks noChangeArrowheads="1"/>
          </p:cNvSpPr>
          <p:nvPr/>
        </p:nvSpPr>
        <p:spPr bwMode="auto">
          <a:xfrm>
            <a:off x="7650481" y="5025054"/>
            <a:ext cx="100148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8" name="Arc 33"/>
          <p:cNvSpPr>
            <a:spLocks/>
          </p:cNvSpPr>
          <p:nvPr/>
        </p:nvSpPr>
        <p:spPr bwMode="auto">
          <a:xfrm>
            <a:off x="7699034" y="5573549"/>
            <a:ext cx="147387" cy="548578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400"/>
          </a:p>
        </p:txBody>
      </p:sp>
      <p:sp>
        <p:nvSpPr>
          <p:cNvPr id="99" name="Text Box 34"/>
          <p:cNvSpPr txBox="1">
            <a:spLocks noChangeArrowheads="1"/>
          </p:cNvSpPr>
          <p:nvPr/>
        </p:nvSpPr>
        <p:spPr bwMode="auto">
          <a:xfrm>
            <a:off x="7789818" y="5686906"/>
            <a:ext cx="100148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6688181" y="5368836"/>
                <a:ext cx="632609" cy="3796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3−(−7)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8181" y="5368836"/>
                <a:ext cx="632609" cy="379656"/>
              </a:xfrm>
              <a:prstGeom prst="rect">
                <a:avLst/>
              </a:prstGeom>
              <a:blipFill>
                <a:blip r:embed="rId9"/>
                <a:stretch>
                  <a:fillRect l="-5769" t="-3226" r="-8654" b="-193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6866708" y="6000208"/>
                <a:ext cx="278410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6708" y="6000208"/>
                <a:ext cx="278410" cy="184666"/>
              </a:xfrm>
              <a:prstGeom prst="rect">
                <a:avLst/>
              </a:prstGeom>
              <a:blipFill>
                <a:blip r:embed="rId10"/>
                <a:stretch>
                  <a:fillRect l="-6522" r="-13043" b="-3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6871063" y="6361614"/>
                <a:ext cx="3938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1063" y="6361614"/>
                <a:ext cx="393826" cy="184666"/>
              </a:xfrm>
              <a:prstGeom prst="rect">
                <a:avLst/>
              </a:prstGeom>
              <a:blipFill>
                <a:blip r:embed="rId11"/>
                <a:stretch>
                  <a:fillRect l="-4615" r="-9231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3" name="Arc 33"/>
          <p:cNvSpPr>
            <a:spLocks/>
          </p:cNvSpPr>
          <p:nvPr/>
        </p:nvSpPr>
        <p:spPr bwMode="auto">
          <a:xfrm>
            <a:off x="7720806" y="6117835"/>
            <a:ext cx="125618" cy="361342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400"/>
          </a:p>
        </p:txBody>
      </p:sp>
      <p:sp>
        <p:nvSpPr>
          <p:cNvPr id="104" name="Text Box 34"/>
          <p:cNvSpPr txBox="1">
            <a:spLocks noChangeArrowheads="1"/>
          </p:cNvSpPr>
          <p:nvPr/>
        </p:nvSpPr>
        <p:spPr bwMode="auto">
          <a:xfrm>
            <a:off x="7759337" y="6004769"/>
            <a:ext cx="124532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Gradient of </a:t>
            </a:r>
            <a:r>
              <a:rPr lang="en-US" sz="1400" dirty="0" err="1">
                <a:solidFill>
                  <a:srgbClr val="FF0000"/>
                </a:solidFill>
                <a:latin typeface="Comic Sans MS" pitchFamily="66" charset="0"/>
              </a:rPr>
              <a:t>P.Bisector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5" name="Text Box 34"/>
          <p:cNvSpPr txBox="1">
            <a:spLocks noChangeArrowheads="1"/>
          </p:cNvSpPr>
          <p:nvPr/>
        </p:nvSpPr>
        <p:spPr bwMode="auto">
          <a:xfrm>
            <a:off x="91439" y="5751306"/>
            <a:ext cx="173736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Coordinate (-2,11)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6" name="Text Box 34"/>
          <p:cNvSpPr txBox="1">
            <a:spLocks noChangeArrowheads="1"/>
          </p:cNvSpPr>
          <p:nvPr/>
        </p:nvSpPr>
        <p:spPr bwMode="auto">
          <a:xfrm>
            <a:off x="1672044" y="5764369"/>
            <a:ext cx="173736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Gradient -1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042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7" grpId="0" animBg="1"/>
      <p:bldP spid="43" grpId="0" animBg="1"/>
      <p:bldP spid="48" grpId="0"/>
      <p:bldP spid="49" grpId="0"/>
      <p:bldP spid="51" grpId="0"/>
      <p:bldP spid="79" grpId="0"/>
      <p:bldP spid="83" grpId="0"/>
      <p:bldP spid="84" grpId="0"/>
      <p:bldP spid="85" grpId="0"/>
      <p:bldP spid="86" grpId="0" animBg="1"/>
      <p:bldP spid="87" grpId="0"/>
      <p:bldP spid="89" grpId="0"/>
      <p:bldP spid="90" grpId="0" animBg="1"/>
      <p:bldP spid="91" grpId="0"/>
      <p:bldP spid="93" grpId="0"/>
      <p:bldP spid="95" grpId="0" animBg="1"/>
      <p:bldP spid="96" grpId="0"/>
      <p:bldP spid="97" grpId="0"/>
      <p:bldP spid="98" grpId="0" animBg="1"/>
      <p:bldP spid="99" grpId="0"/>
      <p:bldP spid="100" grpId="0"/>
      <p:bldP spid="101" grpId="0"/>
      <p:bldP spid="102" grpId="0"/>
      <p:bldP spid="103" grpId="0" animBg="1"/>
      <p:bldP spid="104" grpId="0"/>
      <p:bldP spid="105" grpId="0"/>
      <p:bldP spid="106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7087" y="1400174"/>
                <a:ext cx="3431176" cy="536638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solve problems involving circles and triangles.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points P(3,16), Q(11,12) and    R(-7,6) lie on the circumference of a circle. The equation of the perpendicular bisector of PQ is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equation of the perpendicular bisector of PR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coordinates of the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centre</a:t>
                </a:r>
                <a:r>
                  <a:rPr lang="en-US" sz="1600" dirty="0">
                    <a:latin typeface="Comic Sans MS" panose="030F0702030302020204" pitchFamily="66" charset="0"/>
                  </a:rPr>
                  <a:t> of the circle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Work out the equation of the circle</a:t>
                </a:r>
              </a:p>
              <a:p>
                <a:pPr marL="0" indent="0" algn="ctr">
                  <a:buNone/>
                </a:pPr>
                <a:endParaRPr lang="en-US" sz="105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Draw a sketch!!!!!!!</a:t>
                </a: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7087" y="1400174"/>
                <a:ext cx="3431176" cy="5366385"/>
              </a:xfrm>
              <a:blipFill>
                <a:blip r:embed="rId2"/>
                <a:stretch>
                  <a:fillRect t="-682" r="-46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6F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389" y="149136"/>
            <a:ext cx="3550919" cy="1038476"/>
          </a:xfrm>
          <a:prstGeom prst="rect">
            <a:avLst/>
          </a:prstGeom>
        </p:spPr>
      </p:pic>
      <p:sp>
        <p:nvSpPr>
          <p:cNvPr id="34" name="Line 2"/>
          <p:cNvSpPr>
            <a:spLocks noChangeShapeType="1"/>
          </p:cNvSpPr>
          <p:nvPr/>
        </p:nvSpPr>
        <p:spPr bwMode="auto">
          <a:xfrm flipV="1">
            <a:off x="6138080" y="739885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7" name="Line 3"/>
          <p:cNvSpPr>
            <a:spLocks noChangeShapeType="1"/>
          </p:cNvSpPr>
          <p:nvPr/>
        </p:nvSpPr>
        <p:spPr bwMode="auto">
          <a:xfrm rot="5400000" flipV="1">
            <a:off x="6099980" y="777985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" name="Oval 4"/>
          <p:cNvSpPr>
            <a:spLocks noChangeAspect="1" noChangeArrowheads="1"/>
          </p:cNvSpPr>
          <p:nvPr/>
        </p:nvSpPr>
        <p:spPr bwMode="auto">
          <a:xfrm>
            <a:off x="5190310" y="786795"/>
            <a:ext cx="2853389" cy="2853389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7738218" y="900450"/>
            <a:ext cx="9877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Q(11,12)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438820" y="1533454"/>
            <a:ext cx="8322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R(-7,6)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454581" y="526526"/>
            <a:ext cx="8178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P(3,16)</a:t>
            </a:r>
          </a:p>
        </p:txBody>
      </p:sp>
      <p:cxnSp>
        <p:nvCxnSpPr>
          <p:cNvPr id="53" name="Straight Connector 52"/>
          <p:cNvCxnSpPr/>
          <p:nvPr/>
        </p:nvCxnSpPr>
        <p:spPr>
          <a:xfrm>
            <a:off x="6445650" y="804797"/>
            <a:ext cx="1244019" cy="466656"/>
          </a:xfrm>
          <a:prstGeom prst="line">
            <a:avLst/>
          </a:prstGeom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Group 22"/>
          <p:cNvGrpSpPr>
            <a:grpSpLocks/>
          </p:cNvGrpSpPr>
          <p:nvPr/>
        </p:nvGrpSpPr>
        <p:grpSpPr bwMode="auto">
          <a:xfrm>
            <a:off x="5237336" y="1549560"/>
            <a:ext cx="152400" cy="152400"/>
            <a:chOff x="2832" y="3648"/>
            <a:chExt cx="96" cy="96"/>
          </a:xfrm>
        </p:grpSpPr>
        <p:sp>
          <p:nvSpPr>
            <p:cNvPr id="70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2" name="Group 22"/>
          <p:cNvGrpSpPr>
            <a:grpSpLocks/>
          </p:cNvGrpSpPr>
          <p:nvPr/>
        </p:nvGrpSpPr>
        <p:grpSpPr bwMode="auto">
          <a:xfrm>
            <a:off x="7618313" y="1185433"/>
            <a:ext cx="152400" cy="152400"/>
            <a:chOff x="2832" y="3648"/>
            <a:chExt cx="96" cy="96"/>
          </a:xfrm>
        </p:grpSpPr>
        <p:sp>
          <p:nvSpPr>
            <p:cNvPr id="73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5" name="Group 22"/>
          <p:cNvGrpSpPr>
            <a:grpSpLocks/>
          </p:cNvGrpSpPr>
          <p:nvPr/>
        </p:nvGrpSpPr>
        <p:grpSpPr bwMode="auto">
          <a:xfrm>
            <a:off x="6354482" y="718164"/>
            <a:ext cx="152400" cy="152400"/>
            <a:chOff x="2832" y="3648"/>
            <a:chExt cx="96" cy="96"/>
          </a:xfrm>
        </p:grpSpPr>
        <p:sp>
          <p:nvSpPr>
            <p:cNvPr id="76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7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cxnSp>
        <p:nvCxnSpPr>
          <p:cNvPr id="78" name="Straight Connector 77"/>
          <p:cNvCxnSpPr>
            <a:cxnSpLocks noChangeAspect="1"/>
          </p:cNvCxnSpPr>
          <p:nvPr/>
        </p:nvCxnSpPr>
        <p:spPr>
          <a:xfrm rot="5400000">
            <a:off x="5289434" y="1703124"/>
            <a:ext cx="2628000" cy="985803"/>
          </a:xfrm>
          <a:prstGeom prst="line">
            <a:avLst/>
          </a:prstGeom>
          <a:ln w="25400">
            <a:solidFill>
              <a:srgbClr val="FF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5408675" y="3482541"/>
                <a:ext cx="81663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sz="1400" b="1" dirty="0">
                  <a:solidFill>
                    <a:srgbClr val="FF66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8675" y="3482541"/>
                <a:ext cx="816634" cy="307777"/>
              </a:xfrm>
              <a:prstGeom prst="rect">
                <a:avLst/>
              </a:prstGeom>
              <a:blipFill>
                <a:blip r:embed="rId4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0" name="Straight Connector 79"/>
          <p:cNvCxnSpPr/>
          <p:nvPr/>
        </p:nvCxnSpPr>
        <p:spPr>
          <a:xfrm flipV="1">
            <a:off x="5329646" y="792484"/>
            <a:ext cx="1097281" cy="818603"/>
          </a:xfrm>
          <a:prstGeom prst="line">
            <a:avLst/>
          </a:prstGeom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cxnSpLocks noChangeAspect="1"/>
          </p:cNvCxnSpPr>
          <p:nvPr/>
        </p:nvCxnSpPr>
        <p:spPr>
          <a:xfrm rot="5400000" flipV="1">
            <a:off x="5487590" y="1354813"/>
            <a:ext cx="2268021" cy="1692000"/>
          </a:xfrm>
          <a:prstGeom prst="line">
            <a:avLst/>
          </a:prstGeom>
          <a:ln w="25400">
            <a:solidFill>
              <a:srgbClr val="FF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4005943" y="4045134"/>
                <a:ext cx="178055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5943" y="4045134"/>
                <a:ext cx="1780552" cy="246221"/>
              </a:xfrm>
              <a:prstGeom prst="rect">
                <a:avLst/>
              </a:prstGeom>
              <a:blipFill>
                <a:blip r:embed="rId5"/>
                <a:stretch>
                  <a:fillRect l="-2397" r="-3767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5" name="Text Box 34"/>
          <p:cNvSpPr txBox="1">
            <a:spLocks noChangeArrowheads="1"/>
          </p:cNvSpPr>
          <p:nvPr/>
        </p:nvSpPr>
        <p:spPr bwMode="auto">
          <a:xfrm>
            <a:off x="91439" y="5751306"/>
            <a:ext cx="173736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Coordinate (-2,11)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6" name="Text Box 34"/>
          <p:cNvSpPr txBox="1">
            <a:spLocks noChangeArrowheads="1"/>
          </p:cNvSpPr>
          <p:nvPr/>
        </p:nvSpPr>
        <p:spPr bwMode="auto">
          <a:xfrm>
            <a:off x="1672044" y="5764369"/>
            <a:ext cx="173736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Gradient -1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810001" y="4502334"/>
                <a:ext cx="231185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=−1(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−(−2))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1" y="4502334"/>
                <a:ext cx="2311851" cy="246221"/>
              </a:xfrm>
              <a:prstGeom prst="rect">
                <a:avLst/>
              </a:prstGeom>
              <a:blipFill>
                <a:blip r:embed="rId6"/>
                <a:stretch>
                  <a:fillRect l="-1583" r="-2639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979817" y="4976951"/>
                <a:ext cx="181774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−11=−1(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9817" y="4976951"/>
                <a:ext cx="1817741" cy="246221"/>
              </a:xfrm>
              <a:prstGeom prst="rect">
                <a:avLst/>
              </a:prstGeom>
              <a:blipFill>
                <a:blip r:embed="rId7"/>
                <a:stretch>
                  <a:fillRect l="-2349" r="-3356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454435" y="5434151"/>
                <a:ext cx="106131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+9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4435" y="5434151"/>
                <a:ext cx="1061316" cy="246221"/>
              </a:xfrm>
              <a:prstGeom prst="rect">
                <a:avLst/>
              </a:prstGeom>
              <a:blipFill>
                <a:blip r:embed="rId8"/>
                <a:stretch>
                  <a:fillRect l="-4023" r="-3448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7429063" y="3264827"/>
                <a:ext cx="11657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en-GB" sz="1400" b="1" dirty="0">
                  <a:solidFill>
                    <a:srgbClr val="FF66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9063" y="3264827"/>
                <a:ext cx="1165704" cy="307777"/>
              </a:xfrm>
              <a:prstGeom prst="rect">
                <a:avLst/>
              </a:prstGeom>
              <a:blipFill>
                <a:blip r:embed="rId9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Arc 33"/>
          <p:cNvSpPr>
            <a:spLocks/>
          </p:cNvSpPr>
          <p:nvPr/>
        </p:nvSpPr>
        <p:spPr bwMode="auto">
          <a:xfrm>
            <a:off x="6118428" y="4171405"/>
            <a:ext cx="134326" cy="461555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400"/>
          </a:p>
        </p:txBody>
      </p:sp>
      <p:sp>
        <p:nvSpPr>
          <p:cNvPr id="58" name="Text Box 34"/>
          <p:cNvSpPr txBox="1">
            <a:spLocks noChangeArrowheads="1"/>
          </p:cNvSpPr>
          <p:nvPr/>
        </p:nvSpPr>
        <p:spPr bwMode="auto">
          <a:xfrm>
            <a:off x="6143898" y="4241283"/>
            <a:ext cx="148481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0" name="Arc 33"/>
          <p:cNvSpPr>
            <a:spLocks/>
          </p:cNvSpPr>
          <p:nvPr/>
        </p:nvSpPr>
        <p:spPr bwMode="auto">
          <a:xfrm>
            <a:off x="6131491" y="4637314"/>
            <a:ext cx="134326" cy="461555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400"/>
          </a:p>
        </p:txBody>
      </p:sp>
      <p:sp>
        <p:nvSpPr>
          <p:cNvPr id="61" name="Arc 33"/>
          <p:cNvSpPr>
            <a:spLocks/>
          </p:cNvSpPr>
          <p:nvPr/>
        </p:nvSpPr>
        <p:spPr bwMode="auto">
          <a:xfrm>
            <a:off x="6127137" y="5111931"/>
            <a:ext cx="134326" cy="461555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400"/>
          </a:p>
        </p:txBody>
      </p:sp>
      <p:sp>
        <p:nvSpPr>
          <p:cNvPr id="62" name="Text Box 34"/>
          <p:cNvSpPr txBox="1">
            <a:spLocks noChangeArrowheads="1"/>
          </p:cNvSpPr>
          <p:nvPr/>
        </p:nvSpPr>
        <p:spPr bwMode="auto">
          <a:xfrm>
            <a:off x="5930538" y="4724609"/>
            <a:ext cx="148481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3" name="Text Box 34"/>
          <p:cNvSpPr txBox="1">
            <a:spLocks noChangeArrowheads="1"/>
          </p:cNvSpPr>
          <p:nvPr/>
        </p:nvSpPr>
        <p:spPr bwMode="auto">
          <a:xfrm>
            <a:off x="6248401" y="5164392"/>
            <a:ext cx="105809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Rearrange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00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50" grpId="0"/>
      <p:bldP spid="52" grpId="0"/>
      <p:bldP spid="54" grpId="0"/>
      <p:bldP spid="56" grpId="0"/>
      <p:bldP spid="57" grpId="0" animBg="1"/>
      <p:bldP spid="58" grpId="0"/>
      <p:bldP spid="60" grpId="0" animBg="1"/>
      <p:bldP spid="61" grpId="0" animBg="1"/>
      <p:bldP spid="62" grpId="0"/>
      <p:bldP spid="63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7087" y="1400174"/>
                <a:ext cx="3431176" cy="536638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solve problems involving circles and triangles.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points P(3,16), Q(11,12) and    R(-7,6) lie on the circumference of a circle. The equation of the perpendicular bisector of PQ is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equation of the perpendicular bisector of PR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coordinates of the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centre</a:t>
                </a:r>
                <a:r>
                  <a:rPr lang="en-US" sz="1600" dirty="0">
                    <a:latin typeface="Comic Sans MS" panose="030F0702030302020204" pitchFamily="66" charset="0"/>
                  </a:rPr>
                  <a:t> of the circle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Work out the equation of the circle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7087" y="1400174"/>
                <a:ext cx="3431176" cy="5366385"/>
              </a:xfrm>
              <a:blipFill>
                <a:blip r:embed="rId2"/>
                <a:stretch>
                  <a:fillRect t="-682" r="-46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6F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389" y="149136"/>
            <a:ext cx="3550919" cy="1038476"/>
          </a:xfrm>
          <a:prstGeom prst="rect">
            <a:avLst/>
          </a:prstGeom>
        </p:spPr>
      </p:pic>
      <p:sp>
        <p:nvSpPr>
          <p:cNvPr id="34" name="Line 2"/>
          <p:cNvSpPr>
            <a:spLocks noChangeShapeType="1"/>
          </p:cNvSpPr>
          <p:nvPr/>
        </p:nvSpPr>
        <p:spPr bwMode="auto">
          <a:xfrm flipV="1">
            <a:off x="6138080" y="739885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7" name="Line 3"/>
          <p:cNvSpPr>
            <a:spLocks noChangeShapeType="1"/>
          </p:cNvSpPr>
          <p:nvPr/>
        </p:nvSpPr>
        <p:spPr bwMode="auto">
          <a:xfrm rot="5400000" flipV="1">
            <a:off x="6099980" y="777985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" name="Oval 4"/>
          <p:cNvSpPr>
            <a:spLocks noChangeAspect="1" noChangeArrowheads="1"/>
          </p:cNvSpPr>
          <p:nvPr/>
        </p:nvSpPr>
        <p:spPr bwMode="auto">
          <a:xfrm>
            <a:off x="5190310" y="786795"/>
            <a:ext cx="2853389" cy="2853389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7738218" y="900450"/>
            <a:ext cx="9877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Q(11,12)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438820" y="1533454"/>
            <a:ext cx="8322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R(-7,6)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454581" y="526526"/>
            <a:ext cx="8178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P(3,16)</a:t>
            </a:r>
          </a:p>
        </p:txBody>
      </p:sp>
      <p:cxnSp>
        <p:nvCxnSpPr>
          <p:cNvPr id="53" name="Straight Connector 52"/>
          <p:cNvCxnSpPr/>
          <p:nvPr/>
        </p:nvCxnSpPr>
        <p:spPr>
          <a:xfrm>
            <a:off x="6445650" y="804797"/>
            <a:ext cx="1244019" cy="466656"/>
          </a:xfrm>
          <a:prstGeom prst="line">
            <a:avLst/>
          </a:prstGeom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Group 22"/>
          <p:cNvGrpSpPr>
            <a:grpSpLocks/>
          </p:cNvGrpSpPr>
          <p:nvPr/>
        </p:nvGrpSpPr>
        <p:grpSpPr bwMode="auto">
          <a:xfrm>
            <a:off x="5237336" y="1549560"/>
            <a:ext cx="152400" cy="152400"/>
            <a:chOff x="2832" y="3648"/>
            <a:chExt cx="96" cy="96"/>
          </a:xfrm>
        </p:grpSpPr>
        <p:sp>
          <p:nvSpPr>
            <p:cNvPr id="70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2" name="Group 22"/>
          <p:cNvGrpSpPr>
            <a:grpSpLocks/>
          </p:cNvGrpSpPr>
          <p:nvPr/>
        </p:nvGrpSpPr>
        <p:grpSpPr bwMode="auto">
          <a:xfrm>
            <a:off x="7618313" y="1185433"/>
            <a:ext cx="152400" cy="152400"/>
            <a:chOff x="2832" y="3648"/>
            <a:chExt cx="96" cy="96"/>
          </a:xfrm>
        </p:grpSpPr>
        <p:sp>
          <p:nvSpPr>
            <p:cNvPr id="73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5" name="Group 22"/>
          <p:cNvGrpSpPr>
            <a:grpSpLocks/>
          </p:cNvGrpSpPr>
          <p:nvPr/>
        </p:nvGrpSpPr>
        <p:grpSpPr bwMode="auto">
          <a:xfrm>
            <a:off x="6354482" y="718164"/>
            <a:ext cx="152400" cy="152400"/>
            <a:chOff x="2832" y="3648"/>
            <a:chExt cx="96" cy="96"/>
          </a:xfrm>
        </p:grpSpPr>
        <p:sp>
          <p:nvSpPr>
            <p:cNvPr id="76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7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cxnSp>
        <p:nvCxnSpPr>
          <p:cNvPr id="78" name="Straight Connector 77"/>
          <p:cNvCxnSpPr>
            <a:cxnSpLocks noChangeAspect="1"/>
          </p:cNvCxnSpPr>
          <p:nvPr/>
        </p:nvCxnSpPr>
        <p:spPr>
          <a:xfrm rot="5400000">
            <a:off x="5289434" y="1703124"/>
            <a:ext cx="2628000" cy="985803"/>
          </a:xfrm>
          <a:prstGeom prst="line">
            <a:avLst/>
          </a:prstGeom>
          <a:ln w="25400">
            <a:solidFill>
              <a:srgbClr val="FF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5408675" y="3482541"/>
                <a:ext cx="81663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sz="1400" b="1" dirty="0">
                  <a:solidFill>
                    <a:srgbClr val="FF66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8675" y="3482541"/>
                <a:ext cx="816634" cy="307777"/>
              </a:xfrm>
              <a:prstGeom prst="rect">
                <a:avLst/>
              </a:prstGeom>
              <a:blipFill>
                <a:blip r:embed="rId4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0" name="Straight Connector 79"/>
          <p:cNvCxnSpPr/>
          <p:nvPr/>
        </p:nvCxnSpPr>
        <p:spPr>
          <a:xfrm flipV="1">
            <a:off x="5329646" y="792484"/>
            <a:ext cx="1097281" cy="818603"/>
          </a:xfrm>
          <a:prstGeom prst="line">
            <a:avLst/>
          </a:prstGeom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cxnSpLocks noChangeAspect="1"/>
          </p:cNvCxnSpPr>
          <p:nvPr/>
        </p:nvCxnSpPr>
        <p:spPr>
          <a:xfrm rot="5400000" flipV="1">
            <a:off x="5487590" y="1354813"/>
            <a:ext cx="2268021" cy="1692000"/>
          </a:xfrm>
          <a:prstGeom prst="line">
            <a:avLst/>
          </a:prstGeom>
          <a:ln w="25400">
            <a:solidFill>
              <a:srgbClr val="FF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7429063" y="3264827"/>
                <a:ext cx="11657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en-GB" sz="1400" b="1" dirty="0">
                  <a:solidFill>
                    <a:srgbClr val="FF66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9063" y="3264827"/>
                <a:ext cx="1165704" cy="307777"/>
              </a:xfrm>
              <a:prstGeom prst="rect">
                <a:avLst/>
              </a:prstGeom>
              <a:blipFill>
                <a:blip r:embed="rId5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3781322" y="3876692"/>
            <a:ext cx="52146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The Perpendicular Bisectors will meet at the centre of the circle</a:t>
            </a: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 Set them equal to each other and solve the equation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923210" y="4693919"/>
                <a:ext cx="132042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+9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210" y="4693919"/>
                <a:ext cx="1320426" cy="276999"/>
              </a:xfrm>
              <a:prstGeom prst="rect">
                <a:avLst/>
              </a:prstGeom>
              <a:blipFill>
                <a:blip r:embed="rId6"/>
                <a:stretch>
                  <a:fillRect l="-4167" r="-3704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918856" y="5090159"/>
                <a:ext cx="7411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8856" y="5090159"/>
                <a:ext cx="741165" cy="276999"/>
              </a:xfrm>
              <a:prstGeom prst="rect">
                <a:avLst/>
              </a:prstGeom>
              <a:blipFill>
                <a:blip r:embed="rId7"/>
                <a:stretch>
                  <a:fillRect l="-7438" r="-7438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045130" y="5495108"/>
                <a:ext cx="612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5130" y="5495108"/>
                <a:ext cx="612925" cy="276999"/>
              </a:xfrm>
              <a:prstGeom prst="rect">
                <a:avLst/>
              </a:prstGeom>
              <a:blipFill>
                <a:blip r:embed="rId8"/>
                <a:stretch>
                  <a:fillRect l="-5000" r="-9000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040775" y="5865223"/>
                <a:ext cx="612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0775" y="5865223"/>
                <a:ext cx="612925" cy="276999"/>
              </a:xfrm>
              <a:prstGeom prst="rect">
                <a:avLst/>
              </a:prstGeom>
              <a:blipFill>
                <a:blip r:embed="rId9"/>
                <a:stretch>
                  <a:fillRect l="-10000" r="-9000" b="-239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Arc 33"/>
          <p:cNvSpPr>
            <a:spLocks/>
          </p:cNvSpPr>
          <p:nvPr/>
        </p:nvSpPr>
        <p:spPr bwMode="auto">
          <a:xfrm>
            <a:off x="5282405" y="4833257"/>
            <a:ext cx="134326" cy="418011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400"/>
          </a:p>
        </p:txBody>
      </p:sp>
      <p:sp>
        <p:nvSpPr>
          <p:cNvPr id="46" name="Text Box 34"/>
          <p:cNvSpPr txBox="1">
            <a:spLocks noChangeArrowheads="1"/>
          </p:cNvSpPr>
          <p:nvPr/>
        </p:nvSpPr>
        <p:spPr bwMode="auto">
          <a:xfrm>
            <a:off x="5408022" y="4859591"/>
            <a:ext cx="69668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Add x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7" name="Arc 33"/>
          <p:cNvSpPr>
            <a:spLocks/>
          </p:cNvSpPr>
          <p:nvPr/>
        </p:nvSpPr>
        <p:spPr bwMode="auto">
          <a:xfrm>
            <a:off x="4973251" y="5229497"/>
            <a:ext cx="134326" cy="418011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400"/>
          </a:p>
        </p:txBody>
      </p:sp>
      <p:sp>
        <p:nvSpPr>
          <p:cNvPr id="59" name="Arc 33"/>
          <p:cNvSpPr>
            <a:spLocks/>
          </p:cNvSpPr>
          <p:nvPr/>
        </p:nvSpPr>
        <p:spPr bwMode="auto">
          <a:xfrm>
            <a:off x="4907937" y="5625737"/>
            <a:ext cx="134326" cy="418011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400"/>
          </a:p>
        </p:txBody>
      </p:sp>
      <p:sp>
        <p:nvSpPr>
          <p:cNvPr id="64" name="Text Box 34"/>
          <p:cNvSpPr txBox="1">
            <a:spLocks noChangeArrowheads="1"/>
          </p:cNvSpPr>
          <p:nvPr/>
        </p:nvSpPr>
        <p:spPr bwMode="auto">
          <a:xfrm>
            <a:off x="5029198" y="5255832"/>
            <a:ext cx="117130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Divide by 3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5" name="Text Box 34"/>
          <p:cNvSpPr txBox="1">
            <a:spLocks noChangeArrowheads="1"/>
          </p:cNvSpPr>
          <p:nvPr/>
        </p:nvSpPr>
        <p:spPr bwMode="auto">
          <a:xfrm>
            <a:off x="4963883" y="5695615"/>
            <a:ext cx="155012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Use x to find y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6658354" y="2154484"/>
                <a:ext cx="6923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FF66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8354" y="2154484"/>
                <a:ext cx="692304" cy="307777"/>
              </a:xfrm>
              <a:prstGeom prst="rect">
                <a:avLst/>
              </a:prstGeom>
              <a:blipFill>
                <a:blip r:embed="rId10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0711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1" grpId="0"/>
      <p:bldP spid="42" grpId="0"/>
      <p:bldP spid="44" grpId="0"/>
      <p:bldP spid="45" grpId="0" animBg="1"/>
      <p:bldP spid="46" grpId="0"/>
      <p:bldP spid="47" grpId="0" animBg="1"/>
      <p:bldP spid="59" grpId="0" animBg="1"/>
      <p:bldP spid="64" grpId="0"/>
      <p:bldP spid="65" grpId="0"/>
      <p:bldP spid="66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7087" y="1400174"/>
                <a:ext cx="3431176" cy="536638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solve problems involving circles and triangles.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points P(3,16), Q(11,12) and    R(-7,6) lie on the circumference of a circle. The equation of the perpendicular bisector of PQ is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equation of the perpendicular bisector of PR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coordinates of the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centre</a:t>
                </a:r>
                <a:r>
                  <a:rPr lang="en-US" sz="1600" dirty="0">
                    <a:latin typeface="Comic Sans MS" panose="030F0702030302020204" pitchFamily="66" charset="0"/>
                  </a:rPr>
                  <a:t> of the circle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Work out the equation of the circle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7087" y="1400174"/>
                <a:ext cx="3431176" cy="5366385"/>
              </a:xfrm>
              <a:blipFill>
                <a:blip r:embed="rId2"/>
                <a:stretch>
                  <a:fillRect t="-682" r="-46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6F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389" y="149136"/>
            <a:ext cx="3550919" cy="1038476"/>
          </a:xfrm>
          <a:prstGeom prst="rect">
            <a:avLst/>
          </a:prstGeom>
        </p:spPr>
      </p:pic>
      <p:sp>
        <p:nvSpPr>
          <p:cNvPr id="34" name="Line 2"/>
          <p:cNvSpPr>
            <a:spLocks noChangeShapeType="1"/>
          </p:cNvSpPr>
          <p:nvPr/>
        </p:nvSpPr>
        <p:spPr bwMode="auto">
          <a:xfrm flipV="1">
            <a:off x="6138080" y="739885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7" name="Line 3"/>
          <p:cNvSpPr>
            <a:spLocks noChangeShapeType="1"/>
          </p:cNvSpPr>
          <p:nvPr/>
        </p:nvSpPr>
        <p:spPr bwMode="auto">
          <a:xfrm rot="5400000" flipV="1">
            <a:off x="6099980" y="777985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" name="Oval 4"/>
          <p:cNvSpPr>
            <a:spLocks noChangeAspect="1" noChangeArrowheads="1"/>
          </p:cNvSpPr>
          <p:nvPr/>
        </p:nvSpPr>
        <p:spPr bwMode="auto">
          <a:xfrm>
            <a:off x="5190310" y="786795"/>
            <a:ext cx="2853389" cy="2853389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7738218" y="900450"/>
            <a:ext cx="9877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Q(11,12)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438820" y="1533454"/>
            <a:ext cx="8322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R(-7,6)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454581" y="526526"/>
            <a:ext cx="8178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P(3,16)</a:t>
            </a:r>
          </a:p>
        </p:txBody>
      </p:sp>
      <p:cxnSp>
        <p:nvCxnSpPr>
          <p:cNvPr id="53" name="Straight Connector 52"/>
          <p:cNvCxnSpPr/>
          <p:nvPr/>
        </p:nvCxnSpPr>
        <p:spPr>
          <a:xfrm>
            <a:off x="6445650" y="804797"/>
            <a:ext cx="1244019" cy="466656"/>
          </a:xfrm>
          <a:prstGeom prst="line">
            <a:avLst/>
          </a:prstGeom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Group 22"/>
          <p:cNvGrpSpPr>
            <a:grpSpLocks/>
          </p:cNvGrpSpPr>
          <p:nvPr/>
        </p:nvGrpSpPr>
        <p:grpSpPr bwMode="auto">
          <a:xfrm>
            <a:off x="5237336" y="1549560"/>
            <a:ext cx="152400" cy="152400"/>
            <a:chOff x="2832" y="3648"/>
            <a:chExt cx="96" cy="96"/>
          </a:xfrm>
        </p:grpSpPr>
        <p:sp>
          <p:nvSpPr>
            <p:cNvPr id="70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2" name="Group 22"/>
          <p:cNvGrpSpPr>
            <a:grpSpLocks/>
          </p:cNvGrpSpPr>
          <p:nvPr/>
        </p:nvGrpSpPr>
        <p:grpSpPr bwMode="auto">
          <a:xfrm>
            <a:off x="7618313" y="1185433"/>
            <a:ext cx="152400" cy="152400"/>
            <a:chOff x="2832" y="3648"/>
            <a:chExt cx="96" cy="96"/>
          </a:xfrm>
        </p:grpSpPr>
        <p:sp>
          <p:nvSpPr>
            <p:cNvPr id="73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5" name="Group 22"/>
          <p:cNvGrpSpPr>
            <a:grpSpLocks/>
          </p:cNvGrpSpPr>
          <p:nvPr/>
        </p:nvGrpSpPr>
        <p:grpSpPr bwMode="auto">
          <a:xfrm>
            <a:off x="6354482" y="718164"/>
            <a:ext cx="152400" cy="152400"/>
            <a:chOff x="2832" y="3648"/>
            <a:chExt cx="96" cy="96"/>
          </a:xfrm>
        </p:grpSpPr>
        <p:sp>
          <p:nvSpPr>
            <p:cNvPr id="76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7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cxnSp>
        <p:nvCxnSpPr>
          <p:cNvPr id="78" name="Straight Connector 77"/>
          <p:cNvCxnSpPr>
            <a:cxnSpLocks noChangeAspect="1"/>
          </p:cNvCxnSpPr>
          <p:nvPr/>
        </p:nvCxnSpPr>
        <p:spPr>
          <a:xfrm rot="5400000">
            <a:off x="5289434" y="1703124"/>
            <a:ext cx="2628000" cy="985803"/>
          </a:xfrm>
          <a:prstGeom prst="line">
            <a:avLst/>
          </a:prstGeom>
          <a:ln w="25400">
            <a:solidFill>
              <a:srgbClr val="FF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5408675" y="3482541"/>
                <a:ext cx="81663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sz="1400" b="1" dirty="0">
                  <a:solidFill>
                    <a:srgbClr val="FF66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8675" y="3482541"/>
                <a:ext cx="816634" cy="307777"/>
              </a:xfrm>
              <a:prstGeom prst="rect">
                <a:avLst/>
              </a:prstGeom>
              <a:blipFill>
                <a:blip r:embed="rId4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0" name="Straight Connector 79"/>
          <p:cNvCxnSpPr/>
          <p:nvPr/>
        </p:nvCxnSpPr>
        <p:spPr>
          <a:xfrm flipV="1">
            <a:off x="5329646" y="792484"/>
            <a:ext cx="1097281" cy="818603"/>
          </a:xfrm>
          <a:prstGeom prst="line">
            <a:avLst/>
          </a:prstGeom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cxnSpLocks noChangeAspect="1"/>
          </p:cNvCxnSpPr>
          <p:nvPr/>
        </p:nvCxnSpPr>
        <p:spPr>
          <a:xfrm rot="5400000" flipV="1">
            <a:off x="5487590" y="1354813"/>
            <a:ext cx="2268021" cy="1692000"/>
          </a:xfrm>
          <a:prstGeom prst="line">
            <a:avLst/>
          </a:prstGeom>
          <a:ln w="25400">
            <a:solidFill>
              <a:srgbClr val="FF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7429063" y="3264827"/>
                <a:ext cx="11657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en-GB" sz="1400" b="1" dirty="0">
                  <a:solidFill>
                    <a:srgbClr val="FF66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9063" y="3264827"/>
                <a:ext cx="1165704" cy="307777"/>
              </a:xfrm>
              <a:prstGeom prst="rect">
                <a:avLst/>
              </a:prstGeom>
              <a:blipFill>
                <a:blip r:embed="rId5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6658354" y="2154484"/>
                <a:ext cx="6923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FF66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8354" y="2154484"/>
                <a:ext cx="692304" cy="307777"/>
              </a:xfrm>
              <a:prstGeom prst="rect">
                <a:avLst/>
              </a:prstGeom>
              <a:blipFill>
                <a:blip r:embed="rId6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3781322" y="3876692"/>
            <a:ext cx="52146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We already have the </a:t>
            </a:r>
            <a:r>
              <a:rPr lang="en-US" sz="1400" dirty="0" err="1">
                <a:solidFill>
                  <a:srgbClr val="FF0000"/>
                </a:solidFill>
                <a:latin typeface="Comic Sans MS" pitchFamily="66" charset="0"/>
              </a:rPr>
              <a:t>centre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of the circle, so now we need the radius</a:t>
            </a: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 Find the distance between (3,6) and any of the other coordinates!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879668" y="4981302"/>
                <a:ext cx="2176237" cy="2981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9668" y="4981302"/>
                <a:ext cx="2176237" cy="298159"/>
              </a:xfrm>
              <a:prstGeom prst="rect">
                <a:avLst/>
              </a:prstGeom>
              <a:blipFill>
                <a:blip r:embed="rId7"/>
                <a:stretch>
                  <a:fillRect r="-280" b="-2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692434" y="5499462"/>
                <a:ext cx="2266711" cy="2981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(3−11)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2434" y="5499462"/>
                <a:ext cx="2266711" cy="298159"/>
              </a:xfrm>
              <a:prstGeom prst="rect">
                <a:avLst/>
              </a:prstGeom>
              <a:blipFill>
                <a:blip r:embed="rId8"/>
                <a:stretch>
                  <a:fillRect l="-538" r="-269" b="-2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3705497" y="6008915"/>
                <a:ext cx="48500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5497" y="6008915"/>
                <a:ext cx="485005" cy="246221"/>
              </a:xfrm>
              <a:prstGeom prst="rect">
                <a:avLst/>
              </a:prstGeom>
              <a:blipFill>
                <a:blip r:embed="rId9"/>
                <a:stretch>
                  <a:fillRect l="-3797" r="-7595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1358536" y="5821681"/>
                <a:ext cx="127618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𝑹𝒂𝒅𝒊𝒖𝒔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8536" y="5821681"/>
                <a:ext cx="1276183" cy="246221"/>
              </a:xfrm>
              <a:prstGeom prst="rect">
                <a:avLst/>
              </a:prstGeom>
              <a:blipFill>
                <a:blip r:embed="rId10"/>
                <a:stretch>
                  <a:fillRect l="-3828" r="-2871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Arc 33"/>
          <p:cNvSpPr>
            <a:spLocks/>
          </p:cNvSpPr>
          <p:nvPr/>
        </p:nvSpPr>
        <p:spPr bwMode="auto">
          <a:xfrm>
            <a:off x="6127137" y="5172891"/>
            <a:ext cx="134326" cy="418011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400"/>
          </a:p>
        </p:txBody>
      </p:sp>
      <p:sp>
        <p:nvSpPr>
          <p:cNvPr id="60" name="Text Box 34"/>
          <p:cNvSpPr txBox="1">
            <a:spLocks noChangeArrowheads="1"/>
          </p:cNvSpPr>
          <p:nvPr/>
        </p:nvSpPr>
        <p:spPr bwMode="auto">
          <a:xfrm>
            <a:off x="6183083" y="5242769"/>
            <a:ext cx="215102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Using (3,6) and (11,12)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1" name="Arc 33"/>
          <p:cNvSpPr>
            <a:spLocks/>
          </p:cNvSpPr>
          <p:nvPr/>
        </p:nvSpPr>
        <p:spPr bwMode="auto">
          <a:xfrm>
            <a:off x="6096657" y="5621383"/>
            <a:ext cx="134326" cy="418011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400"/>
          </a:p>
        </p:txBody>
      </p:sp>
      <p:sp>
        <p:nvSpPr>
          <p:cNvPr id="62" name="Text Box 34"/>
          <p:cNvSpPr txBox="1">
            <a:spLocks noChangeArrowheads="1"/>
          </p:cNvSpPr>
          <p:nvPr/>
        </p:nvSpPr>
        <p:spPr bwMode="auto">
          <a:xfrm>
            <a:off x="6165665" y="5695615"/>
            <a:ext cx="102761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828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2" grpId="0"/>
      <p:bldP spid="54" grpId="0"/>
      <p:bldP spid="57" grpId="0"/>
      <p:bldP spid="58" grpId="0" animBg="1"/>
      <p:bldP spid="60" grpId="0"/>
      <p:bldP spid="61" grpId="0" animBg="1"/>
      <p:bldP spid="62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7087" y="1400174"/>
                <a:ext cx="3431176" cy="536638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solve problems involving circles and triangles.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points P(3,16), Q(11,12) and    R(-7,6) lie on the circumference of a circle. The equation of the perpendicular bisector of PQ is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equation of the perpendicular bisector of PR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coordinates of the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centre</a:t>
                </a:r>
                <a:r>
                  <a:rPr lang="en-US" sz="1600" dirty="0">
                    <a:latin typeface="Comic Sans MS" panose="030F0702030302020204" pitchFamily="66" charset="0"/>
                  </a:rPr>
                  <a:t> of the circle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Work out the equation of the circle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7087" y="1400174"/>
                <a:ext cx="3431176" cy="5366385"/>
              </a:xfrm>
              <a:blipFill>
                <a:blip r:embed="rId2"/>
                <a:stretch>
                  <a:fillRect t="-682" r="-46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6F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389" y="149136"/>
            <a:ext cx="3550919" cy="1038476"/>
          </a:xfrm>
          <a:prstGeom prst="rect">
            <a:avLst/>
          </a:prstGeom>
        </p:spPr>
      </p:pic>
      <p:sp>
        <p:nvSpPr>
          <p:cNvPr id="34" name="Line 2"/>
          <p:cNvSpPr>
            <a:spLocks noChangeShapeType="1"/>
          </p:cNvSpPr>
          <p:nvPr/>
        </p:nvSpPr>
        <p:spPr bwMode="auto">
          <a:xfrm flipV="1">
            <a:off x="6138080" y="739885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7" name="Line 3"/>
          <p:cNvSpPr>
            <a:spLocks noChangeShapeType="1"/>
          </p:cNvSpPr>
          <p:nvPr/>
        </p:nvSpPr>
        <p:spPr bwMode="auto">
          <a:xfrm rot="5400000" flipV="1">
            <a:off x="6099980" y="777985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" name="Oval 4"/>
          <p:cNvSpPr>
            <a:spLocks noChangeAspect="1" noChangeArrowheads="1"/>
          </p:cNvSpPr>
          <p:nvPr/>
        </p:nvSpPr>
        <p:spPr bwMode="auto">
          <a:xfrm>
            <a:off x="5190310" y="786795"/>
            <a:ext cx="2853389" cy="2853389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7738218" y="900450"/>
            <a:ext cx="9877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Q(11,12)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438820" y="1533454"/>
            <a:ext cx="8322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R(-7,6)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454581" y="526526"/>
            <a:ext cx="8178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P(3,16)</a:t>
            </a:r>
          </a:p>
        </p:txBody>
      </p:sp>
      <p:cxnSp>
        <p:nvCxnSpPr>
          <p:cNvPr id="53" name="Straight Connector 52"/>
          <p:cNvCxnSpPr/>
          <p:nvPr/>
        </p:nvCxnSpPr>
        <p:spPr>
          <a:xfrm>
            <a:off x="6445650" y="804797"/>
            <a:ext cx="1244019" cy="466656"/>
          </a:xfrm>
          <a:prstGeom prst="line">
            <a:avLst/>
          </a:prstGeom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Group 22"/>
          <p:cNvGrpSpPr>
            <a:grpSpLocks/>
          </p:cNvGrpSpPr>
          <p:nvPr/>
        </p:nvGrpSpPr>
        <p:grpSpPr bwMode="auto">
          <a:xfrm>
            <a:off x="5237336" y="1549560"/>
            <a:ext cx="152400" cy="152400"/>
            <a:chOff x="2832" y="3648"/>
            <a:chExt cx="96" cy="96"/>
          </a:xfrm>
        </p:grpSpPr>
        <p:sp>
          <p:nvSpPr>
            <p:cNvPr id="70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2" name="Group 22"/>
          <p:cNvGrpSpPr>
            <a:grpSpLocks/>
          </p:cNvGrpSpPr>
          <p:nvPr/>
        </p:nvGrpSpPr>
        <p:grpSpPr bwMode="auto">
          <a:xfrm>
            <a:off x="7618313" y="1185433"/>
            <a:ext cx="152400" cy="152400"/>
            <a:chOff x="2832" y="3648"/>
            <a:chExt cx="96" cy="96"/>
          </a:xfrm>
        </p:grpSpPr>
        <p:sp>
          <p:nvSpPr>
            <p:cNvPr id="73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5" name="Group 22"/>
          <p:cNvGrpSpPr>
            <a:grpSpLocks/>
          </p:cNvGrpSpPr>
          <p:nvPr/>
        </p:nvGrpSpPr>
        <p:grpSpPr bwMode="auto">
          <a:xfrm>
            <a:off x="6354482" y="718164"/>
            <a:ext cx="152400" cy="152400"/>
            <a:chOff x="2832" y="3648"/>
            <a:chExt cx="96" cy="96"/>
          </a:xfrm>
        </p:grpSpPr>
        <p:sp>
          <p:nvSpPr>
            <p:cNvPr id="76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7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cxnSp>
        <p:nvCxnSpPr>
          <p:cNvPr id="78" name="Straight Connector 77"/>
          <p:cNvCxnSpPr>
            <a:cxnSpLocks noChangeAspect="1"/>
          </p:cNvCxnSpPr>
          <p:nvPr/>
        </p:nvCxnSpPr>
        <p:spPr>
          <a:xfrm rot="5400000">
            <a:off x="5289434" y="1703124"/>
            <a:ext cx="2628000" cy="985803"/>
          </a:xfrm>
          <a:prstGeom prst="line">
            <a:avLst/>
          </a:prstGeom>
          <a:ln w="25400">
            <a:solidFill>
              <a:srgbClr val="FF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5408675" y="3482541"/>
                <a:ext cx="81663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sz="1400" b="1" dirty="0">
                  <a:solidFill>
                    <a:srgbClr val="FF66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8675" y="3482541"/>
                <a:ext cx="816634" cy="307777"/>
              </a:xfrm>
              <a:prstGeom prst="rect">
                <a:avLst/>
              </a:prstGeom>
              <a:blipFill>
                <a:blip r:embed="rId4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0" name="Straight Connector 79"/>
          <p:cNvCxnSpPr/>
          <p:nvPr/>
        </p:nvCxnSpPr>
        <p:spPr>
          <a:xfrm flipV="1">
            <a:off x="5329646" y="792484"/>
            <a:ext cx="1097281" cy="818603"/>
          </a:xfrm>
          <a:prstGeom prst="line">
            <a:avLst/>
          </a:prstGeom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cxnSpLocks noChangeAspect="1"/>
          </p:cNvCxnSpPr>
          <p:nvPr/>
        </p:nvCxnSpPr>
        <p:spPr>
          <a:xfrm rot="5400000" flipV="1">
            <a:off x="5487590" y="1354813"/>
            <a:ext cx="2268021" cy="1692000"/>
          </a:xfrm>
          <a:prstGeom prst="line">
            <a:avLst/>
          </a:prstGeom>
          <a:ln w="25400">
            <a:solidFill>
              <a:srgbClr val="FF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7429063" y="3264827"/>
                <a:ext cx="11657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en-GB" sz="1400" b="1" dirty="0">
                  <a:solidFill>
                    <a:srgbClr val="FF66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9063" y="3264827"/>
                <a:ext cx="1165704" cy="307777"/>
              </a:xfrm>
              <a:prstGeom prst="rect">
                <a:avLst/>
              </a:prstGeom>
              <a:blipFill>
                <a:blip r:embed="rId5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6658354" y="2154484"/>
                <a:ext cx="6923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FF66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8354" y="2154484"/>
                <a:ext cx="692304" cy="307777"/>
              </a:xfrm>
              <a:prstGeom prst="rect">
                <a:avLst/>
              </a:prstGeom>
              <a:blipFill>
                <a:blip r:embed="rId6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1358536" y="5821681"/>
                <a:ext cx="127618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𝑹𝒂𝒅𝒊𝒖𝒔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8536" y="5821681"/>
                <a:ext cx="1276183" cy="246221"/>
              </a:xfrm>
              <a:prstGeom prst="rect">
                <a:avLst/>
              </a:prstGeom>
              <a:blipFill>
                <a:blip r:embed="rId7"/>
                <a:stretch>
                  <a:fillRect l="-3828" r="-2871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3993710" y="4090517"/>
                <a:ext cx="271978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3710" y="4090517"/>
                <a:ext cx="2719783" cy="369332"/>
              </a:xfrm>
              <a:prstGeom prst="rect">
                <a:avLst/>
              </a:prstGeom>
              <a:blipFill>
                <a:blip r:embed="rId8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4006773" y="4695762"/>
                <a:ext cx="304006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6773" y="4695762"/>
                <a:ext cx="3040063" cy="369332"/>
              </a:xfrm>
              <a:prstGeom prst="rect">
                <a:avLst/>
              </a:prstGeom>
              <a:blipFill>
                <a:blip r:embed="rId9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4002419" y="5379384"/>
                <a:ext cx="286937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2419" y="5379384"/>
                <a:ext cx="2869375" cy="369332"/>
              </a:xfrm>
              <a:prstGeom prst="rect">
                <a:avLst/>
              </a:prstGeom>
              <a:blipFill>
                <a:blip r:embed="rId10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33"/>
          <p:cNvSpPr>
            <a:spLocks/>
          </p:cNvSpPr>
          <p:nvPr/>
        </p:nvSpPr>
        <p:spPr bwMode="auto">
          <a:xfrm>
            <a:off x="7294089" y="4297742"/>
            <a:ext cx="95136" cy="635663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4" name="Text Box 34"/>
          <p:cNvSpPr txBox="1">
            <a:spLocks noChangeArrowheads="1"/>
          </p:cNvSpPr>
          <p:nvPr/>
        </p:nvSpPr>
        <p:spPr bwMode="auto">
          <a:xfrm>
            <a:off x="7367454" y="4428517"/>
            <a:ext cx="128015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5" name="Arc 33"/>
          <p:cNvSpPr>
            <a:spLocks/>
          </p:cNvSpPr>
          <p:nvPr/>
        </p:nvSpPr>
        <p:spPr bwMode="auto">
          <a:xfrm>
            <a:off x="7254901" y="4937822"/>
            <a:ext cx="95136" cy="635663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6" name="Text Box 34"/>
          <p:cNvSpPr txBox="1">
            <a:spLocks noChangeArrowheads="1"/>
          </p:cNvSpPr>
          <p:nvPr/>
        </p:nvSpPr>
        <p:spPr bwMode="auto">
          <a:xfrm>
            <a:off x="7162802" y="5094723"/>
            <a:ext cx="128015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254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1" grpId="0"/>
      <p:bldP spid="42" grpId="0" animBg="1"/>
      <p:bldP spid="44" grpId="0"/>
      <p:bldP spid="45" grpId="0" animBg="1"/>
      <p:bldP spid="46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7087" y="1400174"/>
                <a:ext cx="3431176" cy="536638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solve problems involving circles and triangles.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points P(3,16), Q(11,12) and    R(-7,6) lie on the circumference of a circle. The equation of the perpendicular bisector of PQ is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equation of the perpendicular bisector of PR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coordinates of the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centre</a:t>
                </a:r>
                <a:r>
                  <a:rPr lang="en-US" sz="1600" dirty="0">
                    <a:latin typeface="Comic Sans MS" panose="030F0702030302020204" pitchFamily="66" charset="0"/>
                  </a:rPr>
                  <a:t> of the circle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Work out the equation of the circle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7087" y="1400174"/>
                <a:ext cx="3431176" cy="5366385"/>
              </a:xfrm>
              <a:blipFill>
                <a:blip r:embed="rId2"/>
                <a:stretch>
                  <a:fillRect t="-682" r="-46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6F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389" y="149136"/>
            <a:ext cx="3550919" cy="1038476"/>
          </a:xfrm>
          <a:prstGeom prst="rect">
            <a:avLst/>
          </a:prstGeom>
        </p:spPr>
      </p:pic>
      <p:sp>
        <p:nvSpPr>
          <p:cNvPr id="34" name="Line 2"/>
          <p:cNvSpPr>
            <a:spLocks noChangeShapeType="1"/>
          </p:cNvSpPr>
          <p:nvPr/>
        </p:nvSpPr>
        <p:spPr bwMode="auto">
          <a:xfrm flipV="1">
            <a:off x="6138080" y="739885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7" name="Line 3"/>
          <p:cNvSpPr>
            <a:spLocks noChangeShapeType="1"/>
          </p:cNvSpPr>
          <p:nvPr/>
        </p:nvSpPr>
        <p:spPr bwMode="auto">
          <a:xfrm rot="5400000" flipV="1">
            <a:off x="6099980" y="777985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" name="Oval 4"/>
          <p:cNvSpPr>
            <a:spLocks noChangeAspect="1" noChangeArrowheads="1"/>
          </p:cNvSpPr>
          <p:nvPr/>
        </p:nvSpPr>
        <p:spPr bwMode="auto">
          <a:xfrm>
            <a:off x="5190310" y="786795"/>
            <a:ext cx="2853389" cy="2853389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7738218" y="900450"/>
            <a:ext cx="9877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Q(11,12)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438820" y="1533454"/>
            <a:ext cx="8322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R(-7,6)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454581" y="526526"/>
            <a:ext cx="8178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P(3,16)</a:t>
            </a:r>
          </a:p>
        </p:txBody>
      </p:sp>
      <p:cxnSp>
        <p:nvCxnSpPr>
          <p:cNvPr id="53" name="Straight Connector 52"/>
          <p:cNvCxnSpPr/>
          <p:nvPr/>
        </p:nvCxnSpPr>
        <p:spPr>
          <a:xfrm>
            <a:off x="6445650" y="804797"/>
            <a:ext cx="1244019" cy="466656"/>
          </a:xfrm>
          <a:prstGeom prst="line">
            <a:avLst/>
          </a:prstGeom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Group 22"/>
          <p:cNvGrpSpPr>
            <a:grpSpLocks/>
          </p:cNvGrpSpPr>
          <p:nvPr/>
        </p:nvGrpSpPr>
        <p:grpSpPr bwMode="auto">
          <a:xfrm>
            <a:off x="5237336" y="1549560"/>
            <a:ext cx="152400" cy="152400"/>
            <a:chOff x="2832" y="3648"/>
            <a:chExt cx="96" cy="96"/>
          </a:xfrm>
        </p:grpSpPr>
        <p:sp>
          <p:nvSpPr>
            <p:cNvPr id="70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2" name="Group 22"/>
          <p:cNvGrpSpPr>
            <a:grpSpLocks/>
          </p:cNvGrpSpPr>
          <p:nvPr/>
        </p:nvGrpSpPr>
        <p:grpSpPr bwMode="auto">
          <a:xfrm>
            <a:off x="7618313" y="1185433"/>
            <a:ext cx="152400" cy="152400"/>
            <a:chOff x="2832" y="3648"/>
            <a:chExt cx="96" cy="96"/>
          </a:xfrm>
        </p:grpSpPr>
        <p:sp>
          <p:nvSpPr>
            <p:cNvPr id="73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5" name="Group 22"/>
          <p:cNvGrpSpPr>
            <a:grpSpLocks/>
          </p:cNvGrpSpPr>
          <p:nvPr/>
        </p:nvGrpSpPr>
        <p:grpSpPr bwMode="auto">
          <a:xfrm>
            <a:off x="6354482" y="718164"/>
            <a:ext cx="152400" cy="152400"/>
            <a:chOff x="2832" y="3648"/>
            <a:chExt cx="96" cy="96"/>
          </a:xfrm>
        </p:grpSpPr>
        <p:sp>
          <p:nvSpPr>
            <p:cNvPr id="76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7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cxnSp>
        <p:nvCxnSpPr>
          <p:cNvPr id="78" name="Straight Connector 77"/>
          <p:cNvCxnSpPr>
            <a:cxnSpLocks noChangeAspect="1"/>
          </p:cNvCxnSpPr>
          <p:nvPr/>
        </p:nvCxnSpPr>
        <p:spPr>
          <a:xfrm rot="5400000">
            <a:off x="5289434" y="1703124"/>
            <a:ext cx="2628000" cy="985803"/>
          </a:xfrm>
          <a:prstGeom prst="line">
            <a:avLst/>
          </a:prstGeom>
          <a:ln w="25400">
            <a:solidFill>
              <a:srgbClr val="FF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5408675" y="3482541"/>
                <a:ext cx="81663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sz="1400" b="1" dirty="0">
                  <a:solidFill>
                    <a:srgbClr val="FF66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8675" y="3482541"/>
                <a:ext cx="816634" cy="307777"/>
              </a:xfrm>
              <a:prstGeom prst="rect">
                <a:avLst/>
              </a:prstGeom>
              <a:blipFill>
                <a:blip r:embed="rId4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0" name="Straight Connector 79"/>
          <p:cNvCxnSpPr/>
          <p:nvPr/>
        </p:nvCxnSpPr>
        <p:spPr>
          <a:xfrm flipV="1">
            <a:off x="5329646" y="792484"/>
            <a:ext cx="1097281" cy="818603"/>
          </a:xfrm>
          <a:prstGeom prst="line">
            <a:avLst/>
          </a:prstGeom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cxnSpLocks noChangeAspect="1"/>
          </p:cNvCxnSpPr>
          <p:nvPr/>
        </p:nvCxnSpPr>
        <p:spPr>
          <a:xfrm rot="5400000" flipV="1">
            <a:off x="5487590" y="1354813"/>
            <a:ext cx="2268021" cy="1692000"/>
          </a:xfrm>
          <a:prstGeom prst="line">
            <a:avLst/>
          </a:prstGeom>
          <a:ln w="25400">
            <a:solidFill>
              <a:srgbClr val="FF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7429063" y="3264827"/>
                <a:ext cx="11657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en-GB" sz="1400" b="1" dirty="0">
                  <a:solidFill>
                    <a:srgbClr val="FF66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9063" y="3264827"/>
                <a:ext cx="1165704" cy="307777"/>
              </a:xfrm>
              <a:prstGeom prst="rect">
                <a:avLst/>
              </a:prstGeom>
              <a:blipFill>
                <a:blip r:embed="rId5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6658354" y="2154484"/>
                <a:ext cx="6923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FF66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8354" y="2154484"/>
                <a:ext cx="692304" cy="307777"/>
              </a:xfrm>
              <a:prstGeom prst="rect">
                <a:avLst/>
              </a:prstGeom>
              <a:blipFill>
                <a:blip r:embed="rId6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1358536" y="5821681"/>
                <a:ext cx="127618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𝑹𝒂𝒅𝒊𝒖𝒔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8536" y="5821681"/>
                <a:ext cx="1276183" cy="246221"/>
              </a:xfrm>
              <a:prstGeom prst="rect">
                <a:avLst/>
              </a:prstGeom>
              <a:blipFill>
                <a:blip r:embed="rId7"/>
                <a:stretch>
                  <a:fillRect l="-3828" r="-2871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 Box 34"/>
          <p:cNvSpPr txBox="1">
            <a:spLocks noChangeArrowheads="1"/>
          </p:cNvSpPr>
          <p:nvPr/>
        </p:nvSpPr>
        <p:spPr bwMode="auto">
          <a:xfrm>
            <a:off x="4136572" y="4480771"/>
            <a:ext cx="4772297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Notice that the sketch actually wasn’t completely accurate!</a:t>
            </a:r>
          </a:p>
          <a:p>
            <a:pPr algn="ctr" eaLnBrk="1" hangingPunct="1">
              <a:spcBef>
                <a:spcPct val="50000"/>
              </a:spcBef>
            </a:pPr>
            <a:endParaRPr lang="en-US" sz="16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 This is fine, the whole point is to help you visualize the question and identify what information you have, and need to work out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799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Circles</a:t>
            </a:r>
          </a:p>
        </p:txBody>
      </p:sp>
      <p:sp>
        <p:nvSpPr>
          <p:cNvPr id="1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 txBox="1">
                <a:spLocks noChangeArrowheads="1"/>
              </p:cNvSpPr>
              <p:nvPr/>
            </p:nvSpPr>
            <p:spPr>
              <a:xfrm>
                <a:off x="304800" y="1600200"/>
                <a:ext cx="3581400" cy="45259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can find the midpoint of a line segment by finding the means of the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sz="1400" b="1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US" sz="1400" b="1" dirty="0">
                    <a:latin typeface="Comic Sans MS" panose="030F0702030302020204" pitchFamily="66" charset="0"/>
                  </a:rPr>
                  <a:t> coordinates.</a:t>
                </a:r>
                <a:endParaRPr lang="en-GB" sz="14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FontTx/>
                  <a:buNone/>
                  <a:defRPr/>
                </a:pPr>
                <a:endParaRPr lang="en-US" sz="1400" b="1" dirty="0">
                  <a:latin typeface="Comic Sans MS" pitchFamily="66" charset="0"/>
                </a:endParaRPr>
              </a:p>
              <a:p>
                <a:pPr algn="ctr">
                  <a:buFont typeface="Wingdings"/>
                  <a:buChar char="à"/>
                  <a:defRPr/>
                </a:pP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You can find the mid-point of a line by using the following formula:</a:t>
                </a:r>
              </a:p>
              <a:p>
                <a:pPr algn="ctr">
                  <a:buFont typeface="Wingdings"/>
                  <a:buChar char="à"/>
                  <a:defRPr/>
                </a:pPr>
                <a:endParaRPr lang="en-US" sz="1400" dirty="0">
                  <a:latin typeface="Comic Sans MS" pitchFamily="66" charset="0"/>
                  <a:sym typeface="Wingdings" pitchFamily="2" charset="2"/>
                </a:endParaRPr>
              </a:p>
              <a:p>
                <a:pPr algn="ctr">
                  <a:buFont typeface="Wingdings"/>
                  <a:buChar char="à"/>
                  <a:defRPr/>
                </a:pPr>
                <a:endParaRPr lang="en-US" sz="1400" dirty="0">
                  <a:latin typeface="Comic Sans MS" pitchFamily="66" charset="0"/>
                  <a:sym typeface="Wingdings" pitchFamily="2" charset="2"/>
                </a:endParaRPr>
              </a:p>
              <a:p>
                <a:pPr algn="ctr">
                  <a:buFont typeface="Wingdings"/>
                  <a:buChar char="à"/>
                  <a:defRPr/>
                </a:pPr>
                <a:endParaRPr lang="en-US" sz="1400" dirty="0">
                  <a:latin typeface="Comic Sans MS" pitchFamily="66" charset="0"/>
                  <a:sym typeface="Wingdings" pitchFamily="2" charset="2"/>
                </a:endParaRPr>
              </a:p>
              <a:p>
                <a:pPr algn="ctr">
                  <a:buFont typeface="Wingdings"/>
                  <a:buChar char="à"/>
                  <a:defRPr/>
                </a:pP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Where (x</a:t>
                </a:r>
                <a:r>
                  <a:rPr lang="en-US" sz="1400" baseline="-25000" dirty="0">
                    <a:latin typeface="Comic Sans MS" pitchFamily="66" charset="0"/>
                    <a:sym typeface="Wingdings" pitchFamily="2" charset="2"/>
                  </a:rPr>
                  <a:t>1</a:t>
                </a: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,y</a:t>
                </a:r>
                <a:r>
                  <a:rPr lang="en-US" sz="1400" baseline="-25000" dirty="0">
                    <a:latin typeface="Comic Sans MS" pitchFamily="66" charset="0"/>
                    <a:sym typeface="Wingdings" pitchFamily="2" charset="2"/>
                  </a:rPr>
                  <a:t>1</a:t>
                </a: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) and (x</a:t>
                </a:r>
                <a:r>
                  <a:rPr lang="en-US" sz="1400" baseline="-25000" dirty="0">
                    <a:latin typeface="Comic Sans MS" pitchFamily="66" charset="0"/>
                    <a:sym typeface="Wingdings" pitchFamily="2" charset="2"/>
                  </a:rPr>
                  <a:t>2</a:t>
                </a: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,y</a:t>
                </a:r>
                <a:r>
                  <a:rPr lang="en-US" sz="1400" baseline="-25000" dirty="0">
                    <a:latin typeface="Comic Sans MS" pitchFamily="66" charset="0"/>
                    <a:sym typeface="Wingdings" pitchFamily="2" charset="2"/>
                  </a:rPr>
                  <a:t>2</a:t>
                </a: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) are the ends of the line segment </a:t>
                </a:r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1600200"/>
                <a:ext cx="3581400" cy="4525963"/>
              </a:xfrm>
              <a:prstGeom prst="rect">
                <a:avLst/>
              </a:prstGeom>
              <a:blipFill>
                <a:blip r:embed="rId2"/>
                <a:stretch>
                  <a:fillRect l="-170" t="-809" r="-17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66800" y="3124200"/>
            <a:ext cx="2124876" cy="601383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038600" y="1447800"/>
            <a:ext cx="4859338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1400">
                <a:latin typeface="Comic Sans MS" pitchFamily="66" charset="0"/>
              </a:rPr>
              <a:t>AB is a diameter of a circle, where A and B are the coordinates (-3,8) and (5,4) respectively. Find the coordinates of the centre of the circle.</a:t>
            </a: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 flipV="1">
            <a:off x="6400800" y="23622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 rot="5400000" flipV="1">
            <a:off x="6362700" y="24003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" name="Oval 13"/>
          <p:cNvSpPr>
            <a:spLocks noChangeArrowheads="1"/>
          </p:cNvSpPr>
          <p:nvPr/>
        </p:nvSpPr>
        <p:spPr bwMode="auto">
          <a:xfrm>
            <a:off x="5943600" y="2209800"/>
            <a:ext cx="1676400" cy="16764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5303838" y="2287588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(-3,8)</a:t>
            </a: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7543800" y="312420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(5,4)</a:t>
            </a:r>
          </a:p>
        </p:txBody>
      </p: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5508625" y="2549525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13" name="Text Box 17"/>
          <p:cNvSpPr txBox="1">
            <a:spLocks noChangeArrowheads="1"/>
          </p:cNvSpPr>
          <p:nvPr/>
        </p:nvSpPr>
        <p:spPr bwMode="auto">
          <a:xfrm>
            <a:off x="7467600" y="342900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4" name="Line 22"/>
          <p:cNvSpPr>
            <a:spLocks noChangeShapeType="1"/>
          </p:cNvSpPr>
          <p:nvPr/>
        </p:nvSpPr>
        <p:spPr bwMode="auto">
          <a:xfrm>
            <a:off x="5975350" y="2751138"/>
            <a:ext cx="1585913" cy="633412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3733800" y="5257800"/>
            <a:ext cx="5257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1400">
                <a:latin typeface="Comic Sans MS" pitchFamily="66" charset="0"/>
              </a:rPr>
              <a:t>The centre of the circle is at the midpoint of its diameter…</a:t>
            </a:r>
          </a:p>
        </p:txBody>
      </p:sp>
      <p:sp>
        <p:nvSpPr>
          <p:cNvPr id="16" name="TextBox 1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733800" y="5638800"/>
            <a:ext cx="1498102" cy="576376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18" name="TextBox 1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733800" y="6324600"/>
            <a:ext cx="619016" cy="307777"/>
          </a:xfrm>
          <a:prstGeom prst="rect">
            <a:avLst/>
          </a:prstGeom>
          <a:blipFill rotWithShape="1">
            <a:blip r:embed="rId5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19" name="Arc 33"/>
          <p:cNvSpPr>
            <a:spLocks/>
          </p:cNvSpPr>
          <p:nvPr/>
        </p:nvSpPr>
        <p:spPr bwMode="auto">
          <a:xfrm>
            <a:off x="5257800" y="5992813"/>
            <a:ext cx="228600" cy="560387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7293607 h 43060"/>
              <a:gd name="T4" fmla="*/ 0 w 21600"/>
              <a:gd name="T5" fmla="*/ 3658666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" name="Text Box 34"/>
          <p:cNvSpPr txBox="1">
            <a:spLocks noChangeArrowheads="1"/>
          </p:cNvSpPr>
          <p:nvPr/>
        </p:nvSpPr>
        <p:spPr bwMode="auto">
          <a:xfrm>
            <a:off x="5486400" y="6019800"/>
            <a:ext cx="12954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Calculate the coordinates</a:t>
            </a:r>
          </a:p>
        </p:txBody>
      </p:sp>
      <p:sp>
        <p:nvSpPr>
          <p:cNvPr id="21" name="Text Box 14"/>
          <p:cNvSpPr txBox="1">
            <a:spLocks noChangeArrowheads="1"/>
          </p:cNvSpPr>
          <p:nvPr/>
        </p:nvSpPr>
        <p:spPr bwMode="auto">
          <a:xfrm>
            <a:off x="6629400" y="259080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(1,6)</a:t>
            </a:r>
          </a:p>
        </p:txBody>
      </p:sp>
      <p:grpSp>
        <p:nvGrpSpPr>
          <p:cNvPr id="22" name="Group 18"/>
          <p:cNvGrpSpPr>
            <a:grpSpLocks/>
          </p:cNvGrpSpPr>
          <p:nvPr/>
        </p:nvGrpSpPr>
        <p:grpSpPr bwMode="auto">
          <a:xfrm>
            <a:off x="6704013" y="2994025"/>
            <a:ext cx="152400" cy="152400"/>
            <a:chOff x="2832" y="3648"/>
            <a:chExt cx="96" cy="96"/>
          </a:xfrm>
        </p:grpSpPr>
        <p:sp>
          <p:nvSpPr>
            <p:cNvPr id="23" name="Line 19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" name="Line 20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5" name="Group 9"/>
          <p:cNvGrpSpPr>
            <a:grpSpLocks/>
          </p:cNvGrpSpPr>
          <p:nvPr/>
        </p:nvGrpSpPr>
        <p:grpSpPr bwMode="auto">
          <a:xfrm>
            <a:off x="7467600" y="3303588"/>
            <a:ext cx="152400" cy="152400"/>
            <a:chOff x="2832" y="3648"/>
            <a:chExt cx="96" cy="96"/>
          </a:xfrm>
        </p:grpSpPr>
        <p:sp>
          <p:nvSpPr>
            <p:cNvPr id="26" name="Line 7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" name="Line 8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8" name="Group 10"/>
          <p:cNvGrpSpPr>
            <a:grpSpLocks/>
          </p:cNvGrpSpPr>
          <p:nvPr/>
        </p:nvGrpSpPr>
        <p:grpSpPr bwMode="auto">
          <a:xfrm>
            <a:off x="5907088" y="2676525"/>
            <a:ext cx="152400" cy="152400"/>
            <a:chOff x="2832" y="3648"/>
            <a:chExt cx="96" cy="96"/>
          </a:xfrm>
        </p:grpSpPr>
        <p:sp>
          <p:nvSpPr>
            <p:cNvPr id="29" name="Line 11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" name="Line 12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690883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  <p:bldP spid="14" grpId="0" animBg="1"/>
      <p:bldP spid="15" grpId="0"/>
      <p:bldP spid="19" grpId="0" animBg="1"/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Circles</a:t>
            </a:r>
          </a:p>
        </p:txBody>
      </p:sp>
      <p:sp>
        <p:nvSpPr>
          <p:cNvPr id="1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 txBox="1">
                <a:spLocks noChangeArrowheads="1"/>
              </p:cNvSpPr>
              <p:nvPr/>
            </p:nvSpPr>
            <p:spPr>
              <a:xfrm>
                <a:off x="304800" y="1600200"/>
                <a:ext cx="3581400" cy="45259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can find the midpoint of a line segment by finding the means of the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sz="1400" b="1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US" sz="1400" b="1" dirty="0">
                    <a:latin typeface="Comic Sans MS" panose="030F0702030302020204" pitchFamily="66" charset="0"/>
                  </a:rPr>
                  <a:t> coordinates.</a:t>
                </a:r>
                <a:endParaRPr lang="en-GB" sz="14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FontTx/>
                  <a:buNone/>
                  <a:defRPr/>
                </a:pPr>
                <a:endParaRPr lang="en-US" sz="1400" b="1" dirty="0">
                  <a:latin typeface="Comic Sans MS" pitchFamily="66" charset="0"/>
                </a:endParaRPr>
              </a:p>
              <a:p>
                <a:pPr algn="ctr">
                  <a:buFont typeface="Wingdings"/>
                  <a:buChar char="à"/>
                  <a:defRPr/>
                </a:pP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You can find the mid-point of a line by using the following formula:</a:t>
                </a:r>
              </a:p>
              <a:p>
                <a:pPr algn="ctr">
                  <a:buFont typeface="Wingdings"/>
                  <a:buChar char="à"/>
                  <a:defRPr/>
                </a:pPr>
                <a:endParaRPr lang="en-US" sz="1400" dirty="0">
                  <a:latin typeface="Comic Sans MS" pitchFamily="66" charset="0"/>
                  <a:sym typeface="Wingdings" pitchFamily="2" charset="2"/>
                </a:endParaRPr>
              </a:p>
              <a:p>
                <a:pPr algn="ctr">
                  <a:buFont typeface="Wingdings"/>
                  <a:buChar char="à"/>
                  <a:defRPr/>
                </a:pPr>
                <a:endParaRPr lang="en-US" sz="1400" dirty="0">
                  <a:latin typeface="Comic Sans MS" pitchFamily="66" charset="0"/>
                  <a:sym typeface="Wingdings" pitchFamily="2" charset="2"/>
                </a:endParaRPr>
              </a:p>
              <a:p>
                <a:pPr algn="ctr">
                  <a:buFont typeface="Wingdings"/>
                  <a:buChar char="à"/>
                  <a:defRPr/>
                </a:pPr>
                <a:endParaRPr lang="en-US" sz="1400" dirty="0">
                  <a:latin typeface="Comic Sans MS" pitchFamily="66" charset="0"/>
                  <a:sym typeface="Wingdings" pitchFamily="2" charset="2"/>
                </a:endParaRPr>
              </a:p>
              <a:p>
                <a:pPr algn="ctr">
                  <a:buFont typeface="Wingdings"/>
                  <a:buChar char="à"/>
                  <a:defRPr/>
                </a:pP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Where (x</a:t>
                </a:r>
                <a:r>
                  <a:rPr lang="en-US" sz="1400" baseline="-25000" dirty="0">
                    <a:latin typeface="Comic Sans MS" pitchFamily="66" charset="0"/>
                    <a:sym typeface="Wingdings" pitchFamily="2" charset="2"/>
                  </a:rPr>
                  <a:t>1</a:t>
                </a: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,y</a:t>
                </a:r>
                <a:r>
                  <a:rPr lang="en-US" sz="1400" baseline="-25000" dirty="0">
                    <a:latin typeface="Comic Sans MS" pitchFamily="66" charset="0"/>
                    <a:sym typeface="Wingdings" pitchFamily="2" charset="2"/>
                  </a:rPr>
                  <a:t>1</a:t>
                </a: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) and (x</a:t>
                </a:r>
                <a:r>
                  <a:rPr lang="en-US" sz="1400" baseline="-25000" dirty="0">
                    <a:latin typeface="Comic Sans MS" pitchFamily="66" charset="0"/>
                    <a:sym typeface="Wingdings" pitchFamily="2" charset="2"/>
                  </a:rPr>
                  <a:t>2</a:t>
                </a: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,y</a:t>
                </a:r>
                <a:r>
                  <a:rPr lang="en-US" sz="1400" baseline="-25000" dirty="0">
                    <a:latin typeface="Comic Sans MS" pitchFamily="66" charset="0"/>
                    <a:sym typeface="Wingdings" pitchFamily="2" charset="2"/>
                  </a:rPr>
                  <a:t>2</a:t>
                </a: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) are the ends of the line segment </a:t>
                </a:r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1600200"/>
                <a:ext cx="3581400" cy="4525963"/>
              </a:xfrm>
              <a:prstGeom prst="rect">
                <a:avLst/>
              </a:prstGeom>
              <a:blipFill>
                <a:blip r:embed="rId2"/>
                <a:stretch>
                  <a:fillRect l="-170" t="-809" r="-17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66800" y="3124200"/>
            <a:ext cx="2124876" cy="601383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038600" y="1447800"/>
            <a:ext cx="48593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1400">
                <a:latin typeface="Comic Sans MS" pitchFamily="66" charset="0"/>
              </a:rPr>
              <a:t>PQ is a diameter of a circle, centre (2,-2). Given that P is (8,-5), find the coordinates of Q.</a:t>
            </a: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 flipV="1">
            <a:off x="6400800" y="1957388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 rot="5400000" flipV="1">
            <a:off x="6362700" y="1995488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" name="Oval 13"/>
          <p:cNvSpPr>
            <a:spLocks noChangeArrowheads="1"/>
          </p:cNvSpPr>
          <p:nvPr/>
        </p:nvSpPr>
        <p:spPr bwMode="auto">
          <a:xfrm>
            <a:off x="5826125" y="2919413"/>
            <a:ext cx="1676400" cy="16764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5303838" y="2530475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(x,y)</a:t>
            </a: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7131050" y="4370388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(8,-5)</a:t>
            </a:r>
          </a:p>
        </p:txBody>
      </p: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5538788" y="285115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Q</a:t>
            </a:r>
          </a:p>
        </p:txBody>
      </p:sp>
      <p:sp>
        <p:nvSpPr>
          <p:cNvPr id="13" name="Text Box 17"/>
          <p:cNvSpPr txBox="1">
            <a:spLocks noChangeArrowheads="1"/>
          </p:cNvSpPr>
          <p:nvPr/>
        </p:nvSpPr>
        <p:spPr bwMode="auto">
          <a:xfrm>
            <a:off x="7291388" y="4586288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P</a:t>
            </a:r>
          </a:p>
        </p:txBody>
      </p:sp>
      <p:sp>
        <p:nvSpPr>
          <p:cNvPr id="14" name="Line 22"/>
          <p:cNvSpPr>
            <a:spLocks noChangeShapeType="1"/>
          </p:cNvSpPr>
          <p:nvPr/>
        </p:nvSpPr>
        <p:spPr bwMode="auto">
          <a:xfrm>
            <a:off x="6032500" y="3200400"/>
            <a:ext cx="1277938" cy="1106488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6283325" y="3833813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(2,-2)</a:t>
            </a:r>
          </a:p>
        </p:txBody>
      </p:sp>
      <p:grpSp>
        <p:nvGrpSpPr>
          <p:cNvPr id="16" name="Group 18"/>
          <p:cNvGrpSpPr>
            <a:grpSpLocks/>
          </p:cNvGrpSpPr>
          <p:nvPr/>
        </p:nvGrpSpPr>
        <p:grpSpPr bwMode="auto">
          <a:xfrm>
            <a:off x="6588125" y="3681413"/>
            <a:ext cx="152400" cy="152400"/>
            <a:chOff x="2832" y="3648"/>
            <a:chExt cx="96" cy="96"/>
          </a:xfrm>
        </p:grpSpPr>
        <p:sp>
          <p:nvSpPr>
            <p:cNvPr id="18" name="Line 19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Line 20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0" name="Group 9"/>
          <p:cNvGrpSpPr>
            <a:grpSpLocks/>
          </p:cNvGrpSpPr>
          <p:nvPr/>
        </p:nvGrpSpPr>
        <p:grpSpPr bwMode="auto">
          <a:xfrm>
            <a:off x="7243763" y="4230688"/>
            <a:ext cx="152400" cy="152400"/>
            <a:chOff x="2832" y="3648"/>
            <a:chExt cx="96" cy="96"/>
          </a:xfrm>
        </p:grpSpPr>
        <p:sp>
          <p:nvSpPr>
            <p:cNvPr id="21" name="Line 7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Line 8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3" name="Group 10"/>
          <p:cNvGrpSpPr>
            <a:grpSpLocks/>
          </p:cNvGrpSpPr>
          <p:nvPr/>
        </p:nvGrpSpPr>
        <p:grpSpPr bwMode="auto">
          <a:xfrm>
            <a:off x="5937250" y="3111500"/>
            <a:ext cx="152400" cy="152400"/>
            <a:chOff x="2832" y="3648"/>
            <a:chExt cx="96" cy="96"/>
          </a:xfrm>
        </p:grpSpPr>
        <p:sp>
          <p:nvSpPr>
            <p:cNvPr id="24" name="Line 11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Line 12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3719513" y="4911725"/>
            <a:ext cx="455453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1400">
                <a:latin typeface="Comic Sans MS" pitchFamily="66" charset="0"/>
              </a:rPr>
              <a:t>Write the unknown coordinate in terms of x and y, and fill in the formula for the mid-point as before…</a:t>
            </a:r>
          </a:p>
        </p:txBody>
      </p:sp>
      <p:sp>
        <p:nvSpPr>
          <p:cNvPr id="27" name="TextBox 2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57200" y="4800600"/>
            <a:ext cx="983603" cy="495649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28" name="TextBox 2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57200" y="5410200"/>
            <a:ext cx="983603" cy="307777"/>
          </a:xfrm>
          <a:prstGeom prst="rect">
            <a:avLst/>
          </a:prstGeom>
          <a:blipFill rotWithShape="1">
            <a:blip r:embed="rId5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29" name="TextBox 2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62000" y="5867400"/>
            <a:ext cx="804451" cy="307777"/>
          </a:xfrm>
          <a:prstGeom prst="rect">
            <a:avLst/>
          </a:prstGeom>
          <a:blipFill rotWithShape="1">
            <a:blip r:embed="rId6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30" name="TextBox 2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133600" y="4800600"/>
            <a:ext cx="1120691" cy="500009"/>
          </a:xfrm>
          <a:prstGeom prst="rect">
            <a:avLst/>
          </a:prstGeom>
          <a:blipFill rotWithShape="1">
            <a:blip r:embed="rId7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31" name="TextBox 3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133600" y="5410200"/>
            <a:ext cx="1120691" cy="307777"/>
          </a:xfrm>
          <a:prstGeom prst="rect">
            <a:avLst/>
          </a:prstGeom>
          <a:blipFill rotWithShape="1">
            <a:blip r:embed="rId8"/>
            <a:stretch>
              <a:fillRect b="-2000"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32" name="TextBox 3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438400" y="5867400"/>
            <a:ext cx="672235" cy="307777"/>
          </a:xfrm>
          <a:prstGeom prst="rect">
            <a:avLst/>
          </a:prstGeom>
          <a:blipFill rotWithShape="1">
            <a:blip r:embed="rId9"/>
            <a:stretch>
              <a:fillRect b="-2000"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33" name="Text Box 14"/>
          <p:cNvSpPr txBox="1">
            <a:spLocks noChangeArrowheads="1"/>
          </p:cNvSpPr>
          <p:nvPr/>
        </p:nvSpPr>
        <p:spPr bwMode="auto">
          <a:xfrm>
            <a:off x="5334000" y="251460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(-4,1)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733800" y="6172200"/>
            <a:ext cx="4876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1400">
                <a:latin typeface="Comic Sans MS" pitchFamily="66" charset="0"/>
              </a:rPr>
              <a:t>Set the x-part equal to 2 and the y-part equal to -2…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387418" y="5500540"/>
                <a:ext cx="1370375" cy="576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+8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/>
                            </a:rPr>
                            <m:t>,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−5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7418" y="5500540"/>
                <a:ext cx="1370375" cy="57637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7365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/>
      <p:bldP spid="10" grpId="1"/>
      <p:bldP spid="11" grpId="0"/>
      <p:bldP spid="12" grpId="0"/>
      <p:bldP spid="13" grpId="0"/>
      <p:bldP spid="14" grpId="0" animBg="1"/>
      <p:bldP spid="15" grpId="0"/>
      <p:bldP spid="26" grpId="0"/>
      <p:bldP spid="33" grpId="0"/>
      <p:bldP spid="34" grpId="0"/>
      <p:bldP spid="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C28D9FB-2C9E-4742-95EE-46B11A8A5B22}"/>
              </a:ext>
            </a:extLst>
          </p:cNvPr>
          <p:cNvSpPr/>
          <p:nvPr/>
        </p:nvSpPr>
        <p:spPr>
          <a:xfrm>
            <a:off x="857235" y="1316007"/>
            <a:ext cx="7410427" cy="431656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138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138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6B</a:t>
            </a:r>
            <a:endParaRPr lang="ja-JP" altLang="en-US" sz="13800" b="1" dirty="0">
              <a:ln w="38100">
                <a:solidFill>
                  <a:srgbClr val="FFFF00"/>
                </a:solidFill>
                <a:prstDash val="solid"/>
              </a:ln>
              <a:latin typeface="French Script MT" panose="03020402040607040605" pitchFamily="66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507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The perpendicular bisector of a line segment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𝑨𝑩</m:t>
                    </m:r>
                  </m:oMath>
                </a14:m>
                <a:r>
                  <a:rPr lang="en-US" sz="1600" b="1" dirty="0">
                    <a:latin typeface="Comic Sans MS" panose="030F0702030302020204" pitchFamily="66" charset="0"/>
                  </a:rPr>
                  <a:t> is the straight line that is perpendicular to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𝑨𝑩</m:t>
                    </m:r>
                  </m:oMath>
                </a14:m>
                <a:r>
                  <a:rPr lang="en-US" sz="1600" b="1" dirty="0">
                    <a:latin typeface="Comic Sans MS" panose="030F0702030302020204" pitchFamily="66" charset="0"/>
                  </a:rPr>
                  <a:t> and passes through its midpoint</a:t>
                </a: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3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V="1">
            <a:off x="6934200" y="16002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rot="5400000" flipV="1">
            <a:off x="6896100" y="16383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" name="Oval 13"/>
          <p:cNvSpPr>
            <a:spLocks noChangeArrowheads="1"/>
          </p:cNvSpPr>
          <p:nvPr/>
        </p:nvSpPr>
        <p:spPr bwMode="auto">
          <a:xfrm>
            <a:off x="6477000" y="1447800"/>
            <a:ext cx="1676400" cy="16764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0" y="2629989"/>
            <a:ext cx="3866606" cy="3994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en-GB" sz="1600" dirty="0">
                <a:latin typeface="Comic Sans MS" pitchFamily="66" charset="0"/>
              </a:rPr>
              <a:t>	The line AB is the diameter of the circle with centre C, where A and B are (-1, 4) and (5, 2) respectively. The line l passes through C and is perpendicular to AB. Find the equation of l.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1600" dirty="0">
              <a:latin typeface="Comic Sans MS" pitchFamily="66" charset="0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en-GB" sz="1600" dirty="0">
                <a:latin typeface="Comic Sans MS" pitchFamily="66" charset="0"/>
              </a:rPr>
              <a:t>	We need to: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dirty="0">
                <a:latin typeface="Comic Sans MS" pitchFamily="66" charset="0"/>
              </a:rPr>
              <a:t>	a) Find the gradient of the line AB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dirty="0">
                <a:latin typeface="Comic Sans MS" pitchFamily="66" charset="0"/>
              </a:rPr>
              <a:t>	b) Then work out the gradient perpendicular to that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dirty="0">
                <a:latin typeface="Comic Sans MS" pitchFamily="66" charset="0"/>
              </a:rPr>
              <a:t>	c) We also need to find the co-ordinates of the centre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dirty="0">
                <a:latin typeface="Comic Sans MS" pitchFamily="66" charset="0"/>
              </a:rPr>
              <a:t>	d) We can then find the equation of l</a:t>
            </a:r>
          </a:p>
        </p:txBody>
      </p: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8001000" y="2541588"/>
            <a:ext cx="152400" cy="152400"/>
            <a:chOff x="2832" y="3648"/>
            <a:chExt cx="96" cy="96"/>
          </a:xfrm>
        </p:grpSpPr>
        <p:sp>
          <p:nvSpPr>
            <p:cNvPr id="10" name="Line 7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2" name="Group 10"/>
          <p:cNvGrpSpPr>
            <a:grpSpLocks/>
          </p:cNvGrpSpPr>
          <p:nvPr/>
        </p:nvGrpSpPr>
        <p:grpSpPr bwMode="auto">
          <a:xfrm>
            <a:off x="6440488" y="1914525"/>
            <a:ext cx="152400" cy="152400"/>
            <a:chOff x="2832" y="3648"/>
            <a:chExt cx="96" cy="96"/>
          </a:xfrm>
        </p:grpSpPr>
        <p:sp>
          <p:nvSpPr>
            <p:cNvPr id="13" name="Line 11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5837238" y="1525588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(-1,4)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8077200" y="236220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(5,2)</a:t>
            </a: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6042025" y="1787525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8001000" y="266700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B</a:t>
            </a:r>
          </a:p>
        </p:txBody>
      </p: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7237413" y="2232025"/>
            <a:ext cx="152400" cy="152400"/>
            <a:chOff x="2832" y="3648"/>
            <a:chExt cx="96" cy="96"/>
          </a:xfrm>
        </p:grpSpPr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7246938" y="2386013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23" name="Line 22"/>
          <p:cNvSpPr>
            <a:spLocks noChangeShapeType="1"/>
          </p:cNvSpPr>
          <p:nvPr/>
        </p:nvSpPr>
        <p:spPr bwMode="auto">
          <a:xfrm>
            <a:off x="6508750" y="1989138"/>
            <a:ext cx="1585913" cy="633412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" name="Line 23"/>
          <p:cNvSpPr>
            <a:spLocks noChangeShapeType="1"/>
          </p:cNvSpPr>
          <p:nvPr/>
        </p:nvSpPr>
        <p:spPr bwMode="auto">
          <a:xfrm flipH="1">
            <a:off x="6548438" y="1130300"/>
            <a:ext cx="1211262" cy="3146425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4194175" y="1331913"/>
            <a:ext cx="1250950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000" b="1">
                <a:latin typeface="Comic Sans MS" pitchFamily="66" charset="0"/>
              </a:rPr>
              <a:t>Draw a sketch!</a:t>
            </a:r>
          </a:p>
        </p:txBody>
      </p:sp>
      <p:sp>
        <p:nvSpPr>
          <p:cNvPr id="26" name="Text Box 25"/>
          <p:cNvSpPr txBox="1">
            <a:spLocks noChangeArrowheads="1"/>
          </p:cNvSpPr>
          <p:nvPr/>
        </p:nvSpPr>
        <p:spPr bwMode="auto">
          <a:xfrm>
            <a:off x="7643813" y="1138238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6600"/>
                </a:solidFill>
                <a:latin typeface="Comic Sans MS" pitchFamily="66" charset="0"/>
              </a:rPr>
              <a:t>l</a:t>
            </a: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1506608"/>
              </p:ext>
            </p:extLst>
          </p:nvPr>
        </p:nvGraphicFramePr>
        <p:xfrm>
          <a:off x="4572000" y="4572000"/>
          <a:ext cx="1801813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" name="Equation" r:id="rId4" imgW="1180588" imgH="431613" progId="Equation.DSMT4">
                  <p:embed/>
                </p:oleObj>
              </mc:Choice>
              <mc:Fallback>
                <p:oleObj name="Equation" r:id="rId4" imgW="1180588" imgH="431613" progId="Equation.DSMT4">
                  <p:embed/>
                  <p:pic>
                    <p:nvPicPr>
                      <p:cNvPr id="10266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572000"/>
                        <a:ext cx="1801813" cy="65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1157167"/>
              </p:ext>
            </p:extLst>
          </p:nvPr>
        </p:nvGraphicFramePr>
        <p:xfrm>
          <a:off x="4572000" y="5334000"/>
          <a:ext cx="1879600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9" name="Equation" r:id="rId6" imgW="1231366" imgH="418918" progId="Equation.DSMT4">
                  <p:embed/>
                </p:oleObj>
              </mc:Choice>
              <mc:Fallback>
                <p:oleObj name="Equation" r:id="rId6" imgW="1231366" imgH="418918" progId="Equation.DSMT4">
                  <p:embed/>
                  <p:pic>
                    <p:nvPicPr>
                      <p:cNvPr id="10267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5334000"/>
                        <a:ext cx="1879600" cy="639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8753123"/>
              </p:ext>
            </p:extLst>
          </p:nvPr>
        </p:nvGraphicFramePr>
        <p:xfrm>
          <a:off x="4572000" y="6096000"/>
          <a:ext cx="1452563" cy="60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0" name="Equation" r:id="rId8" imgW="952087" imgH="393529" progId="Equation.DSMT4">
                  <p:embed/>
                </p:oleObj>
              </mc:Choice>
              <mc:Fallback>
                <p:oleObj name="Equation" r:id="rId8" imgW="952087" imgH="393529" progId="Equation.DSMT4">
                  <p:embed/>
                  <p:pic>
                    <p:nvPicPr>
                      <p:cNvPr id="10268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6096000"/>
                        <a:ext cx="1452563" cy="601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 Box 29"/>
          <p:cNvSpPr txBox="1">
            <a:spLocks noChangeArrowheads="1"/>
          </p:cNvSpPr>
          <p:nvPr/>
        </p:nvSpPr>
        <p:spPr bwMode="auto">
          <a:xfrm>
            <a:off x="3163388" y="4299857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= -</a:t>
            </a:r>
            <a:r>
              <a:rPr lang="en-GB" baseline="30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baseline="-25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2455817" y="5077097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= 3</a:t>
            </a:r>
            <a:endParaRPr lang="en-GB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311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7" grpId="0"/>
      <p:bldP spid="18" grpId="0"/>
      <p:bldP spid="22" grpId="0"/>
      <p:bldP spid="23" grpId="0" animBg="1"/>
      <p:bldP spid="24" grpId="0" animBg="1"/>
      <p:bldP spid="25" grpId="0" animBg="1"/>
      <p:bldP spid="26" grpId="0"/>
      <p:bldP spid="30" grpId="0"/>
      <p:bldP spid="31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381</TotalTime>
  <Words>5930</Words>
  <Application>Microsoft Office PowerPoint</Application>
  <PresentationFormat>画面に合わせる (4:3)</PresentationFormat>
  <Paragraphs>1010</Paragraphs>
  <Slides>55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55</vt:i4>
      </vt:variant>
    </vt:vector>
  </HeadingPairs>
  <TitlesOfParts>
    <vt:vector size="68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French Script MT</vt:lpstr>
      <vt:lpstr>Segoe UI Black</vt:lpstr>
      <vt:lpstr>Wingdings</vt:lpstr>
      <vt:lpstr>Office テーマ</vt:lpstr>
      <vt:lpstr>Equation</vt:lpstr>
      <vt:lpstr>PowerPoint プレゼンテーション</vt:lpstr>
      <vt:lpstr>Prior Knowledge Check</vt:lpstr>
      <vt:lpstr>PowerPoint プレゼンテーション</vt:lpstr>
      <vt:lpstr>Circles</vt:lpstr>
      <vt:lpstr>Circles</vt:lpstr>
      <vt:lpstr>Circles</vt:lpstr>
      <vt:lpstr>Circles</vt:lpstr>
      <vt:lpstr>PowerPoint プレゼンテーション</vt:lpstr>
      <vt:lpstr>Circles</vt:lpstr>
      <vt:lpstr>Circles</vt:lpstr>
      <vt:lpstr>Circles</vt:lpstr>
      <vt:lpstr>Circles</vt:lpstr>
      <vt:lpstr>Circles</vt:lpstr>
      <vt:lpstr>Circles</vt:lpstr>
      <vt:lpstr>Circles</vt:lpstr>
      <vt:lpstr>PowerPoint プレゼンテーション</vt:lpstr>
      <vt:lpstr>Circles</vt:lpstr>
      <vt:lpstr>Circles</vt:lpstr>
      <vt:lpstr>Circles</vt:lpstr>
      <vt:lpstr>Circles</vt:lpstr>
      <vt:lpstr>Circles</vt:lpstr>
      <vt:lpstr>Circles</vt:lpstr>
      <vt:lpstr>Circles</vt:lpstr>
      <vt:lpstr>Circles</vt:lpstr>
      <vt:lpstr>Circles</vt:lpstr>
      <vt:lpstr>PowerPoint プレゼンテーション</vt:lpstr>
      <vt:lpstr>Circles</vt:lpstr>
      <vt:lpstr>Circles</vt:lpstr>
      <vt:lpstr>Circles</vt:lpstr>
      <vt:lpstr>Circles</vt:lpstr>
      <vt:lpstr>PowerPoint プレゼンテーション</vt:lpstr>
      <vt:lpstr>Circles</vt:lpstr>
      <vt:lpstr>Circles</vt:lpstr>
      <vt:lpstr>Circles</vt:lpstr>
      <vt:lpstr>Circles</vt:lpstr>
      <vt:lpstr>Circles</vt:lpstr>
      <vt:lpstr>Circles</vt:lpstr>
      <vt:lpstr>Circles</vt:lpstr>
      <vt:lpstr>Circles</vt:lpstr>
      <vt:lpstr>Circles</vt:lpstr>
      <vt:lpstr>Circles</vt:lpstr>
      <vt:lpstr>Circles</vt:lpstr>
      <vt:lpstr>PowerPoint プレゼンテーション</vt:lpstr>
      <vt:lpstr>Circles</vt:lpstr>
      <vt:lpstr>Circles</vt:lpstr>
      <vt:lpstr>Circles</vt:lpstr>
      <vt:lpstr>Circles</vt:lpstr>
      <vt:lpstr>Circles</vt:lpstr>
      <vt:lpstr>Circles</vt:lpstr>
      <vt:lpstr>Circles</vt:lpstr>
      <vt:lpstr>Circles</vt:lpstr>
      <vt:lpstr>Circles</vt:lpstr>
      <vt:lpstr>Circles</vt:lpstr>
      <vt:lpstr>Circles</vt:lpstr>
      <vt:lpstr>Circles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Mike Pye</cp:lastModifiedBy>
  <cp:revision>85</cp:revision>
  <cp:lastPrinted>2017-11-21T05:26:55Z</cp:lastPrinted>
  <dcterms:created xsi:type="dcterms:W3CDTF">2017-08-14T15:35:38Z</dcterms:created>
  <dcterms:modified xsi:type="dcterms:W3CDTF">2018-08-13T23:40:34Z</dcterms:modified>
</cp:coreProperties>
</file>