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3" Type="http://schemas.openxmlformats.org/officeDocument/2006/relationships/image" Target="../media/image1.png"/><Relationship Id="rId7" Type="http://schemas.openxmlformats.org/officeDocument/2006/relationships/image" Target="../media/image134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3.png"/><Relationship Id="rId5" Type="http://schemas.openxmlformats.org/officeDocument/2006/relationships/image" Target="../media/image132.png"/><Relationship Id="rId4" Type="http://schemas.openxmlformats.org/officeDocument/2006/relationships/image" Target="../media/image131.png"/><Relationship Id="rId9" Type="http://schemas.openxmlformats.org/officeDocument/2006/relationships/image" Target="../media/image1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3" Type="http://schemas.openxmlformats.org/officeDocument/2006/relationships/image" Target="../media/image1.png"/><Relationship Id="rId7" Type="http://schemas.openxmlformats.org/officeDocument/2006/relationships/image" Target="../media/image137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5" Type="http://schemas.openxmlformats.org/officeDocument/2006/relationships/image" Target="../media/image132.png"/><Relationship Id="rId10" Type="http://schemas.openxmlformats.org/officeDocument/2006/relationships/image" Target="../media/image140.png"/><Relationship Id="rId4" Type="http://schemas.openxmlformats.org/officeDocument/2006/relationships/image" Target="../media/image131.png"/><Relationship Id="rId9" Type="http://schemas.openxmlformats.org/officeDocument/2006/relationships/image" Target="../media/image13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png"/><Relationship Id="rId3" Type="http://schemas.openxmlformats.org/officeDocument/2006/relationships/image" Target="../media/image1.png"/><Relationship Id="rId7" Type="http://schemas.openxmlformats.org/officeDocument/2006/relationships/image" Target="../media/image140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5" Type="http://schemas.openxmlformats.org/officeDocument/2006/relationships/image" Target="../media/image132.png"/><Relationship Id="rId4" Type="http://schemas.openxmlformats.org/officeDocument/2006/relationships/image" Target="../media/image13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.png"/><Relationship Id="rId5" Type="http://schemas.openxmlformats.org/officeDocument/2006/relationships/image" Target="../media/image14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7" Type="http://schemas.openxmlformats.org/officeDocument/2006/relationships/image" Target="../media/image150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5" Type="http://schemas.openxmlformats.org/officeDocument/2006/relationships/image" Target="../media/image3.png"/><Relationship Id="rId4" Type="http://schemas.openxmlformats.org/officeDocument/2006/relationships/image" Target="../media/image14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png"/><Relationship Id="rId3" Type="http://schemas.openxmlformats.org/officeDocument/2006/relationships/image" Target="../media/image143.png"/><Relationship Id="rId7" Type="http://schemas.openxmlformats.org/officeDocument/2006/relationships/image" Target="../media/image152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1.png"/><Relationship Id="rId5" Type="http://schemas.openxmlformats.org/officeDocument/2006/relationships/image" Target="../media/image150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7" Type="http://schemas.openxmlformats.org/officeDocument/2006/relationships/image" Target="../media/image155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3.png"/><Relationship Id="rId5" Type="http://schemas.openxmlformats.org/officeDocument/2006/relationships/image" Target="../media/image15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3" Type="http://schemas.openxmlformats.org/officeDocument/2006/relationships/image" Target="../media/image143.png"/><Relationship Id="rId7" Type="http://schemas.openxmlformats.org/officeDocument/2006/relationships/image" Target="../media/image157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3.png"/><Relationship Id="rId5" Type="http://schemas.openxmlformats.org/officeDocument/2006/relationships/image" Target="../media/image156.png"/><Relationship Id="rId10" Type="http://schemas.openxmlformats.org/officeDocument/2006/relationships/image" Target="../media/image160.png"/><Relationship Id="rId4" Type="http://schemas.openxmlformats.org/officeDocument/2006/relationships/image" Target="../media/image3.png"/><Relationship Id="rId9" Type="http://schemas.openxmlformats.org/officeDocument/2006/relationships/image" Target="../media/image1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3" y="2319273"/>
            <a:ext cx="6138539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5H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686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0982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Two quantities are in direct proportion when they increase at the same rate. The graph of these quantities is a straight line through the origin.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In 1991 there were 18,500 people living in Bradley Stoke. Planners project that the number of people living in Bradley Stoke would increase by 350 each year.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a linear model for the population p of Bradley Stoke t years after 1991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Write down one reason why this may not be a realistic model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5H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6571" y="1497874"/>
            <a:ext cx="4729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There are 18,500 people to start with</a:t>
            </a:r>
          </a:p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It will increase by 350 people for every year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03668" y="2272936"/>
                <a:ext cx="20933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=18500+350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668" y="2272936"/>
                <a:ext cx="2093330" cy="307777"/>
              </a:xfrm>
              <a:prstGeom prst="rect">
                <a:avLst/>
              </a:prstGeom>
              <a:blipFill>
                <a:blip r:embed="rId2"/>
                <a:stretch>
                  <a:fillRect l="-2616" r="-2035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140926" y="2965268"/>
            <a:ext cx="4759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Population does not increase at a linear rate (more people = faster growth), so this model may not be realistic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9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Two quantities are in direct proportion when they increase at the same rate. The graph of these quantities is a straight line through the origin.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graph shows the extension,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of a spring where different masses,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are attached to the end of the spring.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gradient,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of the line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an equation linking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what the value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represents in this context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5H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967012" y="992776"/>
            <a:ext cx="4945996" cy="3535549"/>
            <a:chOff x="3971583" y="1071153"/>
            <a:chExt cx="4945996" cy="3535549"/>
          </a:xfrm>
        </p:grpSpPr>
        <p:grpSp>
          <p:nvGrpSpPr>
            <p:cNvPr id="12" name="Group 11"/>
            <p:cNvGrpSpPr/>
            <p:nvPr/>
          </p:nvGrpSpPr>
          <p:grpSpPr>
            <a:xfrm>
              <a:off x="4397830" y="1071153"/>
              <a:ext cx="4519749" cy="3150827"/>
              <a:chOff x="4380412" y="1010194"/>
              <a:chExt cx="4519749" cy="3150827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08603" y="1325203"/>
                <a:ext cx="3951924" cy="2639917"/>
              </a:xfrm>
              <a:prstGeom prst="rect">
                <a:avLst/>
              </a:prstGeom>
            </p:spPr>
          </p:pic>
          <p:cxnSp>
            <p:nvCxnSpPr>
              <p:cNvPr id="6" name="Straight Arrow Connector 5"/>
              <p:cNvCxnSpPr/>
              <p:nvPr/>
            </p:nvCxnSpPr>
            <p:spPr>
              <a:xfrm>
                <a:off x="4598127" y="3962400"/>
                <a:ext cx="410173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flipV="1">
                <a:off x="4598125" y="1210493"/>
                <a:ext cx="1" cy="27693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8643257" y="3884022"/>
                    <a:ext cx="256904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8" name="Text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43257" y="3884022"/>
                    <a:ext cx="256904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1905" r="-11905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4380412" y="1010194"/>
                    <a:ext cx="20621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80412" y="1010194"/>
                    <a:ext cx="206210" cy="2769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9412" r="-20588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3" name="TextBox 12"/>
            <p:cNvSpPr txBox="1"/>
            <p:nvPr/>
          </p:nvSpPr>
          <p:spPr>
            <a:xfrm rot="16200000">
              <a:off x="3341602" y="2486836"/>
              <a:ext cx="15985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Extension (cm)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15600" y="4268148"/>
              <a:ext cx="23727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Mass on spring (grams)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69187" y="3981806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39563" y="4000807"/>
              <a:ext cx="5277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100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06644" y="3999561"/>
              <a:ext cx="5597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200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53940" y="3999561"/>
              <a:ext cx="5597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300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882055" y="3999561"/>
              <a:ext cx="5597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400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65504" y="2963407"/>
              <a:ext cx="4026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10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33444" y="2116150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20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6374675" y="3065416"/>
            <a:ext cx="879565" cy="1"/>
          </a:xfrm>
          <a:prstGeom prst="line">
            <a:avLst/>
          </a:prstGeom>
          <a:ln w="381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254240" y="2669175"/>
            <a:ext cx="4355" cy="422367"/>
          </a:xfrm>
          <a:prstGeom prst="line">
            <a:avLst/>
          </a:prstGeom>
          <a:ln w="381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597798" y="1985554"/>
            <a:ext cx="3919185" cy="19594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228114" y="272578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35782" y="30262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100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0892" y="4693919"/>
                <a:ext cx="1511696" cy="4592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𝐺𝑟𝑎𝑑𝑖𝑒𝑛𝑡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𝑟𝑖𝑠𝑒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𝑟𝑢𝑛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92" y="4693919"/>
                <a:ext cx="1511696" cy="4592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15246" y="5360125"/>
                <a:ext cx="1487971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𝐺𝑟𝑎𝑑𝑖𝑒𝑛𝑡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246" y="5360125"/>
                <a:ext cx="1487971" cy="4676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10892" y="5991497"/>
                <a:ext cx="1374159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𝐺𝑟𝑎𝑑𝑖𝑒𝑛𝑡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92" y="5991497"/>
                <a:ext cx="1374159" cy="4676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014282" y="4979379"/>
            <a:ext cx="160095" cy="585397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9065" y="5106053"/>
            <a:ext cx="12975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Sub in values</a:t>
            </a:r>
          </a:p>
        </p:txBody>
      </p:sp>
      <p:sp>
        <p:nvSpPr>
          <p:cNvPr id="39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027345" y="5645585"/>
            <a:ext cx="160095" cy="585397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7294" y="5772259"/>
            <a:ext cx="109727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333898" y="4532811"/>
                <a:ext cx="25487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898" y="4532811"/>
                <a:ext cx="254878" cy="404726"/>
              </a:xfrm>
              <a:prstGeom prst="rect">
                <a:avLst/>
              </a:prstGeom>
              <a:blipFill>
                <a:blip r:embed="rId9"/>
                <a:stretch>
                  <a:fillRect l="-16667" t="-1515" r="-1190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398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Two quantities are in direct proportion when they increase at the same rate. The graph of these quantities is a straight line through the origin.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graph shows the extension,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of a spring where different masses,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are attached to the end of the spring.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gradient,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of the line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an equation linking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what the value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represents in this context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5H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967012" y="992776"/>
            <a:ext cx="4945996" cy="3535549"/>
            <a:chOff x="3971583" y="1071153"/>
            <a:chExt cx="4945996" cy="3535549"/>
          </a:xfrm>
        </p:grpSpPr>
        <p:grpSp>
          <p:nvGrpSpPr>
            <p:cNvPr id="12" name="Group 11"/>
            <p:cNvGrpSpPr/>
            <p:nvPr/>
          </p:nvGrpSpPr>
          <p:grpSpPr>
            <a:xfrm>
              <a:off x="4397830" y="1071153"/>
              <a:ext cx="4519749" cy="3150827"/>
              <a:chOff x="4380412" y="1010194"/>
              <a:chExt cx="4519749" cy="3150827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08603" y="1325203"/>
                <a:ext cx="3951924" cy="2639917"/>
              </a:xfrm>
              <a:prstGeom prst="rect">
                <a:avLst/>
              </a:prstGeom>
            </p:spPr>
          </p:pic>
          <p:cxnSp>
            <p:nvCxnSpPr>
              <p:cNvPr id="6" name="Straight Arrow Connector 5"/>
              <p:cNvCxnSpPr/>
              <p:nvPr/>
            </p:nvCxnSpPr>
            <p:spPr>
              <a:xfrm>
                <a:off x="4598127" y="3962400"/>
                <a:ext cx="410173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flipV="1">
                <a:off x="4598125" y="1210493"/>
                <a:ext cx="1" cy="27693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8643257" y="3884022"/>
                    <a:ext cx="256904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8" name="Text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43257" y="3884022"/>
                    <a:ext cx="256904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1905" r="-11905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4380412" y="1010194"/>
                    <a:ext cx="20621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80412" y="1010194"/>
                    <a:ext cx="206210" cy="2769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9412" r="-20588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3" name="TextBox 12"/>
            <p:cNvSpPr txBox="1"/>
            <p:nvPr/>
          </p:nvSpPr>
          <p:spPr>
            <a:xfrm rot="16200000">
              <a:off x="3341602" y="2486836"/>
              <a:ext cx="15985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Extension (cm)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15600" y="4268148"/>
              <a:ext cx="23727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Mass on spring (grams)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39563" y="4000807"/>
              <a:ext cx="5277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100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06644" y="3999561"/>
              <a:ext cx="5597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200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53940" y="3999561"/>
              <a:ext cx="5597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300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882055" y="3999561"/>
              <a:ext cx="5597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400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65504" y="2963407"/>
              <a:ext cx="4026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10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33444" y="2116150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20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24" name="Straight Connector 23"/>
          <p:cNvCxnSpPr/>
          <p:nvPr/>
        </p:nvCxnSpPr>
        <p:spPr>
          <a:xfrm flipV="1">
            <a:off x="4597798" y="1985554"/>
            <a:ext cx="3919185" cy="19594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333898" y="4532811"/>
                <a:ext cx="25487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898" y="4532811"/>
                <a:ext cx="254878" cy="404726"/>
              </a:xfrm>
              <a:prstGeom prst="rect">
                <a:avLst/>
              </a:prstGeom>
              <a:blipFill>
                <a:blip r:embed="rId6"/>
                <a:stretch>
                  <a:fillRect l="-16667" t="-1515" r="-1190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75755" y="4726969"/>
                <a:ext cx="13859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755" y="4726969"/>
                <a:ext cx="1385957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371401" y="5236421"/>
                <a:ext cx="118513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401" y="5236421"/>
                <a:ext cx="1185133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5713836" y="4966314"/>
            <a:ext cx="120907" cy="607171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40">
                <a:extLst>
                  <a:ext uri="{FF2B5EF4-FFF2-40B4-BE49-F238E27FC236}">
                    <a16:creationId xmlns:a16="http://schemas.microsoft.com/office/drawing/2014/main" id="{35227530-4EF7-4DB6-883A-B83A7FF27D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95406" y="4953653"/>
                <a:ext cx="3178628" cy="7386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sz="1400" dirty="0">
                    <a:solidFill>
                      <a:srgbClr val="FF0000"/>
                    </a:solidFill>
                  </a:rPr>
                  <a:t>Replace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 with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. We also know the gradient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 intercept</a:t>
                </a:r>
              </a:p>
            </p:txBody>
          </p:sp>
        </mc:Choice>
        <mc:Fallback xmlns="">
          <p:sp>
            <p:nvSpPr>
              <p:cNvPr id="44" name="Text Box 40">
                <a:extLst>
                  <a:ext uri="{FF2B5EF4-FFF2-40B4-BE49-F238E27FC236}">
                    <a16:creationId xmlns:a16="http://schemas.microsoft.com/office/drawing/2014/main" id="{35227530-4EF7-4DB6-883A-B83A7FF27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95406" y="4953653"/>
                <a:ext cx="3178628" cy="738664"/>
              </a:xfrm>
              <a:prstGeom prst="rect">
                <a:avLst/>
              </a:prstGeom>
              <a:blipFill>
                <a:blip r:embed="rId9"/>
                <a:stretch>
                  <a:fillRect t="-1653" b="-74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2207321" y="5092730"/>
                <a:ext cx="872931" cy="439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321" y="5092730"/>
                <a:ext cx="872931" cy="439223"/>
              </a:xfrm>
              <a:prstGeom prst="rect">
                <a:avLst/>
              </a:prstGeom>
              <a:blipFill>
                <a:blip r:embed="rId1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364616" y="390342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0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51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2" grpId="0"/>
      <p:bldP spid="43" grpId="0" animBg="1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Two quantities are in direct proportion when they increase at the same rate. The graph of these quantities is a straight line through the origin.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graph shows the extension,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of a spring where different masses,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are attached to the end of the spring.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gradient,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of the line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an equation linking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what the value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represents in this context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5H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967012" y="992776"/>
            <a:ext cx="4945996" cy="3535549"/>
            <a:chOff x="3971583" y="1071153"/>
            <a:chExt cx="4945996" cy="3535549"/>
          </a:xfrm>
        </p:grpSpPr>
        <p:grpSp>
          <p:nvGrpSpPr>
            <p:cNvPr id="12" name="Group 11"/>
            <p:cNvGrpSpPr/>
            <p:nvPr/>
          </p:nvGrpSpPr>
          <p:grpSpPr>
            <a:xfrm>
              <a:off x="4397830" y="1071153"/>
              <a:ext cx="4519749" cy="3150827"/>
              <a:chOff x="4380412" y="1010194"/>
              <a:chExt cx="4519749" cy="3150827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08603" y="1325203"/>
                <a:ext cx="3951924" cy="2639917"/>
              </a:xfrm>
              <a:prstGeom prst="rect">
                <a:avLst/>
              </a:prstGeom>
            </p:spPr>
          </p:pic>
          <p:cxnSp>
            <p:nvCxnSpPr>
              <p:cNvPr id="6" name="Straight Arrow Connector 5"/>
              <p:cNvCxnSpPr/>
              <p:nvPr/>
            </p:nvCxnSpPr>
            <p:spPr>
              <a:xfrm>
                <a:off x="4598127" y="3962400"/>
                <a:ext cx="410173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flipV="1">
                <a:off x="4598125" y="1210493"/>
                <a:ext cx="1" cy="27693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8643257" y="3884022"/>
                    <a:ext cx="256904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8" name="Text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43257" y="3884022"/>
                    <a:ext cx="256904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1905" r="-11905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4380412" y="1010194"/>
                    <a:ext cx="20621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80412" y="1010194"/>
                    <a:ext cx="206210" cy="2769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9412" r="-20588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3" name="TextBox 12"/>
            <p:cNvSpPr txBox="1"/>
            <p:nvPr/>
          </p:nvSpPr>
          <p:spPr>
            <a:xfrm rot="16200000">
              <a:off x="3341602" y="2486836"/>
              <a:ext cx="15985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Extension (cm)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15600" y="4268148"/>
              <a:ext cx="23727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Mass on spring (grams)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39563" y="4000807"/>
              <a:ext cx="5277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100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06644" y="3999561"/>
              <a:ext cx="5597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200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53940" y="3999561"/>
              <a:ext cx="5597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300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882055" y="3999561"/>
              <a:ext cx="5597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400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65504" y="2963407"/>
              <a:ext cx="4026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10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33444" y="2116150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20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24" name="Straight Connector 23"/>
          <p:cNvCxnSpPr/>
          <p:nvPr/>
        </p:nvCxnSpPr>
        <p:spPr>
          <a:xfrm flipV="1">
            <a:off x="4597798" y="1985554"/>
            <a:ext cx="3919185" cy="19594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333898" y="4532811"/>
                <a:ext cx="25487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898" y="4532811"/>
                <a:ext cx="254878" cy="404726"/>
              </a:xfrm>
              <a:prstGeom prst="rect">
                <a:avLst/>
              </a:prstGeom>
              <a:blipFill>
                <a:blip r:embed="rId6"/>
                <a:stretch>
                  <a:fillRect l="-16667" t="-1515" r="-1190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2207321" y="5092730"/>
                <a:ext cx="872931" cy="439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321" y="5092730"/>
                <a:ext cx="872931" cy="439223"/>
              </a:xfrm>
              <a:prstGeom prst="rect">
                <a:avLst/>
              </a:prstGeom>
              <a:blipFill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80791" y="4658662"/>
                <a:ext cx="4705757" cy="1277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gradient indicates the increase in the vertical axis for an increase of 1 on the horizontal axis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k indicates that the extension of the spring increase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cm for every 1g increase in mass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791" y="4658662"/>
                <a:ext cx="4705757" cy="1277850"/>
              </a:xfrm>
              <a:prstGeom prst="rect">
                <a:avLst/>
              </a:prstGeom>
              <a:blipFill>
                <a:blip r:embed="rId8"/>
                <a:stretch>
                  <a:fillRect l="-389" t="-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364616" y="390342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0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6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9827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Two quantities are in direct proportion when they increase at the same rate. The graph of these quantities is a straight line through the origin.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container was filled with water. A hole was then made at the bottom of the container. The depth of the water was recorded at various time intervals, and the table shows the results.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Determine whether a linear model is appropriate, by drawing a graph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Deduce an equation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Interpret the meaning of the coefficients a and b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the model to estimate when the container will be empty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98279"/>
              </a:xfrm>
              <a:blipFill>
                <a:blip r:embed="rId2"/>
                <a:stretch>
                  <a:fillRect t="-1077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5H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083725" y="1281590"/>
              <a:ext cx="4811702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3394">
                      <a:extLst>
                        <a:ext uri="{9D8B030D-6E8A-4147-A177-3AD203B41FA5}">
                          <a16:colId xmlns:a16="http://schemas.microsoft.com/office/drawing/2014/main" val="2410377531"/>
                        </a:ext>
                      </a:extLst>
                    </a:gridCol>
                    <a:gridCol w="523782">
                      <a:extLst>
                        <a:ext uri="{9D8B030D-6E8A-4147-A177-3AD203B41FA5}">
                          <a16:colId xmlns:a16="http://schemas.microsoft.com/office/drawing/2014/main" val="3473870962"/>
                        </a:ext>
                      </a:extLst>
                    </a:gridCol>
                    <a:gridCol w="506027">
                      <a:extLst>
                        <a:ext uri="{9D8B030D-6E8A-4147-A177-3AD203B41FA5}">
                          <a16:colId xmlns:a16="http://schemas.microsoft.com/office/drawing/2014/main" val="4127289542"/>
                        </a:ext>
                      </a:extLst>
                    </a:gridCol>
                    <a:gridCol w="506028">
                      <a:extLst>
                        <a:ext uri="{9D8B030D-6E8A-4147-A177-3AD203B41FA5}">
                          <a16:colId xmlns:a16="http://schemas.microsoft.com/office/drawing/2014/main" val="2965123731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554660990"/>
                        </a:ext>
                      </a:extLst>
                    </a:gridCol>
                    <a:gridCol w="514904">
                      <a:extLst>
                        <a:ext uri="{9D8B030D-6E8A-4147-A177-3AD203B41FA5}">
                          <a16:colId xmlns:a16="http://schemas.microsoft.com/office/drawing/2014/main" val="1197094263"/>
                        </a:ext>
                      </a:extLst>
                    </a:gridCol>
                    <a:gridCol w="532662">
                      <a:extLst>
                        <a:ext uri="{9D8B030D-6E8A-4147-A177-3AD203B41FA5}">
                          <a16:colId xmlns:a16="http://schemas.microsoft.com/office/drawing/2014/main" val="2686456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dirty="0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 seconds</a:t>
                          </a:r>
                          <a:endParaRPr lang="en-GB" sz="12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100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120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9841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Depth,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dirty="0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oMath>
                          </a14:m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 cm</a:t>
                          </a:r>
                          <a:endParaRPr lang="en-GB" sz="12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17.8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15.2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11.3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7717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796996"/>
                  </p:ext>
                </p:extLst>
              </p:nvPr>
            </p:nvGraphicFramePr>
            <p:xfrm>
              <a:off x="4083725" y="1281590"/>
              <a:ext cx="4811702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3394">
                      <a:extLst>
                        <a:ext uri="{9D8B030D-6E8A-4147-A177-3AD203B41FA5}">
                          <a16:colId xmlns:a16="http://schemas.microsoft.com/office/drawing/2014/main" val="2410377531"/>
                        </a:ext>
                      </a:extLst>
                    </a:gridCol>
                    <a:gridCol w="523782">
                      <a:extLst>
                        <a:ext uri="{9D8B030D-6E8A-4147-A177-3AD203B41FA5}">
                          <a16:colId xmlns:a16="http://schemas.microsoft.com/office/drawing/2014/main" val="3473870962"/>
                        </a:ext>
                      </a:extLst>
                    </a:gridCol>
                    <a:gridCol w="506027">
                      <a:extLst>
                        <a:ext uri="{9D8B030D-6E8A-4147-A177-3AD203B41FA5}">
                          <a16:colId xmlns:a16="http://schemas.microsoft.com/office/drawing/2014/main" val="4127289542"/>
                        </a:ext>
                      </a:extLst>
                    </a:gridCol>
                    <a:gridCol w="506028">
                      <a:extLst>
                        <a:ext uri="{9D8B030D-6E8A-4147-A177-3AD203B41FA5}">
                          <a16:colId xmlns:a16="http://schemas.microsoft.com/office/drawing/2014/main" val="2965123731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554660990"/>
                        </a:ext>
                      </a:extLst>
                    </a:gridCol>
                    <a:gridCol w="514904">
                      <a:extLst>
                        <a:ext uri="{9D8B030D-6E8A-4147-A177-3AD203B41FA5}">
                          <a16:colId xmlns:a16="http://schemas.microsoft.com/office/drawing/2014/main" val="1197094263"/>
                        </a:ext>
                      </a:extLst>
                    </a:gridCol>
                    <a:gridCol w="532662">
                      <a:extLst>
                        <a:ext uri="{9D8B030D-6E8A-4147-A177-3AD203B41FA5}">
                          <a16:colId xmlns:a16="http://schemas.microsoft.com/office/drawing/2014/main" val="2686456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1639" r="-18120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100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120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9841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101639" r="-18120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17.8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15.2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11.3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771742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25" name="Group 24"/>
          <p:cNvGrpSpPr/>
          <p:nvPr/>
        </p:nvGrpSpPr>
        <p:grpSpPr>
          <a:xfrm>
            <a:off x="4331291" y="2290443"/>
            <a:ext cx="4564136" cy="3017662"/>
            <a:chOff x="4393260" y="3176682"/>
            <a:chExt cx="4564136" cy="301766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55736" y="3490310"/>
              <a:ext cx="3730635" cy="2502118"/>
            </a:xfrm>
            <a:prstGeom prst="rect">
              <a:avLst/>
            </a:prstGeom>
          </p:spPr>
        </p:pic>
        <p:cxnSp>
          <p:nvCxnSpPr>
            <p:cNvPr id="26" name="Straight Arrow Connector 25"/>
            <p:cNvCxnSpPr/>
            <p:nvPr/>
          </p:nvCxnSpPr>
          <p:spPr>
            <a:xfrm>
              <a:off x="4655362" y="5995723"/>
              <a:ext cx="410173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4655360" y="3243816"/>
              <a:ext cx="1" cy="27693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8700492" y="5917345"/>
                  <a:ext cx="256904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00492" y="5917345"/>
                  <a:ext cx="256904" cy="276999"/>
                </a:xfrm>
                <a:prstGeom prst="rect">
                  <a:avLst/>
                </a:prstGeom>
                <a:blipFill>
                  <a:blip r:embed="rId5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4393260" y="3176682"/>
                  <a:ext cx="19325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3260" y="3176682"/>
                  <a:ext cx="193258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32258" r="-29032" b="-888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2" name="TextBox 31"/>
          <p:cNvSpPr txBox="1"/>
          <p:nvPr/>
        </p:nvSpPr>
        <p:spPr>
          <a:xfrm rot="16200000">
            <a:off x="3547121" y="3608788"/>
            <a:ext cx="1244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Depth (cm)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68153" y="5336519"/>
            <a:ext cx="9637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Time (s)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38523" y="5069176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79374" y="5082214"/>
            <a:ext cx="516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09725" y="5088946"/>
            <a:ext cx="516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28183" y="5077755"/>
            <a:ext cx="516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46767" y="5082214"/>
            <a:ext cx="516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15444" y="5077755"/>
            <a:ext cx="580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055225" y="5069176"/>
            <a:ext cx="580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1291" y="4319975"/>
            <a:ext cx="280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39402" y="3688967"/>
            <a:ext cx="433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40008" y="3073837"/>
            <a:ext cx="433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15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0951" y="2465835"/>
            <a:ext cx="433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20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6409509" y="3651343"/>
            <a:ext cx="101340" cy="106532"/>
            <a:chOff x="4572000" y="6072326"/>
            <a:chExt cx="101340" cy="106532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5473337" y="3141892"/>
            <a:ext cx="101340" cy="106532"/>
            <a:chOff x="4572000" y="6072326"/>
            <a:chExt cx="101340" cy="10653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4850674" y="2824029"/>
            <a:ext cx="101340" cy="106532"/>
            <a:chOff x="4572000" y="6072326"/>
            <a:chExt cx="101340" cy="106532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538605" y="2660000"/>
            <a:ext cx="101340" cy="106532"/>
            <a:chOff x="4572000" y="6072326"/>
            <a:chExt cx="101340" cy="106532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7641772" y="4265298"/>
            <a:ext cx="101340" cy="106532"/>
            <a:chOff x="4572000" y="6072326"/>
            <a:chExt cx="101340" cy="106532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8264435" y="4617995"/>
            <a:ext cx="101340" cy="106532"/>
            <a:chOff x="4572000" y="6072326"/>
            <a:chExt cx="101340" cy="106532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4572000" y="6072326"/>
              <a:ext cx="101340" cy="106532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>
            <a:off x="4583929" y="2696072"/>
            <a:ext cx="3732757" cy="19630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12327" y="5803375"/>
            <a:ext cx="452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points form a straight (or at least very close to straight) line, a linear model is appropriate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5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4" grpId="0"/>
      <p:bldP spid="46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9827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Two quantities are in direct proportion when they increase at the same rate. The graph of these quantities is a straight line through the origin.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container was filled with water. A hole was then made at the bottom of the container. The depth of the water was recorded at various time intervals, and the table shows the results.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Determine whether a linear model is appropriate, by drawing a graph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Deduce an equation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Interpret the meaning of the coefficients a and b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the model to estimate when the container will be empty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98279"/>
              </a:xfrm>
              <a:blipFill>
                <a:blip r:embed="rId2"/>
                <a:stretch>
                  <a:fillRect t="-1077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5H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083725" y="1281590"/>
              <a:ext cx="4811702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3394">
                      <a:extLst>
                        <a:ext uri="{9D8B030D-6E8A-4147-A177-3AD203B41FA5}">
                          <a16:colId xmlns:a16="http://schemas.microsoft.com/office/drawing/2014/main" val="2410377531"/>
                        </a:ext>
                      </a:extLst>
                    </a:gridCol>
                    <a:gridCol w="523782">
                      <a:extLst>
                        <a:ext uri="{9D8B030D-6E8A-4147-A177-3AD203B41FA5}">
                          <a16:colId xmlns:a16="http://schemas.microsoft.com/office/drawing/2014/main" val="3473870962"/>
                        </a:ext>
                      </a:extLst>
                    </a:gridCol>
                    <a:gridCol w="506027">
                      <a:extLst>
                        <a:ext uri="{9D8B030D-6E8A-4147-A177-3AD203B41FA5}">
                          <a16:colId xmlns:a16="http://schemas.microsoft.com/office/drawing/2014/main" val="4127289542"/>
                        </a:ext>
                      </a:extLst>
                    </a:gridCol>
                    <a:gridCol w="506028">
                      <a:extLst>
                        <a:ext uri="{9D8B030D-6E8A-4147-A177-3AD203B41FA5}">
                          <a16:colId xmlns:a16="http://schemas.microsoft.com/office/drawing/2014/main" val="2965123731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554660990"/>
                        </a:ext>
                      </a:extLst>
                    </a:gridCol>
                    <a:gridCol w="514904">
                      <a:extLst>
                        <a:ext uri="{9D8B030D-6E8A-4147-A177-3AD203B41FA5}">
                          <a16:colId xmlns:a16="http://schemas.microsoft.com/office/drawing/2014/main" val="1197094263"/>
                        </a:ext>
                      </a:extLst>
                    </a:gridCol>
                    <a:gridCol w="532662">
                      <a:extLst>
                        <a:ext uri="{9D8B030D-6E8A-4147-A177-3AD203B41FA5}">
                          <a16:colId xmlns:a16="http://schemas.microsoft.com/office/drawing/2014/main" val="2686456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dirty="0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 seconds</a:t>
                          </a:r>
                          <a:endParaRPr lang="en-GB" sz="12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100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120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9841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Depth,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dirty="0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oMath>
                          </a14:m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 cm</a:t>
                          </a:r>
                          <a:endParaRPr lang="en-GB" sz="12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17.8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15.2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11.3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7717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796996"/>
                  </p:ext>
                </p:extLst>
              </p:nvPr>
            </p:nvGraphicFramePr>
            <p:xfrm>
              <a:off x="4083725" y="1281590"/>
              <a:ext cx="4811702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3394">
                      <a:extLst>
                        <a:ext uri="{9D8B030D-6E8A-4147-A177-3AD203B41FA5}">
                          <a16:colId xmlns:a16="http://schemas.microsoft.com/office/drawing/2014/main" val="2410377531"/>
                        </a:ext>
                      </a:extLst>
                    </a:gridCol>
                    <a:gridCol w="523782">
                      <a:extLst>
                        <a:ext uri="{9D8B030D-6E8A-4147-A177-3AD203B41FA5}">
                          <a16:colId xmlns:a16="http://schemas.microsoft.com/office/drawing/2014/main" val="3473870962"/>
                        </a:ext>
                      </a:extLst>
                    </a:gridCol>
                    <a:gridCol w="506027">
                      <a:extLst>
                        <a:ext uri="{9D8B030D-6E8A-4147-A177-3AD203B41FA5}">
                          <a16:colId xmlns:a16="http://schemas.microsoft.com/office/drawing/2014/main" val="4127289542"/>
                        </a:ext>
                      </a:extLst>
                    </a:gridCol>
                    <a:gridCol w="506028">
                      <a:extLst>
                        <a:ext uri="{9D8B030D-6E8A-4147-A177-3AD203B41FA5}">
                          <a16:colId xmlns:a16="http://schemas.microsoft.com/office/drawing/2014/main" val="2965123731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554660990"/>
                        </a:ext>
                      </a:extLst>
                    </a:gridCol>
                    <a:gridCol w="514904">
                      <a:extLst>
                        <a:ext uri="{9D8B030D-6E8A-4147-A177-3AD203B41FA5}">
                          <a16:colId xmlns:a16="http://schemas.microsoft.com/office/drawing/2014/main" val="1197094263"/>
                        </a:ext>
                      </a:extLst>
                    </a:gridCol>
                    <a:gridCol w="532662">
                      <a:extLst>
                        <a:ext uri="{9D8B030D-6E8A-4147-A177-3AD203B41FA5}">
                          <a16:colId xmlns:a16="http://schemas.microsoft.com/office/drawing/2014/main" val="2686456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1639" r="-18120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100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120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9841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101639" r="-18120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17.8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15.2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11.3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77174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9" name="TextBox 68"/>
          <p:cNvSpPr txBox="1"/>
          <p:nvPr/>
        </p:nvSpPr>
        <p:spPr>
          <a:xfrm>
            <a:off x="3796937" y="4531923"/>
            <a:ext cx="52686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find the equation of the line from the data in the table…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Choose 2 pairs of values and calculate rise/run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56217" y="5556068"/>
                <a:ext cx="1500731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17.8−19.1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10−0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217" y="5556068"/>
                <a:ext cx="1500731" cy="462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5536" y="2107473"/>
            <a:ext cx="3340190" cy="23821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052457" y="6178731"/>
                <a:ext cx="10264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=−0.13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457" y="6178731"/>
                <a:ext cx="1026435" cy="246221"/>
              </a:xfrm>
              <a:prstGeom prst="rect">
                <a:avLst/>
              </a:prstGeom>
              <a:blipFill>
                <a:blip r:embed="rId6"/>
                <a:stretch>
                  <a:fillRect l="-2381" r="-3571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955279" y="3422469"/>
                <a:ext cx="11051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79" y="3422469"/>
                <a:ext cx="1105174" cy="246221"/>
              </a:xfrm>
              <a:prstGeom prst="rect">
                <a:avLst/>
              </a:prstGeom>
              <a:blipFill>
                <a:blip r:embed="rId7"/>
                <a:stretch>
                  <a:fillRect l="-1657" r="-386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782491" y="1271451"/>
            <a:ext cx="1053738" cy="748938"/>
          </a:xfrm>
          <a:prstGeom prst="rect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35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" grpId="0"/>
      <p:bldP spid="66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9827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Two quantities are in direct proportion when they increase at the same rate. The graph of these quantities is a straight line through the origin.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container was filled with water. A hole was then made at the bottom of the container. The depth of the water was recorded at various time intervals, and the table shows the results.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Determine whether a linear model is appropriate, by drawing a graph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Deduce an equation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Interpret the meaning of the coefficients a and b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the model to estimate when the container will be empty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98279"/>
              </a:xfrm>
              <a:blipFill>
                <a:blip r:embed="rId2"/>
                <a:stretch>
                  <a:fillRect t="-1077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5H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083725" y="1281590"/>
              <a:ext cx="4811702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3394">
                      <a:extLst>
                        <a:ext uri="{9D8B030D-6E8A-4147-A177-3AD203B41FA5}">
                          <a16:colId xmlns:a16="http://schemas.microsoft.com/office/drawing/2014/main" val="2410377531"/>
                        </a:ext>
                      </a:extLst>
                    </a:gridCol>
                    <a:gridCol w="523782">
                      <a:extLst>
                        <a:ext uri="{9D8B030D-6E8A-4147-A177-3AD203B41FA5}">
                          <a16:colId xmlns:a16="http://schemas.microsoft.com/office/drawing/2014/main" val="3473870962"/>
                        </a:ext>
                      </a:extLst>
                    </a:gridCol>
                    <a:gridCol w="506027">
                      <a:extLst>
                        <a:ext uri="{9D8B030D-6E8A-4147-A177-3AD203B41FA5}">
                          <a16:colId xmlns:a16="http://schemas.microsoft.com/office/drawing/2014/main" val="4127289542"/>
                        </a:ext>
                      </a:extLst>
                    </a:gridCol>
                    <a:gridCol w="506028">
                      <a:extLst>
                        <a:ext uri="{9D8B030D-6E8A-4147-A177-3AD203B41FA5}">
                          <a16:colId xmlns:a16="http://schemas.microsoft.com/office/drawing/2014/main" val="2965123731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554660990"/>
                        </a:ext>
                      </a:extLst>
                    </a:gridCol>
                    <a:gridCol w="514904">
                      <a:extLst>
                        <a:ext uri="{9D8B030D-6E8A-4147-A177-3AD203B41FA5}">
                          <a16:colId xmlns:a16="http://schemas.microsoft.com/office/drawing/2014/main" val="1197094263"/>
                        </a:ext>
                      </a:extLst>
                    </a:gridCol>
                    <a:gridCol w="532662">
                      <a:extLst>
                        <a:ext uri="{9D8B030D-6E8A-4147-A177-3AD203B41FA5}">
                          <a16:colId xmlns:a16="http://schemas.microsoft.com/office/drawing/2014/main" val="2686456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dirty="0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 seconds</a:t>
                          </a:r>
                          <a:endParaRPr lang="en-GB" sz="12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100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120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9841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Depth,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dirty="0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oMath>
                          </a14:m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 cm</a:t>
                          </a:r>
                          <a:endParaRPr lang="en-GB" sz="12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17.8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15.2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11.3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7717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796996"/>
                  </p:ext>
                </p:extLst>
              </p:nvPr>
            </p:nvGraphicFramePr>
            <p:xfrm>
              <a:off x="4083725" y="1281590"/>
              <a:ext cx="4811702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3394">
                      <a:extLst>
                        <a:ext uri="{9D8B030D-6E8A-4147-A177-3AD203B41FA5}">
                          <a16:colId xmlns:a16="http://schemas.microsoft.com/office/drawing/2014/main" val="2410377531"/>
                        </a:ext>
                      </a:extLst>
                    </a:gridCol>
                    <a:gridCol w="523782">
                      <a:extLst>
                        <a:ext uri="{9D8B030D-6E8A-4147-A177-3AD203B41FA5}">
                          <a16:colId xmlns:a16="http://schemas.microsoft.com/office/drawing/2014/main" val="3473870962"/>
                        </a:ext>
                      </a:extLst>
                    </a:gridCol>
                    <a:gridCol w="506027">
                      <a:extLst>
                        <a:ext uri="{9D8B030D-6E8A-4147-A177-3AD203B41FA5}">
                          <a16:colId xmlns:a16="http://schemas.microsoft.com/office/drawing/2014/main" val="4127289542"/>
                        </a:ext>
                      </a:extLst>
                    </a:gridCol>
                    <a:gridCol w="506028">
                      <a:extLst>
                        <a:ext uri="{9D8B030D-6E8A-4147-A177-3AD203B41FA5}">
                          <a16:colId xmlns:a16="http://schemas.microsoft.com/office/drawing/2014/main" val="2965123731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554660990"/>
                        </a:ext>
                      </a:extLst>
                    </a:gridCol>
                    <a:gridCol w="514904">
                      <a:extLst>
                        <a:ext uri="{9D8B030D-6E8A-4147-A177-3AD203B41FA5}">
                          <a16:colId xmlns:a16="http://schemas.microsoft.com/office/drawing/2014/main" val="1197094263"/>
                        </a:ext>
                      </a:extLst>
                    </a:gridCol>
                    <a:gridCol w="532662">
                      <a:extLst>
                        <a:ext uri="{9D8B030D-6E8A-4147-A177-3AD203B41FA5}">
                          <a16:colId xmlns:a16="http://schemas.microsoft.com/office/drawing/2014/main" val="2686456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1639" r="-18120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100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120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9841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101639" r="-18120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17.8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15.2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11.3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77174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5536" y="2107473"/>
            <a:ext cx="3340190" cy="23821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955279" y="3422469"/>
                <a:ext cx="11051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279" y="3422469"/>
                <a:ext cx="1105174" cy="246221"/>
              </a:xfrm>
              <a:prstGeom prst="rect">
                <a:avLst/>
              </a:prstGeom>
              <a:blipFill>
                <a:blip r:embed="rId5"/>
                <a:stretch>
                  <a:fillRect l="-1657" r="-386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336867" y="2425337"/>
                <a:ext cx="8647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867" y="2425337"/>
                <a:ext cx="864724" cy="246221"/>
              </a:xfrm>
              <a:prstGeom prst="rect">
                <a:avLst/>
              </a:prstGeom>
              <a:blipFill>
                <a:blip r:embed="rId6"/>
                <a:stretch>
                  <a:fillRect l="-2817" r="-493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796937" y="4531923"/>
            <a:ext cx="52686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y-intercept is also in the table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Therefore, the equation 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95258" y="5399314"/>
                <a:ext cx="1906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=−0.13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+19.1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258" y="5399314"/>
                <a:ext cx="1906099" cy="276999"/>
              </a:xfrm>
              <a:prstGeom prst="rect">
                <a:avLst/>
              </a:prstGeom>
              <a:blipFill>
                <a:blip r:embed="rId7"/>
                <a:stretch>
                  <a:fillRect l="-2556" r="-223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5782491" y="1271451"/>
            <a:ext cx="548640" cy="748938"/>
          </a:xfrm>
          <a:prstGeom prst="rect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5029200"/>
                <a:ext cx="159235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29200"/>
                <a:ext cx="1592359" cy="215444"/>
              </a:xfrm>
              <a:prstGeom prst="rect">
                <a:avLst/>
              </a:prstGeom>
              <a:blipFill>
                <a:blip r:embed="rId8"/>
                <a:stretch>
                  <a:fillRect l="-1916" r="-191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396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4" grpId="0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9827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Two quantities are in direct proportion when they increase at the same rate. The graph of these quantities is a straight line through the origin.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container was filled with water. A hole was then made at the bottom of the container. The depth of the water was recorded at various time intervals, and the table shows the results.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Determine whether a linear model is appropriate, by drawing a graph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Deduce an equation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Interpret the meaning of the coefficients a and b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the model to estimate when the container will be empty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98279"/>
              </a:xfrm>
              <a:blipFill>
                <a:blip r:embed="rId2"/>
                <a:stretch>
                  <a:fillRect t="-1077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5H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083725" y="1281590"/>
              <a:ext cx="4811702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3394">
                      <a:extLst>
                        <a:ext uri="{9D8B030D-6E8A-4147-A177-3AD203B41FA5}">
                          <a16:colId xmlns:a16="http://schemas.microsoft.com/office/drawing/2014/main" val="2410377531"/>
                        </a:ext>
                      </a:extLst>
                    </a:gridCol>
                    <a:gridCol w="523782">
                      <a:extLst>
                        <a:ext uri="{9D8B030D-6E8A-4147-A177-3AD203B41FA5}">
                          <a16:colId xmlns:a16="http://schemas.microsoft.com/office/drawing/2014/main" val="3473870962"/>
                        </a:ext>
                      </a:extLst>
                    </a:gridCol>
                    <a:gridCol w="506027">
                      <a:extLst>
                        <a:ext uri="{9D8B030D-6E8A-4147-A177-3AD203B41FA5}">
                          <a16:colId xmlns:a16="http://schemas.microsoft.com/office/drawing/2014/main" val="4127289542"/>
                        </a:ext>
                      </a:extLst>
                    </a:gridCol>
                    <a:gridCol w="506028">
                      <a:extLst>
                        <a:ext uri="{9D8B030D-6E8A-4147-A177-3AD203B41FA5}">
                          <a16:colId xmlns:a16="http://schemas.microsoft.com/office/drawing/2014/main" val="2965123731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554660990"/>
                        </a:ext>
                      </a:extLst>
                    </a:gridCol>
                    <a:gridCol w="514904">
                      <a:extLst>
                        <a:ext uri="{9D8B030D-6E8A-4147-A177-3AD203B41FA5}">
                          <a16:colId xmlns:a16="http://schemas.microsoft.com/office/drawing/2014/main" val="1197094263"/>
                        </a:ext>
                      </a:extLst>
                    </a:gridCol>
                    <a:gridCol w="532662">
                      <a:extLst>
                        <a:ext uri="{9D8B030D-6E8A-4147-A177-3AD203B41FA5}">
                          <a16:colId xmlns:a16="http://schemas.microsoft.com/office/drawing/2014/main" val="2686456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dirty="0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 seconds</a:t>
                          </a:r>
                          <a:endParaRPr lang="en-GB" sz="12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100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120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9841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Depth,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dirty="0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oMath>
                          </a14:m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 cm</a:t>
                          </a:r>
                          <a:endParaRPr lang="en-GB" sz="12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17.8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15.2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11.3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7717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796996"/>
                  </p:ext>
                </p:extLst>
              </p:nvPr>
            </p:nvGraphicFramePr>
            <p:xfrm>
              <a:off x="4083725" y="1281590"/>
              <a:ext cx="4811702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3394">
                      <a:extLst>
                        <a:ext uri="{9D8B030D-6E8A-4147-A177-3AD203B41FA5}">
                          <a16:colId xmlns:a16="http://schemas.microsoft.com/office/drawing/2014/main" val="2410377531"/>
                        </a:ext>
                      </a:extLst>
                    </a:gridCol>
                    <a:gridCol w="523782">
                      <a:extLst>
                        <a:ext uri="{9D8B030D-6E8A-4147-A177-3AD203B41FA5}">
                          <a16:colId xmlns:a16="http://schemas.microsoft.com/office/drawing/2014/main" val="3473870962"/>
                        </a:ext>
                      </a:extLst>
                    </a:gridCol>
                    <a:gridCol w="506027">
                      <a:extLst>
                        <a:ext uri="{9D8B030D-6E8A-4147-A177-3AD203B41FA5}">
                          <a16:colId xmlns:a16="http://schemas.microsoft.com/office/drawing/2014/main" val="4127289542"/>
                        </a:ext>
                      </a:extLst>
                    </a:gridCol>
                    <a:gridCol w="506028">
                      <a:extLst>
                        <a:ext uri="{9D8B030D-6E8A-4147-A177-3AD203B41FA5}">
                          <a16:colId xmlns:a16="http://schemas.microsoft.com/office/drawing/2014/main" val="2965123731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554660990"/>
                        </a:ext>
                      </a:extLst>
                    </a:gridCol>
                    <a:gridCol w="514904">
                      <a:extLst>
                        <a:ext uri="{9D8B030D-6E8A-4147-A177-3AD203B41FA5}">
                          <a16:colId xmlns:a16="http://schemas.microsoft.com/office/drawing/2014/main" val="1197094263"/>
                        </a:ext>
                      </a:extLst>
                    </a:gridCol>
                    <a:gridCol w="532662">
                      <a:extLst>
                        <a:ext uri="{9D8B030D-6E8A-4147-A177-3AD203B41FA5}">
                          <a16:colId xmlns:a16="http://schemas.microsoft.com/office/drawing/2014/main" val="2686456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1639" r="-18120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100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120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9841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101639" r="-18120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17.8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15.2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11.3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77174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5536" y="2107473"/>
            <a:ext cx="3340190" cy="23821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612675" y="4571999"/>
                <a:ext cx="1906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=−0.13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+19.1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675" y="4571999"/>
                <a:ext cx="1906099" cy="276999"/>
              </a:xfrm>
              <a:prstGeom prst="rect">
                <a:avLst/>
              </a:prstGeom>
              <a:blipFill>
                <a:blip r:embed="rId5"/>
                <a:stretch>
                  <a:fillRect l="-2564" r="-256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5029200"/>
                <a:ext cx="159235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29200"/>
                <a:ext cx="1592359" cy="215444"/>
              </a:xfrm>
              <a:prstGeom prst="rect">
                <a:avLst/>
              </a:prstGeom>
              <a:blipFill>
                <a:blip r:embed="rId6"/>
                <a:stretch>
                  <a:fillRect l="-1916" r="-191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7323909" y="4868093"/>
            <a:ext cx="165462" cy="34834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35805" y="5340975"/>
                <a:ext cx="214839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the depth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It is the starting depth of the water in the tank.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805" y="5340975"/>
                <a:ext cx="2148397" cy="954107"/>
              </a:xfrm>
              <a:prstGeom prst="rect">
                <a:avLst/>
              </a:prstGeom>
              <a:blipFill>
                <a:blip r:embed="rId7"/>
                <a:stretch>
                  <a:fillRect t="-1274" r="-2266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6197924" y="4851818"/>
            <a:ext cx="165462" cy="34834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29091" y="5333577"/>
            <a:ext cx="21483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change of depth per second. So every second the depth decreases by 0.13cm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07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9827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Two quantities are in direct proportion when they increase at the same rate. The graph of these quantities is a straight line through the origin.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container was filled with water. A hole was then made at the bottom of the container. The depth of the water was recorded at various time intervals, and the table shows the results.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Determine whether a linear model is appropriate, by drawing a graph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Deduce an equation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Interpret the meaning of the coefficients a and b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Use the model to estimate when the container will be empty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98279"/>
              </a:xfrm>
              <a:blipFill>
                <a:blip r:embed="rId2"/>
                <a:stretch>
                  <a:fillRect t="-1077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1CAB0E-D3AC-43E4-AEF2-65506856311C}"/>
              </a:ext>
            </a:extLst>
          </p:cNvPr>
          <p:cNvSpPr txBox="1"/>
          <p:nvPr/>
        </p:nvSpPr>
        <p:spPr>
          <a:xfrm>
            <a:off x="8661176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5H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083725" y="1281590"/>
              <a:ext cx="4811702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3394">
                      <a:extLst>
                        <a:ext uri="{9D8B030D-6E8A-4147-A177-3AD203B41FA5}">
                          <a16:colId xmlns:a16="http://schemas.microsoft.com/office/drawing/2014/main" val="2410377531"/>
                        </a:ext>
                      </a:extLst>
                    </a:gridCol>
                    <a:gridCol w="523782">
                      <a:extLst>
                        <a:ext uri="{9D8B030D-6E8A-4147-A177-3AD203B41FA5}">
                          <a16:colId xmlns:a16="http://schemas.microsoft.com/office/drawing/2014/main" val="3473870962"/>
                        </a:ext>
                      </a:extLst>
                    </a:gridCol>
                    <a:gridCol w="506027">
                      <a:extLst>
                        <a:ext uri="{9D8B030D-6E8A-4147-A177-3AD203B41FA5}">
                          <a16:colId xmlns:a16="http://schemas.microsoft.com/office/drawing/2014/main" val="4127289542"/>
                        </a:ext>
                      </a:extLst>
                    </a:gridCol>
                    <a:gridCol w="506028">
                      <a:extLst>
                        <a:ext uri="{9D8B030D-6E8A-4147-A177-3AD203B41FA5}">
                          <a16:colId xmlns:a16="http://schemas.microsoft.com/office/drawing/2014/main" val="2965123731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554660990"/>
                        </a:ext>
                      </a:extLst>
                    </a:gridCol>
                    <a:gridCol w="514904">
                      <a:extLst>
                        <a:ext uri="{9D8B030D-6E8A-4147-A177-3AD203B41FA5}">
                          <a16:colId xmlns:a16="http://schemas.microsoft.com/office/drawing/2014/main" val="1197094263"/>
                        </a:ext>
                      </a:extLst>
                    </a:gridCol>
                    <a:gridCol w="532662">
                      <a:extLst>
                        <a:ext uri="{9D8B030D-6E8A-4147-A177-3AD203B41FA5}">
                          <a16:colId xmlns:a16="http://schemas.microsoft.com/office/drawing/2014/main" val="2686456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dirty="0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 seconds</a:t>
                          </a:r>
                          <a:endParaRPr lang="en-GB" sz="12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100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120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9841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Depth,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1" i="1" dirty="0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oMath>
                          </a14:m>
                          <a:r>
                            <a:rPr lang="en-US" sz="1200" b="1" dirty="0">
                              <a:latin typeface="Comic Sans MS" panose="030F0702030302020204" pitchFamily="66" charset="0"/>
                            </a:rPr>
                            <a:t> cm</a:t>
                          </a:r>
                          <a:endParaRPr lang="en-GB" sz="12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19.1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17.8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15.2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11.3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7717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796996"/>
                  </p:ext>
                </p:extLst>
              </p:nvPr>
            </p:nvGraphicFramePr>
            <p:xfrm>
              <a:off x="4083725" y="1281590"/>
              <a:ext cx="4811702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3394">
                      <a:extLst>
                        <a:ext uri="{9D8B030D-6E8A-4147-A177-3AD203B41FA5}">
                          <a16:colId xmlns:a16="http://schemas.microsoft.com/office/drawing/2014/main" val="2410377531"/>
                        </a:ext>
                      </a:extLst>
                    </a:gridCol>
                    <a:gridCol w="523782">
                      <a:extLst>
                        <a:ext uri="{9D8B030D-6E8A-4147-A177-3AD203B41FA5}">
                          <a16:colId xmlns:a16="http://schemas.microsoft.com/office/drawing/2014/main" val="3473870962"/>
                        </a:ext>
                      </a:extLst>
                    </a:gridCol>
                    <a:gridCol w="506027">
                      <a:extLst>
                        <a:ext uri="{9D8B030D-6E8A-4147-A177-3AD203B41FA5}">
                          <a16:colId xmlns:a16="http://schemas.microsoft.com/office/drawing/2014/main" val="4127289542"/>
                        </a:ext>
                      </a:extLst>
                    </a:gridCol>
                    <a:gridCol w="506028">
                      <a:extLst>
                        <a:ext uri="{9D8B030D-6E8A-4147-A177-3AD203B41FA5}">
                          <a16:colId xmlns:a16="http://schemas.microsoft.com/office/drawing/2014/main" val="2965123731"/>
                        </a:ext>
                      </a:extLst>
                    </a:gridCol>
                    <a:gridCol w="514905">
                      <a:extLst>
                        <a:ext uri="{9D8B030D-6E8A-4147-A177-3AD203B41FA5}">
                          <a16:colId xmlns:a16="http://schemas.microsoft.com/office/drawing/2014/main" val="1554660990"/>
                        </a:ext>
                      </a:extLst>
                    </a:gridCol>
                    <a:gridCol w="514904">
                      <a:extLst>
                        <a:ext uri="{9D8B030D-6E8A-4147-A177-3AD203B41FA5}">
                          <a16:colId xmlns:a16="http://schemas.microsoft.com/office/drawing/2014/main" val="1197094263"/>
                        </a:ext>
                      </a:extLst>
                    </a:gridCol>
                    <a:gridCol w="532662">
                      <a:extLst>
                        <a:ext uri="{9D8B030D-6E8A-4147-A177-3AD203B41FA5}">
                          <a16:colId xmlns:a16="http://schemas.microsoft.com/office/drawing/2014/main" val="268645604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1639" r="-18120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100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120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9841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101639" r="-18120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19.1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17.8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15.2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11.3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6.1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3.5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477174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5536" y="2107473"/>
            <a:ext cx="3340190" cy="23821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431945" y="4687409"/>
                <a:ext cx="1906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=−0.13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+19.1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945" y="4687409"/>
                <a:ext cx="1906099" cy="276999"/>
              </a:xfrm>
              <a:prstGeom prst="rect">
                <a:avLst/>
              </a:prstGeom>
              <a:blipFill>
                <a:blip r:embed="rId5"/>
                <a:stretch>
                  <a:fillRect l="-2556" r="-255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5029200"/>
                <a:ext cx="159235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29200"/>
                <a:ext cx="1592359" cy="215444"/>
              </a:xfrm>
              <a:prstGeom prst="rect">
                <a:avLst/>
              </a:prstGeom>
              <a:blipFill>
                <a:blip r:embed="rId6"/>
                <a:stretch>
                  <a:fillRect l="-1916" r="-191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42303" y="5177161"/>
                <a:ext cx="1906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0=−0.13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+19.1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2303" y="5177161"/>
                <a:ext cx="1906099" cy="276999"/>
              </a:xfrm>
              <a:prstGeom prst="rect">
                <a:avLst/>
              </a:prstGeom>
              <a:blipFill>
                <a:blip r:embed="rId7"/>
                <a:stretch>
                  <a:fillRect l="-2244" r="-224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53165" y="5640279"/>
                <a:ext cx="13168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0.13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=19.1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165" y="5640279"/>
                <a:ext cx="1316899" cy="276999"/>
              </a:xfrm>
              <a:prstGeom prst="rect">
                <a:avLst/>
              </a:prstGeom>
              <a:blipFill>
                <a:blip r:embed="rId8"/>
                <a:stretch>
                  <a:fillRect l="-4167" r="-370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80773" y="6085643"/>
                <a:ext cx="10123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=146.9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773" y="6085643"/>
                <a:ext cx="1012328" cy="276999"/>
              </a:xfrm>
              <a:prstGeom prst="rect">
                <a:avLst/>
              </a:prstGeom>
              <a:blipFill>
                <a:blip r:embed="rId9"/>
                <a:stretch>
                  <a:fillRect l="-4217" r="-602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375688" y="4809560"/>
            <a:ext cx="129615" cy="485251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8217" y="4779481"/>
            <a:ext cx="25516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The container will be empty when the depth is 0</a:t>
            </a:r>
          </a:p>
        </p:txBody>
      </p:sp>
      <p:sp>
        <p:nvSpPr>
          <p:cNvPr id="21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6336500" y="5319012"/>
            <a:ext cx="129615" cy="485251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rc 37">
            <a:extLst>
              <a:ext uri="{FF2B5EF4-FFF2-40B4-BE49-F238E27FC236}">
                <a16:creationId xmlns:a16="http://schemas.microsoft.com/office/drawing/2014/main" id="{F3A3E768-BBE4-4CAD-96CA-EB6056B69A8B}"/>
              </a:ext>
            </a:extLst>
          </p:cNvPr>
          <p:cNvSpPr>
            <a:spLocks/>
          </p:cNvSpPr>
          <p:nvPr/>
        </p:nvSpPr>
        <p:spPr bwMode="auto">
          <a:xfrm>
            <a:off x="5565792" y="5750086"/>
            <a:ext cx="129615" cy="485251"/>
          </a:xfrm>
          <a:custGeom>
            <a:avLst/>
            <a:gdLst>
              <a:gd name="T0" fmla="*/ 66726 w 22231"/>
              <a:gd name="T1" fmla="*/ 0 h 43200"/>
              <a:gd name="T2" fmla="*/ 0 w 22231"/>
              <a:gd name="T3" fmla="*/ 8600341 h 43200"/>
              <a:gd name="T4" fmla="*/ 66726 w 2223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231" h="43200" fill="none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</a:path>
              <a:path w="22231" h="43200" stroke="0" extrusionOk="0">
                <a:moveTo>
                  <a:pt x="630" y="0"/>
                </a:moveTo>
                <a:cubicBezTo>
                  <a:pt x="12560" y="0"/>
                  <a:pt x="22231" y="9670"/>
                  <a:pt x="22231" y="21600"/>
                </a:cubicBezTo>
                <a:cubicBezTo>
                  <a:pt x="22231" y="33529"/>
                  <a:pt x="12560" y="43200"/>
                  <a:pt x="631" y="43200"/>
                </a:cubicBezTo>
                <a:cubicBezTo>
                  <a:pt x="420" y="43200"/>
                  <a:pt x="210" y="43196"/>
                  <a:pt x="0" y="43190"/>
                </a:cubicBezTo>
                <a:lnTo>
                  <a:pt x="631" y="21600"/>
                </a:lnTo>
                <a:lnTo>
                  <a:pt x="63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40">
                <a:extLst>
                  <a:ext uri="{FF2B5EF4-FFF2-40B4-BE49-F238E27FC236}">
                    <a16:creationId xmlns:a16="http://schemas.microsoft.com/office/drawing/2014/main" id="{35227530-4EF7-4DB6-883A-B83A7FF27D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39988" y="5410853"/>
                <a:ext cx="103196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sz="1400" dirty="0">
                    <a:solidFill>
                      <a:srgbClr val="FF0000"/>
                    </a:solidFill>
                  </a:rPr>
                  <a:t>Add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0.13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 Box 40">
                <a:extLst>
                  <a:ext uri="{FF2B5EF4-FFF2-40B4-BE49-F238E27FC236}">
                    <a16:creationId xmlns:a16="http://schemas.microsoft.com/office/drawing/2014/main" id="{35227530-4EF7-4DB6-883A-B83A7FF27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9988" y="5410853"/>
                <a:ext cx="1031966" cy="307777"/>
              </a:xfrm>
              <a:prstGeom prst="rect">
                <a:avLst/>
              </a:prstGeom>
              <a:blipFill>
                <a:blip r:embed="rId10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40">
            <a:extLst>
              <a:ext uri="{FF2B5EF4-FFF2-40B4-BE49-F238E27FC236}">
                <a16:creationId xmlns:a16="http://schemas.microsoft.com/office/drawing/2014/main" id="{35227530-4EF7-4DB6-883A-B83A7FF27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4113" y="5850636"/>
            <a:ext cx="13759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 dirty="0">
                <a:solidFill>
                  <a:srgbClr val="FF0000"/>
                </a:solidFill>
              </a:rPr>
              <a:t>Divide by 0.13</a:t>
            </a:r>
          </a:p>
        </p:txBody>
      </p:sp>
    </p:spTree>
    <p:extLst>
      <p:ext uri="{BB962C8B-B14F-4D97-AF65-F5344CB8AC3E}">
        <p14:creationId xmlns:p14="http://schemas.microsoft.com/office/powerpoint/2010/main" val="132077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  <p:bldP spid="15" grpId="0"/>
      <p:bldP spid="17" grpId="0" animBg="1"/>
      <p:bldP spid="20" grpId="0"/>
      <p:bldP spid="21" grpId="0" animBg="1"/>
      <p:bldP spid="22" grpId="0" animBg="1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AE7D39-2E48-4F07-8AA7-93B331840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9528C6-9554-4CD0-B240-945EEEBA8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05E96-659B-4096-B486-F4FDF10A8B68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</TotalTime>
  <Words>1455</Words>
  <Application>Microsoft Office PowerPoint</Application>
  <PresentationFormat>On-screen Show (4:3)</PresentationFormat>
  <Paragraphs>253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Straight-line graphs</vt:lpstr>
      <vt:lpstr>Straight-line graphs</vt:lpstr>
      <vt:lpstr>Straight-line graphs</vt:lpstr>
      <vt:lpstr>Straight-line graphs</vt:lpstr>
      <vt:lpstr>Straight-line graphs</vt:lpstr>
      <vt:lpstr>Straight-line graphs</vt:lpstr>
      <vt:lpstr>Straight-line graphs</vt:lpstr>
      <vt:lpstr>Straight-line graphs</vt:lpstr>
      <vt:lpstr>Straight-line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101</cp:revision>
  <dcterms:created xsi:type="dcterms:W3CDTF">2017-08-14T15:35:38Z</dcterms:created>
  <dcterms:modified xsi:type="dcterms:W3CDTF">2021-03-25T16:05:31Z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