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88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39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5F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questions involving perpendicular lines.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Perpendicular lines are at right-angles to each other. If you know the gradient of one, you can find the gradient of the other.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a line has gradient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 line perpendicular will have gradient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two lines are perpendicular, their gradients have a product of -1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These rules mean the same thing and either can be used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  <a:blipFill>
                <a:blip r:embed="rId2"/>
                <a:stretch>
                  <a:fillRect t="-1277" r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78808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76" t="25439" r="18289" b="23393"/>
          <a:stretch/>
        </p:blipFill>
        <p:spPr bwMode="auto">
          <a:xfrm>
            <a:off x="5335142" y="2510959"/>
            <a:ext cx="2209801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5993026" y="2548682"/>
            <a:ext cx="1073591" cy="213058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5900983" y="2746349"/>
            <a:ext cx="1073591" cy="213058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77039" y="4154162"/>
                <a:ext cx="58702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039" y="4154162"/>
                <a:ext cx="58702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31910" y="222426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910" y="2224264"/>
                <a:ext cx="37542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6639229" y="3392251"/>
            <a:ext cx="258619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865520" y="2944289"/>
            <a:ext cx="3" cy="4525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147231" y="4140399"/>
            <a:ext cx="258619" cy="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47047" y="4034179"/>
            <a:ext cx="461819" cy="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6137" y="335992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67300" y="397414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1701" y="377556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3192" y="303203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7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questions involving perpendicular lines.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Are the following lines perpendicular?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78808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If a line has gradient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a line perpendicular will have gradient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blipFill>
                <a:blip r:embed="rId3"/>
                <a:stretch>
                  <a:fillRect t="-1471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07338" y="1550125"/>
                <a:ext cx="15706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338" y="1550125"/>
                <a:ext cx="1570686" cy="276999"/>
              </a:xfrm>
              <a:prstGeom prst="rect">
                <a:avLst/>
              </a:prstGeom>
              <a:blipFill>
                <a:blip r:embed="rId4"/>
                <a:stretch>
                  <a:fillRect l="-2724" r="-2724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12287" y="2007325"/>
                <a:ext cx="11667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287" y="2007325"/>
                <a:ext cx="1166730" cy="276999"/>
              </a:xfrm>
              <a:prstGeom prst="rect">
                <a:avLst/>
              </a:prstGeom>
              <a:blipFill>
                <a:blip r:embed="rId5"/>
                <a:stretch>
                  <a:fillRect l="-3646" r="-3125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11692" y="3383280"/>
                <a:ext cx="15706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692" y="3383280"/>
                <a:ext cx="1570686" cy="276999"/>
              </a:xfrm>
              <a:prstGeom prst="rect">
                <a:avLst/>
              </a:prstGeom>
              <a:blipFill>
                <a:blip r:embed="rId6"/>
                <a:stretch>
                  <a:fillRect l="-1167" r="-2724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08527" y="3866606"/>
                <a:ext cx="11667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527" y="3866606"/>
                <a:ext cx="1166730" cy="276999"/>
              </a:xfrm>
              <a:prstGeom prst="rect">
                <a:avLst/>
              </a:prstGeom>
              <a:blipFill>
                <a:blip r:embed="rId7"/>
                <a:stretch>
                  <a:fillRect l="-3646" r="-1042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43510" y="4219303"/>
                <a:ext cx="120520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510" y="4219303"/>
                <a:ext cx="1205202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253767" y="1700601"/>
            <a:ext cx="181867" cy="502668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1883" y="1775027"/>
            <a:ext cx="8233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y</a:t>
            </a:r>
          </a:p>
        </p:txBody>
      </p:sp>
      <p:sp>
        <p:nvSpPr>
          <p:cNvPr id="28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667425" y="3533756"/>
            <a:ext cx="181867" cy="502668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898202" y="4025791"/>
            <a:ext cx="181867" cy="502668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4938" y="3486261"/>
            <a:ext cx="1063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6, subtract x</a:t>
            </a: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881" y="4143758"/>
            <a:ext cx="1119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Divide by 3</a:t>
            </a:r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82" y="2441232"/>
            <a:ext cx="16633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solidFill>
                  <a:srgbClr val="FF0000"/>
                </a:solidFill>
              </a:rPr>
              <a:t>Gradient = 3</a:t>
            </a:r>
          </a:p>
        </p:txBody>
      </p:sp>
      <p:sp>
        <p:nvSpPr>
          <p:cNvPr id="33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318" y="5058158"/>
            <a:ext cx="19637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solidFill>
                  <a:srgbClr val="FF0000"/>
                </a:solidFill>
              </a:rPr>
              <a:t>Gradient = -</a:t>
            </a:r>
            <a:r>
              <a:rPr lang="en-GB" sz="2000" baseline="30000" dirty="0">
                <a:solidFill>
                  <a:srgbClr val="FF0000"/>
                </a:solidFill>
              </a:rPr>
              <a:t>1</a:t>
            </a:r>
            <a:r>
              <a:rPr lang="en-GB" sz="2000" dirty="0">
                <a:solidFill>
                  <a:srgbClr val="FF0000"/>
                </a:solidFill>
              </a:rPr>
              <a:t>/</a:t>
            </a:r>
            <a:r>
              <a:rPr lang="en-GB" sz="2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15" y="5854992"/>
            <a:ext cx="4885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solidFill>
                  <a:srgbClr val="FF0000"/>
                </a:solidFill>
              </a:rPr>
              <a:t>So these lines </a:t>
            </a:r>
            <a:r>
              <a:rPr lang="en-GB" sz="2000" u="sng" dirty="0">
                <a:solidFill>
                  <a:srgbClr val="FF0000"/>
                </a:solidFill>
              </a:rPr>
              <a:t>are</a:t>
            </a:r>
            <a:r>
              <a:rPr lang="en-GB" sz="2000" dirty="0">
                <a:solidFill>
                  <a:srgbClr val="FF0000"/>
                </a:solidFill>
              </a:rPr>
              <a:t> perpendicular!</a:t>
            </a:r>
            <a:endParaRPr lang="en-GB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7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questions involving perpendicular lines.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Are the following lines perpendicular?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78808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If a line has gradient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a line perpendicular will have gradient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blipFill>
                <a:blip r:embed="rId3"/>
                <a:stretch>
                  <a:fillRect t="-1471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16194" y="1554480"/>
                <a:ext cx="15706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194" y="1554480"/>
                <a:ext cx="1570686" cy="276999"/>
              </a:xfrm>
              <a:prstGeom prst="rect">
                <a:avLst/>
              </a:prstGeom>
              <a:blipFill>
                <a:blip r:embed="rId4"/>
                <a:stretch>
                  <a:fillRect l="-2724" r="-2724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29851" y="2055222"/>
                <a:ext cx="11667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851" y="2055222"/>
                <a:ext cx="1166730" cy="276999"/>
              </a:xfrm>
              <a:prstGeom prst="rect">
                <a:avLst/>
              </a:prstGeom>
              <a:blipFill>
                <a:blip r:embed="rId5"/>
                <a:stretch>
                  <a:fillRect l="-4188" r="-3665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798053" y="1713664"/>
            <a:ext cx="181867" cy="502668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103" y="1779380"/>
            <a:ext cx="10635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y</a:t>
            </a:r>
          </a:p>
        </p:txBody>
      </p:sp>
      <p:sp>
        <p:nvSpPr>
          <p:cNvPr id="44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4525" y="3225003"/>
            <a:ext cx="18897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 dirty="0">
                <a:solidFill>
                  <a:srgbClr val="FF0000"/>
                </a:solidFill>
              </a:rPr>
              <a:t>Gradient = </a:t>
            </a:r>
            <a:r>
              <a:rPr lang="en-GB" sz="1800" baseline="30000" dirty="0">
                <a:solidFill>
                  <a:srgbClr val="FF0000"/>
                </a:solidFill>
              </a:rPr>
              <a:t>1</a:t>
            </a:r>
            <a:r>
              <a:rPr lang="en-GB" sz="1800" dirty="0">
                <a:solidFill>
                  <a:srgbClr val="FF0000"/>
                </a:solidFill>
              </a:rPr>
              <a:t>/</a:t>
            </a:r>
            <a:r>
              <a:rPr lang="en-GB" sz="18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449" y="2602340"/>
            <a:ext cx="19637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solidFill>
                  <a:srgbClr val="FF0000"/>
                </a:solidFill>
              </a:rPr>
              <a:t>Gradient = 2</a:t>
            </a:r>
            <a:endParaRPr lang="en-GB" sz="2000" baseline="-25000" dirty="0">
              <a:solidFill>
                <a:srgbClr val="FF0000"/>
              </a:solidFill>
            </a:endParaRPr>
          </a:p>
        </p:txBody>
      </p:sp>
      <p:sp>
        <p:nvSpPr>
          <p:cNvPr id="46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443" y="4034900"/>
            <a:ext cx="4885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solidFill>
                  <a:srgbClr val="FF0000"/>
                </a:solidFill>
              </a:rPr>
              <a:t>So these lines </a:t>
            </a:r>
            <a:r>
              <a:rPr lang="en-GB" sz="2000" u="sng" dirty="0">
                <a:solidFill>
                  <a:srgbClr val="FF0000"/>
                </a:solidFill>
              </a:rPr>
              <a:t>are not</a:t>
            </a:r>
            <a:r>
              <a:rPr lang="en-GB" sz="2000" dirty="0">
                <a:solidFill>
                  <a:srgbClr val="FF0000"/>
                </a:solidFill>
              </a:rPr>
              <a:t> perpendicular!</a:t>
            </a:r>
            <a:endParaRPr lang="en-GB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4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 animBg="1"/>
      <p:bldP spid="42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questions involving perpendicular lines.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line is perpendicular to the line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−8=0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passes through the coordinate (5,-7). Find the equation of the line.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already have a coordinate on the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just need to find its gradient by using what we already know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  <a:blipFill>
                <a:blip r:embed="rId2"/>
                <a:stretch>
                  <a:fillRect l="-314" t="-766" r="-2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78808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If a line has gradient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a line perpendicular will have gradient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blipFill>
                <a:blip r:embed="rId3"/>
                <a:stretch>
                  <a:fillRect t="-1471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06686" y="1515291"/>
                <a:ext cx="1725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−8=0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686" y="1515291"/>
                <a:ext cx="1725922" cy="307777"/>
              </a:xfrm>
              <a:prstGeom prst="rect">
                <a:avLst/>
              </a:prstGeom>
              <a:blipFill>
                <a:blip r:embed="rId4"/>
                <a:stretch>
                  <a:fillRect l="-4594" r="-3180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90605" y="2007325"/>
                <a:ext cx="12768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605" y="2007325"/>
                <a:ext cx="1276888" cy="307777"/>
              </a:xfrm>
              <a:prstGeom prst="rect">
                <a:avLst/>
              </a:prstGeom>
              <a:blipFill>
                <a:blip r:embed="rId5"/>
                <a:stretch>
                  <a:fillRect l="-6190" r="-4286" b="-31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25588" y="2360023"/>
                <a:ext cx="1319657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588" y="2360023"/>
                <a:ext cx="1319657" cy="576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767573" y="1665768"/>
            <a:ext cx="181867" cy="502668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915" y="1670523"/>
            <a:ext cx="10145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x, add 8</a:t>
            </a:r>
          </a:p>
        </p:txBody>
      </p:sp>
      <p:sp>
        <p:nvSpPr>
          <p:cNvPr id="19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7007059" y="2201345"/>
            <a:ext cx="181867" cy="502668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361" y="2197391"/>
            <a:ext cx="905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55252" y="5337351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 = -2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5904" y="5790213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(x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,y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 = (5,-7)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8201" y="3147145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72029" y="3674013"/>
            <a:ext cx="389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of the perpendicular = -2</a:t>
            </a:r>
            <a:endParaRPr lang="en-GB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questions involving perpendicular lines.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line is perpendicular to the line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−8=0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passes through the coordinate (5,-7). Find the equation of the line.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already have a coordinate on the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just need to find its gradient by using what we already know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71776" cy="4776787"/>
              </a:xfrm>
              <a:blipFill>
                <a:blip r:embed="rId2"/>
                <a:stretch>
                  <a:fillRect l="-314" t="-766" r="-2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78808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If a line has gradient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a line perpendicular will have gradient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27" y="243839"/>
                <a:ext cx="2185850" cy="828560"/>
              </a:xfrm>
              <a:prstGeom prst="rect">
                <a:avLst/>
              </a:prstGeom>
              <a:blipFill>
                <a:blip r:embed="rId3"/>
                <a:stretch>
                  <a:fillRect t="-1471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855252" y="5337351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 = -2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5904" y="5790213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(x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,y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 = (5,-7)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4670605" y="1564507"/>
                <a:ext cx="22275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GB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605" y="1564507"/>
                <a:ext cx="2227597" cy="307777"/>
              </a:xfrm>
              <a:prstGeom prst="rect">
                <a:avLst/>
              </a:prstGeom>
              <a:blipFill>
                <a:blip r:embed="rId4"/>
                <a:stretch>
                  <a:fillRect l="-2459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4383864" y="2151604"/>
                <a:ext cx="253511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−(−7)=−2</m:t>
                      </m:r>
                      <m:d>
                        <m:dPr>
                          <m:ctrlPr>
                            <a:rPr lang="en-GB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864" y="2151604"/>
                <a:ext cx="2535118" cy="307777"/>
              </a:xfrm>
              <a:prstGeom prst="rect">
                <a:avLst/>
              </a:prstGeom>
              <a:blipFill>
                <a:blip r:embed="rId5"/>
                <a:stretch>
                  <a:fillRect l="-1923" t="-200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4784458" y="2790952"/>
                <a:ext cx="20609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+7=−2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458" y="2790952"/>
                <a:ext cx="2060949" cy="307777"/>
              </a:xfrm>
              <a:prstGeom prst="rect">
                <a:avLst/>
              </a:prstGeom>
              <a:blipFill>
                <a:blip r:embed="rId6"/>
                <a:stretch>
                  <a:fillRect l="-2663" r="-2071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5233492" y="3386757"/>
                <a:ext cx="14692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492" y="3386757"/>
                <a:ext cx="1469248" cy="307777"/>
              </a:xfrm>
              <a:prstGeom prst="rect">
                <a:avLst/>
              </a:prstGeom>
              <a:blipFill>
                <a:blip r:embed="rId7"/>
                <a:stretch>
                  <a:fillRect l="-3734" r="-3320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898202" y="1730326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193" y="1874420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</a:t>
            </a:r>
          </a:p>
        </p:txBody>
      </p:sp>
      <p:sp>
        <p:nvSpPr>
          <p:cNvPr id="31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898202" y="2318366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192" y="2370144"/>
            <a:ext cx="1309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Expand the bracket</a:t>
            </a:r>
          </a:p>
        </p:txBody>
      </p:sp>
      <p:sp>
        <p:nvSpPr>
          <p:cNvPr id="33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898202" y="2937218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443" y="3081312"/>
            <a:ext cx="11836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Subtract 7</a:t>
            </a:r>
          </a:p>
        </p:txBody>
      </p:sp>
    </p:spTree>
    <p:extLst>
      <p:ext uri="{BB962C8B-B14F-4D97-AF65-F5344CB8AC3E}">
        <p14:creationId xmlns:p14="http://schemas.microsoft.com/office/powerpoint/2010/main" val="135424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</TotalTime>
  <Words>584</Words>
  <Application>Microsoft Office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Straight-line graphs</vt:lpstr>
      <vt:lpstr>Straight-line graphs</vt:lpstr>
      <vt:lpstr>Straight-line graphs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99</cp:revision>
  <dcterms:created xsi:type="dcterms:W3CDTF">2017-08-14T15:35:38Z</dcterms:created>
  <dcterms:modified xsi:type="dcterms:W3CDTF">2021-03-25T16:03:42Z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