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50000"/>
              </a:srgbClr>
            </a:gs>
            <a:gs pos="95000">
              <a:srgbClr val="FFCCCC">
                <a:alpha val="5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4" Type="http://schemas.openxmlformats.org/officeDocument/2006/relationships/image" Target="../media/image7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0.png"/><Relationship Id="rId4" Type="http://schemas.openxmlformats.org/officeDocument/2006/relationships/image" Target="../media/image7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7" Type="http://schemas.openxmlformats.org/officeDocument/2006/relationships/image" Target="../media/image88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39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5F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72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71776" cy="4776787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questions involving perpendicular lines.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Perpendicular lines are at right-angles to each other. If you know the gradient of one, you can find the gradient of the other.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a line has gradient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a line perpendicular will have gradient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two lines are perpendicular, their gradients have a product of -1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These rules mean the same thing and either can be used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71776" cy="4776787"/>
              </a:xfrm>
              <a:blipFill>
                <a:blip r:embed="rId2"/>
                <a:stretch>
                  <a:fillRect t="-1277" r="-1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78808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76" t="25439" r="18289" b="23393"/>
          <a:stretch/>
        </p:blipFill>
        <p:spPr bwMode="auto">
          <a:xfrm>
            <a:off x="5335142" y="2510959"/>
            <a:ext cx="2209801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V="1">
            <a:off x="5993026" y="2548682"/>
            <a:ext cx="1073591" cy="213058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V="1">
            <a:off x="5900983" y="2746349"/>
            <a:ext cx="1073591" cy="2130582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477039" y="4154162"/>
                <a:ext cx="58702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7039" y="4154162"/>
                <a:ext cx="58702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031910" y="2224264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910" y="2224264"/>
                <a:ext cx="37542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6639229" y="3392251"/>
            <a:ext cx="258619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6865520" y="2944289"/>
            <a:ext cx="3" cy="45258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7147231" y="4140399"/>
            <a:ext cx="258619" cy="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847047" y="4034179"/>
            <a:ext cx="461819" cy="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16137" y="3359926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67300" y="397414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endParaRPr lang="en-GB" sz="14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11701" y="377556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endParaRPr lang="en-GB" sz="14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33192" y="303203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37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71776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questions involving perpendicular lines.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Are the following lines perpendicular?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−6=0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71776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78808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036527" y="243839"/>
                <a:ext cx="2185850" cy="828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If a line has gradient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a line perpendicular will have gradient </a:t>
                </a:r>
                <a14:m>
                  <m:oMath xmlns:m="http://schemas.openxmlformats.org/officeDocument/2006/math">
                    <m:r>
                      <a:rPr lang="en-US" sz="140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6527" y="243839"/>
                <a:ext cx="2185850" cy="828560"/>
              </a:xfrm>
              <a:prstGeom prst="rect">
                <a:avLst/>
              </a:prstGeom>
              <a:blipFill>
                <a:blip r:embed="rId3"/>
                <a:stretch>
                  <a:fillRect t="-1471" b="-7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07338" y="1550125"/>
                <a:ext cx="15706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338" y="1550125"/>
                <a:ext cx="1570686" cy="276999"/>
              </a:xfrm>
              <a:prstGeom prst="rect">
                <a:avLst/>
              </a:prstGeom>
              <a:blipFill>
                <a:blip r:embed="rId4"/>
                <a:stretch>
                  <a:fillRect l="-2724" r="-2724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012287" y="2007325"/>
                <a:ext cx="11667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2287" y="2007325"/>
                <a:ext cx="1166730" cy="276999"/>
              </a:xfrm>
              <a:prstGeom prst="rect">
                <a:avLst/>
              </a:prstGeom>
              <a:blipFill>
                <a:blip r:embed="rId5"/>
                <a:stretch>
                  <a:fillRect l="-3646" r="-3125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11692" y="3383280"/>
                <a:ext cx="15706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−6=0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692" y="3383280"/>
                <a:ext cx="1570686" cy="276999"/>
              </a:xfrm>
              <a:prstGeom prst="rect">
                <a:avLst/>
              </a:prstGeom>
              <a:blipFill>
                <a:blip r:embed="rId6"/>
                <a:stretch>
                  <a:fillRect l="-1167" r="-2724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08527" y="3866606"/>
                <a:ext cx="11667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527" y="3866606"/>
                <a:ext cx="1166730" cy="276999"/>
              </a:xfrm>
              <a:prstGeom prst="rect">
                <a:avLst/>
              </a:prstGeom>
              <a:blipFill>
                <a:blip r:embed="rId7"/>
                <a:stretch>
                  <a:fillRect l="-3646" r="-1042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543510" y="4219303"/>
                <a:ext cx="1205202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510" y="4219303"/>
                <a:ext cx="1205202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253767" y="1700601"/>
            <a:ext cx="181867" cy="502668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1883" y="1775027"/>
            <a:ext cx="82334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Add y</a:t>
            </a:r>
          </a:p>
        </p:txBody>
      </p:sp>
      <p:sp>
        <p:nvSpPr>
          <p:cNvPr id="28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667425" y="3533756"/>
            <a:ext cx="181867" cy="502668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898202" y="4025791"/>
            <a:ext cx="181867" cy="502668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4938" y="3486261"/>
            <a:ext cx="10635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Add 6, subtract x</a:t>
            </a:r>
          </a:p>
        </p:txBody>
      </p:sp>
      <p:sp>
        <p:nvSpPr>
          <p:cNvPr id="31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0881" y="4143758"/>
            <a:ext cx="1119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Divide by 3</a:t>
            </a:r>
          </a:p>
        </p:txBody>
      </p:sp>
      <p:sp>
        <p:nvSpPr>
          <p:cNvPr id="32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82" y="2441232"/>
            <a:ext cx="16633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2000" dirty="0">
                <a:solidFill>
                  <a:srgbClr val="FF0000"/>
                </a:solidFill>
              </a:rPr>
              <a:t>Gradient = 3</a:t>
            </a:r>
          </a:p>
        </p:txBody>
      </p:sp>
      <p:sp>
        <p:nvSpPr>
          <p:cNvPr id="33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318" y="5058158"/>
            <a:ext cx="19637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2000" dirty="0">
                <a:solidFill>
                  <a:srgbClr val="FF0000"/>
                </a:solidFill>
              </a:rPr>
              <a:t>Gradient = -</a:t>
            </a:r>
            <a:r>
              <a:rPr lang="en-GB" sz="2000" baseline="30000" dirty="0">
                <a:solidFill>
                  <a:srgbClr val="FF0000"/>
                </a:solidFill>
              </a:rPr>
              <a:t>1</a:t>
            </a:r>
            <a:r>
              <a:rPr lang="en-GB" sz="2000" dirty="0">
                <a:solidFill>
                  <a:srgbClr val="FF0000"/>
                </a:solidFill>
              </a:rPr>
              <a:t>/</a:t>
            </a:r>
            <a:r>
              <a:rPr lang="en-GB" sz="20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4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9815" y="5854992"/>
            <a:ext cx="4885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2000" dirty="0">
                <a:solidFill>
                  <a:srgbClr val="FF0000"/>
                </a:solidFill>
              </a:rPr>
              <a:t>So these lines </a:t>
            </a:r>
            <a:r>
              <a:rPr lang="en-GB" sz="2000" u="sng" dirty="0">
                <a:solidFill>
                  <a:srgbClr val="FF0000"/>
                </a:solidFill>
              </a:rPr>
              <a:t>are</a:t>
            </a:r>
            <a:r>
              <a:rPr lang="en-GB" sz="2000" dirty="0">
                <a:solidFill>
                  <a:srgbClr val="FF0000"/>
                </a:solidFill>
              </a:rPr>
              <a:t> perpendicular!</a:t>
            </a:r>
            <a:endParaRPr lang="en-GB" sz="20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57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71776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questions involving perpendicular lines.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Are the following lines perpendicular?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71776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78808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036527" y="243839"/>
                <a:ext cx="2185850" cy="828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If a line has gradient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a line perpendicular will have gradient </a:t>
                </a:r>
                <a14:m>
                  <m:oMath xmlns:m="http://schemas.openxmlformats.org/officeDocument/2006/math">
                    <m:r>
                      <a:rPr lang="en-US" sz="140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6527" y="243839"/>
                <a:ext cx="2185850" cy="828560"/>
              </a:xfrm>
              <a:prstGeom prst="rect">
                <a:avLst/>
              </a:prstGeom>
              <a:blipFill>
                <a:blip r:embed="rId3"/>
                <a:stretch>
                  <a:fillRect t="-1471" b="-7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716194" y="1554480"/>
                <a:ext cx="15706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194" y="1554480"/>
                <a:ext cx="1570686" cy="276999"/>
              </a:xfrm>
              <a:prstGeom prst="rect">
                <a:avLst/>
              </a:prstGeom>
              <a:blipFill>
                <a:blip r:embed="rId4"/>
                <a:stretch>
                  <a:fillRect l="-2724" r="-2724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129851" y="2055222"/>
                <a:ext cx="11667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9851" y="2055222"/>
                <a:ext cx="1166730" cy="276999"/>
              </a:xfrm>
              <a:prstGeom prst="rect">
                <a:avLst/>
              </a:prstGeom>
              <a:blipFill>
                <a:blip r:embed="rId5"/>
                <a:stretch>
                  <a:fillRect l="-4188" r="-3665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798053" y="1713664"/>
            <a:ext cx="181867" cy="502668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0103" y="1779380"/>
            <a:ext cx="106357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Add y</a:t>
            </a:r>
          </a:p>
        </p:txBody>
      </p:sp>
      <p:sp>
        <p:nvSpPr>
          <p:cNvPr id="44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4525" y="3225003"/>
            <a:ext cx="188976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800" dirty="0">
                <a:solidFill>
                  <a:srgbClr val="FF0000"/>
                </a:solidFill>
              </a:rPr>
              <a:t>Gradient = </a:t>
            </a:r>
            <a:r>
              <a:rPr lang="en-GB" sz="1800" baseline="30000" dirty="0">
                <a:solidFill>
                  <a:srgbClr val="FF0000"/>
                </a:solidFill>
              </a:rPr>
              <a:t>1</a:t>
            </a:r>
            <a:r>
              <a:rPr lang="en-GB" sz="1800" dirty="0">
                <a:solidFill>
                  <a:srgbClr val="FF0000"/>
                </a:solidFill>
              </a:rPr>
              <a:t>/</a:t>
            </a:r>
            <a:r>
              <a:rPr lang="en-GB" sz="18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5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1449" y="2602340"/>
            <a:ext cx="19637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2000" dirty="0">
                <a:solidFill>
                  <a:srgbClr val="FF0000"/>
                </a:solidFill>
              </a:rPr>
              <a:t>Gradient = 2</a:t>
            </a:r>
            <a:endParaRPr lang="en-GB" sz="2000" baseline="-25000" dirty="0">
              <a:solidFill>
                <a:srgbClr val="FF0000"/>
              </a:solidFill>
            </a:endParaRPr>
          </a:p>
        </p:txBody>
      </p:sp>
      <p:sp>
        <p:nvSpPr>
          <p:cNvPr id="46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0443" y="4034900"/>
            <a:ext cx="4885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2000" dirty="0">
                <a:solidFill>
                  <a:srgbClr val="FF0000"/>
                </a:solidFill>
              </a:rPr>
              <a:t>So these lines </a:t>
            </a:r>
            <a:r>
              <a:rPr lang="en-GB" sz="2000" u="sng" dirty="0">
                <a:solidFill>
                  <a:srgbClr val="FF0000"/>
                </a:solidFill>
              </a:rPr>
              <a:t>are not</a:t>
            </a:r>
            <a:r>
              <a:rPr lang="en-GB" sz="2000" dirty="0">
                <a:solidFill>
                  <a:srgbClr val="FF0000"/>
                </a:solidFill>
              </a:rPr>
              <a:t> perpendicular!</a:t>
            </a:r>
            <a:endParaRPr lang="en-GB" sz="20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54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0" grpId="0" animBg="1"/>
      <p:bldP spid="42" grpId="0"/>
      <p:bldP spid="44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71776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questions involving perpendicular lines.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line is perpendicular to the line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−8=0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passes through the coordinate (5,-7). Find the equation of the line.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already have a coordinate on the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just need to find its gradient by using what we already know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71776" cy="4776787"/>
              </a:xfrm>
              <a:blipFill>
                <a:blip r:embed="rId2"/>
                <a:stretch>
                  <a:fillRect l="-314" t="-766" r="-20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78808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036527" y="243839"/>
                <a:ext cx="2185850" cy="828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If a line has gradient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a line perpendicular will have gradient </a:t>
                </a:r>
                <a14:m>
                  <m:oMath xmlns:m="http://schemas.openxmlformats.org/officeDocument/2006/math">
                    <m:r>
                      <a:rPr lang="en-US" sz="140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6527" y="243839"/>
                <a:ext cx="2185850" cy="828560"/>
              </a:xfrm>
              <a:prstGeom prst="rect">
                <a:avLst/>
              </a:prstGeom>
              <a:blipFill>
                <a:blip r:embed="rId3"/>
                <a:stretch>
                  <a:fillRect t="-1471" b="-7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06686" y="1515291"/>
                <a:ext cx="17259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−8=0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686" y="1515291"/>
                <a:ext cx="1725922" cy="307777"/>
              </a:xfrm>
              <a:prstGeom prst="rect">
                <a:avLst/>
              </a:prstGeom>
              <a:blipFill>
                <a:blip r:embed="rId4"/>
                <a:stretch>
                  <a:fillRect l="-4594" r="-3180" b="-3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90605" y="2007325"/>
                <a:ext cx="12768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605" y="2007325"/>
                <a:ext cx="1276888" cy="307777"/>
              </a:xfrm>
              <a:prstGeom prst="rect">
                <a:avLst/>
              </a:prstGeom>
              <a:blipFill>
                <a:blip r:embed="rId5"/>
                <a:stretch>
                  <a:fillRect l="-6190" r="-4286" b="-31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525588" y="2360023"/>
                <a:ext cx="1319657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5588" y="2360023"/>
                <a:ext cx="1319657" cy="5761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767573" y="1665768"/>
            <a:ext cx="181867" cy="502668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0915" y="1670523"/>
            <a:ext cx="10145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Add x, add 8</a:t>
            </a:r>
          </a:p>
        </p:txBody>
      </p:sp>
      <p:sp>
        <p:nvSpPr>
          <p:cNvPr id="19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7007059" y="2201345"/>
            <a:ext cx="181867" cy="502668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1361" y="2197391"/>
            <a:ext cx="9056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Divide by 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55252" y="5337351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m = -2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45904" y="5790213"/>
            <a:ext cx="1680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(x</a:t>
            </a:r>
            <a:r>
              <a:rPr lang="en-US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,y</a:t>
            </a:r>
            <a:r>
              <a:rPr lang="en-US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) = (5,-7)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08201" y="3147145"/>
            <a:ext cx="1664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</a:t>
            </a:r>
            <a:r>
              <a:rPr lang="en-US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72029" y="3674013"/>
            <a:ext cx="3895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of the perpendicular = -2</a:t>
            </a:r>
            <a:endParaRPr lang="en-GB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09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7" grpId="0" animBg="1"/>
      <p:bldP spid="18" grpId="0"/>
      <p:bldP spid="19" grpId="0" animBg="1"/>
      <p:bldP spid="20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71776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questions involving perpendicular lines.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line is perpendicular to the line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−8=0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passes through the coordinate (5,-7). Find the equation of the line.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already have a coordinate on the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just need to find its gradient by using what we already know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71776" cy="4776787"/>
              </a:xfrm>
              <a:blipFill>
                <a:blip r:embed="rId2"/>
                <a:stretch>
                  <a:fillRect l="-314" t="-766" r="-20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78808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036527" y="243839"/>
                <a:ext cx="2185850" cy="828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If a line has gradient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a line perpendicular will have gradient </a:t>
                </a:r>
                <a14:m>
                  <m:oMath xmlns:m="http://schemas.openxmlformats.org/officeDocument/2006/math">
                    <m:r>
                      <a:rPr lang="en-US" sz="140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6527" y="243839"/>
                <a:ext cx="2185850" cy="828560"/>
              </a:xfrm>
              <a:prstGeom prst="rect">
                <a:avLst/>
              </a:prstGeom>
              <a:blipFill>
                <a:blip r:embed="rId3"/>
                <a:stretch>
                  <a:fillRect t="-1471" b="-7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1855252" y="5337351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m = -2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45904" y="5790213"/>
            <a:ext cx="1680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(x</a:t>
            </a:r>
            <a:r>
              <a:rPr lang="en-US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,y</a:t>
            </a:r>
            <a:r>
              <a:rPr lang="en-US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) = (5,-7)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4670605" y="1564507"/>
                <a:ext cx="22275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n-GB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605" y="1564507"/>
                <a:ext cx="2227597" cy="307777"/>
              </a:xfrm>
              <a:prstGeom prst="rect">
                <a:avLst/>
              </a:prstGeom>
              <a:blipFill>
                <a:blip r:embed="rId4"/>
                <a:stretch>
                  <a:fillRect l="-2459" b="-2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4383864" y="2151604"/>
                <a:ext cx="253511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−(−7)=−2</m:t>
                      </m:r>
                      <m:d>
                        <m:dPr>
                          <m:ctrlPr>
                            <a:rPr lang="en-GB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864" y="2151604"/>
                <a:ext cx="2535118" cy="307777"/>
              </a:xfrm>
              <a:prstGeom prst="rect">
                <a:avLst/>
              </a:prstGeom>
              <a:blipFill>
                <a:blip r:embed="rId5"/>
                <a:stretch>
                  <a:fillRect l="-1923" t="-2000" b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4784458" y="2790952"/>
                <a:ext cx="20609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+7=−2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458" y="2790952"/>
                <a:ext cx="2060949" cy="307777"/>
              </a:xfrm>
              <a:prstGeom prst="rect">
                <a:avLst/>
              </a:prstGeom>
              <a:blipFill>
                <a:blip r:embed="rId6"/>
                <a:stretch>
                  <a:fillRect l="-2663" r="-2071" b="-2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5233492" y="3386757"/>
                <a:ext cx="14692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492" y="3386757"/>
                <a:ext cx="1469248" cy="307777"/>
              </a:xfrm>
              <a:prstGeom prst="rect">
                <a:avLst/>
              </a:prstGeom>
              <a:blipFill>
                <a:blip r:embed="rId7"/>
                <a:stretch>
                  <a:fillRect l="-3734" r="-3320" b="-2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898202" y="1730326"/>
            <a:ext cx="144265" cy="592584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0193" y="1874420"/>
            <a:ext cx="13094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Sub in values</a:t>
            </a:r>
          </a:p>
        </p:txBody>
      </p:sp>
      <p:sp>
        <p:nvSpPr>
          <p:cNvPr id="31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898202" y="2318366"/>
            <a:ext cx="144265" cy="592584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0192" y="2370144"/>
            <a:ext cx="13094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Expand the bracket</a:t>
            </a:r>
          </a:p>
        </p:txBody>
      </p:sp>
      <p:sp>
        <p:nvSpPr>
          <p:cNvPr id="33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898202" y="2937218"/>
            <a:ext cx="144265" cy="592584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2443" y="3081312"/>
            <a:ext cx="11836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Subtract 7</a:t>
            </a:r>
          </a:p>
        </p:txBody>
      </p:sp>
    </p:spTree>
    <p:extLst>
      <p:ext uri="{BB962C8B-B14F-4D97-AF65-F5344CB8AC3E}">
        <p14:creationId xmlns:p14="http://schemas.microsoft.com/office/powerpoint/2010/main" val="135424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AE7D39-2E48-4F07-8AA7-93B331840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9528C6-9554-4CD0-B240-945EEEBA83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705E96-659B-4096-B486-F4FDF10A8B68}">
  <ds:schemaRefs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875</TotalTime>
  <Words>584</Words>
  <Application>Microsoft Office PowerPoint</Application>
  <PresentationFormat>On-screen Show (4:3)</PresentationFormat>
  <Paragraphs>94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PowerPoint Presentation</vt:lpstr>
      <vt:lpstr>Straight-line graphs</vt:lpstr>
      <vt:lpstr>Straight-line graphs</vt:lpstr>
      <vt:lpstr>Straight-line graphs</vt:lpstr>
      <vt:lpstr>Straight-line graphs</vt:lpstr>
      <vt:lpstr>Straight-line graphs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99</cp:revision>
  <dcterms:created xsi:type="dcterms:W3CDTF">2017-08-14T15:35:38Z</dcterms:created>
  <dcterms:modified xsi:type="dcterms:W3CDTF">2021-03-25T16:03:42Z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