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0000"/>
            </a:gs>
            <a:gs pos="7000">
              <a:srgbClr val="FFCCCC">
                <a:alpha val="50000"/>
              </a:srgbClr>
            </a:gs>
            <a:gs pos="95000">
              <a:srgbClr val="FFCCCC">
                <a:alpha val="50000"/>
              </a:srgbClr>
            </a:gs>
            <a:gs pos="100000">
              <a:srgbClr val="FF00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7" Type="http://schemas.openxmlformats.org/officeDocument/2006/relationships/image" Target="../media/image53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2.png"/><Relationship Id="rId5" Type="http://schemas.openxmlformats.org/officeDocument/2006/relationships/image" Target="../media/image51.png"/><Relationship Id="rId4" Type="http://schemas.openxmlformats.org/officeDocument/2006/relationships/image" Target="../media/image5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png"/><Relationship Id="rId3" Type="http://schemas.openxmlformats.org/officeDocument/2006/relationships/image" Target="../media/image49.png"/><Relationship Id="rId7" Type="http://schemas.openxmlformats.org/officeDocument/2006/relationships/image" Target="../media/image56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5.png"/><Relationship Id="rId5" Type="http://schemas.openxmlformats.org/officeDocument/2006/relationships/image" Target="../media/image54.png"/><Relationship Id="rId4" Type="http://schemas.openxmlformats.org/officeDocument/2006/relationships/image" Target="../media/image5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534ED17-D63C-4126-B40A-2040C05E6301}"/>
              </a:ext>
            </a:extLst>
          </p:cNvPr>
          <p:cNvSpPr/>
          <p:nvPr/>
        </p:nvSpPr>
        <p:spPr>
          <a:xfrm>
            <a:off x="1461020" y="2319273"/>
            <a:ext cx="6204263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Kristen ITC" panose="03050502040202030202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Kristen ITC" panose="03050502040202030202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Exercise 5E</a:t>
            </a:r>
            <a:endParaRPr lang="ja-JP" altLang="en-US" sz="6600" b="1" dirty="0">
              <a:ln w="381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rgbClr val="7030A0"/>
              </a:solidFill>
              <a:latin typeface="Kristen ITC" panose="03050502040202030202" pitchFamily="66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4671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Straight-line graphs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079296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solve questions involving parallel lines.</a:t>
                </a: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If you are told that lines are parallel, or are asked to find a parallel line, then they must have the same gradient…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A line is parallel to the line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6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+3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−2=0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passes through the coordinate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(3,5)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 Find the equation of the line.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079296" cy="4776787"/>
              </a:xfrm>
              <a:blipFill>
                <a:blip r:embed="rId2"/>
                <a:stretch>
                  <a:fillRect t="-766" r="-31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D1CAB0E-D3AC-43E4-AEF2-65506856311C}"/>
              </a:ext>
            </a:extLst>
          </p:cNvPr>
          <p:cNvSpPr txBox="1"/>
          <p:nvPr/>
        </p:nvSpPr>
        <p:spPr>
          <a:xfrm>
            <a:off x="8674000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32">
                <a:extLst>
                  <a:ext uri="{FF2B5EF4-FFF2-40B4-BE49-F238E27FC236}">
                    <a16:creationId xmlns:a16="http://schemas.microsoft.com/office/drawing/2014/main" id="{51AEB01B-D071-4B28-B5AB-9EBB92D348BD}"/>
                  </a:ext>
                </a:extLst>
              </p:cNvPr>
              <p:cNvSpPr txBox="1"/>
              <p:nvPr/>
            </p:nvSpPr>
            <p:spPr>
              <a:xfrm>
                <a:off x="111667" y="584793"/>
                <a:ext cx="184627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1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b>
                          <m:r>
                            <a:rPr lang="en-US" sz="1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d>
                        <m:dPr>
                          <m:ctrlPr>
                            <a:rPr lang="en-GB" sz="1600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1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6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16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GB" sz="16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テキスト ボックス 32">
                <a:extLst>
                  <a:ext uri="{FF2B5EF4-FFF2-40B4-BE49-F238E27FC236}">
                    <a16:creationId xmlns:a16="http://schemas.microsoft.com/office/drawing/2014/main" id="{51AEB01B-D071-4B28-B5AB-9EBB92D348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667" y="584793"/>
                <a:ext cx="1846275" cy="246221"/>
              </a:xfrm>
              <a:prstGeom prst="rect">
                <a:avLst/>
              </a:prstGeom>
              <a:blipFill>
                <a:blip r:embed="rId3"/>
                <a:stretch>
                  <a:fillRect l="-2310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37">
                <a:extLst>
                  <a:ext uri="{FF2B5EF4-FFF2-40B4-BE49-F238E27FC236}">
                    <a16:creationId xmlns:a16="http://schemas.microsoft.com/office/drawing/2014/main" id="{BF62434F-3B96-44B2-8538-F62165D76EC9}"/>
                  </a:ext>
                </a:extLst>
              </p:cNvPr>
              <p:cNvSpPr txBox="1"/>
              <p:nvPr/>
            </p:nvSpPr>
            <p:spPr>
              <a:xfrm>
                <a:off x="7508123" y="432186"/>
                <a:ext cx="1489639" cy="5818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0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20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sz="2000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0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2000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GB" sz="2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テキスト ボックス 37">
                <a:extLst>
                  <a:ext uri="{FF2B5EF4-FFF2-40B4-BE49-F238E27FC236}">
                    <a16:creationId xmlns:a16="http://schemas.microsoft.com/office/drawing/2014/main" id="{BF62434F-3B96-44B2-8538-F62165D76E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8123" y="432186"/>
                <a:ext cx="1489639" cy="58182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701142" y="2309318"/>
                <a:ext cx="186858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−2=0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1142" y="2309318"/>
                <a:ext cx="1868588" cy="307777"/>
              </a:xfrm>
              <a:prstGeom prst="rect">
                <a:avLst/>
              </a:prstGeom>
              <a:blipFill>
                <a:blip r:embed="rId5"/>
                <a:stretch>
                  <a:fillRect l="-2606" r="-2606" b="-3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737462" y="2844895"/>
                <a:ext cx="141955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=2−6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7462" y="2844895"/>
                <a:ext cx="1419556" cy="307777"/>
              </a:xfrm>
              <a:prstGeom prst="rect">
                <a:avLst/>
              </a:prstGeom>
              <a:blipFill>
                <a:blip r:embed="rId6"/>
                <a:stretch>
                  <a:fillRect l="-5579" r="-3004" b="-3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880130" y="3379910"/>
                <a:ext cx="1276888" cy="578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0130" y="3379910"/>
                <a:ext cx="1276888" cy="57823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4127863" y="4340422"/>
            <a:ext cx="35092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So the gradient needs to be -2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54361" y="5145762"/>
            <a:ext cx="856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m = -2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Arc 37">
            <a:extLst>
              <a:ext uri="{FF2B5EF4-FFF2-40B4-BE49-F238E27FC236}">
                <a16:creationId xmlns:a16="http://schemas.microsoft.com/office/drawing/2014/main" id="{F3A3E768-BBE4-4CAD-96CA-EB6056B69A8B}"/>
              </a:ext>
            </a:extLst>
          </p:cNvPr>
          <p:cNvSpPr>
            <a:spLocks/>
          </p:cNvSpPr>
          <p:nvPr/>
        </p:nvSpPr>
        <p:spPr bwMode="auto">
          <a:xfrm>
            <a:off x="6249658" y="2464566"/>
            <a:ext cx="144265" cy="592584"/>
          </a:xfrm>
          <a:custGeom>
            <a:avLst/>
            <a:gdLst>
              <a:gd name="T0" fmla="*/ 66726 w 22231"/>
              <a:gd name="T1" fmla="*/ 0 h 43200"/>
              <a:gd name="T2" fmla="*/ 0 w 22231"/>
              <a:gd name="T3" fmla="*/ 8600341 h 43200"/>
              <a:gd name="T4" fmla="*/ 66726 w 22231"/>
              <a:gd name="T5" fmla="*/ 430106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231" h="43200" fill="none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</a:path>
              <a:path w="22231" h="43200" stroke="0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  <a:lnTo>
                  <a:pt x="631" y="21600"/>
                </a:lnTo>
                <a:lnTo>
                  <a:pt x="63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" name="Text Box 40">
            <a:extLst>
              <a:ext uri="{FF2B5EF4-FFF2-40B4-BE49-F238E27FC236}">
                <a16:creationId xmlns:a16="http://schemas.microsoft.com/office/drawing/2014/main" id="{35227530-4EF7-4DB6-883A-B83A7FF27D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2851" y="2551122"/>
            <a:ext cx="130945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1400" dirty="0">
                <a:solidFill>
                  <a:srgbClr val="FF0000"/>
                </a:solidFill>
              </a:rPr>
              <a:t>Add 2, Subtract 6x</a:t>
            </a:r>
          </a:p>
        </p:txBody>
      </p:sp>
      <p:sp>
        <p:nvSpPr>
          <p:cNvPr id="14" name="Arc 37">
            <a:extLst>
              <a:ext uri="{FF2B5EF4-FFF2-40B4-BE49-F238E27FC236}">
                <a16:creationId xmlns:a16="http://schemas.microsoft.com/office/drawing/2014/main" id="{F3A3E768-BBE4-4CAD-96CA-EB6056B69A8B}"/>
              </a:ext>
            </a:extLst>
          </p:cNvPr>
          <p:cNvSpPr>
            <a:spLocks/>
          </p:cNvSpPr>
          <p:nvPr/>
        </p:nvSpPr>
        <p:spPr bwMode="auto">
          <a:xfrm>
            <a:off x="6249658" y="3106202"/>
            <a:ext cx="144265" cy="592584"/>
          </a:xfrm>
          <a:custGeom>
            <a:avLst/>
            <a:gdLst>
              <a:gd name="T0" fmla="*/ 66726 w 22231"/>
              <a:gd name="T1" fmla="*/ 0 h 43200"/>
              <a:gd name="T2" fmla="*/ 0 w 22231"/>
              <a:gd name="T3" fmla="*/ 8600341 h 43200"/>
              <a:gd name="T4" fmla="*/ 66726 w 22231"/>
              <a:gd name="T5" fmla="*/ 430106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231" h="43200" fill="none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</a:path>
              <a:path w="22231" h="43200" stroke="0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  <a:lnTo>
                  <a:pt x="631" y="21600"/>
                </a:lnTo>
                <a:lnTo>
                  <a:pt x="63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" name="Text Box 40">
            <a:extLst>
              <a:ext uri="{FF2B5EF4-FFF2-40B4-BE49-F238E27FC236}">
                <a16:creationId xmlns:a16="http://schemas.microsoft.com/office/drawing/2014/main" id="{35227530-4EF7-4DB6-883A-B83A7FF27D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1649" y="3250296"/>
            <a:ext cx="130945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1400" dirty="0">
                <a:solidFill>
                  <a:srgbClr val="FF0000"/>
                </a:solidFill>
              </a:rPr>
              <a:t>Divide by 3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10179" y="5598624"/>
            <a:ext cx="15840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(x</a:t>
            </a:r>
            <a:r>
              <a:rPr lang="en-US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,y</a:t>
            </a:r>
            <a:r>
              <a:rPr lang="en-US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) = (3,5)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701142" y="1589205"/>
            <a:ext cx="4639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Find the gradient of the line we are given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0444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9" grpId="0"/>
      <p:bldP spid="10" grpId="0"/>
      <p:bldP spid="11" grpId="0"/>
      <p:bldP spid="12" grpId="0" animBg="1"/>
      <p:bldP spid="13" grpId="0"/>
      <p:bldP spid="14" grpId="0" animBg="1"/>
      <p:bldP spid="15" grpId="0"/>
      <p:bldP spid="16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Straight-line graphs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079296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solve questions involving parallel lines.</a:t>
                </a: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If you are told that lines are parallel, or are asked to find a parallel line, then they must have the same gradient…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A line is parallel to the line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6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+3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−2=0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passes through the coordinate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(3,5)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 Find the equation of the line.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079296" cy="4776787"/>
              </a:xfrm>
              <a:blipFill>
                <a:blip r:embed="rId2"/>
                <a:stretch>
                  <a:fillRect t="-766" r="-31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D1CAB0E-D3AC-43E4-AEF2-65506856311C}"/>
              </a:ext>
            </a:extLst>
          </p:cNvPr>
          <p:cNvSpPr txBox="1"/>
          <p:nvPr/>
        </p:nvSpPr>
        <p:spPr>
          <a:xfrm>
            <a:off x="8674000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32">
                <a:extLst>
                  <a:ext uri="{FF2B5EF4-FFF2-40B4-BE49-F238E27FC236}">
                    <a16:creationId xmlns:a16="http://schemas.microsoft.com/office/drawing/2014/main" id="{51AEB01B-D071-4B28-B5AB-9EBB92D348BD}"/>
                  </a:ext>
                </a:extLst>
              </p:cNvPr>
              <p:cNvSpPr txBox="1"/>
              <p:nvPr/>
            </p:nvSpPr>
            <p:spPr>
              <a:xfrm>
                <a:off x="111667" y="584793"/>
                <a:ext cx="184627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1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b>
                          <m:r>
                            <a:rPr lang="en-US" sz="1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d>
                        <m:dPr>
                          <m:ctrlPr>
                            <a:rPr lang="en-GB" sz="1600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1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6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16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GB" sz="16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テキスト ボックス 32">
                <a:extLst>
                  <a:ext uri="{FF2B5EF4-FFF2-40B4-BE49-F238E27FC236}">
                    <a16:creationId xmlns:a16="http://schemas.microsoft.com/office/drawing/2014/main" id="{51AEB01B-D071-4B28-B5AB-9EBB92D348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667" y="584793"/>
                <a:ext cx="1846275" cy="246221"/>
              </a:xfrm>
              <a:prstGeom prst="rect">
                <a:avLst/>
              </a:prstGeom>
              <a:blipFill>
                <a:blip r:embed="rId3"/>
                <a:stretch>
                  <a:fillRect l="-2310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37">
                <a:extLst>
                  <a:ext uri="{FF2B5EF4-FFF2-40B4-BE49-F238E27FC236}">
                    <a16:creationId xmlns:a16="http://schemas.microsoft.com/office/drawing/2014/main" id="{BF62434F-3B96-44B2-8538-F62165D76EC9}"/>
                  </a:ext>
                </a:extLst>
              </p:cNvPr>
              <p:cNvSpPr txBox="1"/>
              <p:nvPr/>
            </p:nvSpPr>
            <p:spPr>
              <a:xfrm>
                <a:off x="7508123" y="432186"/>
                <a:ext cx="1489639" cy="5818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0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20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sz="2000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0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2000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GB" sz="2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テキスト ボックス 37">
                <a:extLst>
                  <a:ext uri="{FF2B5EF4-FFF2-40B4-BE49-F238E27FC236}">
                    <a16:creationId xmlns:a16="http://schemas.microsoft.com/office/drawing/2014/main" id="{BF62434F-3B96-44B2-8538-F62165D76E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8123" y="432186"/>
                <a:ext cx="1489639" cy="58182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1254361" y="5145762"/>
            <a:ext cx="856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m = -2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10179" y="5598624"/>
            <a:ext cx="15840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(x</a:t>
            </a:r>
            <a:r>
              <a:rPr lang="en-US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,y</a:t>
            </a:r>
            <a:r>
              <a:rPr lang="en-US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) = (3,5)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32">
                <a:extLst>
                  <a:ext uri="{FF2B5EF4-FFF2-40B4-BE49-F238E27FC236}">
                    <a16:creationId xmlns:a16="http://schemas.microsoft.com/office/drawing/2014/main" id="{51AEB01B-D071-4B28-B5AB-9EBB92D348BD}"/>
                  </a:ext>
                </a:extLst>
              </p:cNvPr>
              <p:cNvSpPr txBox="1"/>
              <p:nvPr/>
            </p:nvSpPr>
            <p:spPr>
              <a:xfrm>
                <a:off x="3764913" y="1660301"/>
                <a:ext cx="222759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0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d>
                        <m:dPr>
                          <m:ctrlPr>
                            <a:rPr lang="en-GB" sz="20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0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テキスト ボックス 32">
                <a:extLst>
                  <a:ext uri="{FF2B5EF4-FFF2-40B4-BE49-F238E27FC236}">
                    <a16:creationId xmlns:a16="http://schemas.microsoft.com/office/drawing/2014/main" id="{51AEB01B-D071-4B28-B5AB-9EBB92D348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4913" y="1660301"/>
                <a:ext cx="2227597" cy="307777"/>
              </a:xfrm>
              <a:prstGeom prst="rect">
                <a:avLst/>
              </a:prstGeom>
              <a:blipFill>
                <a:blip r:embed="rId5"/>
                <a:stretch>
                  <a:fillRect l="-2466" b="-235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32">
                <a:extLst>
                  <a:ext uri="{FF2B5EF4-FFF2-40B4-BE49-F238E27FC236}">
                    <a16:creationId xmlns:a16="http://schemas.microsoft.com/office/drawing/2014/main" id="{51AEB01B-D071-4B28-B5AB-9EBB92D348BD}"/>
                  </a:ext>
                </a:extLst>
              </p:cNvPr>
              <p:cNvSpPr txBox="1"/>
              <p:nvPr/>
            </p:nvSpPr>
            <p:spPr>
              <a:xfrm>
                <a:off x="3861349" y="2264815"/>
                <a:ext cx="213116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−5=−2</m:t>
                      </m:r>
                      <m:d>
                        <m:dPr>
                          <m:ctrlPr>
                            <a:rPr lang="en-GB" sz="20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0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テキスト ボックス 32">
                <a:extLst>
                  <a:ext uri="{FF2B5EF4-FFF2-40B4-BE49-F238E27FC236}">
                    <a16:creationId xmlns:a16="http://schemas.microsoft.com/office/drawing/2014/main" id="{51AEB01B-D071-4B28-B5AB-9EBB92D348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1349" y="2264815"/>
                <a:ext cx="2131161" cy="307777"/>
              </a:xfrm>
              <a:prstGeom prst="rect">
                <a:avLst/>
              </a:prstGeom>
              <a:blipFill>
                <a:blip r:embed="rId6"/>
                <a:stretch>
                  <a:fillRect l="-2571" b="-2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32">
                <a:extLst>
                  <a:ext uri="{FF2B5EF4-FFF2-40B4-BE49-F238E27FC236}">
                    <a16:creationId xmlns:a16="http://schemas.microsoft.com/office/drawing/2014/main" id="{51AEB01B-D071-4B28-B5AB-9EBB92D348BD}"/>
                  </a:ext>
                </a:extLst>
              </p:cNvPr>
              <p:cNvSpPr txBox="1"/>
              <p:nvPr/>
            </p:nvSpPr>
            <p:spPr>
              <a:xfrm>
                <a:off x="3861349" y="2869329"/>
                <a:ext cx="191828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−5=−2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+6</m:t>
                      </m:r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" name="テキスト ボックス 32">
                <a:extLst>
                  <a:ext uri="{FF2B5EF4-FFF2-40B4-BE49-F238E27FC236}">
                    <a16:creationId xmlns:a16="http://schemas.microsoft.com/office/drawing/2014/main" id="{51AEB01B-D071-4B28-B5AB-9EBB92D348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1349" y="2869329"/>
                <a:ext cx="1918282" cy="307777"/>
              </a:xfrm>
              <a:prstGeom prst="rect">
                <a:avLst/>
              </a:prstGeom>
              <a:blipFill>
                <a:blip r:embed="rId7"/>
                <a:stretch>
                  <a:fillRect l="-2857" r="-2540" b="-2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32">
                <a:extLst>
                  <a:ext uri="{FF2B5EF4-FFF2-40B4-BE49-F238E27FC236}">
                    <a16:creationId xmlns:a16="http://schemas.microsoft.com/office/drawing/2014/main" id="{51AEB01B-D071-4B28-B5AB-9EBB92D348BD}"/>
                  </a:ext>
                </a:extLst>
              </p:cNvPr>
              <p:cNvSpPr txBox="1"/>
              <p:nvPr/>
            </p:nvSpPr>
            <p:spPr>
              <a:xfrm>
                <a:off x="4310383" y="3473843"/>
                <a:ext cx="161191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=−2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+11</m:t>
                      </m:r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テキスト ボックス 32">
                <a:extLst>
                  <a:ext uri="{FF2B5EF4-FFF2-40B4-BE49-F238E27FC236}">
                    <a16:creationId xmlns:a16="http://schemas.microsoft.com/office/drawing/2014/main" id="{51AEB01B-D071-4B28-B5AB-9EBB92D348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0383" y="3473843"/>
                <a:ext cx="1611916" cy="307777"/>
              </a:xfrm>
              <a:prstGeom prst="rect">
                <a:avLst/>
              </a:prstGeom>
              <a:blipFill>
                <a:blip r:embed="rId8"/>
                <a:stretch>
                  <a:fillRect l="-3396" r="-3019" b="-2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Arc 37">
            <a:extLst>
              <a:ext uri="{FF2B5EF4-FFF2-40B4-BE49-F238E27FC236}">
                <a16:creationId xmlns:a16="http://schemas.microsoft.com/office/drawing/2014/main" id="{F3A3E768-BBE4-4CAD-96CA-EB6056B69A8B}"/>
              </a:ext>
            </a:extLst>
          </p:cNvPr>
          <p:cNvSpPr>
            <a:spLocks/>
          </p:cNvSpPr>
          <p:nvPr/>
        </p:nvSpPr>
        <p:spPr bwMode="auto">
          <a:xfrm>
            <a:off x="5992510" y="1826120"/>
            <a:ext cx="144265" cy="592584"/>
          </a:xfrm>
          <a:custGeom>
            <a:avLst/>
            <a:gdLst>
              <a:gd name="T0" fmla="*/ 66726 w 22231"/>
              <a:gd name="T1" fmla="*/ 0 h 43200"/>
              <a:gd name="T2" fmla="*/ 0 w 22231"/>
              <a:gd name="T3" fmla="*/ 8600341 h 43200"/>
              <a:gd name="T4" fmla="*/ 66726 w 22231"/>
              <a:gd name="T5" fmla="*/ 430106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231" h="43200" fill="none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</a:path>
              <a:path w="22231" h="43200" stroke="0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  <a:lnTo>
                  <a:pt x="631" y="21600"/>
                </a:lnTo>
                <a:lnTo>
                  <a:pt x="63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3" name="Text Box 40">
            <a:extLst>
              <a:ext uri="{FF2B5EF4-FFF2-40B4-BE49-F238E27FC236}">
                <a16:creationId xmlns:a16="http://schemas.microsoft.com/office/drawing/2014/main" id="{35227530-4EF7-4DB6-883A-B83A7FF27D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4501" y="1970214"/>
            <a:ext cx="130945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1400" dirty="0">
                <a:solidFill>
                  <a:srgbClr val="FF0000"/>
                </a:solidFill>
              </a:rPr>
              <a:t>Sub in values</a:t>
            </a:r>
          </a:p>
        </p:txBody>
      </p:sp>
      <p:sp>
        <p:nvSpPr>
          <p:cNvPr id="24" name="Arc 37">
            <a:extLst>
              <a:ext uri="{FF2B5EF4-FFF2-40B4-BE49-F238E27FC236}">
                <a16:creationId xmlns:a16="http://schemas.microsoft.com/office/drawing/2014/main" id="{F3A3E768-BBE4-4CAD-96CA-EB6056B69A8B}"/>
              </a:ext>
            </a:extLst>
          </p:cNvPr>
          <p:cNvSpPr>
            <a:spLocks/>
          </p:cNvSpPr>
          <p:nvPr/>
        </p:nvSpPr>
        <p:spPr bwMode="auto">
          <a:xfrm>
            <a:off x="5992510" y="2414160"/>
            <a:ext cx="144265" cy="592584"/>
          </a:xfrm>
          <a:custGeom>
            <a:avLst/>
            <a:gdLst>
              <a:gd name="T0" fmla="*/ 66726 w 22231"/>
              <a:gd name="T1" fmla="*/ 0 h 43200"/>
              <a:gd name="T2" fmla="*/ 0 w 22231"/>
              <a:gd name="T3" fmla="*/ 8600341 h 43200"/>
              <a:gd name="T4" fmla="*/ 66726 w 22231"/>
              <a:gd name="T5" fmla="*/ 430106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231" h="43200" fill="none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</a:path>
              <a:path w="22231" h="43200" stroke="0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  <a:lnTo>
                  <a:pt x="631" y="21600"/>
                </a:lnTo>
                <a:lnTo>
                  <a:pt x="63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5" name="Text Box 40">
            <a:extLst>
              <a:ext uri="{FF2B5EF4-FFF2-40B4-BE49-F238E27FC236}">
                <a16:creationId xmlns:a16="http://schemas.microsoft.com/office/drawing/2014/main" id="{35227530-4EF7-4DB6-883A-B83A7FF27D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4500" y="2465938"/>
            <a:ext cx="130945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1400" dirty="0">
                <a:solidFill>
                  <a:srgbClr val="FF0000"/>
                </a:solidFill>
              </a:rPr>
              <a:t>Expand the bracket</a:t>
            </a:r>
          </a:p>
        </p:txBody>
      </p:sp>
      <p:sp>
        <p:nvSpPr>
          <p:cNvPr id="26" name="Arc 37">
            <a:extLst>
              <a:ext uri="{FF2B5EF4-FFF2-40B4-BE49-F238E27FC236}">
                <a16:creationId xmlns:a16="http://schemas.microsoft.com/office/drawing/2014/main" id="{F3A3E768-BBE4-4CAD-96CA-EB6056B69A8B}"/>
              </a:ext>
            </a:extLst>
          </p:cNvPr>
          <p:cNvSpPr>
            <a:spLocks/>
          </p:cNvSpPr>
          <p:nvPr/>
        </p:nvSpPr>
        <p:spPr bwMode="auto">
          <a:xfrm>
            <a:off x="5992510" y="3033012"/>
            <a:ext cx="144265" cy="592584"/>
          </a:xfrm>
          <a:custGeom>
            <a:avLst/>
            <a:gdLst>
              <a:gd name="T0" fmla="*/ 66726 w 22231"/>
              <a:gd name="T1" fmla="*/ 0 h 43200"/>
              <a:gd name="T2" fmla="*/ 0 w 22231"/>
              <a:gd name="T3" fmla="*/ 8600341 h 43200"/>
              <a:gd name="T4" fmla="*/ 66726 w 22231"/>
              <a:gd name="T5" fmla="*/ 430106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231" h="43200" fill="none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</a:path>
              <a:path w="22231" h="43200" stroke="0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  <a:lnTo>
                  <a:pt x="631" y="21600"/>
                </a:lnTo>
                <a:lnTo>
                  <a:pt x="63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" name="Text Box 40">
            <a:extLst>
              <a:ext uri="{FF2B5EF4-FFF2-40B4-BE49-F238E27FC236}">
                <a16:creationId xmlns:a16="http://schemas.microsoft.com/office/drawing/2014/main" id="{35227530-4EF7-4DB6-883A-B83A7FF27D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4501" y="3177106"/>
            <a:ext cx="82334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1400" dirty="0">
                <a:solidFill>
                  <a:srgbClr val="FF0000"/>
                </a:solidFill>
              </a:rPr>
              <a:t>Add 5</a:t>
            </a:r>
          </a:p>
        </p:txBody>
      </p:sp>
    </p:spTree>
    <p:extLst>
      <p:ext uri="{BB962C8B-B14F-4D97-AF65-F5344CB8AC3E}">
        <p14:creationId xmlns:p14="http://schemas.microsoft.com/office/powerpoint/2010/main" val="3752629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  <p:bldP spid="22" grpId="0" animBg="1"/>
      <p:bldP spid="23" grpId="0"/>
      <p:bldP spid="24" grpId="0" animBg="1"/>
      <p:bldP spid="25" grpId="0"/>
      <p:bldP spid="26" grpId="0" animBg="1"/>
      <p:bldP spid="27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4AE7D39-2E48-4F07-8AA7-93B3318403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79528C6-9554-4CD0-B240-945EEEBA83A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C705E96-659B-4096-B486-F4FDF10A8B68}">
  <ds:schemaRefs>
    <ds:schemaRef ds:uri="http://schemas.microsoft.com/office/infopath/2007/PartnerControls"/>
    <ds:schemaRef ds:uri="http://purl.org/dc/terms/"/>
    <ds:schemaRef ds:uri="http://schemas.microsoft.com/office/2006/documentManagement/types"/>
    <ds:schemaRef ds:uri="00eee050-7eda-4a68-8825-514e694f5f09"/>
    <ds:schemaRef ds:uri="http://purl.org/dc/elements/1.1/"/>
    <ds:schemaRef ds:uri="http://schemas.microsoft.com/office/2006/metadata/properties"/>
    <ds:schemaRef ds:uri="78db98b4-7c56-4667-9532-fea666d1edab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867</TotalTime>
  <Words>360</Words>
  <Application>Microsoft Office PowerPoint</Application>
  <PresentationFormat>On-screen Show (4:3)</PresentationFormat>
  <Paragraphs>38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4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Kristen ITC</vt:lpstr>
      <vt:lpstr>Segoe UI Black</vt:lpstr>
      <vt:lpstr>Wingdings</vt:lpstr>
      <vt:lpstr>Office テーマ</vt:lpstr>
      <vt:lpstr>PowerPoint Presentation</vt:lpstr>
      <vt:lpstr>Straight-line graphs</vt:lpstr>
      <vt:lpstr>Straight-line graphs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98</cp:revision>
  <dcterms:created xsi:type="dcterms:W3CDTF">2017-08-14T15:35:38Z</dcterms:created>
  <dcterms:modified xsi:type="dcterms:W3CDTF">2021-03-25T15:55:50Z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