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7000">
              <a:srgbClr val="FFCCCC">
                <a:alpha val="50000"/>
              </a:srgbClr>
            </a:gs>
            <a:gs pos="95000">
              <a:srgbClr val="FFCCCC">
                <a:alpha val="50000"/>
              </a:srgbClr>
            </a:gs>
            <a:gs pos="100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4.wmf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.wmf"/><Relationship Id="rId12" Type="http://schemas.openxmlformats.org/officeDocument/2006/relationships/oleObject" Target="../embeddings/oleObject4.bin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3.wmf"/><Relationship Id="rId5" Type="http://schemas.openxmlformats.org/officeDocument/2006/relationships/image" Target="../media/image36.png"/><Relationship Id="rId10" Type="http://schemas.openxmlformats.org/officeDocument/2006/relationships/oleObject" Target="../embeddings/oleObject3.bin"/><Relationship Id="rId4" Type="http://schemas.openxmlformats.org/officeDocument/2006/relationships/image" Target="../media/image35.png"/><Relationship Id="rId9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8.wmf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5.wmf"/><Relationship Id="rId12" Type="http://schemas.openxmlformats.org/officeDocument/2006/relationships/oleObject" Target="../embeddings/oleObject8.bin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7.wmf"/><Relationship Id="rId5" Type="http://schemas.openxmlformats.org/officeDocument/2006/relationships/image" Target="../media/image36.png"/><Relationship Id="rId15" Type="http://schemas.openxmlformats.org/officeDocument/2006/relationships/image" Target="../media/image9.wmf"/><Relationship Id="rId10" Type="http://schemas.openxmlformats.org/officeDocument/2006/relationships/oleObject" Target="../embeddings/oleObject7.bin"/><Relationship Id="rId4" Type="http://schemas.openxmlformats.org/officeDocument/2006/relationships/image" Target="../media/image35.png"/><Relationship Id="rId9" Type="http://schemas.openxmlformats.org/officeDocument/2006/relationships/image" Target="../media/image6.wmf"/><Relationship Id="rId14" Type="http://schemas.openxmlformats.org/officeDocument/2006/relationships/oleObject" Target="../embeddings/oleObject9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3.wmf"/><Relationship Id="rId18" Type="http://schemas.openxmlformats.org/officeDocument/2006/relationships/oleObject" Target="../embeddings/oleObject16.bin"/><Relationship Id="rId3" Type="http://schemas.openxmlformats.org/officeDocument/2006/relationships/slideLayout" Target="../slideLayouts/slideLayout2.xml"/><Relationship Id="rId21" Type="http://schemas.openxmlformats.org/officeDocument/2006/relationships/image" Target="../media/image17.wmf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15.wmf"/><Relationship Id="rId2" Type="http://schemas.openxmlformats.org/officeDocument/2006/relationships/tags" Target="../tags/tag3.xml"/><Relationship Id="rId16" Type="http://schemas.openxmlformats.org/officeDocument/2006/relationships/oleObject" Target="../embeddings/oleObject15.bin"/><Relationship Id="rId20" Type="http://schemas.openxmlformats.org/officeDocument/2006/relationships/oleObject" Target="../embeddings/oleObject17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2.wmf"/><Relationship Id="rId5" Type="http://schemas.openxmlformats.org/officeDocument/2006/relationships/image" Target="../media/image36.png"/><Relationship Id="rId15" Type="http://schemas.openxmlformats.org/officeDocument/2006/relationships/image" Target="../media/image14.wmf"/><Relationship Id="rId10" Type="http://schemas.openxmlformats.org/officeDocument/2006/relationships/oleObject" Target="../embeddings/oleObject12.bin"/><Relationship Id="rId19" Type="http://schemas.openxmlformats.org/officeDocument/2006/relationships/image" Target="../media/image16.wmf"/><Relationship Id="rId4" Type="http://schemas.openxmlformats.org/officeDocument/2006/relationships/image" Target="../media/image35.png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1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6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3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3" Type="http://schemas.openxmlformats.org/officeDocument/2006/relationships/image" Target="../media/image35.png"/><Relationship Id="rId7" Type="http://schemas.openxmlformats.org/officeDocument/2006/relationships/image" Target="../media/image6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10" Type="http://schemas.openxmlformats.org/officeDocument/2006/relationships/image" Target="../media/image70.png"/><Relationship Id="rId4" Type="http://schemas.openxmlformats.org/officeDocument/2006/relationships/image" Target="../media/image36.png"/><Relationship Id="rId9" Type="http://schemas.openxmlformats.org/officeDocument/2006/relationships/image" Target="../media/image6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 Box 6">
            <a:extLst>
              <a:ext uri="{FF2B5EF4-FFF2-40B4-BE49-F238E27FC236}">
                <a16:creationId xmlns:a16="http://schemas.microsoft.com/office/drawing/2014/main" id="{90D2ED93-C6C2-4AFF-9DBF-A60FF8220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2925" y="1638300"/>
            <a:ext cx="4343400" cy="119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600" dirty="0"/>
              <a:t>The line y = 3x – 9 crosses the x-axis at coordinate A. Find the equation of the line with gradient </a:t>
            </a:r>
            <a:r>
              <a:rPr lang="en-GB" sz="1600" baseline="30000" dirty="0"/>
              <a:t>2</a:t>
            </a:r>
            <a:r>
              <a:rPr lang="en-GB" sz="1600" dirty="0"/>
              <a:t>/</a:t>
            </a:r>
            <a:r>
              <a:rPr lang="en-GB" sz="1600" baseline="-25000" dirty="0"/>
              <a:t>3</a:t>
            </a:r>
            <a:r>
              <a:rPr lang="en-GB" sz="1600" dirty="0"/>
              <a:t> that passes through A. Give your answer in the form </a:t>
            </a:r>
            <a:r>
              <a:rPr lang="en-GB" sz="1600" dirty="0" err="1"/>
              <a:t>ax</a:t>
            </a:r>
            <a:r>
              <a:rPr lang="en-GB" sz="1600" dirty="0"/>
              <a:t> + by + c = 0 where a, b and c are integers.</a:t>
            </a:r>
          </a:p>
        </p:txBody>
      </p:sp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E978F459-AF5D-4C19-AA7E-3E58A1781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equation of a straight line can be found if you know two points on the line, or you know its gradient and a single point.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/>
              <p:nvPr/>
            </p:nvSpPr>
            <p:spPr>
              <a:xfrm>
                <a:off x="395056" y="3799640"/>
                <a:ext cx="322203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d>
                        <m:dPr>
                          <m:ctrlPr>
                            <a:rPr lang="en-GB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56" y="3799640"/>
                <a:ext cx="3222036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タイトル 1">
            <a:extLst>
              <a:ext uri="{FF2B5EF4-FFF2-40B4-BE49-F238E27FC236}">
                <a16:creationId xmlns:a16="http://schemas.microsoft.com/office/drawing/2014/main" id="{B0D48DB9-5848-4170-B47D-BAE5ADC12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65F03C2-49F7-45B6-AE15-F6F0D52E76D3}"/>
              </a:ext>
            </a:extLst>
          </p:cNvPr>
          <p:cNvSpPr txBox="1"/>
          <p:nvPr/>
        </p:nvSpPr>
        <p:spPr>
          <a:xfrm>
            <a:off x="8393474" y="6488668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5C/D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F62434F-3B96-44B2-8538-F62165D76EC9}"/>
                  </a:ext>
                </a:extLst>
              </p:cNvPr>
              <p:cNvSpPr txBox="1"/>
              <p:nvPr/>
            </p:nvSpPr>
            <p:spPr>
              <a:xfrm>
                <a:off x="893685" y="2629267"/>
                <a:ext cx="2083198" cy="8178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F62434F-3B96-44B2-8538-F62165D76E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685" y="2629267"/>
                <a:ext cx="2083198" cy="8178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14">
            <a:extLst>
              <a:ext uri="{FF2B5EF4-FFF2-40B4-BE49-F238E27FC236}">
                <a16:creationId xmlns:a16="http://schemas.microsoft.com/office/drawing/2014/main" id="{060F69C8-2B23-44A7-9B75-0D6BC2D40355}"/>
              </a:ext>
            </a:extLst>
          </p:cNvPr>
          <p:cNvSpPr>
            <a:spLocks/>
          </p:cNvSpPr>
          <p:nvPr/>
        </p:nvSpPr>
        <p:spPr bwMode="auto">
          <a:xfrm>
            <a:off x="5879700" y="3482636"/>
            <a:ext cx="228600" cy="457200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4837695 h 43200"/>
              <a:gd name="T4" fmla="*/ 66726 w 22231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Text Box 17">
            <a:extLst>
              <a:ext uri="{FF2B5EF4-FFF2-40B4-BE49-F238E27FC236}">
                <a16:creationId xmlns:a16="http://schemas.microsoft.com/office/drawing/2014/main" id="{8FD3E9E8-E433-4874-A47E-DD2DAD988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8300" y="3558836"/>
            <a:ext cx="16002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>
                <a:solidFill>
                  <a:srgbClr val="FF0000"/>
                </a:solidFill>
              </a:rPr>
              <a:t>At point A, y = 0</a:t>
            </a:r>
          </a:p>
        </p:txBody>
      </p:sp>
      <p:sp>
        <p:nvSpPr>
          <p:cNvPr id="27" name="Line 22">
            <a:extLst>
              <a:ext uri="{FF2B5EF4-FFF2-40B4-BE49-F238E27FC236}">
                <a16:creationId xmlns:a16="http://schemas.microsoft.com/office/drawing/2014/main" id="{68EC43D6-B9DF-431D-8EBC-411A71592A87}"/>
              </a:ext>
            </a:extLst>
          </p:cNvPr>
          <p:cNvSpPr>
            <a:spLocks noChangeShapeType="1"/>
          </p:cNvSpPr>
          <p:nvPr/>
        </p:nvSpPr>
        <p:spPr bwMode="auto">
          <a:xfrm>
            <a:off x="5823197" y="1917299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" name="Line 23">
            <a:extLst>
              <a:ext uri="{FF2B5EF4-FFF2-40B4-BE49-F238E27FC236}">
                <a16:creationId xmlns:a16="http://schemas.microsoft.com/office/drawing/2014/main" id="{6E877833-16D4-45C6-8430-9B5975996F6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8919" y="2436642"/>
            <a:ext cx="4038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Line 24">
            <a:extLst>
              <a:ext uri="{FF2B5EF4-FFF2-40B4-BE49-F238E27FC236}">
                <a16:creationId xmlns:a16="http://schemas.microsoft.com/office/drawing/2014/main" id="{FCA169C5-31FC-491C-AA45-4D5A76FAA93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27797" y="2145899"/>
            <a:ext cx="1295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Line 25">
            <a:extLst>
              <a:ext uri="{FF2B5EF4-FFF2-40B4-BE49-F238E27FC236}">
                <a16:creationId xmlns:a16="http://schemas.microsoft.com/office/drawing/2014/main" id="{754F6D26-9728-4955-97D8-01F85689D2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23197" y="1917299"/>
            <a:ext cx="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Line 26">
            <a:extLst>
              <a:ext uri="{FF2B5EF4-FFF2-40B4-BE49-F238E27FC236}">
                <a16:creationId xmlns:a16="http://schemas.microsoft.com/office/drawing/2014/main" id="{C493CC08-6257-4C74-9C65-16E55F7989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70768" y="1921106"/>
            <a:ext cx="0" cy="51954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" name="Line 27">
            <a:extLst>
              <a:ext uri="{FF2B5EF4-FFF2-40B4-BE49-F238E27FC236}">
                <a16:creationId xmlns:a16="http://schemas.microsoft.com/office/drawing/2014/main" id="{0E7D91A5-9D95-45F5-BC9C-3DA3FBFF95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490197" y="1688699"/>
            <a:ext cx="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" name="Line 28">
            <a:extLst>
              <a:ext uri="{FF2B5EF4-FFF2-40B4-BE49-F238E27FC236}">
                <a16:creationId xmlns:a16="http://schemas.microsoft.com/office/drawing/2014/main" id="{2F0AA4E3-D119-4E5F-8479-6E2B7005095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27797" y="1688699"/>
            <a:ext cx="396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" name="Line 29">
            <a:extLst>
              <a:ext uri="{FF2B5EF4-FFF2-40B4-BE49-F238E27FC236}">
                <a16:creationId xmlns:a16="http://schemas.microsoft.com/office/drawing/2014/main" id="{976D49E1-F3B6-43F2-9C48-DFF2D3B4A6A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0783" y="2149706"/>
            <a:ext cx="0" cy="29510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" name="Line 30">
            <a:extLst>
              <a:ext uri="{FF2B5EF4-FFF2-40B4-BE49-F238E27FC236}">
                <a16:creationId xmlns:a16="http://schemas.microsoft.com/office/drawing/2014/main" id="{E727CB9D-9A1B-4F6C-94FB-CF01D7AFF9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27797" y="1688699"/>
            <a:ext cx="0" cy="45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49" name="Object 31">
            <a:extLst>
              <a:ext uri="{FF2B5EF4-FFF2-40B4-BE49-F238E27FC236}">
                <a16:creationId xmlns:a16="http://schemas.microsoft.com/office/drawing/2014/main" id="{5F7AF1E1-8B0E-4605-9CB2-A48832F612A2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584300" y="3330236"/>
          <a:ext cx="12192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4" name="Equation" r:id="rId6" imgW="634725" imgH="203112" progId="Equation.DSMT4">
                  <p:embed/>
                </p:oleObj>
              </mc:Choice>
              <mc:Fallback>
                <p:oleObj name="Equation" r:id="rId6" imgW="634725" imgH="203112" progId="Equation.DSMT4">
                  <p:embed/>
                  <p:pic>
                    <p:nvPicPr>
                      <p:cNvPr id="49" name="Object 31">
                        <a:extLst>
                          <a:ext uri="{FF2B5EF4-FFF2-40B4-BE49-F238E27FC236}">
                            <a16:creationId xmlns:a16="http://schemas.microsoft.com/office/drawing/2014/main" id="{5F7AF1E1-8B0E-4605-9CB2-A48832F612A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4300" y="3330236"/>
                        <a:ext cx="12192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32">
            <a:extLst>
              <a:ext uri="{FF2B5EF4-FFF2-40B4-BE49-F238E27FC236}">
                <a16:creationId xmlns:a16="http://schemas.microsoft.com/office/drawing/2014/main" id="{04B01AF9-3C09-4F64-93B9-C0CB09AF7B98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584300" y="3787436"/>
          <a:ext cx="119380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5" name="Equation" r:id="rId8" imgW="621760" imgH="177646" progId="Equation.DSMT4">
                  <p:embed/>
                </p:oleObj>
              </mc:Choice>
              <mc:Fallback>
                <p:oleObj name="Equation" r:id="rId8" imgW="621760" imgH="177646" progId="Equation.DSMT4">
                  <p:embed/>
                  <p:pic>
                    <p:nvPicPr>
                      <p:cNvPr id="50" name="Object 32">
                        <a:extLst>
                          <a:ext uri="{FF2B5EF4-FFF2-40B4-BE49-F238E27FC236}">
                            <a16:creationId xmlns:a16="http://schemas.microsoft.com/office/drawing/2014/main" id="{04B01AF9-3C09-4F64-93B9-C0CB09AF7B9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4300" y="3787436"/>
                        <a:ext cx="1193800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33">
            <a:extLst>
              <a:ext uri="{FF2B5EF4-FFF2-40B4-BE49-F238E27FC236}">
                <a16:creationId xmlns:a16="http://schemas.microsoft.com/office/drawing/2014/main" id="{E7987E65-1868-4A0D-9089-11D8E9E869D8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584300" y="4244636"/>
          <a:ext cx="803275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6" name="Equation" r:id="rId10" imgW="418918" imgH="177723" progId="Equation.DSMT4">
                  <p:embed/>
                </p:oleObj>
              </mc:Choice>
              <mc:Fallback>
                <p:oleObj name="Equation" r:id="rId10" imgW="418918" imgH="177723" progId="Equation.DSMT4">
                  <p:embed/>
                  <p:pic>
                    <p:nvPicPr>
                      <p:cNvPr id="51" name="Object 33">
                        <a:extLst>
                          <a:ext uri="{FF2B5EF4-FFF2-40B4-BE49-F238E27FC236}">
                            <a16:creationId xmlns:a16="http://schemas.microsoft.com/office/drawing/2014/main" id="{E7987E65-1868-4A0D-9089-11D8E9E869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4300" y="4244636"/>
                        <a:ext cx="803275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34">
            <a:extLst>
              <a:ext uri="{FF2B5EF4-FFF2-40B4-BE49-F238E27FC236}">
                <a16:creationId xmlns:a16="http://schemas.microsoft.com/office/drawing/2014/main" id="{3EBD7FA4-0CB7-46E4-BA8F-844B5BBB73E0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584300" y="4701836"/>
          <a:ext cx="657225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7" name="Equation" r:id="rId12" imgW="342603" imgH="177646" progId="Equation.DSMT4">
                  <p:embed/>
                </p:oleObj>
              </mc:Choice>
              <mc:Fallback>
                <p:oleObj name="Equation" r:id="rId12" imgW="342603" imgH="177646" progId="Equation.DSMT4">
                  <p:embed/>
                  <p:pic>
                    <p:nvPicPr>
                      <p:cNvPr id="52" name="Object 34">
                        <a:extLst>
                          <a:ext uri="{FF2B5EF4-FFF2-40B4-BE49-F238E27FC236}">
                            <a16:creationId xmlns:a16="http://schemas.microsoft.com/office/drawing/2014/main" id="{3EBD7FA4-0CB7-46E4-BA8F-844B5BBB73E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4300" y="4701836"/>
                        <a:ext cx="657225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Arc 35">
            <a:extLst>
              <a:ext uri="{FF2B5EF4-FFF2-40B4-BE49-F238E27FC236}">
                <a16:creationId xmlns:a16="http://schemas.microsoft.com/office/drawing/2014/main" id="{1E8123C9-2A35-4737-BB35-6F1CF7C092CB}"/>
              </a:ext>
            </a:extLst>
          </p:cNvPr>
          <p:cNvSpPr>
            <a:spLocks/>
          </p:cNvSpPr>
          <p:nvPr/>
        </p:nvSpPr>
        <p:spPr bwMode="auto">
          <a:xfrm>
            <a:off x="5879700" y="3939836"/>
            <a:ext cx="228600" cy="533400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6584638 h 43200"/>
              <a:gd name="T4" fmla="*/ 66726 w 22231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" name="Arc 36">
            <a:extLst>
              <a:ext uri="{FF2B5EF4-FFF2-40B4-BE49-F238E27FC236}">
                <a16:creationId xmlns:a16="http://schemas.microsoft.com/office/drawing/2014/main" id="{5AA1A835-6D24-4EFA-8260-0B8B62CA8A94}"/>
              </a:ext>
            </a:extLst>
          </p:cNvPr>
          <p:cNvSpPr>
            <a:spLocks/>
          </p:cNvSpPr>
          <p:nvPr/>
        </p:nvSpPr>
        <p:spPr bwMode="auto">
          <a:xfrm>
            <a:off x="5879700" y="4473236"/>
            <a:ext cx="228600" cy="457200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4837695 h 43200"/>
              <a:gd name="T4" fmla="*/ 66726 w 22231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" name="Text Box 37">
            <a:extLst>
              <a:ext uri="{FF2B5EF4-FFF2-40B4-BE49-F238E27FC236}">
                <a16:creationId xmlns:a16="http://schemas.microsoft.com/office/drawing/2014/main" id="{C820FA54-F990-4E8A-88A5-53C086031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9700" y="4092236"/>
            <a:ext cx="16002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>
                <a:solidFill>
                  <a:srgbClr val="FF0000"/>
                </a:solidFill>
              </a:rPr>
              <a:t>Subtract 9</a:t>
            </a:r>
          </a:p>
        </p:txBody>
      </p:sp>
      <p:sp>
        <p:nvSpPr>
          <p:cNvPr id="56" name="Text Box 38">
            <a:extLst>
              <a:ext uri="{FF2B5EF4-FFF2-40B4-BE49-F238E27FC236}">
                <a16:creationId xmlns:a16="http://schemas.microsoft.com/office/drawing/2014/main" id="{E7F00213-9051-4ABB-B521-BB84B6858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9700" y="4625636"/>
            <a:ext cx="16002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>
                <a:solidFill>
                  <a:srgbClr val="FF0000"/>
                </a:solidFill>
              </a:rPr>
              <a:t>Divide by 3</a:t>
            </a:r>
          </a:p>
        </p:txBody>
      </p:sp>
      <p:sp>
        <p:nvSpPr>
          <p:cNvPr id="57" name="Text Box 39">
            <a:extLst>
              <a:ext uri="{FF2B5EF4-FFF2-40B4-BE49-F238E27FC236}">
                <a16:creationId xmlns:a16="http://schemas.microsoft.com/office/drawing/2014/main" id="{7F6B2469-05D4-4926-8CC0-5C5E1ABF8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5900" y="5387636"/>
            <a:ext cx="1219200" cy="3492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800"/>
              <a:t>A = (3,0)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F86EB64-039F-48A1-A8BC-863A8A85FC75}"/>
              </a:ext>
            </a:extLst>
          </p:cNvPr>
          <p:cNvSpPr txBox="1"/>
          <p:nvPr/>
        </p:nvSpPr>
        <p:spPr>
          <a:xfrm>
            <a:off x="235139" y="4629150"/>
            <a:ext cx="3555811" cy="1665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1400" b="1" u="sng" dirty="0">
                <a:latin typeface="Comic Sans MS" pitchFamily="66" charset="0"/>
              </a:rPr>
              <a:t>Thought Process</a:t>
            </a:r>
          </a:p>
          <a:p>
            <a:pPr algn="ctr">
              <a:lnSpc>
                <a:spcPct val="90000"/>
              </a:lnSpc>
            </a:pPr>
            <a:r>
              <a:rPr lang="en-GB" sz="1400" dirty="0">
                <a:latin typeface="Comic Sans MS" pitchFamily="66" charset="0"/>
              </a:rPr>
              <a:t>‘To find the equation of the line, I need point A’</a:t>
            </a:r>
          </a:p>
          <a:p>
            <a:pPr algn="ctr">
              <a:lnSpc>
                <a:spcPct val="90000"/>
              </a:lnSpc>
            </a:pPr>
            <a:r>
              <a:rPr lang="en-GB" sz="1400" dirty="0">
                <a:latin typeface="Comic Sans MS" pitchFamily="66" charset="0"/>
              </a:rPr>
              <a:t>‘Point A is on the x-axis, so will have a y-coordinate of 0’</a:t>
            </a:r>
          </a:p>
          <a:p>
            <a:pPr algn="ctr">
              <a:lnSpc>
                <a:spcPct val="90000"/>
              </a:lnSpc>
            </a:pPr>
            <a:r>
              <a:rPr lang="en-GB" sz="1400" dirty="0">
                <a:latin typeface="Comic Sans MS" pitchFamily="66" charset="0"/>
              </a:rPr>
              <a:t>‘I can put y=0 into the first equation to find out the x value at A’</a:t>
            </a:r>
          </a:p>
          <a:p>
            <a:endParaRPr lang="en-GB" sz="1400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090028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/>
      <p:bldP spid="27" grpId="0" animBg="1"/>
      <p:bldP spid="27" grpId="1" animBg="1"/>
      <p:bldP spid="27" grpId="2" animBg="1"/>
      <p:bldP spid="28" grpId="0" animBg="1"/>
      <p:bldP spid="28" grpId="1" animBg="1"/>
      <p:bldP spid="29" grpId="0" animBg="1"/>
      <p:bldP spid="29" grpId="1" animBg="1"/>
      <p:bldP spid="29" grpId="2" animBg="1"/>
      <p:bldP spid="30" grpId="0" animBg="1"/>
      <p:bldP spid="30" grpId="1" animBg="1"/>
      <p:bldP spid="30" grpId="2" animBg="1"/>
      <p:bldP spid="31" grpId="0" animBg="1"/>
      <p:bldP spid="31" grpId="1" animBg="1"/>
      <p:bldP spid="32" grpId="0" animBg="1"/>
      <p:bldP spid="46" grpId="0" animBg="1"/>
      <p:bldP spid="47" grpId="0" animBg="1"/>
      <p:bldP spid="47" grpId="1" animBg="1"/>
      <p:bldP spid="48" grpId="0" animBg="1"/>
      <p:bldP spid="53" grpId="0" animBg="1"/>
      <p:bldP spid="54" grpId="0" animBg="1"/>
      <p:bldP spid="55" grpId="0"/>
      <p:bldP spid="56" grpId="0"/>
      <p:bldP spid="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E978F459-AF5D-4C19-AA7E-3E58A1781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equation of a straight line can be found if you know two points on the line, or you know its gradient and a single point.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/>
              <p:nvPr/>
            </p:nvSpPr>
            <p:spPr>
              <a:xfrm>
                <a:off x="395056" y="3799640"/>
                <a:ext cx="322203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d>
                        <m:dPr>
                          <m:ctrlPr>
                            <a:rPr lang="en-GB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56" y="3799640"/>
                <a:ext cx="3222036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タイトル 1">
            <a:extLst>
              <a:ext uri="{FF2B5EF4-FFF2-40B4-BE49-F238E27FC236}">
                <a16:creationId xmlns:a16="http://schemas.microsoft.com/office/drawing/2014/main" id="{B0D48DB9-5848-4170-B47D-BAE5ADC12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65F03C2-49F7-45B6-AE15-F6F0D52E76D3}"/>
              </a:ext>
            </a:extLst>
          </p:cNvPr>
          <p:cNvSpPr txBox="1"/>
          <p:nvPr/>
        </p:nvSpPr>
        <p:spPr>
          <a:xfrm>
            <a:off x="8393474" y="6488668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5C/D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F62434F-3B96-44B2-8538-F62165D76EC9}"/>
                  </a:ext>
                </a:extLst>
              </p:cNvPr>
              <p:cNvSpPr txBox="1"/>
              <p:nvPr/>
            </p:nvSpPr>
            <p:spPr>
              <a:xfrm>
                <a:off x="893685" y="2629267"/>
                <a:ext cx="2083198" cy="8178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F62434F-3B96-44B2-8538-F62165D76E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685" y="2629267"/>
                <a:ext cx="2083198" cy="8178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6">
            <a:extLst>
              <a:ext uri="{FF2B5EF4-FFF2-40B4-BE49-F238E27FC236}">
                <a16:creationId xmlns:a16="http://schemas.microsoft.com/office/drawing/2014/main" id="{754A278B-847D-4A22-B042-3FD76D871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2925" y="1638300"/>
            <a:ext cx="4343400" cy="119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600" dirty="0"/>
              <a:t>The line y = 3x – 9 crosses the x-axis at coordinate A. Find the equation of the line with gradient </a:t>
            </a:r>
            <a:r>
              <a:rPr lang="en-GB" sz="1600" baseline="30000" dirty="0"/>
              <a:t>2</a:t>
            </a:r>
            <a:r>
              <a:rPr lang="en-GB" sz="1600" dirty="0"/>
              <a:t>/</a:t>
            </a:r>
            <a:r>
              <a:rPr lang="en-GB" sz="1600" baseline="-25000" dirty="0"/>
              <a:t>3</a:t>
            </a:r>
            <a:r>
              <a:rPr lang="en-GB" sz="1600" dirty="0"/>
              <a:t> that passes through A. Give your answer in the form </a:t>
            </a:r>
            <a:r>
              <a:rPr lang="en-GB" sz="1600" dirty="0" err="1"/>
              <a:t>ax</a:t>
            </a:r>
            <a:r>
              <a:rPr lang="en-GB" sz="1600" dirty="0"/>
              <a:t> + by + c = 0 where a, b and c are integers.</a:t>
            </a:r>
          </a:p>
        </p:txBody>
      </p:sp>
      <p:sp>
        <p:nvSpPr>
          <p:cNvPr id="9" name="Arc 7">
            <a:extLst>
              <a:ext uri="{FF2B5EF4-FFF2-40B4-BE49-F238E27FC236}">
                <a16:creationId xmlns:a16="http://schemas.microsoft.com/office/drawing/2014/main" id="{B8F8A9AE-819B-4D17-B060-A4A5F21DDBD6}"/>
              </a:ext>
            </a:extLst>
          </p:cNvPr>
          <p:cNvSpPr>
            <a:spLocks/>
          </p:cNvSpPr>
          <p:nvPr/>
        </p:nvSpPr>
        <p:spPr bwMode="auto">
          <a:xfrm>
            <a:off x="6848475" y="3952875"/>
            <a:ext cx="228600" cy="533400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6584638 h 43200"/>
              <a:gd name="T4" fmla="*/ 66726 w 22231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DDA8CAD7-9305-47BB-ACD7-BBD9828FC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7075" y="3952875"/>
            <a:ext cx="1600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>
                <a:solidFill>
                  <a:srgbClr val="FF0000"/>
                </a:solidFill>
              </a:rPr>
              <a:t>Substitute in values</a:t>
            </a:r>
          </a:p>
        </p:txBody>
      </p:sp>
      <p:sp>
        <p:nvSpPr>
          <p:cNvPr id="11" name="Arc 22">
            <a:extLst>
              <a:ext uri="{FF2B5EF4-FFF2-40B4-BE49-F238E27FC236}">
                <a16:creationId xmlns:a16="http://schemas.microsoft.com/office/drawing/2014/main" id="{DE797B6C-262D-4534-AB94-852F13980399}"/>
              </a:ext>
            </a:extLst>
          </p:cNvPr>
          <p:cNvSpPr>
            <a:spLocks/>
          </p:cNvSpPr>
          <p:nvPr/>
        </p:nvSpPr>
        <p:spPr bwMode="auto">
          <a:xfrm>
            <a:off x="6848475" y="4486275"/>
            <a:ext cx="228600" cy="685800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10884805 h 43200"/>
              <a:gd name="T4" fmla="*/ 66726 w 2223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Arc 23">
            <a:extLst>
              <a:ext uri="{FF2B5EF4-FFF2-40B4-BE49-F238E27FC236}">
                <a16:creationId xmlns:a16="http://schemas.microsoft.com/office/drawing/2014/main" id="{11DB8007-918B-4D6C-92D5-586C095BBCA3}"/>
              </a:ext>
            </a:extLst>
          </p:cNvPr>
          <p:cNvSpPr>
            <a:spLocks/>
          </p:cNvSpPr>
          <p:nvPr/>
        </p:nvSpPr>
        <p:spPr bwMode="auto">
          <a:xfrm>
            <a:off x="6848475" y="5172075"/>
            <a:ext cx="228600" cy="685800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10884805 h 43200"/>
              <a:gd name="T4" fmla="*/ 66726 w 2223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Text Box 24">
            <a:extLst>
              <a:ext uri="{FF2B5EF4-FFF2-40B4-BE49-F238E27FC236}">
                <a16:creationId xmlns:a16="http://schemas.microsoft.com/office/drawing/2014/main" id="{FB45B721-A0F7-4064-9F56-D2567B7E4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7075" y="4562475"/>
            <a:ext cx="1600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>
                <a:solidFill>
                  <a:srgbClr val="FF0000"/>
                </a:solidFill>
              </a:rPr>
              <a:t>Multiply out bracket</a:t>
            </a:r>
          </a:p>
        </p:txBody>
      </p:sp>
      <p:sp>
        <p:nvSpPr>
          <p:cNvPr id="14" name="Text Box 25">
            <a:extLst>
              <a:ext uri="{FF2B5EF4-FFF2-40B4-BE49-F238E27FC236}">
                <a16:creationId xmlns:a16="http://schemas.microsoft.com/office/drawing/2014/main" id="{4235E232-484F-45D4-9AC0-314E57604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7075" y="5400675"/>
            <a:ext cx="16002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>
                <a:solidFill>
                  <a:srgbClr val="FF0000"/>
                </a:solidFill>
              </a:rPr>
              <a:t>Subtract y</a:t>
            </a:r>
          </a:p>
        </p:txBody>
      </p:sp>
      <p:sp>
        <p:nvSpPr>
          <p:cNvPr id="15" name="Text Box 26">
            <a:extLst>
              <a:ext uri="{FF2B5EF4-FFF2-40B4-BE49-F238E27FC236}">
                <a16:creationId xmlns:a16="http://schemas.microsoft.com/office/drawing/2014/main" id="{111E3CA4-B14B-40A5-9EC4-F72DB29C3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4725" y="1257300"/>
            <a:ext cx="1219200" cy="3492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800"/>
              <a:t>A = (3,0)</a:t>
            </a:r>
          </a:p>
        </p:txBody>
      </p:sp>
      <p:graphicFrame>
        <p:nvGraphicFramePr>
          <p:cNvPr id="16" name="Object 28">
            <a:extLst>
              <a:ext uri="{FF2B5EF4-FFF2-40B4-BE49-F238E27FC236}">
                <a16:creationId xmlns:a16="http://schemas.microsoft.com/office/drawing/2014/main" id="{BF7B4C19-5036-4203-8204-C3EB95C20BBE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638675" y="4105275"/>
          <a:ext cx="1828800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8" name="Equation" r:id="rId6" imgW="1002865" imgH="393529" progId="Equation.DSMT4">
                  <p:embed/>
                </p:oleObj>
              </mc:Choice>
              <mc:Fallback>
                <p:oleObj name="Equation" r:id="rId6" imgW="1002865" imgH="393529" progId="Equation.DSMT4">
                  <p:embed/>
                  <p:pic>
                    <p:nvPicPr>
                      <p:cNvPr id="16" name="Object 28">
                        <a:extLst>
                          <a:ext uri="{FF2B5EF4-FFF2-40B4-BE49-F238E27FC236}">
                            <a16:creationId xmlns:a16="http://schemas.microsoft.com/office/drawing/2014/main" id="{BF7B4C19-5036-4203-8204-C3EB95C20BB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8675" y="4105275"/>
                        <a:ext cx="1828800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29">
            <a:extLst>
              <a:ext uri="{FF2B5EF4-FFF2-40B4-BE49-F238E27FC236}">
                <a16:creationId xmlns:a16="http://schemas.microsoft.com/office/drawing/2014/main" id="{F9A52AE2-6DD6-4DDA-A583-8B30AFDA9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0075" y="2962275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(x</a:t>
            </a:r>
            <a:r>
              <a:rPr lang="en-GB" sz="1600" baseline="-25000"/>
              <a:t>1</a:t>
            </a:r>
            <a:r>
              <a:rPr lang="en-GB" sz="1600"/>
              <a:t>, y</a:t>
            </a:r>
            <a:r>
              <a:rPr lang="en-GB" sz="1600" baseline="-25000"/>
              <a:t>1</a:t>
            </a:r>
            <a:r>
              <a:rPr lang="en-GB" sz="1600"/>
              <a:t>)</a:t>
            </a:r>
          </a:p>
        </p:txBody>
      </p:sp>
      <p:sp>
        <p:nvSpPr>
          <p:cNvPr id="18" name="Text Box 30">
            <a:extLst>
              <a:ext uri="{FF2B5EF4-FFF2-40B4-BE49-F238E27FC236}">
                <a16:creationId xmlns:a16="http://schemas.microsoft.com/office/drawing/2014/main" id="{247A33C3-34F4-4AA8-A413-B13B6307BE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5875" y="2962275"/>
            <a:ext cx="12954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= (3, 0)</a:t>
            </a:r>
          </a:p>
        </p:txBody>
      </p:sp>
      <p:sp>
        <p:nvSpPr>
          <p:cNvPr id="19" name="Text Box 31">
            <a:extLst>
              <a:ext uri="{FF2B5EF4-FFF2-40B4-BE49-F238E27FC236}">
                <a16:creationId xmlns:a16="http://schemas.microsoft.com/office/drawing/2014/main" id="{599892AD-41EA-4139-92EC-343F3FF1F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7275" y="3343275"/>
            <a:ext cx="4572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m</a:t>
            </a:r>
          </a:p>
        </p:txBody>
      </p:sp>
      <p:sp>
        <p:nvSpPr>
          <p:cNvPr id="20" name="Text Box 32">
            <a:extLst>
              <a:ext uri="{FF2B5EF4-FFF2-40B4-BE49-F238E27FC236}">
                <a16:creationId xmlns:a16="http://schemas.microsoft.com/office/drawing/2014/main" id="{9DD0FB10-F103-46CE-8558-CCD7A9C04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5875" y="3343275"/>
            <a:ext cx="8382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= </a:t>
            </a:r>
            <a:r>
              <a:rPr lang="en-GB" sz="1600" baseline="30000"/>
              <a:t>2</a:t>
            </a:r>
            <a:r>
              <a:rPr lang="en-GB" sz="1600"/>
              <a:t>/</a:t>
            </a:r>
            <a:r>
              <a:rPr lang="en-GB" sz="1600" baseline="-25000"/>
              <a:t>3</a:t>
            </a:r>
          </a:p>
        </p:txBody>
      </p:sp>
      <p:graphicFrame>
        <p:nvGraphicFramePr>
          <p:cNvPr id="21" name="Object 33">
            <a:extLst>
              <a:ext uri="{FF2B5EF4-FFF2-40B4-BE49-F238E27FC236}">
                <a16:creationId xmlns:a16="http://schemas.microsoft.com/office/drawing/2014/main" id="{B20C7CDC-E224-4C8C-8B4F-99B1B208BD3C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562475" y="3724275"/>
          <a:ext cx="190500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9" name="Equation" r:id="rId8" imgW="1091726" imgH="228501" progId="Equation.DSMT4">
                  <p:embed/>
                </p:oleObj>
              </mc:Choice>
              <mc:Fallback>
                <p:oleObj name="Equation" r:id="rId8" imgW="1091726" imgH="228501" progId="Equation.DSMT4">
                  <p:embed/>
                  <p:pic>
                    <p:nvPicPr>
                      <p:cNvPr id="21" name="Object 33">
                        <a:extLst>
                          <a:ext uri="{FF2B5EF4-FFF2-40B4-BE49-F238E27FC236}">
                            <a16:creationId xmlns:a16="http://schemas.microsoft.com/office/drawing/2014/main" id="{B20C7CDC-E224-4C8C-8B4F-99B1B208BD3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2475" y="3724275"/>
                        <a:ext cx="1905000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36">
            <a:extLst>
              <a:ext uri="{FF2B5EF4-FFF2-40B4-BE49-F238E27FC236}">
                <a16:creationId xmlns:a16="http://schemas.microsoft.com/office/drawing/2014/main" id="{3833B381-5177-4DE1-A198-A561F2FE62E5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019675" y="4791075"/>
          <a:ext cx="1273175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0" name="Equation" r:id="rId10" imgW="698197" imgH="393529" progId="Equation.DSMT4">
                  <p:embed/>
                </p:oleObj>
              </mc:Choice>
              <mc:Fallback>
                <p:oleObj name="Equation" r:id="rId10" imgW="698197" imgH="393529" progId="Equation.DSMT4">
                  <p:embed/>
                  <p:pic>
                    <p:nvPicPr>
                      <p:cNvPr id="22" name="Object 36">
                        <a:extLst>
                          <a:ext uri="{FF2B5EF4-FFF2-40B4-BE49-F238E27FC236}">
                            <a16:creationId xmlns:a16="http://schemas.microsoft.com/office/drawing/2014/main" id="{3833B381-5177-4DE1-A198-A561F2FE62E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9675" y="4791075"/>
                        <a:ext cx="1273175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37">
            <a:extLst>
              <a:ext uri="{FF2B5EF4-FFF2-40B4-BE49-F238E27FC236}">
                <a16:creationId xmlns:a16="http://schemas.microsoft.com/office/drawing/2014/main" id="{828BE83A-E6DA-4EDB-80C9-DC85F3706399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019675" y="5553075"/>
          <a:ext cx="1644650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1" name="Equation" r:id="rId12" imgW="901309" imgH="393529" progId="Equation.DSMT4">
                  <p:embed/>
                </p:oleObj>
              </mc:Choice>
              <mc:Fallback>
                <p:oleObj name="Equation" r:id="rId12" imgW="901309" imgH="393529" progId="Equation.DSMT4">
                  <p:embed/>
                  <p:pic>
                    <p:nvPicPr>
                      <p:cNvPr id="23" name="Object 37">
                        <a:extLst>
                          <a:ext uri="{FF2B5EF4-FFF2-40B4-BE49-F238E27FC236}">
                            <a16:creationId xmlns:a16="http://schemas.microsoft.com/office/drawing/2014/main" id="{828BE83A-E6DA-4EDB-80C9-DC85F370639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9675" y="5553075"/>
                        <a:ext cx="1644650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38">
            <a:extLst>
              <a:ext uri="{FF2B5EF4-FFF2-40B4-BE49-F238E27FC236}">
                <a16:creationId xmlns:a16="http://schemas.microsoft.com/office/drawing/2014/main" id="{21B6D8AC-B7A4-4A5D-A922-1AE152FF8C7E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019675" y="6324600"/>
          <a:ext cx="16922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2" name="Equation" r:id="rId14" imgW="926698" imgH="203112" progId="Equation.DSMT4">
                  <p:embed/>
                </p:oleObj>
              </mc:Choice>
              <mc:Fallback>
                <p:oleObj name="Equation" r:id="rId14" imgW="926698" imgH="203112" progId="Equation.DSMT4">
                  <p:embed/>
                  <p:pic>
                    <p:nvPicPr>
                      <p:cNvPr id="24" name="Object 38">
                        <a:extLst>
                          <a:ext uri="{FF2B5EF4-FFF2-40B4-BE49-F238E27FC236}">
                            <a16:creationId xmlns:a16="http://schemas.microsoft.com/office/drawing/2014/main" id="{21B6D8AC-B7A4-4A5D-A922-1AE152FF8C7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9675" y="6324600"/>
                        <a:ext cx="16922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Arc 39">
            <a:extLst>
              <a:ext uri="{FF2B5EF4-FFF2-40B4-BE49-F238E27FC236}">
                <a16:creationId xmlns:a16="http://schemas.microsoft.com/office/drawing/2014/main" id="{1C65F9DC-79B3-4934-B42B-CE7805979622}"/>
              </a:ext>
            </a:extLst>
          </p:cNvPr>
          <p:cNvSpPr>
            <a:spLocks/>
          </p:cNvSpPr>
          <p:nvPr/>
        </p:nvSpPr>
        <p:spPr bwMode="auto">
          <a:xfrm>
            <a:off x="6848475" y="5857875"/>
            <a:ext cx="228600" cy="685800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10884805 h 43200"/>
              <a:gd name="T4" fmla="*/ 66726 w 2223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40">
            <a:extLst>
              <a:ext uri="{FF2B5EF4-FFF2-40B4-BE49-F238E27FC236}">
                <a16:creationId xmlns:a16="http://schemas.microsoft.com/office/drawing/2014/main" id="{9164B85C-8D32-4568-9D71-5C4ED7070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7075" y="6086475"/>
            <a:ext cx="16002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>
                <a:solidFill>
                  <a:srgbClr val="FF0000"/>
                </a:solidFill>
              </a:rPr>
              <a:t>Multiply by 3</a:t>
            </a:r>
          </a:p>
        </p:txBody>
      </p:sp>
      <p:sp>
        <p:nvSpPr>
          <p:cNvPr id="28" name="Line 41">
            <a:extLst>
              <a:ext uri="{FF2B5EF4-FFF2-40B4-BE49-F238E27FC236}">
                <a16:creationId xmlns:a16="http://schemas.microsoft.com/office/drawing/2014/main" id="{265CF8FE-46FE-43B3-9B06-5A748A1929C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00725" y="1943100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Line 42">
            <a:extLst>
              <a:ext uri="{FF2B5EF4-FFF2-40B4-BE49-F238E27FC236}">
                <a16:creationId xmlns:a16="http://schemas.microsoft.com/office/drawing/2014/main" id="{96EBF970-F880-405A-9D76-8ECDE23CD8F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5325" y="2400300"/>
            <a:ext cx="4038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Line 43">
            <a:extLst>
              <a:ext uri="{FF2B5EF4-FFF2-40B4-BE49-F238E27FC236}">
                <a16:creationId xmlns:a16="http://schemas.microsoft.com/office/drawing/2014/main" id="{00DB6019-D53A-4FC6-B324-58AF5F81CB5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5325" y="2171700"/>
            <a:ext cx="1295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Line 44">
            <a:extLst>
              <a:ext uri="{FF2B5EF4-FFF2-40B4-BE49-F238E27FC236}">
                <a16:creationId xmlns:a16="http://schemas.microsoft.com/office/drawing/2014/main" id="{D8CAC73E-4A00-4D3A-8EE1-914481419A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00725" y="1943100"/>
            <a:ext cx="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" name="Line 45">
            <a:extLst>
              <a:ext uri="{FF2B5EF4-FFF2-40B4-BE49-F238E27FC236}">
                <a16:creationId xmlns:a16="http://schemas.microsoft.com/office/drawing/2014/main" id="{864F31D8-2715-4D97-8972-3387B2236E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43925" y="1943100"/>
            <a:ext cx="0" cy="45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Line 46">
            <a:extLst>
              <a:ext uri="{FF2B5EF4-FFF2-40B4-BE49-F238E27FC236}">
                <a16:creationId xmlns:a16="http://schemas.microsoft.com/office/drawing/2014/main" id="{553ED377-0790-4D12-89EF-FF9ADE5BFD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05325" y="2171700"/>
            <a:ext cx="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632218F-F7FF-417F-B861-7CA4C84AD81A}"/>
              </a:ext>
            </a:extLst>
          </p:cNvPr>
          <p:cNvSpPr txBox="1"/>
          <p:nvPr/>
        </p:nvSpPr>
        <p:spPr>
          <a:xfrm>
            <a:off x="235139" y="4629150"/>
            <a:ext cx="3555811" cy="185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1400" b="1" u="sng" dirty="0">
                <a:latin typeface="Comic Sans MS" pitchFamily="66" charset="0"/>
              </a:rPr>
              <a:t>Thought Process</a:t>
            </a:r>
          </a:p>
          <a:p>
            <a:pPr algn="ctr">
              <a:lnSpc>
                <a:spcPct val="90000"/>
              </a:lnSpc>
            </a:pPr>
            <a:r>
              <a:rPr lang="en-GB" sz="1400" dirty="0">
                <a:latin typeface="Comic Sans MS" pitchFamily="66" charset="0"/>
              </a:rPr>
              <a:t>‘To find the equation of the line, I need point A’</a:t>
            </a:r>
          </a:p>
          <a:p>
            <a:pPr algn="ctr">
              <a:lnSpc>
                <a:spcPct val="90000"/>
              </a:lnSpc>
            </a:pPr>
            <a:r>
              <a:rPr lang="en-GB" sz="1400" dirty="0">
                <a:latin typeface="Comic Sans MS" pitchFamily="66" charset="0"/>
              </a:rPr>
              <a:t>‘Point A is on the x-axis, so will have a y-coordinate of 0’</a:t>
            </a:r>
          </a:p>
          <a:p>
            <a:pPr algn="ctr">
              <a:lnSpc>
                <a:spcPct val="90000"/>
              </a:lnSpc>
            </a:pPr>
            <a:r>
              <a:rPr lang="en-GB" sz="1400" dirty="0">
                <a:latin typeface="Comic Sans MS" pitchFamily="66" charset="0"/>
              </a:rPr>
              <a:t>‘As the equation I have already, crosses A as well, I can put y=0 into it to find out the x value at A’</a:t>
            </a:r>
          </a:p>
          <a:p>
            <a:endParaRPr lang="en-GB" sz="1400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91818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 animBg="1"/>
      <p:bldP spid="13" grpId="0"/>
      <p:bldP spid="14" grpId="0"/>
      <p:bldP spid="15" grpId="0" animBg="1"/>
      <p:bldP spid="17" grpId="0"/>
      <p:bldP spid="18" grpId="0"/>
      <p:bldP spid="19" grpId="0"/>
      <p:bldP spid="20" grpId="0"/>
      <p:bldP spid="26" grpId="0" animBg="1"/>
      <p:bldP spid="27" grpId="0"/>
      <p:bldP spid="28" grpId="0" animBg="1"/>
      <p:bldP spid="29" grpId="0" animBg="1"/>
      <p:bldP spid="30" grpId="0" animBg="1"/>
      <p:bldP spid="31" grpId="0" animBg="1"/>
      <p:bldP spid="32" grpId="0" animBg="1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E978F459-AF5D-4C19-AA7E-3E58A1781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equation of a straight line can be found if you know two points on the line, or you know its gradient and a single point.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/>
              <p:nvPr/>
            </p:nvSpPr>
            <p:spPr>
              <a:xfrm>
                <a:off x="395056" y="3799640"/>
                <a:ext cx="322203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d>
                        <m:dPr>
                          <m:ctrlPr>
                            <a:rPr lang="en-GB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56" y="3799640"/>
                <a:ext cx="3222036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タイトル 1">
            <a:extLst>
              <a:ext uri="{FF2B5EF4-FFF2-40B4-BE49-F238E27FC236}">
                <a16:creationId xmlns:a16="http://schemas.microsoft.com/office/drawing/2014/main" id="{B0D48DB9-5848-4170-B47D-BAE5ADC12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65F03C2-49F7-45B6-AE15-F6F0D52E76D3}"/>
              </a:ext>
            </a:extLst>
          </p:cNvPr>
          <p:cNvSpPr txBox="1"/>
          <p:nvPr/>
        </p:nvSpPr>
        <p:spPr>
          <a:xfrm>
            <a:off x="8393474" y="6488668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5C/D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F62434F-3B96-44B2-8538-F62165D76EC9}"/>
                  </a:ext>
                </a:extLst>
              </p:cNvPr>
              <p:cNvSpPr txBox="1"/>
              <p:nvPr/>
            </p:nvSpPr>
            <p:spPr>
              <a:xfrm>
                <a:off x="893685" y="2629267"/>
                <a:ext cx="2083198" cy="8178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F62434F-3B96-44B2-8538-F62165D76E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685" y="2629267"/>
                <a:ext cx="2083198" cy="8178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 Box 7">
            <a:extLst>
              <a:ext uri="{FF2B5EF4-FFF2-40B4-BE49-F238E27FC236}">
                <a16:creationId xmlns:a16="http://schemas.microsoft.com/office/drawing/2014/main" id="{2AF5029F-E201-432E-8D37-DCC20DB71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9575" y="1304925"/>
            <a:ext cx="4343400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600" dirty="0"/>
              <a:t>The lines y = 4x – 7 and 2x + 3y – 21 = 0 intersect at point A. Point B has co-ordinates (-2, 8). Find the equation of the line that passes through A and B</a:t>
            </a:r>
          </a:p>
        </p:txBody>
      </p:sp>
      <p:graphicFrame>
        <p:nvGraphicFramePr>
          <p:cNvPr id="41" name="Object 28">
            <a:extLst>
              <a:ext uri="{FF2B5EF4-FFF2-40B4-BE49-F238E27FC236}">
                <a16:creationId xmlns:a16="http://schemas.microsoft.com/office/drawing/2014/main" id="{6D3AF921-15EB-4F61-B5F3-1A0CF432C866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486275" y="2505075"/>
          <a:ext cx="12192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2" name="Equation" r:id="rId6" imgW="660113" imgH="203112" progId="Equation.DSMT4">
                  <p:embed/>
                </p:oleObj>
              </mc:Choice>
              <mc:Fallback>
                <p:oleObj name="Equation" r:id="rId6" imgW="660113" imgH="203112" progId="Equation.DSMT4">
                  <p:embed/>
                  <p:pic>
                    <p:nvPicPr>
                      <p:cNvPr id="41" name="Object 28">
                        <a:extLst>
                          <a:ext uri="{FF2B5EF4-FFF2-40B4-BE49-F238E27FC236}">
                            <a16:creationId xmlns:a16="http://schemas.microsoft.com/office/drawing/2014/main" id="{6D3AF921-15EB-4F61-B5F3-1A0CF432C8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6275" y="2505075"/>
                        <a:ext cx="121920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29">
            <a:extLst>
              <a:ext uri="{FF2B5EF4-FFF2-40B4-BE49-F238E27FC236}">
                <a16:creationId xmlns:a16="http://schemas.microsoft.com/office/drawing/2014/main" id="{8E36A6C9-01F8-424A-9476-105955EA1AD0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543675" y="2505075"/>
          <a:ext cx="185261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3" name="Equation" r:id="rId8" imgW="1002865" imgH="203112" progId="Equation.DSMT4">
                  <p:embed/>
                </p:oleObj>
              </mc:Choice>
              <mc:Fallback>
                <p:oleObj name="Equation" r:id="rId8" imgW="1002865" imgH="203112" progId="Equation.DSMT4">
                  <p:embed/>
                  <p:pic>
                    <p:nvPicPr>
                      <p:cNvPr id="42" name="Object 29">
                        <a:extLst>
                          <a:ext uri="{FF2B5EF4-FFF2-40B4-BE49-F238E27FC236}">
                            <a16:creationId xmlns:a16="http://schemas.microsoft.com/office/drawing/2014/main" id="{8E36A6C9-01F8-424A-9476-105955EA1A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3675" y="2505075"/>
                        <a:ext cx="1852613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32">
            <a:extLst>
              <a:ext uri="{FF2B5EF4-FFF2-40B4-BE49-F238E27FC236}">
                <a16:creationId xmlns:a16="http://schemas.microsoft.com/office/drawing/2014/main" id="{4ABE23BB-46C3-4CFA-BB13-AA89A0AA787D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010150" y="3333750"/>
          <a:ext cx="185261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4" name="Equation" r:id="rId10" imgW="1002865" imgH="203112" progId="Equation.DSMT4">
                  <p:embed/>
                </p:oleObj>
              </mc:Choice>
              <mc:Fallback>
                <p:oleObj name="Equation" r:id="rId10" imgW="1002865" imgH="203112" progId="Equation.DSMT4">
                  <p:embed/>
                  <p:pic>
                    <p:nvPicPr>
                      <p:cNvPr id="43" name="Object 32">
                        <a:extLst>
                          <a:ext uri="{FF2B5EF4-FFF2-40B4-BE49-F238E27FC236}">
                            <a16:creationId xmlns:a16="http://schemas.microsoft.com/office/drawing/2014/main" id="{4ABE23BB-46C3-4CFA-BB13-AA89A0AA787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0150" y="3333750"/>
                        <a:ext cx="1852613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33">
            <a:extLst>
              <a:ext uri="{FF2B5EF4-FFF2-40B4-BE49-F238E27FC236}">
                <a16:creationId xmlns:a16="http://schemas.microsoft.com/office/drawing/2014/main" id="{9B86FD0D-3834-44DB-B0BA-30BD187A1DB2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324350" y="3867150"/>
          <a:ext cx="255587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5" name="Equation" r:id="rId12" imgW="1384300" imgH="203200" progId="Equation.DSMT4">
                  <p:embed/>
                </p:oleObj>
              </mc:Choice>
              <mc:Fallback>
                <p:oleObj name="Equation" r:id="rId12" imgW="1384300" imgH="203200" progId="Equation.DSMT4">
                  <p:embed/>
                  <p:pic>
                    <p:nvPicPr>
                      <p:cNvPr id="44" name="Object 33">
                        <a:extLst>
                          <a:ext uri="{FF2B5EF4-FFF2-40B4-BE49-F238E27FC236}">
                            <a16:creationId xmlns:a16="http://schemas.microsoft.com/office/drawing/2014/main" id="{9B86FD0D-3834-44DB-B0BA-30BD187A1DB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4350" y="3867150"/>
                        <a:ext cx="2555875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34">
            <a:extLst>
              <a:ext uri="{FF2B5EF4-FFF2-40B4-BE49-F238E27FC236}">
                <a16:creationId xmlns:a16="http://schemas.microsoft.com/office/drawing/2014/main" id="{92688B4B-7F83-479C-A6D3-BD20ABCBB981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476750" y="4400550"/>
          <a:ext cx="2462213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6" name="Equation" r:id="rId14" imgW="1332921" imgH="177723" progId="Equation.DSMT4">
                  <p:embed/>
                </p:oleObj>
              </mc:Choice>
              <mc:Fallback>
                <p:oleObj name="Equation" r:id="rId14" imgW="1332921" imgH="177723" progId="Equation.DSMT4">
                  <p:embed/>
                  <p:pic>
                    <p:nvPicPr>
                      <p:cNvPr id="45" name="Object 34">
                        <a:extLst>
                          <a:ext uri="{FF2B5EF4-FFF2-40B4-BE49-F238E27FC236}">
                            <a16:creationId xmlns:a16="http://schemas.microsoft.com/office/drawing/2014/main" id="{92688B4B-7F83-479C-A6D3-BD20ABCBB9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750" y="4400550"/>
                        <a:ext cx="2462213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35">
            <a:extLst>
              <a:ext uri="{FF2B5EF4-FFF2-40B4-BE49-F238E27FC236}">
                <a16:creationId xmlns:a16="http://schemas.microsoft.com/office/drawing/2014/main" id="{BE086F05-C5E1-45A7-BFD9-F0286FBA408E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000750" y="4857750"/>
          <a:ext cx="1055688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7" name="Equation" r:id="rId16" imgW="571004" imgH="177646" progId="Equation.DSMT4">
                  <p:embed/>
                </p:oleObj>
              </mc:Choice>
              <mc:Fallback>
                <p:oleObj name="Equation" r:id="rId16" imgW="571004" imgH="177646" progId="Equation.DSMT4">
                  <p:embed/>
                  <p:pic>
                    <p:nvPicPr>
                      <p:cNvPr id="46" name="Object 35">
                        <a:extLst>
                          <a:ext uri="{FF2B5EF4-FFF2-40B4-BE49-F238E27FC236}">
                            <a16:creationId xmlns:a16="http://schemas.microsoft.com/office/drawing/2014/main" id="{BE086F05-C5E1-45A7-BFD9-F0286FBA408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4857750"/>
                        <a:ext cx="1055688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36">
            <a:extLst>
              <a:ext uri="{FF2B5EF4-FFF2-40B4-BE49-F238E27FC236}">
                <a16:creationId xmlns:a16="http://schemas.microsoft.com/office/drawing/2014/main" id="{0A25D960-3A56-401F-9F65-722D9D84C081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305550" y="5338763"/>
          <a:ext cx="633413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8" name="Equation" r:id="rId18" imgW="342603" imgH="177646" progId="Equation.DSMT4">
                  <p:embed/>
                </p:oleObj>
              </mc:Choice>
              <mc:Fallback>
                <p:oleObj name="Equation" r:id="rId18" imgW="342603" imgH="177646" progId="Equation.DSMT4">
                  <p:embed/>
                  <p:pic>
                    <p:nvPicPr>
                      <p:cNvPr id="47" name="Object 36">
                        <a:extLst>
                          <a:ext uri="{FF2B5EF4-FFF2-40B4-BE49-F238E27FC236}">
                            <a16:creationId xmlns:a16="http://schemas.microsoft.com/office/drawing/2014/main" id="{0A25D960-3A56-401F-9F65-722D9D84C0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5550" y="5338763"/>
                        <a:ext cx="633413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37">
            <a:extLst>
              <a:ext uri="{FF2B5EF4-FFF2-40B4-BE49-F238E27FC236}">
                <a16:creationId xmlns:a16="http://schemas.microsoft.com/office/drawing/2014/main" id="{935B7F87-6C51-4007-BC62-CA4BD87AD60B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294438" y="5772150"/>
          <a:ext cx="657225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9" name="Equation" r:id="rId20" imgW="355292" imgH="203024" progId="Equation.DSMT4">
                  <p:embed/>
                </p:oleObj>
              </mc:Choice>
              <mc:Fallback>
                <p:oleObj name="Equation" r:id="rId20" imgW="355292" imgH="203024" progId="Equation.DSMT4">
                  <p:embed/>
                  <p:pic>
                    <p:nvPicPr>
                      <p:cNvPr id="48" name="Object 37">
                        <a:extLst>
                          <a:ext uri="{FF2B5EF4-FFF2-40B4-BE49-F238E27FC236}">
                            <a16:creationId xmlns:a16="http://schemas.microsoft.com/office/drawing/2014/main" id="{935B7F87-6C51-4007-BC62-CA4BD87AD6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4438" y="5772150"/>
                        <a:ext cx="657225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 Box 38">
            <a:extLst>
              <a:ext uri="{FF2B5EF4-FFF2-40B4-BE49-F238E27FC236}">
                <a16:creationId xmlns:a16="http://schemas.microsoft.com/office/drawing/2014/main" id="{DA457FAF-4FF3-4064-98C4-9D19FA81D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1950" y="5695950"/>
            <a:ext cx="1143000" cy="3492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800"/>
              <a:t>A = (3,5)</a:t>
            </a:r>
          </a:p>
        </p:txBody>
      </p:sp>
      <p:sp>
        <p:nvSpPr>
          <p:cNvPr id="50" name="Line 39">
            <a:extLst>
              <a:ext uri="{FF2B5EF4-FFF2-40B4-BE49-F238E27FC236}">
                <a16:creationId xmlns:a16="http://schemas.microsoft.com/office/drawing/2014/main" id="{EF7E3545-EE64-422C-B550-C16E326CB717}"/>
              </a:ext>
            </a:extLst>
          </p:cNvPr>
          <p:cNvSpPr>
            <a:spLocks noChangeShapeType="1"/>
          </p:cNvSpPr>
          <p:nvPr/>
        </p:nvSpPr>
        <p:spPr bwMode="auto">
          <a:xfrm>
            <a:off x="4476750" y="302895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" name="Arc 40">
            <a:extLst>
              <a:ext uri="{FF2B5EF4-FFF2-40B4-BE49-F238E27FC236}">
                <a16:creationId xmlns:a16="http://schemas.microsoft.com/office/drawing/2014/main" id="{D08F7317-E24C-4286-97F0-B15C9A9D91AD}"/>
              </a:ext>
            </a:extLst>
          </p:cNvPr>
          <p:cNvSpPr>
            <a:spLocks/>
          </p:cNvSpPr>
          <p:nvPr/>
        </p:nvSpPr>
        <p:spPr bwMode="auto">
          <a:xfrm>
            <a:off x="7067550" y="3495675"/>
            <a:ext cx="228600" cy="609600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Text Box 41">
            <a:extLst>
              <a:ext uri="{FF2B5EF4-FFF2-40B4-BE49-F238E27FC236}">
                <a16:creationId xmlns:a16="http://schemas.microsoft.com/office/drawing/2014/main" id="{2135E155-F7A8-45D6-BCA8-F0EC66F690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0" y="3562350"/>
            <a:ext cx="1600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>
                <a:solidFill>
                  <a:srgbClr val="FF0000"/>
                </a:solidFill>
              </a:rPr>
              <a:t>Replace y with ‘4x - 7’</a:t>
            </a:r>
          </a:p>
        </p:txBody>
      </p:sp>
      <p:sp>
        <p:nvSpPr>
          <p:cNvPr id="53" name="Arc 42">
            <a:extLst>
              <a:ext uri="{FF2B5EF4-FFF2-40B4-BE49-F238E27FC236}">
                <a16:creationId xmlns:a16="http://schemas.microsoft.com/office/drawing/2014/main" id="{DEAA6A86-E62D-4746-97D2-B03232DE9BBA}"/>
              </a:ext>
            </a:extLst>
          </p:cNvPr>
          <p:cNvSpPr>
            <a:spLocks/>
          </p:cNvSpPr>
          <p:nvPr/>
        </p:nvSpPr>
        <p:spPr bwMode="auto">
          <a:xfrm>
            <a:off x="7067550" y="4095750"/>
            <a:ext cx="228600" cy="457200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4837695 h 43200"/>
              <a:gd name="T4" fmla="*/ 66726 w 22231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" name="Arc 43">
            <a:extLst>
              <a:ext uri="{FF2B5EF4-FFF2-40B4-BE49-F238E27FC236}">
                <a16:creationId xmlns:a16="http://schemas.microsoft.com/office/drawing/2014/main" id="{8B7D0CF1-BE9D-4AED-8104-1EE505D490DF}"/>
              </a:ext>
            </a:extLst>
          </p:cNvPr>
          <p:cNvSpPr>
            <a:spLocks/>
          </p:cNvSpPr>
          <p:nvPr/>
        </p:nvSpPr>
        <p:spPr bwMode="auto">
          <a:xfrm>
            <a:off x="7067550" y="4552950"/>
            <a:ext cx="228600" cy="457200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4837695 h 43200"/>
              <a:gd name="T4" fmla="*/ 66726 w 22231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" name="Arc 44">
            <a:extLst>
              <a:ext uri="{FF2B5EF4-FFF2-40B4-BE49-F238E27FC236}">
                <a16:creationId xmlns:a16="http://schemas.microsoft.com/office/drawing/2014/main" id="{BFF1181A-79A9-4F21-B54F-67C711451D53}"/>
              </a:ext>
            </a:extLst>
          </p:cNvPr>
          <p:cNvSpPr>
            <a:spLocks/>
          </p:cNvSpPr>
          <p:nvPr/>
        </p:nvSpPr>
        <p:spPr bwMode="auto">
          <a:xfrm>
            <a:off x="7067550" y="5010150"/>
            <a:ext cx="228600" cy="457200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4837695 h 43200"/>
              <a:gd name="T4" fmla="*/ 66726 w 22231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6" name="Arc 45">
            <a:extLst>
              <a:ext uri="{FF2B5EF4-FFF2-40B4-BE49-F238E27FC236}">
                <a16:creationId xmlns:a16="http://schemas.microsoft.com/office/drawing/2014/main" id="{D37842E5-43A0-44B7-93C4-836AE49C511E}"/>
              </a:ext>
            </a:extLst>
          </p:cNvPr>
          <p:cNvSpPr>
            <a:spLocks/>
          </p:cNvSpPr>
          <p:nvPr/>
        </p:nvSpPr>
        <p:spPr bwMode="auto">
          <a:xfrm>
            <a:off x="7067550" y="5491163"/>
            <a:ext cx="228600" cy="457200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4837695 h 43200"/>
              <a:gd name="T4" fmla="*/ 66726 w 22231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" name="Text Box 46">
            <a:extLst>
              <a:ext uri="{FF2B5EF4-FFF2-40B4-BE49-F238E27FC236}">
                <a16:creationId xmlns:a16="http://schemas.microsoft.com/office/drawing/2014/main" id="{4A2A9222-7D75-45DA-AD31-3EEB8523B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0" y="4095750"/>
            <a:ext cx="1600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>
                <a:solidFill>
                  <a:srgbClr val="FF0000"/>
                </a:solidFill>
              </a:rPr>
              <a:t>Expand the bracket</a:t>
            </a:r>
          </a:p>
        </p:txBody>
      </p:sp>
      <p:sp>
        <p:nvSpPr>
          <p:cNvPr id="58" name="Text Box 47">
            <a:extLst>
              <a:ext uri="{FF2B5EF4-FFF2-40B4-BE49-F238E27FC236}">
                <a16:creationId xmlns:a16="http://schemas.microsoft.com/office/drawing/2014/main" id="{60A07033-62A3-431A-96B5-F08FEBF336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0" y="4552950"/>
            <a:ext cx="1600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>
                <a:solidFill>
                  <a:srgbClr val="FF0000"/>
                </a:solidFill>
              </a:rPr>
              <a:t>Group x’s and add 42</a:t>
            </a:r>
          </a:p>
        </p:txBody>
      </p:sp>
      <p:sp>
        <p:nvSpPr>
          <p:cNvPr id="59" name="Text Box 48">
            <a:extLst>
              <a:ext uri="{FF2B5EF4-FFF2-40B4-BE49-F238E27FC236}">
                <a16:creationId xmlns:a16="http://schemas.microsoft.com/office/drawing/2014/main" id="{B45DA0D5-EBD1-475B-9927-E845DA1279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0" y="5086350"/>
            <a:ext cx="16002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>
                <a:solidFill>
                  <a:srgbClr val="FF0000"/>
                </a:solidFill>
              </a:rPr>
              <a:t>Divide by 14</a:t>
            </a:r>
          </a:p>
        </p:txBody>
      </p:sp>
      <p:sp>
        <p:nvSpPr>
          <p:cNvPr id="60" name="Text Box 49">
            <a:extLst>
              <a:ext uri="{FF2B5EF4-FFF2-40B4-BE49-F238E27FC236}">
                <a16:creationId xmlns:a16="http://schemas.microsoft.com/office/drawing/2014/main" id="{E98FC7AB-3AB8-4D43-973B-675E05167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9950" y="5414963"/>
            <a:ext cx="181927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Sub x into one of the first equations to get y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EC8304F9-4D49-4AE4-9007-BC1A641BC401}"/>
              </a:ext>
            </a:extLst>
          </p:cNvPr>
          <p:cNvSpPr txBox="1"/>
          <p:nvPr/>
        </p:nvSpPr>
        <p:spPr>
          <a:xfrm>
            <a:off x="225614" y="4552950"/>
            <a:ext cx="3555811" cy="185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1400" b="1" u="sng" dirty="0">
                <a:latin typeface="Comic Sans MS" pitchFamily="66" charset="0"/>
              </a:rPr>
              <a:t>Thought Process</a:t>
            </a:r>
          </a:p>
          <a:p>
            <a:pPr algn="ctr">
              <a:lnSpc>
                <a:spcPct val="90000"/>
              </a:lnSpc>
            </a:pPr>
            <a:r>
              <a:rPr lang="en-GB" sz="1400" dirty="0">
                <a:latin typeface="Comic Sans MS" pitchFamily="66" charset="0"/>
              </a:rPr>
              <a:t>‘We need to find point A’</a:t>
            </a:r>
          </a:p>
          <a:p>
            <a:pPr algn="ctr">
              <a:lnSpc>
                <a:spcPct val="90000"/>
              </a:lnSpc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90000"/>
              </a:lnSpc>
            </a:pPr>
            <a:r>
              <a:rPr lang="en-GB" sz="1400" dirty="0">
                <a:latin typeface="Comic Sans MS" pitchFamily="66" charset="0"/>
              </a:rPr>
              <a:t>‘If the equations intersect at A, they have the same value for y (and x)’</a:t>
            </a:r>
          </a:p>
          <a:p>
            <a:pPr algn="ctr">
              <a:lnSpc>
                <a:spcPct val="90000"/>
              </a:lnSpc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90000"/>
              </a:lnSpc>
            </a:pPr>
            <a:r>
              <a:rPr lang="en-GB" sz="1400" dirty="0">
                <a:latin typeface="Comic Sans MS" pitchFamily="66" charset="0"/>
              </a:rPr>
              <a:t>‘I could try to solve these as simultaneous equations’</a:t>
            </a:r>
          </a:p>
          <a:p>
            <a:endParaRPr lang="en-GB" sz="1400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73382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/>
      <p:bldP spid="53" grpId="0" animBg="1"/>
      <p:bldP spid="54" grpId="0" animBg="1"/>
      <p:bldP spid="55" grpId="0" animBg="1"/>
      <p:bldP spid="56" grpId="0" animBg="1"/>
      <p:bldP spid="58" grpId="0"/>
      <p:bldP spid="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E978F459-AF5D-4C19-AA7E-3E58A1781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equation of a straight line can be found if you know two points on the line, or you know its gradient and a single point.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/>
              <p:nvPr/>
            </p:nvSpPr>
            <p:spPr>
              <a:xfrm>
                <a:off x="395056" y="3799640"/>
                <a:ext cx="322203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d>
                        <m:dPr>
                          <m:ctrlPr>
                            <a:rPr lang="en-GB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56" y="3799640"/>
                <a:ext cx="3222036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タイトル 1">
            <a:extLst>
              <a:ext uri="{FF2B5EF4-FFF2-40B4-BE49-F238E27FC236}">
                <a16:creationId xmlns:a16="http://schemas.microsoft.com/office/drawing/2014/main" id="{B0D48DB9-5848-4170-B47D-BAE5ADC12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65F03C2-49F7-45B6-AE15-F6F0D52E76D3}"/>
              </a:ext>
            </a:extLst>
          </p:cNvPr>
          <p:cNvSpPr txBox="1"/>
          <p:nvPr/>
        </p:nvSpPr>
        <p:spPr>
          <a:xfrm>
            <a:off x="8393474" y="6488668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5C/D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F62434F-3B96-44B2-8538-F62165D76EC9}"/>
                  </a:ext>
                </a:extLst>
              </p:cNvPr>
              <p:cNvSpPr txBox="1"/>
              <p:nvPr/>
            </p:nvSpPr>
            <p:spPr>
              <a:xfrm>
                <a:off x="893685" y="2629267"/>
                <a:ext cx="2083198" cy="8178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F62434F-3B96-44B2-8538-F62165D76E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685" y="2629267"/>
                <a:ext cx="2083198" cy="8178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7AD8498-D740-4326-B278-01FE84A63FDC}"/>
              </a:ext>
            </a:extLst>
          </p:cNvPr>
          <p:cNvSpPr txBox="1"/>
          <p:nvPr/>
        </p:nvSpPr>
        <p:spPr>
          <a:xfrm>
            <a:off x="225614" y="4552950"/>
            <a:ext cx="3555811" cy="185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1400" b="1" u="sng" dirty="0">
                <a:latin typeface="Comic Sans MS" pitchFamily="66" charset="0"/>
              </a:rPr>
              <a:t>Thought Process</a:t>
            </a:r>
          </a:p>
          <a:p>
            <a:pPr algn="ctr">
              <a:lnSpc>
                <a:spcPct val="90000"/>
              </a:lnSpc>
            </a:pPr>
            <a:r>
              <a:rPr lang="en-GB" sz="1400" dirty="0">
                <a:latin typeface="Comic Sans MS" pitchFamily="66" charset="0"/>
              </a:rPr>
              <a:t>‘We need to find point A’</a:t>
            </a:r>
          </a:p>
          <a:p>
            <a:pPr algn="ctr">
              <a:lnSpc>
                <a:spcPct val="90000"/>
              </a:lnSpc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90000"/>
              </a:lnSpc>
            </a:pPr>
            <a:r>
              <a:rPr lang="en-GB" sz="1400" dirty="0">
                <a:latin typeface="Comic Sans MS" pitchFamily="66" charset="0"/>
              </a:rPr>
              <a:t>‘If the equations intersect at A, they have the same value for y (and x)’</a:t>
            </a:r>
          </a:p>
          <a:p>
            <a:pPr algn="ctr">
              <a:lnSpc>
                <a:spcPct val="90000"/>
              </a:lnSpc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90000"/>
              </a:lnSpc>
            </a:pPr>
            <a:r>
              <a:rPr lang="en-GB" sz="1400" dirty="0">
                <a:latin typeface="Comic Sans MS" pitchFamily="66" charset="0"/>
              </a:rPr>
              <a:t>‘I could try to solve these as simultaneous equations’</a:t>
            </a:r>
          </a:p>
          <a:p>
            <a:endParaRPr lang="en-GB" sz="1400" dirty="0"/>
          </a:p>
        </p:txBody>
      </p:sp>
      <p:sp>
        <p:nvSpPr>
          <p:cNvPr id="10" name="Text Box 16">
            <a:extLst>
              <a:ext uri="{FF2B5EF4-FFF2-40B4-BE49-F238E27FC236}">
                <a16:creationId xmlns:a16="http://schemas.microsoft.com/office/drawing/2014/main" id="{2BF5F67F-8AD5-46FD-ADEC-0A48631E3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75" y="885825"/>
            <a:ext cx="1143000" cy="3492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800"/>
              <a:t>A = (3,5)</a:t>
            </a:r>
          </a:p>
        </p:txBody>
      </p:sp>
      <p:sp>
        <p:nvSpPr>
          <p:cNvPr id="11" name="Text Box 28">
            <a:extLst>
              <a:ext uri="{FF2B5EF4-FFF2-40B4-BE49-F238E27FC236}">
                <a16:creationId xmlns:a16="http://schemas.microsoft.com/office/drawing/2014/main" id="{DD6DEDA8-12E9-4AF0-8B5F-047912793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1050" y="2428875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(x</a:t>
            </a:r>
            <a:r>
              <a:rPr lang="en-GB" sz="1600" baseline="-25000"/>
              <a:t>1</a:t>
            </a:r>
            <a:r>
              <a:rPr lang="en-GB" sz="1600"/>
              <a:t>, y</a:t>
            </a:r>
            <a:r>
              <a:rPr lang="en-GB" sz="1600" baseline="-25000"/>
              <a:t>1</a:t>
            </a:r>
            <a:r>
              <a:rPr lang="en-GB" sz="1600"/>
              <a:t>)</a:t>
            </a:r>
          </a:p>
        </p:txBody>
      </p:sp>
      <p:sp>
        <p:nvSpPr>
          <p:cNvPr id="12" name="Text Box 29">
            <a:extLst>
              <a:ext uri="{FF2B5EF4-FFF2-40B4-BE49-F238E27FC236}">
                <a16:creationId xmlns:a16="http://schemas.microsoft.com/office/drawing/2014/main" id="{9E74BF82-66F0-404D-B47D-3F57D3397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6050" y="2428875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(x</a:t>
            </a:r>
            <a:r>
              <a:rPr lang="en-GB" sz="1600" baseline="-25000"/>
              <a:t>2</a:t>
            </a:r>
            <a:r>
              <a:rPr lang="en-GB" sz="1600"/>
              <a:t>, y</a:t>
            </a:r>
            <a:r>
              <a:rPr lang="en-GB" sz="1600" baseline="-25000"/>
              <a:t>2</a:t>
            </a:r>
            <a:r>
              <a:rPr lang="en-GB" sz="1600"/>
              <a:t>)</a:t>
            </a:r>
          </a:p>
        </p:txBody>
      </p:sp>
      <p:sp>
        <p:nvSpPr>
          <p:cNvPr id="13" name="Text Box 30">
            <a:extLst>
              <a:ext uri="{FF2B5EF4-FFF2-40B4-BE49-F238E27FC236}">
                <a16:creationId xmlns:a16="http://schemas.microsoft.com/office/drawing/2014/main" id="{A8327751-87F4-4D3F-A035-C6FC1FF89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3050" y="2428875"/>
            <a:ext cx="12954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= (3, 5)</a:t>
            </a:r>
          </a:p>
        </p:txBody>
      </p:sp>
      <p:sp>
        <p:nvSpPr>
          <p:cNvPr id="14" name="Text Box 31">
            <a:extLst>
              <a:ext uri="{FF2B5EF4-FFF2-40B4-BE49-F238E27FC236}">
                <a16:creationId xmlns:a16="http://schemas.microsoft.com/office/drawing/2014/main" id="{1CF08D8A-39D7-4EA6-91F3-42652F346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8050" y="2428875"/>
            <a:ext cx="1143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= (-2, 8)</a:t>
            </a:r>
          </a:p>
        </p:txBody>
      </p:sp>
      <p:sp>
        <p:nvSpPr>
          <p:cNvPr id="28" name="Arc 44">
            <a:extLst>
              <a:ext uri="{FF2B5EF4-FFF2-40B4-BE49-F238E27FC236}">
                <a16:creationId xmlns:a16="http://schemas.microsoft.com/office/drawing/2014/main" id="{5B84A156-6DB8-4B6A-9ED7-49921360C27E}"/>
              </a:ext>
            </a:extLst>
          </p:cNvPr>
          <p:cNvSpPr>
            <a:spLocks/>
          </p:cNvSpPr>
          <p:nvPr/>
        </p:nvSpPr>
        <p:spPr bwMode="auto">
          <a:xfrm>
            <a:off x="5886450" y="3476625"/>
            <a:ext cx="247650" cy="819150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3359512 h 43200"/>
              <a:gd name="T4" fmla="*/ 66726 w 22231"/>
              <a:gd name="T5" fmla="*/ 16801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" name="Text Box 47">
            <a:extLst>
              <a:ext uri="{FF2B5EF4-FFF2-40B4-BE49-F238E27FC236}">
                <a16:creationId xmlns:a16="http://schemas.microsoft.com/office/drawing/2014/main" id="{178D9B79-A78B-4F53-883A-E42B52385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8850" y="3638550"/>
            <a:ext cx="15335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Sub in values</a:t>
            </a:r>
          </a:p>
        </p:txBody>
      </p:sp>
      <p:sp>
        <p:nvSpPr>
          <p:cNvPr id="32" name="Text Box 7">
            <a:extLst>
              <a:ext uri="{FF2B5EF4-FFF2-40B4-BE49-F238E27FC236}">
                <a16:creationId xmlns:a16="http://schemas.microsoft.com/office/drawing/2014/main" id="{2D97C2E9-11CC-470A-8556-991CBCC23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9575" y="1304925"/>
            <a:ext cx="4343400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600" dirty="0"/>
              <a:t>The lines y = 4x – 7 and 2x + 3y – 21 = 0 intersect at point A. Point B has co-ordinates (-2, 8). Find the equation of the line that passes through A and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16B3E0A8-E3F2-4F42-A3F9-34DAD3334155}"/>
                  </a:ext>
                </a:extLst>
              </p:cNvPr>
              <p:cNvSpPr txBox="1"/>
              <p:nvPr/>
            </p:nvSpPr>
            <p:spPr>
              <a:xfrm>
                <a:off x="4351260" y="3229342"/>
                <a:ext cx="1282980" cy="519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16B3E0A8-E3F2-4F42-A3F9-34DAD33341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1260" y="3229342"/>
                <a:ext cx="1282980" cy="5196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92ACB210-64B1-49ED-A488-56F68277BE4C}"/>
                  </a:ext>
                </a:extLst>
              </p:cNvPr>
              <p:cNvSpPr txBox="1"/>
              <p:nvPr/>
            </p:nvSpPr>
            <p:spPr>
              <a:xfrm>
                <a:off x="4351260" y="3981817"/>
                <a:ext cx="1257524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92ACB210-64B1-49ED-A488-56F68277BE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1260" y="3981817"/>
                <a:ext cx="1257524" cy="5259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A1ABA031-EB9F-426B-9CA0-7D89DADBA73A}"/>
                  </a:ext>
                </a:extLst>
              </p:cNvPr>
              <p:cNvSpPr txBox="1"/>
              <p:nvPr/>
            </p:nvSpPr>
            <p:spPr>
              <a:xfrm>
                <a:off x="4351260" y="4762867"/>
                <a:ext cx="1636089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A1ABA031-EB9F-426B-9CA0-7D89DADBA7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1260" y="4762867"/>
                <a:ext cx="1636089" cy="52046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44">
            <a:extLst>
              <a:ext uri="{FF2B5EF4-FFF2-40B4-BE49-F238E27FC236}">
                <a16:creationId xmlns:a16="http://schemas.microsoft.com/office/drawing/2014/main" id="{8D1F7560-EBCB-4819-90DE-7F74C5F9ED77}"/>
              </a:ext>
            </a:extLst>
          </p:cNvPr>
          <p:cNvSpPr>
            <a:spLocks/>
          </p:cNvSpPr>
          <p:nvPr/>
        </p:nvSpPr>
        <p:spPr bwMode="auto">
          <a:xfrm>
            <a:off x="6229350" y="4276725"/>
            <a:ext cx="247650" cy="800100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3359512 h 43200"/>
              <a:gd name="T4" fmla="*/ 66726 w 22231"/>
              <a:gd name="T5" fmla="*/ 16801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" name="Text Box 47">
            <a:extLst>
              <a:ext uri="{FF2B5EF4-FFF2-40B4-BE49-F238E27FC236}">
                <a16:creationId xmlns:a16="http://schemas.microsoft.com/office/drawing/2014/main" id="{69463E90-0314-4D4B-B482-0B6E38529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0300" y="4524375"/>
            <a:ext cx="15335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Calculate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549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1" grpId="0"/>
      <p:bldP spid="34" grpId="0"/>
      <p:bldP spid="35" grpId="0"/>
      <p:bldP spid="39" grpId="0"/>
      <p:bldP spid="40" grpId="0" animBg="1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E978F459-AF5D-4C19-AA7E-3E58A1781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equation of a straight line can be found if you know two points on the line, or you know its gradient and a single point.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/>
              <p:nvPr/>
            </p:nvSpPr>
            <p:spPr>
              <a:xfrm>
                <a:off x="395056" y="3799640"/>
                <a:ext cx="322203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d>
                        <m:dPr>
                          <m:ctrlPr>
                            <a:rPr lang="en-GB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51AEB01B-D071-4B28-B5AB-9EBB92D34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56" y="3799640"/>
                <a:ext cx="3222036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タイトル 1">
            <a:extLst>
              <a:ext uri="{FF2B5EF4-FFF2-40B4-BE49-F238E27FC236}">
                <a16:creationId xmlns:a16="http://schemas.microsoft.com/office/drawing/2014/main" id="{B0D48DB9-5848-4170-B47D-BAE5ADC12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65F03C2-49F7-45B6-AE15-F6F0D52E76D3}"/>
              </a:ext>
            </a:extLst>
          </p:cNvPr>
          <p:cNvSpPr txBox="1"/>
          <p:nvPr/>
        </p:nvSpPr>
        <p:spPr>
          <a:xfrm>
            <a:off x="8393474" y="6488668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5C/D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F62434F-3B96-44B2-8538-F62165D76EC9}"/>
                  </a:ext>
                </a:extLst>
              </p:cNvPr>
              <p:cNvSpPr txBox="1"/>
              <p:nvPr/>
            </p:nvSpPr>
            <p:spPr>
              <a:xfrm>
                <a:off x="893685" y="2629267"/>
                <a:ext cx="2083198" cy="8178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F62434F-3B96-44B2-8538-F62165D76E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685" y="2629267"/>
                <a:ext cx="2083198" cy="8178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7AD8498-D740-4326-B278-01FE84A63FDC}"/>
              </a:ext>
            </a:extLst>
          </p:cNvPr>
          <p:cNvSpPr txBox="1"/>
          <p:nvPr/>
        </p:nvSpPr>
        <p:spPr>
          <a:xfrm>
            <a:off x="225614" y="4552950"/>
            <a:ext cx="3555811" cy="185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1400" b="1" u="sng" dirty="0">
                <a:latin typeface="Comic Sans MS" pitchFamily="66" charset="0"/>
              </a:rPr>
              <a:t>Thought Process</a:t>
            </a:r>
          </a:p>
          <a:p>
            <a:pPr algn="ctr">
              <a:lnSpc>
                <a:spcPct val="90000"/>
              </a:lnSpc>
            </a:pPr>
            <a:r>
              <a:rPr lang="en-GB" sz="1400" dirty="0">
                <a:latin typeface="Comic Sans MS" pitchFamily="66" charset="0"/>
              </a:rPr>
              <a:t>‘We need to find point A’</a:t>
            </a:r>
          </a:p>
          <a:p>
            <a:pPr algn="ctr">
              <a:lnSpc>
                <a:spcPct val="90000"/>
              </a:lnSpc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90000"/>
              </a:lnSpc>
            </a:pPr>
            <a:r>
              <a:rPr lang="en-GB" sz="1400" dirty="0">
                <a:latin typeface="Comic Sans MS" pitchFamily="66" charset="0"/>
              </a:rPr>
              <a:t>‘If the equations intersect at A, they have the same value for y (and x)’</a:t>
            </a:r>
          </a:p>
          <a:p>
            <a:pPr algn="ctr">
              <a:lnSpc>
                <a:spcPct val="90000"/>
              </a:lnSpc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90000"/>
              </a:lnSpc>
            </a:pPr>
            <a:r>
              <a:rPr lang="en-GB" sz="1400" dirty="0">
                <a:latin typeface="Comic Sans MS" pitchFamily="66" charset="0"/>
              </a:rPr>
              <a:t>‘I could try to solve these as simultaneous equations’</a:t>
            </a:r>
          </a:p>
          <a:p>
            <a:endParaRPr lang="en-GB" sz="1400" dirty="0"/>
          </a:p>
        </p:txBody>
      </p:sp>
      <p:sp>
        <p:nvSpPr>
          <p:cNvPr id="10" name="Text Box 16">
            <a:extLst>
              <a:ext uri="{FF2B5EF4-FFF2-40B4-BE49-F238E27FC236}">
                <a16:creationId xmlns:a16="http://schemas.microsoft.com/office/drawing/2014/main" id="{2BF5F67F-8AD5-46FD-ADEC-0A48631E3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75" y="885825"/>
            <a:ext cx="1143000" cy="3492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800"/>
              <a:t>A = (3,5)</a:t>
            </a:r>
          </a:p>
        </p:txBody>
      </p:sp>
      <p:sp>
        <p:nvSpPr>
          <p:cNvPr id="11" name="Text Box 28">
            <a:extLst>
              <a:ext uri="{FF2B5EF4-FFF2-40B4-BE49-F238E27FC236}">
                <a16:creationId xmlns:a16="http://schemas.microsoft.com/office/drawing/2014/main" id="{DD6DEDA8-12E9-4AF0-8B5F-047912793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1050" y="2428875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(x</a:t>
            </a:r>
            <a:r>
              <a:rPr lang="en-GB" sz="1600" baseline="-25000"/>
              <a:t>1</a:t>
            </a:r>
            <a:r>
              <a:rPr lang="en-GB" sz="1600"/>
              <a:t>, y</a:t>
            </a:r>
            <a:r>
              <a:rPr lang="en-GB" sz="1600" baseline="-25000"/>
              <a:t>1</a:t>
            </a:r>
            <a:r>
              <a:rPr lang="en-GB" sz="1600"/>
              <a:t>)</a:t>
            </a:r>
          </a:p>
        </p:txBody>
      </p:sp>
      <p:sp>
        <p:nvSpPr>
          <p:cNvPr id="12" name="Text Box 29">
            <a:extLst>
              <a:ext uri="{FF2B5EF4-FFF2-40B4-BE49-F238E27FC236}">
                <a16:creationId xmlns:a16="http://schemas.microsoft.com/office/drawing/2014/main" id="{9E74BF82-66F0-404D-B47D-3F57D3397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6050" y="2428875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(x</a:t>
            </a:r>
            <a:r>
              <a:rPr lang="en-GB" sz="1600" baseline="-25000"/>
              <a:t>2</a:t>
            </a:r>
            <a:r>
              <a:rPr lang="en-GB" sz="1600"/>
              <a:t>, y</a:t>
            </a:r>
            <a:r>
              <a:rPr lang="en-GB" sz="1600" baseline="-25000"/>
              <a:t>2</a:t>
            </a:r>
            <a:r>
              <a:rPr lang="en-GB" sz="1600"/>
              <a:t>)</a:t>
            </a:r>
          </a:p>
        </p:txBody>
      </p:sp>
      <p:sp>
        <p:nvSpPr>
          <p:cNvPr id="13" name="Text Box 30">
            <a:extLst>
              <a:ext uri="{FF2B5EF4-FFF2-40B4-BE49-F238E27FC236}">
                <a16:creationId xmlns:a16="http://schemas.microsoft.com/office/drawing/2014/main" id="{A8327751-87F4-4D3F-A035-C6FC1FF89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3050" y="2428875"/>
            <a:ext cx="12954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= (3, 5)</a:t>
            </a:r>
          </a:p>
        </p:txBody>
      </p:sp>
      <p:sp>
        <p:nvSpPr>
          <p:cNvPr id="14" name="Text Box 31">
            <a:extLst>
              <a:ext uri="{FF2B5EF4-FFF2-40B4-BE49-F238E27FC236}">
                <a16:creationId xmlns:a16="http://schemas.microsoft.com/office/drawing/2014/main" id="{1CF08D8A-39D7-4EA6-91F3-42652F346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8050" y="2428875"/>
            <a:ext cx="1143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= (-2, 8)</a:t>
            </a:r>
          </a:p>
        </p:txBody>
      </p:sp>
      <p:sp>
        <p:nvSpPr>
          <p:cNvPr id="32" name="Text Box 7">
            <a:extLst>
              <a:ext uri="{FF2B5EF4-FFF2-40B4-BE49-F238E27FC236}">
                <a16:creationId xmlns:a16="http://schemas.microsoft.com/office/drawing/2014/main" id="{2D97C2E9-11CC-470A-8556-991CBCC23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9575" y="1304925"/>
            <a:ext cx="4343400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600" dirty="0"/>
              <a:t>The lines y = 4x – 7 and 2x + 3y – 21 = 0 intersect at point A. Point B has co-ordinates (-2, 8). Find the equation of the line that passes through A and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68ED153-79D4-4344-84FC-96FD7B055A52}"/>
                  </a:ext>
                </a:extLst>
              </p:cNvPr>
              <p:cNvSpPr txBox="1"/>
              <p:nvPr/>
            </p:nvSpPr>
            <p:spPr>
              <a:xfrm>
                <a:off x="8180310" y="2124442"/>
                <a:ext cx="892039" cy="5204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68ED153-79D4-4344-84FC-96FD7B055A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0310" y="2124442"/>
                <a:ext cx="892039" cy="5204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2AAA9D3B-EA97-4136-873E-688292EEEEA6}"/>
                  </a:ext>
                </a:extLst>
              </p:cNvPr>
              <p:cNvSpPr txBox="1"/>
              <p:nvPr/>
            </p:nvSpPr>
            <p:spPr>
              <a:xfrm>
                <a:off x="5044828" y="3618942"/>
                <a:ext cx="1996316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−5=−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d>
                        <m:dPr>
                          <m:ctrlPr>
                            <a:rPr lang="en-GB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2AAA9D3B-EA97-4136-873E-688292EEEE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4828" y="3618942"/>
                <a:ext cx="1996316" cy="52046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686277FF-28F1-4774-A9DA-68F6700053DC}"/>
                  </a:ext>
                </a:extLst>
              </p:cNvPr>
              <p:cNvSpPr txBox="1"/>
              <p:nvPr/>
            </p:nvSpPr>
            <p:spPr>
              <a:xfrm>
                <a:off x="4949578" y="3161742"/>
                <a:ext cx="20075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d>
                        <m:dPr>
                          <m:ctrlPr>
                            <a:rPr lang="en-GB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686277FF-28F1-4774-A9DA-68F6700053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9578" y="3161742"/>
                <a:ext cx="2007537" cy="276999"/>
              </a:xfrm>
              <a:prstGeom prst="rect">
                <a:avLst/>
              </a:prstGeom>
              <a:blipFill>
                <a:blip r:embed="rId7"/>
                <a:stretch>
                  <a:fillRect l="-2432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7057560" y="3295651"/>
            <a:ext cx="144265" cy="592584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0753" y="3382207"/>
            <a:ext cx="13094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Sub in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0F22891-6630-4019-99D0-DB16FFAAD02E}"/>
                  </a:ext>
                </a:extLst>
              </p:cNvPr>
              <p:cNvSpPr txBox="1"/>
              <p:nvPr/>
            </p:nvSpPr>
            <p:spPr>
              <a:xfrm>
                <a:off x="4797178" y="4438092"/>
                <a:ext cx="21758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−25=−3</m:t>
                      </m:r>
                      <m:d>
                        <m:dPr>
                          <m:ctrlPr>
                            <a:rPr lang="en-GB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0F22891-6630-4019-99D0-DB16FFAAD0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7178" y="4438092"/>
                <a:ext cx="2175852" cy="276999"/>
              </a:xfrm>
              <a:prstGeom prst="rect">
                <a:avLst/>
              </a:prstGeom>
              <a:blipFill>
                <a:blip r:embed="rId8"/>
                <a:stretch>
                  <a:fillRect l="-3361" t="-2222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37">
            <a:extLst>
              <a:ext uri="{FF2B5EF4-FFF2-40B4-BE49-F238E27FC236}">
                <a16:creationId xmlns:a16="http://schemas.microsoft.com/office/drawing/2014/main" id="{E44C53CF-C83C-4DEB-8C6A-4AE39683C0FF}"/>
              </a:ext>
            </a:extLst>
          </p:cNvPr>
          <p:cNvSpPr>
            <a:spLocks/>
          </p:cNvSpPr>
          <p:nvPr/>
        </p:nvSpPr>
        <p:spPr bwMode="auto">
          <a:xfrm>
            <a:off x="7076610" y="3952876"/>
            <a:ext cx="144265" cy="592584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" name="Text Box 40">
            <a:extLst>
              <a:ext uri="{FF2B5EF4-FFF2-40B4-BE49-F238E27FC236}">
                <a16:creationId xmlns:a16="http://schemas.microsoft.com/office/drawing/2014/main" id="{5DA7E103-4715-4382-875C-DD9E53619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9803" y="4039432"/>
            <a:ext cx="13094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Multiply by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F5E27958-CFDF-4B04-8C60-A7121AFF1D47}"/>
                  </a:ext>
                </a:extLst>
              </p:cNvPr>
              <p:cNvSpPr txBox="1"/>
              <p:nvPr/>
            </p:nvSpPr>
            <p:spPr>
              <a:xfrm>
                <a:off x="4797178" y="5123892"/>
                <a:ext cx="19842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−25=−3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+9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F5E27958-CFDF-4B04-8C60-A7121AFF1D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7178" y="5123892"/>
                <a:ext cx="1984261" cy="276999"/>
              </a:xfrm>
              <a:prstGeom prst="rect">
                <a:avLst/>
              </a:prstGeom>
              <a:blipFill>
                <a:blip r:embed="rId9"/>
                <a:stretch>
                  <a:fillRect l="-3692" t="-4444" r="-2462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37">
            <a:extLst>
              <a:ext uri="{FF2B5EF4-FFF2-40B4-BE49-F238E27FC236}">
                <a16:creationId xmlns:a16="http://schemas.microsoft.com/office/drawing/2014/main" id="{F7BD6AF7-7DFD-4F88-A0D5-641FBB726DEE}"/>
              </a:ext>
            </a:extLst>
          </p:cNvPr>
          <p:cNvSpPr>
            <a:spLocks/>
          </p:cNvSpPr>
          <p:nvPr/>
        </p:nvSpPr>
        <p:spPr bwMode="auto">
          <a:xfrm>
            <a:off x="7076610" y="4638676"/>
            <a:ext cx="144265" cy="592584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0" name="Text Box 40">
            <a:extLst>
              <a:ext uri="{FF2B5EF4-FFF2-40B4-BE49-F238E27FC236}">
                <a16:creationId xmlns:a16="http://schemas.microsoft.com/office/drawing/2014/main" id="{05B7C3DC-C313-45A2-B95D-9321AD0DE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9803" y="4725232"/>
            <a:ext cx="13094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Multiply by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7319DCA0-2F4E-4CE4-9F74-CB0A3A6024DF}"/>
                  </a:ext>
                </a:extLst>
              </p:cNvPr>
              <p:cNvSpPr txBox="1"/>
              <p:nvPr/>
            </p:nvSpPr>
            <p:spPr>
              <a:xfrm>
                <a:off x="4254253" y="5790642"/>
                <a:ext cx="18111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−34=0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7319DCA0-2F4E-4CE4-9F74-CB0A3A6024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4253" y="5790642"/>
                <a:ext cx="1811137" cy="276999"/>
              </a:xfrm>
              <a:prstGeom prst="rect">
                <a:avLst/>
              </a:prstGeom>
              <a:blipFill>
                <a:blip r:embed="rId10"/>
                <a:stretch>
                  <a:fillRect l="-4040" t="-2222" r="-2357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37">
            <a:extLst>
              <a:ext uri="{FF2B5EF4-FFF2-40B4-BE49-F238E27FC236}">
                <a16:creationId xmlns:a16="http://schemas.microsoft.com/office/drawing/2014/main" id="{75C6020C-A59F-46A5-A320-1B4FCC5459CB}"/>
              </a:ext>
            </a:extLst>
          </p:cNvPr>
          <p:cNvSpPr>
            <a:spLocks/>
          </p:cNvSpPr>
          <p:nvPr/>
        </p:nvSpPr>
        <p:spPr bwMode="auto">
          <a:xfrm>
            <a:off x="6886110" y="5305426"/>
            <a:ext cx="144265" cy="592584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Text Box 40">
            <a:extLst>
              <a:ext uri="{FF2B5EF4-FFF2-40B4-BE49-F238E27FC236}">
                <a16:creationId xmlns:a16="http://schemas.microsoft.com/office/drawing/2014/main" id="{74E641B1-C316-41E2-BF4B-AE137E3D8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53" y="5353882"/>
            <a:ext cx="13094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Add 3x, Subtract 9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75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5" grpId="0"/>
      <p:bldP spid="49" grpId="0" animBg="1"/>
      <p:bldP spid="50" grpId="0"/>
      <p:bldP spid="55" grpId="0"/>
      <p:bldP spid="56" grpId="0" animBg="1"/>
      <p:bldP spid="57" grpId="0"/>
      <p:bldP spid="58" grpId="0"/>
      <p:bldP spid="59" grpId="0" animBg="1"/>
      <p:bldP spid="60" grpId="0"/>
      <p:bldP spid="61" grpId="0"/>
      <p:bldP spid="62" grpId="0" animBg="1"/>
      <p:bldP spid="6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4AE7D39-2E48-4F07-8AA7-93B3318403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9528C6-9554-4CD0-B240-945EEEBA83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705E96-659B-4096-B486-F4FDF10A8B68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866</TotalTime>
  <Words>1112</Words>
  <Application>Microsoft Office PowerPoint</Application>
  <PresentationFormat>On-screen Show (4:3)</PresentationFormat>
  <Paragraphs>100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Office テーマ</vt:lpstr>
      <vt:lpstr>Equation</vt:lpstr>
      <vt:lpstr>Straight-line graphs</vt:lpstr>
      <vt:lpstr>Straight-line graphs</vt:lpstr>
      <vt:lpstr>Straight-line graphs</vt:lpstr>
      <vt:lpstr>Straight-line graphs</vt:lpstr>
      <vt:lpstr>Straight-line graphs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97</cp:revision>
  <dcterms:created xsi:type="dcterms:W3CDTF">2017-08-14T15:35:38Z</dcterms:created>
  <dcterms:modified xsi:type="dcterms:W3CDTF">2021-03-25T15:55:12Z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