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7000">
              <a:srgbClr val="FFCCCC">
                <a:alpha val="50000"/>
              </a:srgbClr>
            </a:gs>
            <a:gs pos="95000">
              <a:srgbClr val="FFCCCC">
                <a:alpha val="50000"/>
              </a:srgbClr>
            </a:gs>
            <a:gs pos="100000">
              <a:srgbClr val="FF00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36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2.wmf"/><Relationship Id="rId12" Type="http://schemas.openxmlformats.org/officeDocument/2006/relationships/image" Target="../media/image35.png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5.png"/><Relationship Id="rId7" Type="http://schemas.openxmlformats.org/officeDocument/2006/relationships/image" Target="../media/image4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534ED17-D63C-4126-B40A-2040C05E6301}"/>
              </a:ext>
            </a:extLst>
          </p:cNvPr>
          <p:cNvSpPr/>
          <p:nvPr/>
        </p:nvSpPr>
        <p:spPr>
          <a:xfrm>
            <a:off x="415863" y="2319273"/>
            <a:ext cx="8294579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5C and 5D</a:t>
            </a:r>
            <a:endParaRPr lang="ja-JP" altLang="en-US" sz="66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7030A0"/>
              </a:solidFill>
              <a:latin typeface="Kristen ITC" panose="03050502040202030202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979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Straight-line graphs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 equation of a straight line can be found if you know two points on the line, or you know its gradient and a single point.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Starting with the definition of the gradient…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393474" y="6488668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5C/D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E4B49FCB-1845-4363-9436-7B0FACC89D96}"/>
                  </a:ext>
                </a:extLst>
              </p:cNvPr>
              <p:cNvSpPr txBox="1"/>
              <p:nvPr/>
            </p:nvSpPr>
            <p:spPr>
              <a:xfrm>
                <a:off x="1313896" y="3484484"/>
                <a:ext cx="1186607" cy="5196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E4B49FCB-1845-4363-9436-7B0FACC89D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896" y="3484484"/>
                <a:ext cx="1186607" cy="5196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819CF4E7-EA3E-45EA-AE5C-5A3EB95572B4}"/>
                  </a:ext>
                </a:extLst>
              </p:cNvPr>
              <p:cNvSpPr txBox="1"/>
              <p:nvPr/>
            </p:nvSpPr>
            <p:spPr>
              <a:xfrm>
                <a:off x="489753" y="4276076"/>
                <a:ext cx="20075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d>
                        <m:dPr>
                          <m:ctrlPr>
                            <a:rPr lang="en-GB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819CF4E7-EA3E-45EA-AE5C-5A3EB95572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753" y="4276076"/>
                <a:ext cx="2007537" cy="276999"/>
              </a:xfrm>
              <a:prstGeom prst="rect">
                <a:avLst/>
              </a:prstGeom>
              <a:blipFill>
                <a:blip r:embed="rId3"/>
                <a:stretch>
                  <a:fillRect l="-1212" r="-606" b="-23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111A209F-3B1D-44B0-92B6-D98D28C4DA3C}"/>
                  </a:ext>
                </a:extLst>
              </p:cNvPr>
              <p:cNvSpPr txBox="1"/>
              <p:nvPr/>
            </p:nvSpPr>
            <p:spPr>
              <a:xfrm>
                <a:off x="872971" y="4934503"/>
                <a:ext cx="20075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𝑚</m:t>
                      </m:r>
                      <m:d>
                        <m:dPr>
                          <m:ctrlPr>
                            <a:rPr lang="en-GB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111A209F-3B1D-44B0-92B6-D98D28C4DA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971" y="4934503"/>
                <a:ext cx="2007537" cy="276999"/>
              </a:xfrm>
              <a:prstGeom prst="rect">
                <a:avLst/>
              </a:prstGeom>
              <a:blipFill>
                <a:blip r:embed="rId4"/>
                <a:stretch>
                  <a:fillRect l="-2424" b="-23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23">
            <a:extLst>
              <a:ext uri="{FF2B5EF4-FFF2-40B4-BE49-F238E27FC236}">
                <a16:creationId xmlns:a16="http://schemas.microsoft.com/office/drawing/2014/main" id="{E7EF2173-7F78-4052-9FA6-2F52DBE693DA}"/>
              </a:ext>
            </a:extLst>
          </p:cNvPr>
          <p:cNvSpPr>
            <a:spLocks/>
          </p:cNvSpPr>
          <p:nvPr/>
        </p:nvSpPr>
        <p:spPr bwMode="auto">
          <a:xfrm>
            <a:off x="2753557" y="3757288"/>
            <a:ext cx="176073" cy="609600"/>
          </a:xfrm>
          <a:custGeom>
            <a:avLst/>
            <a:gdLst>
              <a:gd name="T0" fmla="*/ 73080 w 21980"/>
              <a:gd name="T1" fmla="*/ 0 h 43200"/>
              <a:gd name="T2" fmla="*/ 0 w 21980"/>
              <a:gd name="T3" fmla="*/ 8601541 h 43200"/>
              <a:gd name="T4" fmla="*/ 73080 w 21980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980" h="43200" fill="none" extrusionOk="0">
                <a:moveTo>
                  <a:pt x="379" y="0"/>
                </a:moveTo>
                <a:cubicBezTo>
                  <a:pt x="12309" y="0"/>
                  <a:pt x="21980" y="9670"/>
                  <a:pt x="21980" y="21600"/>
                </a:cubicBezTo>
                <a:cubicBezTo>
                  <a:pt x="21980" y="33529"/>
                  <a:pt x="12309" y="43200"/>
                  <a:pt x="380" y="43200"/>
                </a:cubicBezTo>
                <a:cubicBezTo>
                  <a:pt x="253" y="43200"/>
                  <a:pt x="126" y="43198"/>
                  <a:pt x="0" y="43196"/>
                </a:cubicBezTo>
              </a:path>
              <a:path w="21980" h="43200" stroke="0" extrusionOk="0">
                <a:moveTo>
                  <a:pt x="379" y="0"/>
                </a:moveTo>
                <a:cubicBezTo>
                  <a:pt x="12309" y="0"/>
                  <a:pt x="21980" y="9670"/>
                  <a:pt x="21980" y="21600"/>
                </a:cubicBezTo>
                <a:cubicBezTo>
                  <a:pt x="21980" y="33529"/>
                  <a:pt x="12309" y="43200"/>
                  <a:pt x="380" y="43200"/>
                </a:cubicBezTo>
                <a:cubicBezTo>
                  <a:pt x="253" y="43200"/>
                  <a:pt x="126" y="43198"/>
                  <a:pt x="0" y="43196"/>
                </a:cubicBezTo>
                <a:lnTo>
                  <a:pt x="380" y="21600"/>
                </a:lnTo>
                <a:lnTo>
                  <a:pt x="379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Text Box 24">
            <a:extLst>
              <a:ext uri="{FF2B5EF4-FFF2-40B4-BE49-F238E27FC236}">
                <a16:creationId xmlns:a16="http://schemas.microsoft.com/office/drawing/2014/main" id="{7252C52D-7A39-40CA-ABA2-1E7D7C207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1977" y="3776523"/>
            <a:ext cx="16068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sz="1400" dirty="0">
                <a:solidFill>
                  <a:srgbClr val="FF0000"/>
                </a:solidFill>
              </a:rPr>
              <a:t>Multiply by the denominator</a:t>
            </a:r>
          </a:p>
        </p:txBody>
      </p:sp>
      <p:sp>
        <p:nvSpPr>
          <p:cNvPr id="28" name="Arc 23">
            <a:extLst>
              <a:ext uri="{FF2B5EF4-FFF2-40B4-BE49-F238E27FC236}">
                <a16:creationId xmlns:a16="http://schemas.microsoft.com/office/drawing/2014/main" id="{9CECE575-C9DE-4287-8572-08CFB8F90181}"/>
              </a:ext>
            </a:extLst>
          </p:cNvPr>
          <p:cNvSpPr>
            <a:spLocks/>
          </p:cNvSpPr>
          <p:nvPr/>
        </p:nvSpPr>
        <p:spPr bwMode="auto">
          <a:xfrm>
            <a:off x="3003611" y="4460103"/>
            <a:ext cx="176073" cy="609600"/>
          </a:xfrm>
          <a:custGeom>
            <a:avLst/>
            <a:gdLst>
              <a:gd name="T0" fmla="*/ 73080 w 21980"/>
              <a:gd name="T1" fmla="*/ 0 h 43200"/>
              <a:gd name="T2" fmla="*/ 0 w 21980"/>
              <a:gd name="T3" fmla="*/ 8601541 h 43200"/>
              <a:gd name="T4" fmla="*/ 73080 w 21980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980" h="43200" fill="none" extrusionOk="0">
                <a:moveTo>
                  <a:pt x="379" y="0"/>
                </a:moveTo>
                <a:cubicBezTo>
                  <a:pt x="12309" y="0"/>
                  <a:pt x="21980" y="9670"/>
                  <a:pt x="21980" y="21600"/>
                </a:cubicBezTo>
                <a:cubicBezTo>
                  <a:pt x="21980" y="33529"/>
                  <a:pt x="12309" y="43200"/>
                  <a:pt x="380" y="43200"/>
                </a:cubicBezTo>
                <a:cubicBezTo>
                  <a:pt x="253" y="43200"/>
                  <a:pt x="126" y="43198"/>
                  <a:pt x="0" y="43196"/>
                </a:cubicBezTo>
              </a:path>
              <a:path w="21980" h="43200" stroke="0" extrusionOk="0">
                <a:moveTo>
                  <a:pt x="379" y="0"/>
                </a:moveTo>
                <a:cubicBezTo>
                  <a:pt x="12309" y="0"/>
                  <a:pt x="21980" y="9670"/>
                  <a:pt x="21980" y="21600"/>
                </a:cubicBezTo>
                <a:cubicBezTo>
                  <a:pt x="21980" y="33529"/>
                  <a:pt x="12309" y="43200"/>
                  <a:pt x="380" y="43200"/>
                </a:cubicBezTo>
                <a:cubicBezTo>
                  <a:pt x="253" y="43200"/>
                  <a:pt x="126" y="43198"/>
                  <a:pt x="0" y="43196"/>
                </a:cubicBezTo>
                <a:lnTo>
                  <a:pt x="380" y="21600"/>
                </a:lnTo>
                <a:lnTo>
                  <a:pt x="379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" name="Text Box 24">
            <a:extLst>
              <a:ext uri="{FF2B5EF4-FFF2-40B4-BE49-F238E27FC236}">
                <a16:creationId xmlns:a16="http://schemas.microsoft.com/office/drawing/2014/main" id="{D9E51B12-8B2A-4A6F-991D-92C65DDD4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5398" y="4443827"/>
            <a:ext cx="1606858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sz="1400" dirty="0">
                <a:solidFill>
                  <a:srgbClr val="FF0000"/>
                </a:solidFill>
              </a:rPr>
              <a:t>Usually written the other way round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7123CA28-393F-4EDF-BA09-EBFE1EEF206F}"/>
                  </a:ext>
                </a:extLst>
              </p:cNvPr>
              <p:cNvSpPr txBox="1"/>
              <p:nvPr/>
            </p:nvSpPr>
            <p:spPr>
              <a:xfrm>
                <a:off x="741286" y="5752728"/>
                <a:ext cx="230383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d>
                        <m:dPr>
                          <m:ctrlPr>
                            <a:rPr lang="en-GB" sz="20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2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7123CA28-393F-4EDF-BA09-EBFE1EEF20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286" y="5752728"/>
                <a:ext cx="2303836" cy="307777"/>
              </a:xfrm>
              <a:prstGeom prst="rect">
                <a:avLst/>
              </a:prstGeom>
              <a:blipFill>
                <a:blip r:embed="rId5"/>
                <a:stretch>
                  <a:fillRect l="-2646" b="-2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Line 7">
            <a:extLst>
              <a:ext uri="{FF2B5EF4-FFF2-40B4-BE49-F238E27FC236}">
                <a16:creationId xmlns:a16="http://schemas.microsoft.com/office/drawing/2014/main" id="{766EF604-E12A-44FD-B4B3-1F84B54BA0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78480" y="1735584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" name="Line 8">
            <a:extLst>
              <a:ext uri="{FF2B5EF4-FFF2-40B4-BE49-F238E27FC236}">
                <a16:creationId xmlns:a16="http://schemas.microsoft.com/office/drawing/2014/main" id="{72F068BC-A78E-4739-B83B-1424EACD0D0D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6516580" y="1773684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" name="Text Box 9">
            <a:extLst>
              <a:ext uri="{FF2B5EF4-FFF2-40B4-BE49-F238E27FC236}">
                <a16:creationId xmlns:a16="http://schemas.microsoft.com/office/drawing/2014/main" id="{85A17CDF-3635-4A0B-A2DE-4F7A4448BF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6080" y="1430784"/>
            <a:ext cx="304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600"/>
              <a:t>y</a:t>
            </a:r>
          </a:p>
        </p:txBody>
      </p:sp>
      <p:sp>
        <p:nvSpPr>
          <p:cNvPr id="34" name="Text Box 10">
            <a:extLst>
              <a:ext uri="{FF2B5EF4-FFF2-40B4-BE49-F238E27FC236}">
                <a16:creationId xmlns:a16="http://schemas.microsoft.com/office/drawing/2014/main" id="{B1C27014-8023-4E54-93FA-2C4535B06C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3880" y="2878584"/>
            <a:ext cx="304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600"/>
              <a:t>x</a:t>
            </a:r>
          </a:p>
        </p:txBody>
      </p:sp>
      <p:sp>
        <p:nvSpPr>
          <p:cNvPr id="35" name="Line 11">
            <a:extLst>
              <a:ext uri="{FF2B5EF4-FFF2-40B4-BE49-F238E27FC236}">
                <a16:creationId xmlns:a16="http://schemas.microsoft.com/office/drawing/2014/main" id="{A544E4F6-CD69-4E2F-8290-04E85BA709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5480" y="1659384"/>
            <a:ext cx="2438400" cy="1828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6" name="Group 15">
            <a:extLst>
              <a:ext uri="{FF2B5EF4-FFF2-40B4-BE49-F238E27FC236}">
                <a16:creationId xmlns:a16="http://schemas.microsoft.com/office/drawing/2014/main" id="{30961012-8126-43CA-AFCD-B117FFA40807}"/>
              </a:ext>
            </a:extLst>
          </p:cNvPr>
          <p:cNvGrpSpPr>
            <a:grpSpLocks/>
          </p:cNvGrpSpPr>
          <p:nvPr/>
        </p:nvGrpSpPr>
        <p:grpSpPr bwMode="auto">
          <a:xfrm>
            <a:off x="7392880" y="1811784"/>
            <a:ext cx="152400" cy="152400"/>
            <a:chOff x="2928" y="3312"/>
            <a:chExt cx="96" cy="96"/>
          </a:xfrm>
        </p:grpSpPr>
        <p:sp>
          <p:nvSpPr>
            <p:cNvPr id="37" name="Line 13">
              <a:extLst>
                <a:ext uri="{FF2B5EF4-FFF2-40B4-BE49-F238E27FC236}">
                  <a16:creationId xmlns:a16="http://schemas.microsoft.com/office/drawing/2014/main" id="{B0DE8996-84FA-4A48-9ED6-94E5F83780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3312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" name="Line 14">
              <a:extLst>
                <a:ext uri="{FF2B5EF4-FFF2-40B4-BE49-F238E27FC236}">
                  <a16:creationId xmlns:a16="http://schemas.microsoft.com/office/drawing/2014/main" id="{07F1D52E-9E83-4DF0-8C95-A9E54FFFDA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28" y="3312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9" name="Group 16">
            <a:extLst>
              <a:ext uri="{FF2B5EF4-FFF2-40B4-BE49-F238E27FC236}">
                <a16:creationId xmlns:a16="http://schemas.microsoft.com/office/drawing/2014/main" id="{B470234A-8A47-4D8C-A355-C7D005E7833A}"/>
              </a:ext>
            </a:extLst>
          </p:cNvPr>
          <p:cNvGrpSpPr>
            <a:grpSpLocks/>
          </p:cNvGrpSpPr>
          <p:nvPr/>
        </p:nvGrpSpPr>
        <p:grpSpPr bwMode="auto">
          <a:xfrm>
            <a:off x="6783280" y="2268984"/>
            <a:ext cx="152400" cy="152400"/>
            <a:chOff x="2928" y="3312"/>
            <a:chExt cx="96" cy="96"/>
          </a:xfrm>
        </p:grpSpPr>
        <p:sp>
          <p:nvSpPr>
            <p:cNvPr id="40" name="Line 17">
              <a:extLst>
                <a:ext uri="{FF2B5EF4-FFF2-40B4-BE49-F238E27FC236}">
                  <a16:creationId xmlns:a16="http://schemas.microsoft.com/office/drawing/2014/main" id="{928562BF-DEF8-492A-AC23-9425926263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3312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" name="Line 18">
              <a:extLst>
                <a:ext uri="{FF2B5EF4-FFF2-40B4-BE49-F238E27FC236}">
                  <a16:creationId xmlns:a16="http://schemas.microsoft.com/office/drawing/2014/main" id="{42EED993-76FB-4D7D-ADB0-DE11387643F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28" y="3312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2" name="Text Box 19">
            <a:extLst>
              <a:ext uri="{FF2B5EF4-FFF2-40B4-BE49-F238E27FC236}">
                <a16:creationId xmlns:a16="http://schemas.microsoft.com/office/drawing/2014/main" id="{D080FC6A-6859-4096-A522-E5259031F5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2280" y="1964184"/>
            <a:ext cx="7620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1400">
                <a:solidFill>
                  <a:srgbClr val="FF0000"/>
                </a:solidFill>
              </a:rPr>
              <a:t>(x</a:t>
            </a:r>
            <a:r>
              <a:rPr lang="en-GB" sz="1400" baseline="-25000">
                <a:solidFill>
                  <a:srgbClr val="FF0000"/>
                </a:solidFill>
              </a:rPr>
              <a:t>1</a:t>
            </a:r>
            <a:r>
              <a:rPr lang="en-GB" sz="1400">
                <a:solidFill>
                  <a:srgbClr val="FF0000"/>
                </a:solidFill>
              </a:rPr>
              <a:t>,y</a:t>
            </a:r>
            <a:r>
              <a:rPr lang="en-GB" sz="1400" baseline="-25000">
                <a:solidFill>
                  <a:srgbClr val="FF0000"/>
                </a:solidFill>
              </a:rPr>
              <a:t>1</a:t>
            </a:r>
            <a:r>
              <a:rPr lang="en-GB" sz="140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43" name="Text Box 20">
            <a:extLst>
              <a:ext uri="{FF2B5EF4-FFF2-40B4-BE49-F238E27FC236}">
                <a16:creationId xmlns:a16="http://schemas.microsoft.com/office/drawing/2014/main" id="{73B31376-8A48-484F-9086-5B43CD3F5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9480" y="1506984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1400" dirty="0">
                <a:solidFill>
                  <a:srgbClr val="FF0000"/>
                </a:solidFill>
              </a:rPr>
              <a:t>(</a:t>
            </a:r>
            <a:r>
              <a:rPr lang="en-GB" sz="1400" dirty="0" err="1">
                <a:solidFill>
                  <a:srgbClr val="FF0000"/>
                </a:solidFill>
              </a:rPr>
              <a:t>x,y</a:t>
            </a:r>
            <a:r>
              <a:rPr lang="en-GB" sz="14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44" name="Line 21">
            <a:extLst>
              <a:ext uri="{FF2B5EF4-FFF2-40B4-BE49-F238E27FC236}">
                <a16:creationId xmlns:a16="http://schemas.microsoft.com/office/drawing/2014/main" id="{D58ED46C-74A5-4F2F-8915-853F32C80FDE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9480" y="2345184"/>
            <a:ext cx="609600" cy="0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5" name="Line 22">
            <a:extLst>
              <a:ext uri="{FF2B5EF4-FFF2-40B4-BE49-F238E27FC236}">
                <a16:creationId xmlns:a16="http://schemas.microsoft.com/office/drawing/2014/main" id="{C47651AA-7AC2-411E-9C96-ACE7038F524A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9080" y="1887984"/>
            <a:ext cx="0" cy="457200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6" name="Text Box 23">
            <a:extLst>
              <a:ext uri="{FF2B5EF4-FFF2-40B4-BE49-F238E27FC236}">
                <a16:creationId xmlns:a16="http://schemas.microsoft.com/office/drawing/2014/main" id="{60197630-E192-4342-AC56-D130EF68A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2880" y="1964184"/>
            <a:ext cx="914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 dirty="0">
                <a:solidFill>
                  <a:srgbClr val="0000FF"/>
                </a:solidFill>
              </a:rPr>
              <a:t>y - y</a:t>
            </a:r>
            <a:r>
              <a:rPr lang="en-GB" sz="1400" baseline="-25000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47" name="Text Box 24">
            <a:extLst>
              <a:ext uri="{FF2B5EF4-FFF2-40B4-BE49-F238E27FC236}">
                <a16:creationId xmlns:a16="http://schemas.microsoft.com/office/drawing/2014/main" id="{B0D5C81B-4F1F-4C2A-A816-DD0674817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3280" y="2345184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 dirty="0">
                <a:solidFill>
                  <a:srgbClr val="0000FF"/>
                </a:solidFill>
              </a:rPr>
              <a:t>x - x</a:t>
            </a:r>
            <a:r>
              <a:rPr lang="en-GB" sz="1400" baseline="-25000" dirty="0">
                <a:solidFill>
                  <a:srgbClr val="0000FF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549033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 animBg="1"/>
      <p:bldP spid="27" grpId="0"/>
      <p:bldP spid="28" grpId="0" animBg="1"/>
      <p:bldP spid="29" grpId="0"/>
      <p:bldP spid="30" grpId="0"/>
      <p:bldP spid="31" grpId="0" animBg="1"/>
      <p:bldP spid="32" grpId="0" animBg="1"/>
      <p:bldP spid="33" grpId="0"/>
      <p:bldP spid="34" grpId="0"/>
      <p:bldP spid="35" grpId="0" animBg="1"/>
      <p:bldP spid="42" grpId="0"/>
      <p:bldP spid="43" grpId="0"/>
      <p:bldP spid="44" grpId="0" animBg="1"/>
      <p:bldP spid="45" grpId="0" animBg="1"/>
      <p:bldP spid="46" grpId="0"/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9" name="Text Box 25"/>
          <p:cNvSpPr txBox="1">
            <a:spLocks noChangeArrowheads="1"/>
          </p:cNvSpPr>
          <p:nvPr/>
        </p:nvSpPr>
        <p:spPr bwMode="auto">
          <a:xfrm>
            <a:off x="4381869" y="1492928"/>
            <a:ext cx="4343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600" dirty="0"/>
              <a:t>Find the equation of the line with gradient 5 that passes through the point (3,2)</a:t>
            </a:r>
          </a:p>
        </p:txBody>
      </p:sp>
      <p:sp>
        <p:nvSpPr>
          <p:cNvPr id="143386" name="Text Box 26"/>
          <p:cNvSpPr txBox="1">
            <a:spLocks noChangeArrowheads="1"/>
          </p:cNvSpPr>
          <p:nvPr/>
        </p:nvSpPr>
        <p:spPr bwMode="auto">
          <a:xfrm>
            <a:off x="4466947" y="2288959"/>
            <a:ext cx="990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1600"/>
              <a:t>(x</a:t>
            </a:r>
            <a:r>
              <a:rPr lang="en-GB" sz="1600" baseline="-25000"/>
              <a:t>1</a:t>
            </a:r>
            <a:r>
              <a:rPr lang="en-GB" sz="1600"/>
              <a:t>, y</a:t>
            </a:r>
            <a:r>
              <a:rPr lang="en-GB" sz="1600" baseline="-25000"/>
              <a:t>1</a:t>
            </a:r>
            <a:r>
              <a:rPr lang="en-GB" sz="1600"/>
              <a:t>)</a:t>
            </a:r>
          </a:p>
        </p:txBody>
      </p:sp>
      <p:sp>
        <p:nvSpPr>
          <p:cNvPr id="143387" name="Text Box 27"/>
          <p:cNvSpPr txBox="1">
            <a:spLocks noChangeArrowheads="1"/>
          </p:cNvSpPr>
          <p:nvPr/>
        </p:nvSpPr>
        <p:spPr bwMode="auto">
          <a:xfrm>
            <a:off x="5152747" y="2288959"/>
            <a:ext cx="12954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1600"/>
              <a:t>= (3, 2)</a:t>
            </a:r>
          </a:p>
        </p:txBody>
      </p:sp>
      <p:sp>
        <p:nvSpPr>
          <p:cNvPr id="143388" name="Text Box 28"/>
          <p:cNvSpPr txBox="1">
            <a:spLocks noChangeArrowheads="1"/>
          </p:cNvSpPr>
          <p:nvPr/>
        </p:nvSpPr>
        <p:spPr bwMode="auto">
          <a:xfrm>
            <a:off x="4924147" y="2669959"/>
            <a:ext cx="4572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1600"/>
              <a:t>m</a:t>
            </a:r>
          </a:p>
        </p:txBody>
      </p:sp>
      <p:sp>
        <p:nvSpPr>
          <p:cNvPr id="143389" name="Text Box 29"/>
          <p:cNvSpPr txBox="1">
            <a:spLocks noChangeArrowheads="1"/>
          </p:cNvSpPr>
          <p:nvPr/>
        </p:nvSpPr>
        <p:spPr bwMode="auto">
          <a:xfrm>
            <a:off x="5152747" y="2669959"/>
            <a:ext cx="5334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1600"/>
              <a:t>= 5</a:t>
            </a:r>
          </a:p>
        </p:txBody>
      </p:sp>
      <p:graphicFrame>
        <p:nvGraphicFramePr>
          <p:cNvPr id="143390" name="Object 30"/>
          <p:cNvGraphicFramePr>
            <a:graphicFrameLocks noChangeAspect="1"/>
          </p:cNvGraphicFramePr>
          <p:nvPr>
            <p:extLst/>
          </p:nvPr>
        </p:nvGraphicFramePr>
        <p:xfrm>
          <a:off x="4695547" y="3203359"/>
          <a:ext cx="2286000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0" name="Equation" r:id="rId4" imgW="1091726" imgH="228501" progId="Equation.DSMT4">
                  <p:embed/>
                </p:oleObj>
              </mc:Choice>
              <mc:Fallback>
                <p:oleObj name="Equation" r:id="rId4" imgW="1091726" imgH="228501" progId="Equation.DSMT4">
                  <p:embed/>
                  <p:pic>
                    <p:nvPicPr>
                      <p:cNvPr id="14339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5547" y="3203359"/>
                        <a:ext cx="2286000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1" name="Object 31"/>
          <p:cNvGraphicFramePr>
            <a:graphicFrameLocks noChangeAspect="1"/>
          </p:cNvGraphicFramePr>
          <p:nvPr>
            <p:extLst/>
          </p:nvPr>
        </p:nvGraphicFramePr>
        <p:xfrm>
          <a:off x="4847947" y="3812959"/>
          <a:ext cx="198120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1" name="Equation" r:id="rId6" imgW="952087" imgH="203112" progId="Equation.DSMT4">
                  <p:embed/>
                </p:oleObj>
              </mc:Choice>
              <mc:Fallback>
                <p:oleObj name="Equation" r:id="rId6" imgW="952087" imgH="203112" progId="Equation.DSMT4">
                  <p:embed/>
                  <p:pic>
                    <p:nvPicPr>
                      <p:cNvPr id="143391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7947" y="3812959"/>
                        <a:ext cx="1981200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3" name="Object 33"/>
          <p:cNvGraphicFramePr>
            <a:graphicFrameLocks noChangeAspect="1"/>
          </p:cNvGraphicFramePr>
          <p:nvPr>
            <p:extLst/>
          </p:nvPr>
        </p:nvGraphicFramePr>
        <p:xfrm>
          <a:off x="4847947" y="4422559"/>
          <a:ext cx="1901825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2" name="Equation" r:id="rId8" imgW="914400" imgH="203200" progId="Equation.DSMT4">
                  <p:embed/>
                </p:oleObj>
              </mc:Choice>
              <mc:Fallback>
                <p:oleObj name="Equation" r:id="rId8" imgW="914400" imgH="203200" progId="Equation.DSMT4">
                  <p:embed/>
                  <p:pic>
                    <p:nvPicPr>
                      <p:cNvPr id="143393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7947" y="4422559"/>
                        <a:ext cx="1901825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4" name="Object 34"/>
          <p:cNvGraphicFramePr>
            <a:graphicFrameLocks noChangeAspect="1"/>
          </p:cNvGraphicFramePr>
          <p:nvPr>
            <p:extLst/>
          </p:nvPr>
        </p:nvGraphicFramePr>
        <p:xfrm>
          <a:off x="5305147" y="5032159"/>
          <a:ext cx="1452563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3" name="Equation" r:id="rId10" imgW="698197" imgH="203112" progId="Equation.DSMT4">
                  <p:embed/>
                </p:oleObj>
              </mc:Choice>
              <mc:Fallback>
                <p:oleObj name="Equation" r:id="rId10" imgW="698197" imgH="203112" progId="Equation.DSMT4">
                  <p:embed/>
                  <p:pic>
                    <p:nvPicPr>
                      <p:cNvPr id="143394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5147" y="5032159"/>
                        <a:ext cx="1452563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395" name="Arc 35"/>
          <p:cNvSpPr>
            <a:spLocks/>
          </p:cNvSpPr>
          <p:nvPr/>
        </p:nvSpPr>
        <p:spPr bwMode="auto">
          <a:xfrm>
            <a:off x="6981547" y="3431959"/>
            <a:ext cx="228600" cy="609600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8600341 h 43200"/>
              <a:gd name="T4" fmla="*/ 66726 w 2223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396" name="Arc 36"/>
          <p:cNvSpPr>
            <a:spLocks/>
          </p:cNvSpPr>
          <p:nvPr/>
        </p:nvSpPr>
        <p:spPr bwMode="auto">
          <a:xfrm>
            <a:off x="6981547" y="4041559"/>
            <a:ext cx="228600" cy="609600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8600341 h 43200"/>
              <a:gd name="T4" fmla="*/ 66726 w 2223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397" name="Arc 37"/>
          <p:cNvSpPr>
            <a:spLocks/>
          </p:cNvSpPr>
          <p:nvPr/>
        </p:nvSpPr>
        <p:spPr bwMode="auto">
          <a:xfrm>
            <a:off x="6981547" y="4651159"/>
            <a:ext cx="228600" cy="609600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8600341 h 43200"/>
              <a:gd name="T4" fmla="*/ 66726 w 2223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398" name="Text Box 38"/>
          <p:cNvSpPr txBox="1">
            <a:spLocks noChangeArrowheads="1"/>
          </p:cNvSpPr>
          <p:nvPr/>
        </p:nvSpPr>
        <p:spPr bwMode="auto">
          <a:xfrm>
            <a:off x="7210147" y="3431959"/>
            <a:ext cx="1447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>
                <a:solidFill>
                  <a:srgbClr val="FF0000"/>
                </a:solidFill>
              </a:rPr>
              <a:t>Substitute the numbers in</a:t>
            </a:r>
          </a:p>
        </p:txBody>
      </p:sp>
      <p:sp>
        <p:nvSpPr>
          <p:cNvPr id="143399" name="Text Box 39"/>
          <p:cNvSpPr txBox="1">
            <a:spLocks noChangeArrowheads="1"/>
          </p:cNvSpPr>
          <p:nvPr/>
        </p:nvSpPr>
        <p:spPr bwMode="auto">
          <a:xfrm>
            <a:off x="7210147" y="4117759"/>
            <a:ext cx="1447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>
                <a:solidFill>
                  <a:srgbClr val="FF0000"/>
                </a:solidFill>
              </a:rPr>
              <a:t>Expand the bracket</a:t>
            </a:r>
          </a:p>
        </p:txBody>
      </p:sp>
      <p:sp>
        <p:nvSpPr>
          <p:cNvPr id="143400" name="Text Box 40"/>
          <p:cNvSpPr txBox="1">
            <a:spLocks noChangeArrowheads="1"/>
          </p:cNvSpPr>
          <p:nvPr/>
        </p:nvSpPr>
        <p:spPr bwMode="auto">
          <a:xfrm>
            <a:off x="7210147" y="4879759"/>
            <a:ext cx="14478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>
                <a:solidFill>
                  <a:srgbClr val="FF0000"/>
                </a:solidFill>
              </a:rPr>
              <a:t>Add 2</a:t>
            </a:r>
          </a:p>
        </p:txBody>
      </p:sp>
      <p:sp>
        <p:nvSpPr>
          <p:cNvPr id="25" name="コンテンツ プレースホルダー 2">
            <a:extLst>
              <a:ext uri="{FF2B5EF4-FFF2-40B4-BE49-F238E27FC236}">
                <a16:creationId xmlns:a16="http://schemas.microsoft.com/office/drawing/2014/main" id="{E978F459-AF5D-4C19-AA7E-3E58A1781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 equation of a straight line can be found if you know two points on the line, or you know its gradient and a single point.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51AEB01B-D071-4B28-B5AB-9EBB92D348BD}"/>
                  </a:ext>
                </a:extLst>
              </p:cNvPr>
              <p:cNvSpPr txBox="1"/>
              <p:nvPr/>
            </p:nvSpPr>
            <p:spPr>
              <a:xfrm>
                <a:off x="395056" y="3799640"/>
                <a:ext cx="322203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d>
                        <m:dPr>
                          <m:ctrlPr>
                            <a:rPr lang="en-GB" sz="28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51AEB01B-D071-4B28-B5AB-9EBB92D348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056" y="3799640"/>
                <a:ext cx="3222036" cy="43088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タイトル 1">
            <a:extLst>
              <a:ext uri="{FF2B5EF4-FFF2-40B4-BE49-F238E27FC236}">
                <a16:creationId xmlns:a16="http://schemas.microsoft.com/office/drawing/2014/main" id="{B0D48DB9-5848-4170-B47D-BAE5ADC12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Straight-line graphs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F65F03C2-49F7-45B6-AE15-F6F0D52E76D3}"/>
              </a:ext>
            </a:extLst>
          </p:cNvPr>
          <p:cNvSpPr txBox="1"/>
          <p:nvPr/>
        </p:nvSpPr>
        <p:spPr>
          <a:xfrm>
            <a:off x="8393474" y="6488668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5C/D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F62434F-3B96-44B2-8538-F62165D76EC9}"/>
                  </a:ext>
                </a:extLst>
              </p:cNvPr>
              <p:cNvSpPr txBox="1"/>
              <p:nvPr/>
            </p:nvSpPr>
            <p:spPr>
              <a:xfrm>
                <a:off x="893685" y="2629267"/>
                <a:ext cx="2083198" cy="8178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8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8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8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8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F62434F-3B96-44B2-8538-F62165D76E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685" y="2629267"/>
                <a:ext cx="2083198" cy="81785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2"/>
    </p:custDataLst>
    <p:extLst>
      <p:ext uri="{BB962C8B-B14F-4D97-AF65-F5344CB8AC3E}">
        <p14:creationId xmlns:p14="http://schemas.microsoft.com/office/powerpoint/2010/main" val="4033068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3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3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3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3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3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3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3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3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3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3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43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6" grpId="0"/>
      <p:bldP spid="143387" grpId="0"/>
      <p:bldP spid="143388" grpId="0"/>
      <p:bldP spid="143389" grpId="0"/>
      <p:bldP spid="143395" grpId="0" animBg="1"/>
      <p:bldP spid="143396" grpId="0" animBg="1"/>
      <p:bldP spid="143397" grpId="0" animBg="1"/>
      <p:bldP spid="143398" grpId="0"/>
      <p:bldP spid="143399" grpId="0"/>
      <p:bldP spid="14340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9" name="Text Box 25"/>
          <p:cNvSpPr txBox="1">
            <a:spLocks noChangeArrowheads="1"/>
          </p:cNvSpPr>
          <p:nvPr/>
        </p:nvSpPr>
        <p:spPr bwMode="auto">
          <a:xfrm>
            <a:off x="4381869" y="1492928"/>
            <a:ext cx="4343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600" dirty="0"/>
              <a:t>Find the equation of the line which passes through (5,7) and (3,-1)</a:t>
            </a:r>
          </a:p>
        </p:txBody>
      </p:sp>
      <p:sp>
        <p:nvSpPr>
          <p:cNvPr id="25" name="コンテンツ プレースホルダー 2">
            <a:extLst>
              <a:ext uri="{FF2B5EF4-FFF2-40B4-BE49-F238E27FC236}">
                <a16:creationId xmlns:a16="http://schemas.microsoft.com/office/drawing/2014/main" id="{E978F459-AF5D-4C19-AA7E-3E58A1781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 equation of a straight line can be found if you know two points on the line, or you know its gradient and a single point.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51AEB01B-D071-4B28-B5AB-9EBB92D348BD}"/>
                  </a:ext>
                </a:extLst>
              </p:cNvPr>
              <p:cNvSpPr txBox="1"/>
              <p:nvPr/>
            </p:nvSpPr>
            <p:spPr>
              <a:xfrm>
                <a:off x="395056" y="3799640"/>
                <a:ext cx="322203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d>
                        <m:dPr>
                          <m:ctrlPr>
                            <a:rPr lang="en-GB" sz="28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51AEB01B-D071-4B28-B5AB-9EBB92D348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056" y="3799640"/>
                <a:ext cx="3222036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タイトル 1">
            <a:extLst>
              <a:ext uri="{FF2B5EF4-FFF2-40B4-BE49-F238E27FC236}">
                <a16:creationId xmlns:a16="http://schemas.microsoft.com/office/drawing/2014/main" id="{B0D48DB9-5848-4170-B47D-BAE5ADC12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Straight-line graphs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F65F03C2-49F7-45B6-AE15-F6F0D52E76D3}"/>
              </a:ext>
            </a:extLst>
          </p:cNvPr>
          <p:cNvSpPr txBox="1"/>
          <p:nvPr/>
        </p:nvSpPr>
        <p:spPr>
          <a:xfrm>
            <a:off x="8393474" y="6488668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5C/D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F62434F-3B96-44B2-8538-F62165D76EC9}"/>
                  </a:ext>
                </a:extLst>
              </p:cNvPr>
              <p:cNvSpPr txBox="1"/>
              <p:nvPr/>
            </p:nvSpPr>
            <p:spPr>
              <a:xfrm>
                <a:off x="893685" y="2629267"/>
                <a:ext cx="2083198" cy="8178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8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8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8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8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F62434F-3B96-44B2-8538-F62165D76E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685" y="2629267"/>
                <a:ext cx="2083198" cy="8178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E384FBC6-C378-4D4E-9D23-328F6542B03D}"/>
                  </a:ext>
                </a:extLst>
              </p:cNvPr>
              <p:cNvSpPr txBox="1"/>
              <p:nvPr/>
            </p:nvSpPr>
            <p:spPr>
              <a:xfrm>
                <a:off x="4499499" y="3092385"/>
                <a:ext cx="1138325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E384FBC6-C378-4D4E-9D23-328F6542B0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499" y="3092385"/>
                <a:ext cx="1138325" cy="461921"/>
              </a:xfrm>
              <a:prstGeom prst="rect">
                <a:avLst/>
              </a:prstGeom>
              <a:blipFill>
                <a:blip r:embed="rId5"/>
                <a:stretch>
                  <a:fillRect l="-1604" t="-1316" r="-1070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52D51CF4-B9F4-4262-847E-084849E66F22}"/>
                  </a:ext>
                </a:extLst>
              </p:cNvPr>
              <p:cNvSpPr txBox="1"/>
              <p:nvPr/>
            </p:nvSpPr>
            <p:spPr>
              <a:xfrm>
                <a:off x="4509856" y="3883977"/>
                <a:ext cx="1116010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160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52D51CF4-B9F4-4262-847E-084849E66F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9856" y="3883977"/>
                <a:ext cx="1116010" cy="46262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640F6736-8301-47D8-B271-8BA7B8C8D7F4}"/>
                  </a:ext>
                </a:extLst>
              </p:cNvPr>
              <p:cNvSpPr txBox="1"/>
              <p:nvPr/>
            </p:nvSpPr>
            <p:spPr>
              <a:xfrm>
                <a:off x="4511336" y="4657814"/>
                <a:ext cx="757130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640F6736-8301-47D8-B271-8BA7B8C8D7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1336" y="4657814"/>
                <a:ext cx="757130" cy="4626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A5E28D63-38EA-4D2B-9B0C-A431AEA85D1E}"/>
                  </a:ext>
                </a:extLst>
              </p:cNvPr>
              <p:cNvSpPr txBox="1"/>
              <p:nvPr/>
            </p:nvSpPr>
            <p:spPr>
              <a:xfrm>
                <a:off x="4512816" y="5493795"/>
                <a:ext cx="60324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A5E28D63-38EA-4D2B-9B0C-A431AEA85D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2816" y="5493795"/>
                <a:ext cx="603242" cy="246221"/>
              </a:xfrm>
              <a:prstGeom prst="rect">
                <a:avLst/>
              </a:prstGeom>
              <a:blipFill>
                <a:blip r:embed="rId8"/>
                <a:stretch>
                  <a:fillRect l="-4040" r="-7071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37">
            <a:extLst>
              <a:ext uri="{FF2B5EF4-FFF2-40B4-BE49-F238E27FC236}">
                <a16:creationId xmlns:a16="http://schemas.microsoft.com/office/drawing/2014/main" id="{8BC1E2F5-4A92-4A27-9BAF-AE9876636136}"/>
              </a:ext>
            </a:extLst>
          </p:cNvPr>
          <p:cNvSpPr>
            <a:spLocks/>
          </p:cNvSpPr>
          <p:nvPr/>
        </p:nvSpPr>
        <p:spPr bwMode="auto">
          <a:xfrm>
            <a:off x="5765305" y="3328386"/>
            <a:ext cx="200489" cy="755342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8600341 h 43200"/>
              <a:gd name="T4" fmla="*/ 66726 w 2223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" name="Text Box 40">
            <a:extLst>
              <a:ext uri="{FF2B5EF4-FFF2-40B4-BE49-F238E27FC236}">
                <a16:creationId xmlns:a16="http://schemas.microsoft.com/office/drawing/2014/main" id="{604E8241-EEAF-4542-B32F-F6FB52A255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2986" y="3414944"/>
            <a:ext cx="1447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 dirty="0">
                <a:solidFill>
                  <a:srgbClr val="FF0000"/>
                </a:solidFill>
              </a:rPr>
              <a:t>Sub in values carefully</a:t>
            </a:r>
          </a:p>
        </p:txBody>
      </p:sp>
      <p:sp>
        <p:nvSpPr>
          <p:cNvPr id="29" name="Arc 37">
            <a:extLst>
              <a:ext uri="{FF2B5EF4-FFF2-40B4-BE49-F238E27FC236}">
                <a16:creationId xmlns:a16="http://schemas.microsoft.com/office/drawing/2014/main" id="{7CB25DD6-8D83-4A43-B6C2-E68DB70A9E64}"/>
              </a:ext>
            </a:extLst>
          </p:cNvPr>
          <p:cNvSpPr>
            <a:spLocks/>
          </p:cNvSpPr>
          <p:nvPr/>
        </p:nvSpPr>
        <p:spPr bwMode="auto">
          <a:xfrm>
            <a:off x="5695763" y="4119978"/>
            <a:ext cx="200489" cy="755342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8600341 h 43200"/>
              <a:gd name="T4" fmla="*/ 66726 w 2223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" name="Arc 37">
            <a:extLst>
              <a:ext uri="{FF2B5EF4-FFF2-40B4-BE49-F238E27FC236}">
                <a16:creationId xmlns:a16="http://schemas.microsoft.com/office/drawing/2014/main" id="{2FD5521D-87D2-422C-91E0-3E3BFC81CF42}"/>
              </a:ext>
            </a:extLst>
          </p:cNvPr>
          <p:cNvSpPr>
            <a:spLocks/>
          </p:cNvSpPr>
          <p:nvPr/>
        </p:nvSpPr>
        <p:spPr bwMode="auto">
          <a:xfrm>
            <a:off x="5395401" y="4938203"/>
            <a:ext cx="197531" cy="663607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8600341 h 43200"/>
              <a:gd name="T4" fmla="*/ 66726 w 2223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" name="Text Box 40">
            <a:extLst>
              <a:ext uri="{FF2B5EF4-FFF2-40B4-BE49-F238E27FC236}">
                <a16:creationId xmlns:a16="http://schemas.microsoft.com/office/drawing/2014/main" id="{F210273C-2C15-464E-8FAB-BFB241A8A1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588" y="4313068"/>
            <a:ext cx="103572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 dirty="0">
                <a:solidFill>
                  <a:srgbClr val="FF0000"/>
                </a:solidFill>
              </a:rPr>
              <a:t>Calculate</a:t>
            </a:r>
          </a:p>
        </p:txBody>
      </p:sp>
      <p:sp>
        <p:nvSpPr>
          <p:cNvPr id="32" name="Text Box 40">
            <a:extLst>
              <a:ext uri="{FF2B5EF4-FFF2-40B4-BE49-F238E27FC236}">
                <a16:creationId xmlns:a16="http://schemas.microsoft.com/office/drawing/2014/main" id="{91A255FE-7CCE-4419-AF70-FE75269F01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6349" y="4980373"/>
            <a:ext cx="103572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 dirty="0">
                <a:solidFill>
                  <a:srgbClr val="FF0000"/>
                </a:solidFill>
              </a:rPr>
              <a:t>Calculate again</a:t>
            </a:r>
          </a:p>
        </p:txBody>
      </p:sp>
      <p:sp>
        <p:nvSpPr>
          <p:cNvPr id="34" name="Text Box 40">
            <a:extLst>
              <a:ext uri="{FF2B5EF4-FFF2-40B4-BE49-F238E27FC236}">
                <a16:creationId xmlns:a16="http://schemas.microsoft.com/office/drawing/2014/main" id="{2FD9EEAC-937F-40BB-AAC9-BCBDA71FCE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9048" y="2164672"/>
            <a:ext cx="290299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 dirty="0">
                <a:solidFill>
                  <a:srgbClr val="FF0000"/>
                </a:solidFill>
              </a:rPr>
              <a:t>Start by finding the gradient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8237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6" grpId="0"/>
      <p:bldP spid="27" grpId="0" animBg="1"/>
      <p:bldP spid="28" grpId="0"/>
      <p:bldP spid="29" grpId="0" animBg="1"/>
      <p:bldP spid="30" grpId="0" animBg="1"/>
      <p:bldP spid="31" grpId="0"/>
      <p:bldP spid="32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9" name="Text Box 25"/>
          <p:cNvSpPr txBox="1">
            <a:spLocks noChangeArrowheads="1"/>
          </p:cNvSpPr>
          <p:nvPr/>
        </p:nvSpPr>
        <p:spPr bwMode="auto">
          <a:xfrm>
            <a:off x="4381869" y="1492928"/>
            <a:ext cx="4343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600" dirty="0"/>
              <a:t>Find the equation of the line which passes through (5,7) and (3,-1)</a:t>
            </a:r>
          </a:p>
        </p:txBody>
      </p:sp>
      <p:sp>
        <p:nvSpPr>
          <p:cNvPr id="25" name="コンテンツ プレースホルダー 2">
            <a:extLst>
              <a:ext uri="{FF2B5EF4-FFF2-40B4-BE49-F238E27FC236}">
                <a16:creationId xmlns:a16="http://schemas.microsoft.com/office/drawing/2014/main" id="{E978F459-AF5D-4C19-AA7E-3E58A1781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 equation of a straight line can be found if you know two points on the line, or you know its gradient and a single point.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51AEB01B-D071-4B28-B5AB-9EBB92D348BD}"/>
                  </a:ext>
                </a:extLst>
              </p:cNvPr>
              <p:cNvSpPr txBox="1"/>
              <p:nvPr/>
            </p:nvSpPr>
            <p:spPr>
              <a:xfrm>
                <a:off x="395056" y="3799640"/>
                <a:ext cx="322203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d>
                        <m:dPr>
                          <m:ctrlPr>
                            <a:rPr lang="en-GB" sz="28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51AEB01B-D071-4B28-B5AB-9EBB92D348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056" y="3799640"/>
                <a:ext cx="3222036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タイトル 1">
            <a:extLst>
              <a:ext uri="{FF2B5EF4-FFF2-40B4-BE49-F238E27FC236}">
                <a16:creationId xmlns:a16="http://schemas.microsoft.com/office/drawing/2014/main" id="{B0D48DB9-5848-4170-B47D-BAE5ADC12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Straight-line graphs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F65F03C2-49F7-45B6-AE15-F6F0D52E76D3}"/>
              </a:ext>
            </a:extLst>
          </p:cNvPr>
          <p:cNvSpPr txBox="1"/>
          <p:nvPr/>
        </p:nvSpPr>
        <p:spPr>
          <a:xfrm>
            <a:off x="8393474" y="6488668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5C/D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F62434F-3B96-44B2-8538-F62165D76EC9}"/>
                  </a:ext>
                </a:extLst>
              </p:cNvPr>
              <p:cNvSpPr txBox="1"/>
              <p:nvPr/>
            </p:nvSpPr>
            <p:spPr>
              <a:xfrm>
                <a:off x="893685" y="2629267"/>
                <a:ext cx="2083198" cy="8178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8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8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8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8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F62434F-3B96-44B2-8538-F62165D76E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685" y="2629267"/>
                <a:ext cx="2083198" cy="8178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 Box 40">
            <a:extLst>
              <a:ext uri="{FF2B5EF4-FFF2-40B4-BE49-F238E27FC236}">
                <a16:creationId xmlns:a16="http://schemas.microsoft.com/office/drawing/2014/main" id="{2FD9EEAC-937F-40BB-AAC9-BCBDA71FCE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4761" y="2475390"/>
            <a:ext cx="326698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 dirty="0">
                <a:solidFill>
                  <a:srgbClr val="FF0000"/>
                </a:solidFill>
              </a:rPr>
              <a:t>Now use the gradient with either coordinate, in the second formula</a:t>
            </a:r>
          </a:p>
        </p:txBody>
      </p:sp>
      <p:sp>
        <p:nvSpPr>
          <p:cNvPr id="19" name="Text Box 40">
            <a:extLst>
              <a:ext uri="{FF2B5EF4-FFF2-40B4-BE49-F238E27FC236}">
                <a16:creationId xmlns:a16="http://schemas.microsoft.com/office/drawing/2014/main" id="{B4B31812-C4AE-4579-A391-5D0CDDBCA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1103" y="2093652"/>
            <a:ext cx="88776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 dirty="0">
                <a:solidFill>
                  <a:srgbClr val="FF0000"/>
                </a:solidFill>
              </a:rPr>
              <a:t>m =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4031BDAE-8BAB-4483-9F92-D851F17854E2}"/>
                  </a:ext>
                </a:extLst>
              </p:cNvPr>
              <p:cNvSpPr txBox="1"/>
              <p:nvPr/>
            </p:nvSpPr>
            <p:spPr>
              <a:xfrm>
                <a:off x="4444753" y="3295092"/>
                <a:ext cx="20075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d>
                        <m:dPr>
                          <m:ctrlPr>
                            <a:rPr lang="en-GB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4031BDAE-8BAB-4483-9F92-D851F17854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4753" y="3295092"/>
                <a:ext cx="2007537" cy="276999"/>
              </a:xfrm>
              <a:prstGeom prst="rect">
                <a:avLst/>
              </a:prstGeom>
              <a:blipFill>
                <a:blip r:embed="rId5"/>
                <a:stretch>
                  <a:fillRect l="-2432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749D3A67-042B-4C91-941A-14DBCEA0CD39}"/>
                  </a:ext>
                </a:extLst>
              </p:cNvPr>
              <p:cNvSpPr txBox="1"/>
              <p:nvPr/>
            </p:nvSpPr>
            <p:spPr>
              <a:xfrm>
                <a:off x="4535009" y="3864742"/>
                <a:ext cx="17462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−7=4</m:t>
                      </m:r>
                      <m:d>
                        <m:dPr>
                          <m:ctrlPr>
                            <a:rPr lang="en-GB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d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749D3A67-042B-4C91-941A-14DBCEA0CD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5009" y="3864742"/>
                <a:ext cx="1746247" cy="276999"/>
              </a:xfrm>
              <a:prstGeom prst="rect">
                <a:avLst/>
              </a:prstGeom>
              <a:blipFill>
                <a:blip r:embed="rId6"/>
                <a:stretch>
                  <a:fillRect l="-2797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C7C9FBB2-0BF0-41DC-98A6-32C6B1A726A1}"/>
                  </a:ext>
                </a:extLst>
              </p:cNvPr>
              <p:cNvSpPr txBox="1"/>
              <p:nvPr/>
            </p:nvSpPr>
            <p:spPr>
              <a:xfrm>
                <a:off x="4527611" y="4434392"/>
                <a:ext cx="168289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−7=4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−20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C7C9FBB2-0BF0-41DC-98A6-32C6B1A726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7611" y="4434392"/>
                <a:ext cx="1682897" cy="276999"/>
              </a:xfrm>
              <a:prstGeom prst="rect">
                <a:avLst/>
              </a:prstGeom>
              <a:blipFill>
                <a:blip r:embed="rId7"/>
                <a:stretch>
                  <a:fillRect l="-2899" r="-2899" b="-23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98F5BCD9-55AE-42B5-BDAF-DB78AE2E9481}"/>
                  </a:ext>
                </a:extLst>
              </p:cNvPr>
              <p:cNvSpPr txBox="1"/>
              <p:nvPr/>
            </p:nvSpPr>
            <p:spPr>
              <a:xfrm>
                <a:off x="4928586" y="4995165"/>
                <a:ext cx="12789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−13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98F5BCD9-55AE-42B5-BDAF-DB78AE2E94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8586" y="4995165"/>
                <a:ext cx="1278940" cy="276999"/>
              </a:xfrm>
              <a:prstGeom prst="rect">
                <a:avLst/>
              </a:prstGeom>
              <a:blipFill>
                <a:blip r:embed="rId8"/>
                <a:stretch>
                  <a:fillRect l="-4286" r="-4286" b="-23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7">
            <a:extLst>
              <a:ext uri="{FF2B5EF4-FFF2-40B4-BE49-F238E27FC236}">
                <a16:creationId xmlns:a16="http://schemas.microsoft.com/office/drawing/2014/main" id="{98734D21-7169-4800-8C76-3D62987FAF21}"/>
              </a:ext>
            </a:extLst>
          </p:cNvPr>
          <p:cNvSpPr>
            <a:spLocks/>
          </p:cNvSpPr>
          <p:nvPr/>
        </p:nvSpPr>
        <p:spPr bwMode="auto">
          <a:xfrm>
            <a:off x="6505110" y="3429001"/>
            <a:ext cx="144265" cy="592584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8600341 h 43200"/>
              <a:gd name="T4" fmla="*/ 66726 w 2223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" name="Text Box 40">
            <a:extLst>
              <a:ext uri="{FF2B5EF4-FFF2-40B4-BE49-F238E27FC236}">
                <a16:creationId xmlns:a16="http://schemas.microsoft.com/office/drawing/2014/main" id="{FB0540F4-EBEC-4D2C-BDC0-7F5AD2C973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8303" y="3515557"/>
            <a:ext cx="130945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 dirty="0">
                <a:solidFill>
                  <a:srgbClr val="FF0000"/>
                </a:solidFill>
              </a:rPr>
              <a:t>Sub in values</a:t>
            </a:r>
          </a:p>
        </p:txBody>
      </p:sp>
      <p:sp>
        <p:nvSpPr>
          <p:cNvPr id="42" name="Arc 37">
            <a:extLst>
              <a:ext uri="{FF2B5EF4-FFF2-40B4-BE49-F238E27FC236}">
                <a16:creationId xmlns:a16="http://schemas.microsoft.com/office/drawing/2014/main" id="{DCE88525-3991-4E67-BF0D-C463A96B0876}"/>
              </a:ext>
            </a:extLst>
          </p:cNvPr>
          <p:cNvSpPr>
            <a:spLocks/>
          </p:cNvSpPr>
          <p:nvPr/>
        </p:nvSpPr>
        <p:spPr bwMode="auto">
          <a:xfrm>
            <a:off x="6408935" y="4007529"/>
            <a:ext cx="144265" cy="592584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8600341 h 43200"/>
              <a:gd name="T4" fmla="*/ 66726 w 2223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" name="Arc 37">
            <a:extLst>
              <a:ext uri="{FF2B5EF4-FFF2-40B4-BE49-F238E27FC236}">
                <a16:creationId xmlns:a16="http://schemas.microsoft.com/office/drawing/2014/main" id="{2FD7C4EF-F4EA-438D-8FB3-2EB69983DBAC}"/>
              </a:ext>
            </a:extLst>
          </p:cNvPr>
          <p:cNvSpPr>
            <a:spLocks/>
          </p:cNvSpPr>
          <p:nvPr/>
        </p:nvSpPr>
        <p:spPr bwMode="auto">
          <a:xfrm>
            <a:off x="6366027" y="4577179"/>
            <a:ext cx="144265" cy="592584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8600341 h 43200"/>
              <a:gd name="T4" fmla="*/ 66726 w 2223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4" name="Text Box 40">
            <a:extLst>
              <a:ext uri="{FF2B5EF4-FFF2-40B4-BE49-F238E27FC236}">
                <a16:creationId xmlns:a16="http://schemas.microsoft.com/office/drawing/2014/main" id="{D903B533-632D-44EC-B7CA-71C1C2865C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4575" y="4049697"/>
            <a:ext cx="13094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 dirty="0">
                <a:solidFill>
                  <a:srgbClr val="FF0000"/>
                </a:solidFill>
              </a:rPr>
              <a:t>Expand bracket</a:t>
            </a:r>
          </a:p>
        </p:txBody>
      </p:sp>
      <p:sp>
        <p:nvSpPr>
          <p:cNvPr id="45" name="Text Box 40">
            <a:extLst>
              <a:ext uri="{FF2B5EF4-FFF2-40B4-BE49-F238E27FC236}">
                <a16:creationId xmlns:a16="http://schemas.microsoft.com/office/drawing/2014/main" id="{6AF73042-44C7-46CE-AEEA-A4DE7B77BA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4932" y="4725880"/>
            <a:ext cx="130945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 dirty="0">
                <a:solidFill>
                  <a:srgbClr val="FF0000"/>
                </a:solidFill>
              </a:rPr>
              <a:t>Rearrange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1869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20" grpId="0"/>
      <p:bldP spid="21" grpId="0"/>
      <p:bldP spid="35" grpId="0"/>
      <p:bldP spid="39" grpId="0"/>
      <p:bldP spid="40" grpId="0" animBg="1"/>
      <p:bldP spid="41" grpId="0"/>
      <p:bldP spid="42" grpId="0" animBg="1"/>
      <p:bldP spid="43" grpId="0" animBg="1"/>
      <p:bldP spid="44" grpId="0"/>
      <p:bldP spid="4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4AE7D39-2E48-4F07-8AA7-93B3318403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79528C6-9554-4CD0-B240-945EEEBA83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705E96-659B-4096-B486-F4FDF10A8B68}">
  <ds:schemaRefs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78db98b4-7c56-4667-9532-fea666d1edab"/>
    <ds:schemaRef ds:uri="http://purl.org/dc/terms/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865</TotalTime>
  <Words>568</Words>
  <Application>Microsoft Office PowerPoint</Application>
  <PresentationFormat>On-screen Show (4:3)</PresentationFormat>
  <Paragraphs>61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6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Kristen ITC</vt:lpstr>
      <vt:lpstr>Segoe UI Black</vt:lpstr>
      <vt:lpstr>Office テーマ</vt:lpstr>
      <vt:lpstr>Equation</vt:lpstr>
      <vt:lpstr>PowerPoint Presentation</vt:lpstr>
      <vt:lpstr>Straight-line graphs</vt:lpstr>
      <vt:lpstr>Straight-line graphs</vt:lpstr>
      <vt:lpstr>Straight-line graphs</vt:lpstr>
      <vt:lpstr>Straight-line graphs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96</cp:revision>
  <dcterms:created xsi:type="dcterms:W3CDTF">2017-08-14T15:35:38Z</dcterms:created>
  <dcterms:modified xsi:type="dcterms:W3CDTF">2021-03-25T15:54:18Z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