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7000">
              <a:srgbClr val="FFCCCC">
                <a:alpha val="50000"/>
              </a:srgbClr>
            </a:gs>
            <a:gs pos="95000">
              <a:srgbClr val="FFCCCC">
                <a:alpha val="50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5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find the gradient of a straight line joining two points by considering the vertical and horizontal distance between them. It can also be found from the equation of the graph.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5A/B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267810" y="2797629"/>
            <a:ext cx="3886200" cy="3522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sz="1800" dirty="0">
                <a:latin typeface="Comic Sans MS" pitchFamily="66" charset="0"/>
              </a:rPr>
              <a:t>The equation of a straight line is usually written in one of 2 forms. One you will have seen before;</a:t>
            </a:r>
          </a:p>
          <a:p>
            <a:pPr marL="0" indent="0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GB" sz="1800" dirty="0">
                <a:latin typeface="Comic Sans MS" pitchFamily="66" charset="0"/>
              </a:rPr>
              <a:t>Where m is the gradient and c is the y-intercept.</a:t>
            </a:r>
          </a:p>
          <a:p>
            <a:pPr marL="0" indent="0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GB" sz="1800" dirty="0">
                <a:latin typeface="Comic Sans MS" pitchFamily="66" charset="0"/>
              </a:rPr>
              <a:t>Or, the general form:</a:t>
            </a:r>
          </a:p>
          <a:p>
            <a:pPr marL="0" indent="0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GB" sz="1800" dirty="0">
                <a:latin typeface="Comic Sans MS" pitchFamily="66" charset="0"/>
              </a:rPr>
              <a:t>Where a, b and c are integers.</a:t>
            </a:r>
          </a:p>
        </p:txBody>
      </p:sp>
      <p:graphicFrame>
        <p:nvGraphicFramePr>
          <p:cNvPr id="27" name="Object 5"/>
          <p:cNvGraphicFramePr>
            <a:graphicFrameLocks noChangeAspect="1"/>
          </p:cNvGraphicFramePr>
          <p:nvPr>
            <p:extLst/>
          </p:nvPr>
        </p:nvGraphicFramePr>
        <p:xfrm>
          <a:off x="1534635" y="3586435"/>
          <a:ext cx="12636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Equation" r:id="rId3" imgW="672516" imgH="177646" progId="Equation.DSMT4">
                  <p:embed/>
                </p:oleObj>
              </mc:Choice>
              <mc:Fallback>
                <p:oleObj name="Equation" r:id="rId3" imgW="672516" imgH="177646" progId="Equation.DSMT4">
                  <p:embed/>
                  <p:pic>
                    <p:nvPicPr>
                      <p:cNvPr id="2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4635" y="3586435"/>
                        <a:ext cx="126365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6"/>
          <p:cNvGraphicFramePr>
            <a:graphicFrameLocks noChangeAspect="1"/>
          </p:cNvGraphicFramePr>
          <p:nvPr>
            <p:extLst/>
          </p:nvPr>
        </p:nvGraphicFramePr>
        <p:xfrm>
          <a:off x="1320322" y="5227320"/>
          <a:ext cx="16922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Equation" r:id="rId5" imgW="901309" imgH="203112" progId="Equation.DSMT4">
                  <p:embed/>
                </p:oleObj>
              </mc:Choice>
              <mc:Fallback>
                <p:oleObj name="Equation" r:id="rId5" imgW="901309" imgH="203112" progId="Equation.DSMT4">
                  <p:embed/>
                  <p:pic>
                    <p:nvPicPr>
                      <p:cNvPr id="2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322" y="5227320"/>
                        <a:ext cx="16922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Line 7"/>
          <p:cNvSpPr>
            <a:spLocks noChangeShapeType="1"/>
          </p:cNvSpPr>
          <p:nvPr/>
        </p:nvSpPr>
        <p:spPr bwMode="auto">
          <a:xfrm flipV="1">
            <a:off x="6553200" y="1752600"/>
            <a:ext cx="0" cy="3048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Line 8"/>
          <p:cNvSpPr>
            <a:spLocks noChangeShapeType="1"/>
          </p:cNvSpPr>
          <p:nvPr/>
        </p:nvSpPr>
        <p:spPr bwMode="auto">
          <a:xfrm>
            <a:off x="5029200" y="3276600"/>
            <a:ext cx="3124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6400800" y="1447800"/>
            <a:ext cx="304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800"/>
              <a:t>y</a:t>
            </a: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8153400" y="3124200"/>
            <a:ext cx="304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800"/>
              <a:t>x</a:t>
            </a:r>
          </a:p>
        </p:txBody>
      </p:sp>
      <p:sp>
        <p:nvSpPr>
          <p:cNvPr id="33" name="Line 11"/>
          <p:cNvSpPr>
            <a:spLocks noChangeShapeType="1"/>
          </p:cNvSpPr>
          <p:nvPr/>
        </p:nvSpPr>
        <p:spPr bwMode="auto">
          <a:xfrm flipV="1">
            <a:off x="5105400" y="1828800"/>
            <a:ext cx="2819400" cy="2209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>
            <a:off x="5943600" y="2362200"/>
            <a:ext cx="5334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4953000" y="2057400"/>
            <a:ext cx="12954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600">
                <a:solidFill>
                  <a:srgbClr val="FF0000"/>
                </a:solidFill>
              </a:rPr>
              <a:t>y-intercept</a:t>
            </a: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7162800" y="2667000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7" name="Line 15"/>
          <p:cNvSpPr>
            <a:spLocks noChangeShapeType="1"/>
          </p:cNvSpPr>
          <p:nvPr/>
        </p:nvSpPr>
        <p:spPr bwMode="auto">
          <a:xfrm>
            <a:off x="6858000" y="26670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Line 16"/>
          <p:cNvSpPr>
            <a:spLocks noChangeShapeType="1"/>
          </p:cNvSpPr>
          <p:nvPr/>
        </p:nvSpPr>
        <p:spPr bwMode="auto">
          <a:xfrm>
            <a:off x="7696200" y="2057400"/>
            <a:ext cx="0" cy="609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7620000" y="2133600"/>
            <a:ext cx="1066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600">
                <a:solidFill>
                  <a:srgbClr val="FF0000"/>
                </a:solidFill>
              </a:rPr>
              <a:t>gradient</a:t>
            </a:r>
          </a:p>
        </p:txBody>
      </p:sp>
    </p:spTree>
    <p:extLst>
      <p:ext uri="{BB962C8B-B14F-4D97-AF65-F5344CB8AC3E}">
        <p14:creationId xmlns:p14="http://schemas.microsoft.com/office/powerpoint/2010/main" val="403562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/>
      <p:bldP spid="32" grpId="0"/>
      <p:bldP spid="33" grpId="0" animBg="1"/>
      <p:bldP spid="34" grpId="0" animBg="1"/>
      <p:bldP spid="35" grpId="0"/>
      <p:bldP spid="36" grpId="0"/>
      <p:bldP spid="37" grpId="0" animBg="1"/>
      <p:bldP spid="38" grpId="0" animBg="1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find the gradient of a straight line joining two points by considering the vertical and horizontal distance between them. It can also be found from the equation of the graph.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5A/B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67810" y="2797629"/>
            <a:ext cx="3886200" cy="3522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sz="1800" dirty="0">
                <a:latin typeface="Comic Sans MS" pitchFamily="66" charset="0"/>
              </a:rPr>
              <a:t>The equation of a straight line is usually written in one of 2 forms. One you will have seen before;</a:t>
            </a:r>
          </a:p>
          <a:p>
            <a:pPr marL="0" indent="0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GB" sz="1800" dirty="0">
                <a:latin typeface="Comic Sans MS" pitchFamily="66" charset="0"/>
              </a:rPr>
              <a:t>Where m is the gradient and c is the y-intercept.</a:t>
            </a:r>
          </a:p>
          <a:p>
            <a:pPr marL="0" indent="0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GB" sz="1800" dirty="0">
                <a:latin typeface="Comic Sans MS" pitchFamily="66" charset="0"/>
              </a:rPr>
              <a:t>Or, the general form:</a:t>
            </a:r>
          </a:p>
          <a:p>
            <a:pPr marL="0" indent="0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GB" sz="1800" dirty="0">
                <a:latin typeface="Comic Sans MS" pitchFamily="66" charset="0"/>
              </a:rPr>
              <a:t>Where a, b and c are integers.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534635" y="3586435"/>
          <a:ext cx="12636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Equation" r:id="rId3" imgW="672516" imgH="177646" progId="Equation.DSMT4">
                  <p:embed/>
                </p:oleObj>
              </mc:Choice>
              <mc:Fallback>
                <p:oleObj name="Equation" r:id="rId3" imgW="672516" imgH="177646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4635" y="3586435"/>
                        <a:ext cx="126365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320322" y="5227320"/>
          <a:ext cx="16922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Equation" r:id="rId5" imgW="901309" imgH="203112" progId="Equation.DSMT4">
                  <p:embed/>
                </p:oleObj>
              </mc:Choice>
              <mc:Fallback>
                <p:oleObj name="Equation" r:id="rId5" imgW="901309" imgH="203112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322" y="5227320"/>
                        <a:ext cx="16922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4572000" y="1455796"/>
            <a:ext cx="41111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800" b="1"/>
              <a:t>Write down the gradient and y-intercept of the following graphs</a:t>
            </a: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4596922" y="2322789"/>
            <a:ext cx="533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800"/>
              <a:t>a)</a:t>
            </a:r>
          </a:p>
        </p:txBody>
      </p:sp>
      <p:graphicFrame>
        <p:nvGraphicFramePr>
          <p:cNvPr id="11" name="Object 21"/>
          <p:cNvGraphicFramePr>
            <a:graphicFrameLocks noChangeAspect="1"/>
          </p:cNvGraphicFramePr>
          <p:nvPr>
            <p:extLst/>
          </p:nvPr>
        </p:nvGraphicFramePr>
        <p:xfrm>
          <a:off x="4977922" y="2322789"/>
          <a:ext cx="1384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Equation" r:id="rId7" imgW="736600" imgH="203200" progId="Equation.DSMT4">
                  <p:embed/>
                </p:oleObj>
              </mc:Choice>
              <mc:Fallback>
                <p:oleObj name="Equation" r:id="rId7" imgW="736600" imgH="203200" progId="Equation.DSMT4">
                  <p:embed/>
                  <p:pic>
                    <p:nvPicPr>
                      <p:cNvPr id="1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7922" y="2322789"/>
                        <a:ext cx="13843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4901722" y="2703789"/>
            <a:ext cx="22860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GB" sz="1600">
                <a:solidFill>
                  <a:srgbClr val="FF0000"/>
                </a:solidFill>
              </a:rPr>
              <a:t>Gradient = -3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GB" sz="1600">
                <a:solidFill>
                  <a:srgbClr val="FF0000"/>
                </a:solidFill>
              </a:rPr>
              <a:t>y-intercept = (0,2)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4596922" y="3618189"/>
            <a:ext cx="533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800"/>
              <a:t>b)</a:t>
            </a:r>
          </a:p>
        </p:txBody>
      </p:sp>
      <p:graphicFrame>
        <p:nvGraphicFramePr>
          <p:cNvPr id="14" name="Object 25"/>
          <p:cNvGraphicFramePr>
            <a:graphicFrameLocks noChangeAspect="1"/>
          </p:cNvGraphicFramePr>
          <p:nvPr>
            <p:extLst/>
          </p:nvPr>
        </p:nvGraphicFramePr>
        <p:xfrm>
          <a:off x="4977922" y="3618189"/>
          <a:ext cx="1765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Equation" r:id="rId9" imgW="939392" imgH="203112" progId="Equation.DSMT4">
                  <p:embed/>
                </p:oleObj>
              </mc:Choice>
              <mc:Fallback>
                <p:oleObj name="Equation" r:id="rId9" imgW="939392" imgH="203112" progId="Equation.DSMT4">
                  <p:embed/>
                  <p:pic>
                    <p:nvPicPr>
                      <p:cNvPr id="14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7922" y="3618189"/>
                        <a:ext cx="17653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9"/>
          <p:cNvGraphicFramePr>
            <a:graphicFrameLocks noChangeAspect="1"/>
          </p:cNvGraphicFramePr>
          <p:nvPr>
            <p:extLst/>
          </p:nvPr>
        </p:nvGraphicFramePr>
        <p:xfrm>
          <a:off x="5511322" y="4075389"/>
          <a:ext cx="13604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Equation" r:id="rId11" imgW="723586" imgH="203112" progId="Equation.DSMT4">
                  <p:embed/>
                </p:oleObj>
              </mc:Choice>
              <mc:Fallback>
                <p:oleObj name="Equation" r:id="rId11" imgW="723586" imgH="203112" progId="Equation.DSMT4">
                  <p:embed/>
                  <p:pic>
                    <p:nvPicPr>
                      <p:cNvPr id="15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322" y="4075389"/>
                        <a:ext cx="13604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0"/>
          <p:cNvGraphicFramePr>
            <a:graphicFrameLocks noChangeAspect="1"/>
          </p:cNvGraphicFramePr>
          <p:nvPr>
            <p:extLst/>
          </p:nvPr>
        </p:nvGraphicFramePr>
        <p:xfrm>
          <a:off x="5511322" y="4532589"/>
          <a:ext cx="128905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Equation" r:id="rId13" imgW="685800" imgH="393700" progId="Equation.DSMT4">
                  <p:embed/>
                </p:oleObj>
              </mc:Choice>
              <mc:Fallback>
                <p:oleObj name="Equation" r:id="rId13" imgW="685800" imgH="393700" progId="Equation.DSMT4">
                  <p:embed/>
                  <p:pic>
                    <p:nvPicPr>
                      <p:cNvPr id="1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322" y="4532589"/>
                        <a:ext cx="1289050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4901722" y="5446989"/>
            <a:ext cx="26670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GB" sz="1600">
                <a:solidFill>
                  <a:srgbClr val="FF0000"/>
                </a:solidFill>
              </a:rPr>
              <a:t>Gradient =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GB" sz="1600">
                <a:solidFill>
                  <a:srgbClr val="FF0000"/>
                </a:solidFill>
              </a:rPr>
              <a:t>y-intercept = (0, </a:t>
            </a:r>
            <a:r>
              <a:rPr lang="en-GB" sz="1600" baseline="30000">
                <a:solidFill>
                  <a:srgbClr val="FF0000"/>
                </a:solidFill>
              </a:rPr>
              <a:t>5</a:t>
            </a:r>
            <a:r>
              <a:rPr lang="en-GB" sz="1600">
                <a:solidFill>
                  <a:srgbClr val="FF0000"/>
                </a:solidFill>
              </a:rPr>
              <a:t>/</a:t>
            </a:r>
            <a:r>
              <a:rPr lang="en-GB" sz="1600" baseline="-25000">
                <a:solidFill>
                  <a:srgbClr val="FF0000"/>
                </a:solidFill>
              </a:rPr>
              <a:t>2</a:t>
            </a:r>
            <a:r>
              <a:rPr lang="en-GB" sz="16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8" name="Arc 32"/>
          <p:cNvSpPr>
            <a:spLocks/>
          </p:cNvSpPr>
          <p:nvPr/>
        </p:nvSpPr>
        <p:spPr bwMode="auto">
          <a:xfrm>
            <a:off x="6959122" y="3770589"/>
            <a:ext cx="304800" cy="533400"/>
          </a:xfrm>
          <a:custGeom>
            <a:avLst/>
            <a:gdLst>
              <a:gd name="T0" fmla="*/ 73080 w 21980"/>
              <a:gd name="T1" fmla="*/ 0 h 43200"/>
              <a:gd name="T2" fmla="*/ 0 w 21980"/>
              <a:gd name="T3" fmla="*/ 6585551 h 43200"/>
              <a:gd name="T4" fmla="*/ 73080 w 21980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80" h="43200" fill="none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</a:path>
              <a:path w="21980" h="43200" stroke="0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  <a:lnTo>
                  <a:pt x="380" y="21600"/>
                </a:lnTo>
                <a:lnTo>
                  <a:pt x="379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Arc 33"/>
          <p:cNvSpPr>
            <a:spLocks/>
          </p:cNvSpPr>
          <p:nvPr/>
        </p:nvSpPr>
        <p:spPr bwMode="auto">
          <a:xfrm>
            <a:off x="6959122" y="4303989"/>
            <a:ext cx="304800" cy="685800"/>
          </a:xfrm>
          <a:custGeom>
            <a:avLst/>
            <a:gdLst>
              <a:gd name="T0" fmla="*/ 73080 w 21980"/>
              <a:gd name="T1" fmla="*/ 0 h 43200"/>
              <a:gd name="T2" fmla="*/ 0 w 21980"/>
              <a:gd name="T3" fmla="*/ 10886313 h 43200"/>
              <a:gd name="T4" fmla="*/ 73080 w 21980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80" h="43200" fill="none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</a:path>
              <a:path w="21980" h="43200" stroke="0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  <a:lnTo>
                  <a:pt x="380" y="21600"/>
                </a:lnTo>
                <a:lnTo>
                  <a:pt x="379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7187722" y="3668702"/>
            <a:ext cx="20324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sz="1600">
                <a:solidFill>
                  <a:srgbClr val="FF0000"/>
                </a:solidFill>
              </a:rPr>
              <a:t>Rearrange to get ‘y’ on one side</a:t>
            </a:r>
          </a:p>
        </p:txBody>
      </p:sp>
      <p:sp>
        <p:nvSpPr>
          <p:cNvPr id="21" name="Text Box 35"/>
          <p:cNvSpPr txBox="1">
            <a:spLocks noChangeArrowheads="1"/>
          </p:cNvSpPr>
          <p:nvPr/>
        </p:nvSpPr>
        <p:spPr bwMode="auto">
          <a:xfrm>
            <a:off x="7111522" y="4532589"/>
            <a:ext cx="1600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sz="1600">
                <a:solidFill>
                  <a:srgbClr val="FF0000"/>
                </a:solidFill>
              </a:rPr>
              <a:t>Divide by 2</a:t>
            </a:r>
          </a:p>
        </p:txBody>
      </p:sp>
    </p:spTree>
    <p:extLst>
      <p:ext uri="{BB962C8B-B14F-4D97-AF65-F5344CB8AC3E}">
        <p14:creationId xmlns:p14="http://schemas.microsoft.com/office/powerpoint/2010/main" val="188809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8" grpId="0" animBg="1"/>
      <p:bldP spid="19" grpId="0" animBg="1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find the gradient of a straight line joining two points by considering the vertical and horizontal distance between them. It can also be found from the equation of the graph.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5A/B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67810" y="2797629"/>
            <a:ext cx="3886200" cy="3522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sz="1800" dirty="0">
                <a:latin typeface="Comic Sans MS" pitchFamily="66" charset="0"/>
              </a:rPr>
              <a:t>The equation of a straight line is usually written in one of 2 forms. One you will have seen before;</a:t>
            </a:r>
          </a:p>
          <a:p>
            <a:pPr marL="0" indent="0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GB" sz="1800" dirty="0">
                <a:latin typeface="Comic Sans MS" pitchFamily="66" charset="0"/>
              </a:rPr>
              <a:t>Where m is the gradient and c is the y-intercept.</a:t>
            </a:r>
          </a:p>
          <a:p>
            <a:pPr marL="0" indent="0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GB" sz="1800" dirty="0">
                <a:latin typeface="Comic Sans MS" pitchFamily="66" charset="0"/>
              </a:rPr>
              <a:t>Or, the general form:</a:t>
            </a:r>
          </a:p>
          <a:p>
            <a:pPr marL="0" indent="0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GB" sz="1800" dirty="0">
                <a:latin typeface="Comic Sans MS" pitchFamily="66" charset="0"/>
              </a:rPr>
              <a:t>Where a, b and c are integers.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534635" y="3586435"/>
          <a:ext cx="12636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Equation" r:id="rId3" imgW="672516" imgH="177646" progId="Equation.DSMT4">
                  <p:embed/>
                </p:oleObj>
              </mc:Choice>
              <mc:Fallback>
                <p:oleObj name="Equation" r:id="rId3" imgW="672516" imgH="177646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4635" y="3586435"/>
                        <a:ext cx="126365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320322" y="5227320"/>
          <a:ext cx="16922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Equation" r:id="rId5" imgW="901309" imgH="203112" progId="Equation.DSMT4">
                  <p:embed/>
                </p:oleObj>
              </mc:Choice>
              <mc:Fallback>
                <p:oleObj name="Equation" r:id="rId5" imgW="901309" imgH="203112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322" y="5227320"/>
                        <a:ext cx="16922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688997" y="1480786"/>
            <a:ext cx="3505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800" b="1" dirty="0"/>
              <a:t>Write each equation in the form </a:t>
            </a:r>
            <a:r>
              <a:rPr lang="en-GB" sz="1800" b="1" dirty="0" err="1"/>
              <a:t>ax</a:t>
            </a:r>
            <a:r>
              <a:rPr lang="en-GB" sz="1800" b="1" dirty="0"/>
              <a:t> + by + c = 0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596922" y="2383908"/>
            <a:ext cx="533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800"/>
              <a:t>a)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5816122" y="2383908"/>
          <a:ext cx="12176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Equation" r:id="rId7" imgW="647419" imgH="203112" progId="Equation.DSMT4">
                  <p:embed/>
                </p:oleObj>
              </mc:Choice>
              <mc:Fallback>
                <p:oleObj name="Equation" r:id="rId7" imgW="647419" imgH="203112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122" y="2383908"/>
                        <a:ext cx="12176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596922" y="3831708"/>
            <a:ext cx="533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800"/>
              <a:t>b)</a:t>
            </a:r>
          </a:p>
        </p:txBody>
      </p:sp>
      <p:graphicFrame>
        <p:nvGraphicFramePr>
          <p:cNvPr id="13" name="Object 13"/>
          <p:cNvGraphicFramePr>
            <a:graphicFrameLocks noChangeAspect="1"/>
          </p:cNvGraphicFramePr>
          <p:nvPr>
            <p:extLst/>
          </p:nvPr>
        </p:nvGraphicFramePr>
        <p:xfrm>
          <a:off x="5739922" y="3603108"/>
          <a:ext cx="150177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9" imgW="799753" imgH="393529" progId="Equation.DSMT4">
                  <p:embed/>
                </p:oleObj>
              </mc:Choice>
              <mc:Fallback>
                <p:oleObj name="Equation" r:id="rId9" imgW="799753" imgH="393529" progId="Equation.DSMT4">
                  <p:embed/>
                  <p:pic>
                    <p:nvPicPr>
                      <p:cNvPr id="1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9922" y="3603108"/>
                        <a:ext cx="1501775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Arc 17"/>
          <p:cNvSpPr>
            <a:spLocks/>
          </p:cNvSpPr>
          <p:nvPr/>
        </p:nvSpPr>
        <p:spPr bwMode="auto">
          <a:xfrm>
            <a:off x="7492522" y="2536308"/>
            <a:ext cx="304800" cy="381000"/>
          </a:xfrm>
          <a:custGeom>
            <a:avLst/>
            <a:gdLst>
              <a:gd name="T0" fmla="*/ 73080 w 21980"/>
              <a:gd name="T1" fmla="*/ 0 h 43200"/>
              <a:gd name="T2" fmla="*/ 0 w 21980"/>
              <a:gd name="T3" fmla="*/ 3359979 h 43200"/>
              <a:gd name="T4" fmla="*/ 73080 w 21980"/>
              <a:gd name="T5" fmla="*/ 16801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80" h="43200" fill="none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</a:path>
              <a:path w="21980" h="43200" stroke="0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  <a:lnTo>
                  <a:pt x="380" y="21600"/>
                </a:lnTo>
                <a:lnTo>
                  <a:pt x="379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Arc 18"/>
          <p:cNvSpPr>
            <a:spLocks/>
          </p:cNvSpPr>
          <p:nvPr/>
        </p:nvSpPr>
        <p:spPr bwMode="auto">
          <a:xfrm>
            <a:off x="7263922" y="3984108"/>
            <a:ext cx="304800" cy="685800"/>
          </a:xfrm>
          <a:custGeom>
            <a:avLst/>
            <a:gdLst>
              <a:gd name="T0" fmla="*/ 73080 w 21980"/>
              <a:gd name="T1" fmla="*/ 0 h 43200"/>
              <a:gd name="T2" fmla="*/ 0 w 21980"/>
              <a:gd name="T3" fmla="*/ 10886313 h 43200"/>
              <a:gd name="T4" fmla="*/ 73080 w 21980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80" h="43200" fill="none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</a:path>
              <a:path w="21980" h="43200" stroke="0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  <a:lnTo>
                  <a:pt x="380" y="21600"/>
                </a:lnTo>
                <a:lnTo>
                  <a:pt x="379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7741760" y="2536308"/>
            <a:ext cx="1335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sz="1600" dirty="0">
                <a:solidFill>
                  <a:srgbClr val="FF0000"/>
                </a:solidFill>
              </a:rPr>
              <a:t>Subtract y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7738596" y="2953159"/>
            <a:ext cx="15535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sz="1600" dirty="0">
                <a:solidFill>
                  <a:srgbClr val="FF0000"/>
                </a:solidFill>
              </a:rPr>
              <a:t>Correct form</a:t>
            </a:r>
          </a:p>
        </p:txBody>
      </p:sp>
      <p:sp>
        <p:nvSpPr>
          <p:cNvPr id="18" name="Arc 23"/>
          <p:cNvSpPr>
            <a:spLocks/>
          </p:cNvSpPr>
          <p:nvPr/>
        </p:nvSpPr>
        <p:spPr bwMode="auto">
          <a:xfrm>
            <a:off x="7492522" y="2917308"/>
            <a:ext cx="304800" cy="381000"/>
          </a:xfrm>
          <a:custGeom>
            <a:avLst/>
            <a:gdLst>
              <a:gd name="T0" fmla="*/ 73080 w 21980"/>
              <a:gd name="T1" fmla="*/ 0 h 43200"/>
              <a:gd name="T2" fmla="*/ 0 w 21980"/>
              <a:gd name="T3" fmla="*/ 3359979 h 43200"/>
              <a:gd name="T4" fmla="*/ 73080 w 21980"/>
              <a:gd name="T5" fmla="*/ 16801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80" h="43200" fill="none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</a:path>
              <a:path w="21980" h="43200" stroke="0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  <a:lnTo>
                  <a:pt x="380" y="21600"/>
                </a:lnTo>
                <a:lnTo>
                  <a:pt x="379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9" name="Object 24"/>
          <p:cNvGraphicFramePr>
            <a:graphicFrameLocks noChangeAspect="1"/>
          </p:cNvGraphicFramePr>
          <p:nvPr>
            <p:extLst/>
          </p:nvPr>
        </p:nvGraphicFramePr>
        <p:xfrm>
          <a:off x="4749322" y="4288908"/>
          <a:ext cx="169227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Equation" r:id="rId11" imgW="901309" imgH="393529" progId="Equation.DSMT4">
                  <p:embed/>
                </p:oleObj>
              </mc:Choice>
              <mc:Fallback>
                <p:oleObj name="Equation" r:id="rId11" imgW="901309" imgH="393529" progId="Equation.DSMT4">
                  <p:embed/>
                  <p:pic>
                    <p:nvPicPr>
                      <p:cNvPr id="19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9322" y="4288908"/>
                        <a:ext cx="1692275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7596275" y="4080516"/>
            <a:ext cx="1366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sz="1600" dirty="0">
                <a:solidFill>
                  <a:srgbClr val="FF0000"/>
                </a:solidFill>
              </a:rPr>
              <a:t>+</a:t>
            </a:r>
            <a:r>
              <a:rPr lang="en-GB" sz="1600" baseline="30000" dirty="0">
                <a:solidFill>
                  <a:srgbClr val="FF0000"/>
                </a:solidFill>
              </a:rPr>
              <a:t>1</a:t>
            </a:r>
            <a:r>
              <a:rPr lang="en-GB" sz="1600" dirty="0">
                <a:solidFill>
                  <a:srgbClr val="FF0000"/>
                </a:solidFill>
              </a:rPr>
              <a:t>/</a:t>
            </a:r>
            <a:r>
              <a:rPr lang="en-GB" sz="1600" baseline="-25000" dirty="0">
                <a:solidFill>
                  <a:srgbClr val="FF0000"/>
                </a:solidFill>
              </a:rPr>
              <a:t>2</a:t>
            </a:r>
            <a:r>
              <a:rPr lang="en-GB" sz="1600" dirty="0">
                <a:solidFill>
                  <a:srgbClr val="FF0000"/>
                </a:solidFill>
              </a:rPr>
              <a:t>x and -5</a:t>
            </a:r>
          </a:p>
        </p:txBody>
      </p:sp>
      <p:graphicFrame>
        <p:nvGraphicFramePr>
          <p:cNvPr id="21" name="Object 26"/>
          <p:cNvGraphicFramePr>
            <a:graphicFrameLocks noChangeAspect="1"/>
          </p:cNvGraphicFramePr>
          <p:nvPr>
            <p:extLst/>
          </p:nvPr>
        </p:nvGraphicFramePr>
        <p:xfrm>
          <a:off x="4749322" y="5203308"/>
          <a:ext cx="1739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Equation" r:id="rId13" imgW="926698" imgH="203112" progId="Equation.DSMT4">
                  <p:embed/>
                </p:oleObj>
              </mc:Choice>
              <mc:Fallback>
                <p:oleObj name="Equation" r:id="rId13" imgW="926698" imgH="203112" progId="Equation.DSMT4">
                  <p:embed/>
                  <p:pic>
                    <p:nvPicPr>
                      <p:cNvPr id="21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9322" y="5203308"/>
                        <a:ext cx="17399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7"/>
          <p:cNvGraphicFramePr>
            <a:graphicFrameLocks noChangeAspect="1"/>
          </p:cNvGraphicFramePr>
          <p:nvPr>
            <p:extLst/>
          </p:nvPr>
        </p:nvGraphicFramePr>
        <p:xfrm>
          <a:off x="5816122" y="2764908"/>
          <a:ext cx="1600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Equation" r:id="rId15" imgW="850531" imgH="203112" progId="Equation.DSMT4">
                  <p:embed/>
                </p:oleObj>
              </mc:Choice>
              <mc:Fallback>
                <p:oleObj name="Equation" r:id="rId15" imgW="850531" imgH="203112" progId="Equation.DSMT4">
                  <p:embed/>
                  <p:pic>
                    <p:nvPicPr>
                      <p:cNvPr id="22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122" y="2764908"/>
                        <a:ext cx="1600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8"/>
          <p:cNvGraphicFramePr>
            <a:graphicFrameLocks noChangeAspect="1"/>
          </p:cNvGraphicFramePr>
          <p:nvPr>
            <p:extLst/>
          </p:nvPr>
        </p:nvGraphicFramePr>
        <p:xfrm>
          <a:off x="4901722" y="3145908"/>
          <a:ext cx="1600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Equation" r:id="rId17" imgW="850531" imgH="203112" progId="Equation.DSMT4">
                  <p:embed/>
                </p:oleObj>
              </mc:Choice>
              <mc:Fallback>
                <p:oleObj name="Equation" r:id="rId17" imgW="850531" imgH="203112" progId="Equation.DSMT4">
                  <p:embed/>
                  <p:pic>
                    <p:nvPicPr>
                      <p:cNvPr id="23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1722" y="3145908"/>
                        <a:ext cx="1600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9"/>
          <p:cNvGraphicFramePr>
            <a:graphicFrameLocks noChangeAspect="1"/>
          </p:cNvGraphicFramePr>
          <p:nvPr>
            <p:extLst/>
          </p:nvPr>
        </p:nvGraphicFramePr>
        <p:xfrm>
          <a:off x="4749322" y="5660508"/>
          <a:ext cx="1739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Equation" r:id="rId19" imgW="926698" imgH="203112" progId="Equation.DSMT4">
                  <p:embed/>
                </p:oleObj>
              </mc:Choice>
              <mc:Fallback>
                <p:oleObj name="Equation" r:id="rId19" imgW="926698" imgH="203112" progId="Equation.DSMT4">
                  <p:embed/>
                  <p:pic>
                    <p:nvPicPr>
                      <p:cNvPr id="24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9322" y="5660508"/>
                        <a:ext cx="17399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Arc 30"/>
          <p:cNvSpPr>
            <a:spLocks/>
          </p:cNvSpPr>
          <p:nvPr/>
        </p:nvSpPr>
        <p:spPr bwMode="auto">
          <a:xfrm>
            <a:off x="7263922" y="4669908"/>
            <a:ext cx="304800" cy="685800"/>
          </a:xfrm>
          <a:custGeom>
            <a:avLst/>
            <a:gdLst>
              <a:gd name="T0" fmla="*/ 73080 w 21980"/>
              <a:gd name="T1" fmla="*/ 0 h 43200"/>
              <a:gd name="T2" fmla="*/ 0 w 21980"/>
              <a:gd name="T3" fmla="*/ 10886313 h 43200"/>
              <a:gd name="T4" fmla="*/ 73080 w 21980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80" h="43200" fill="none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</a:path>
              <a:path w="21980" h="43200" stroke="0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  <a:lnTo>
                  <a:pt x="380" y="21600"/>
                </a:lnTo>
                <a:lnTo>
                  <a:pt x="379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Arc 31"/>
          <p:cNvSpPr>
            <a:spLocks/>
          </p:cNvSpPr>
          <p:nvPr/>
        </p:nvSpPr>
        <p:spPr bwMode="auto">
          <a:xfrm>
            <a:off x="7263922" y="5355708"/>
            <a:ext cx="304800" cy="533400"/>
          </a:xfrm>
          <a:custGeom>
            <a:avLst/>
            <a:gdLst>
              <a:gd name="T0" fmla="*/ 73080 w 21980"/>
              <a:gd name="T1" fmla="*/ 0 h 43200"/>
              <a:gd name="T2" fmla="*/ 0 w 21980"/>
              <a:gd name="T3" fmla="*/ 6585551 h 43200"/>
              <a:gd name="T4" fmla="*/ 73080 w 21980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80" h="43200" fill="none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</a:path>
              <a:path w="21980" h="43200" stroke="0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  <a:lnTo>
                  <a:pt x="380" y="21600"/>
                </a:lnTo>
                <a:lnTo>
                  <a:pt x="379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7555783" y="4684693"/>
            <a:ext cx="15752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sz="1600" dirty="0">
                <a:solidFill>
                  <a:srgbClr val="FF0000"/>
                </a:solidFill>
              </a:rPr>
              <a:t>x2 (to remove fraction)</a:t>
            </a:r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7568722" y="5355708"/>
            <a:ext cx="106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sz="1600">
                <a:solidFill>
                  <a:srgbClr val="FF0000"/>
                </a:solidFill>
              </a:rPr>
              <a:t>Correct form</a:t>
            </a:r>
          </a:p>
        </p:txBody>
      </p:sp>
    </p:spTree>
    <p:extLst>
      <p:ext uri="{BB962C8B-B14F-4D97-AF65-F5344CB8AC3E}">
        <p14:creationId xmlns:p14="http://schemas.microsoft.com/office/powerpoint/2010/main" val="209465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 animBg="1"/>
      <p:bldP spid="15" grpId="0" animBg="1"/>
      <p:bldP spid="16" grpId="0"/>
      <p:bldP spid="17" grpId="0"/>
      <p:bldP spid="18" grpId="0" animBg="1"/>
      <p:bldP spid="20" grpId="0"/>
      <p:bldP spid="25" grpId="0" animBg="1"/>
      <p:bldP spid="26" grpId="0" animBg="1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find the gradient of a straight line joining two points by considering the vertical and horizontal distance between them. It can also be found from the equation of the graph.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5A/B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67810" y="2797629"/>
            <a:ext cx="3886200" cy="3522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sz="1800" dirty="0">
                <a:latin typeface="Comic Sans MS" pitchFamily="66" charset="0"/>
              </a:rPr>
              <a:t>The equation of a straight line is usually written in one of 2 forms. One you will have seen before;</a:t>
            </a:r>
          </a:p>
          <a:p>
            <a:pPr marL="0" indent="0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GB" sz="1800" dirty="0">
                <a:latin typeface="Comic Sans MS" pitchFamily="66" charset="0"/>
              </a:rPr>
              <a:t>Where m is the gradient and c is the y-intercept.</a:t>
            </a:r>
          </a:p>
          <a:p>
            <a:pPr marL="0" indent="0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GB" sz="1800" dirty="0">
                <a:latin typeface="Comic Sans MS" pitchFamily="66" charset="0"/>
              </a:rPr>
              <a:t>Or, the general form:</a:t>
            </a:r>
          </a:p>
          <a:p>
            <a:pPr marL="0" indent="0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GB" sz="1800" dirty="0">
                <a:latin typeface="Comic Sans MS" pitchFamily="66" charset="0"/>
              </a:rPr>
              <a:t>Where a, b and c are integers.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534635" y="3586435"/>
          <a:ext cx="12636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Equation" r:id="rId3" imgW="672516" imgH="177646" progId="Equation.DSMT4">
                  <p:embed/>
                </p:oleObj>
              </mc:Choice>
              <mc:Fallback>
                <p:oleObj name="Equation" r:id="rId3" imgW="672516" imgH="177646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4635" y="3586435"/>
                        <a:ext cx="126365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320322" y="5227320"/>
          <a:ext cx="16922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Equation" r:id="rId5" imgW="901309" imgH="203112" progId="Equation.DSMT4">
                  <p:embed/>
                </p:oleObj>
              </mc:Choice>
              <mc:Fallback>
                <p:oleObj name="Equation" r:id="rId5" imgW="901309" imgH="203112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322" y="5227320"/>
                        <a:ext cx="16922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411278" y="1510401"/>
            <a:ext cx="4202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800" dirty="0"/>
              <a:t>The line y = 4x + 8 crosses the x-axis at P. Work out the coordinates of P.</a:t>
            </a:r>
          </a:p>
        </p:txBody>
      </p:sp>
      <p:graphicFrame>
        <p:nvGraphicFramePr>
          <p:cNvPr id="10" name="Object 10"/>
          <p:cNvGraphicFramePr>
            <a:graphicFrameLocks noChangeAspect="1"/>
          </p:cNvGraphicFramePr>
          <p:nvPr>
            <p:extLst/>
          </p:nvPr>
        </p:nvGraphicFramePr>
        <p:xfrm>
          <a:off x="5105400" y="2630425"/>
          <a:ext cx="12176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Equation" r:id="rId7" imgW="647419" imgH="203112" progId="Equation.DSMT4">
                  <p:embed/>
                </p:oleObj>
              </mc:Choice>
              <mc:Fallback>
                <p:oleObj name="Equation" r:id="rId7" imgW="647419" imgH="203112" progId="Equation.DSMT4">
                  <p:embed/>
                  <p:pic>
                    <p:nvPicPr>
                      <p:cNvPr id="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630425"/>
                        <a:ext cx="12176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rc 11"/>
          <p:cNvSpPr>
            <a:spLocks/>
          </p:cNvSpPr>
          <p:nvPr/>
        </p:nvSpPr>
        <p:spPr bwMode="auto">
          <a:xfrm>
            <a:off x="6553200" y="2782825"/>
            <a:ext cx="304800" cy="685800"/>
          </a:xfrm>
          <a:custGeom>
            <a:avLst/>
            <a:gdLst>
              <a:gd name="T0" fmla="*/ 73080 w 21980"/>
              <a:gd name="T1" fmla="*/ 0 h 43200"/>
              <a:gd name="T2" fmla="*/ 0 w 21980"/>
              <a:gd name="T3" fmla="*/ 10886313 h 43200"/>
              <a:gd name="T4" fmla="*/ 73080 w 21980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80" h="43200" fill="none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</a:path>
              <a:path w="21980" h="43200" stroke="0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  <a:lnTo>
                  <a:pt x="380" y="21600"/>
                </a:lnTo>
                <a:lnTo>
                  <a:pt x="379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781800" y="2859025"/>
            <a:ext cx="1676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Crosses the x-axis where y=0</a:t>
            </a:r>
          </a:p>
        </p:txBody>
      </p:sp>
      <p:sp>
        <p:nvSpPr>
          <p:cNvPr id="13" name="Arc 15"/>
          <p:cNvSpPr>
            <a:spLocks/>
          </p:cNvSpPr>
          <p:nvPr/>
        </p:nvSpPr>
        <p:spPr bwMode="auto">
          <a:xfrm>
            <a:off x="6553200" y="3568637"/>
            <a:ext cx="304800" cy="609600"/>
          </a:xfrm>
          <a:custGeom>
            <a:avLst/>
            <a:gdLst>
              <a:gd name="T0" fmla="*/ 73080 w 21980"/>
              <a:gd name="T1" fmla="*/ 0 h 43200"/>
              <a:gd name="T2" fmla="*/ 0 w 21980"/>
              <a:gd name="T3" fmla="*/ 8601541 h 43200"/>
              <a:gd name="T4" fmla="*/ 73080 w 21980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80" h="43200" fill="none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</a:path>
              <a:path w="21980" h="43200" stroke="0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  <a:lnTo>
                  <a:pt x="380" y="21600"/>
                </a:lnTo>
                <a:lnTo>
                  <a:pt x="379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6934200" y="3721037"/>
            <a:ext cx="457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-8</a:t>
            </a:r>
          </a:p>
        </p:txBody>
      </p:sp>
      <p:graphicFrame>
        <p:nvGraphicFramePr>
          <p:cNvPr id="15" name="Object 20"/>
          <p:cNvGraphicFramePr>
            <a:graphicFrameLocks noChangeAspect="1"/>
          </p:cNvGraphicFramePr>
          <p:nvPr>
            <p:extLst/>
          </p:nvPr>
        </p:nvGraphicFramePr>
        <p:xfrm>
          <a:off x="5105400" y="3263837"/>
          <a:ext cx="11938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Equation" r:id="rId9" imgW="634449" imgH="177646" progId="Equation.DSMT4">
                  <p:embed/>
                </p:oleObj>
              </mc:Choice>
              <mc:Fallback>
                <p:oleObj name="Equation" r:id="rId9" imgW="634449" imgH="177646" progId="Equation.DSMT4">
                  <p:embed/>
                  <p:pic>
                    <p:nvPicPr>
                      <p:cNvPr id="15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263837"/>
                        <a:ext cx="119380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1"/>
          <p:cNvGraphicFramePr>
            <a:graphicFrameLocks noChangeAspect="1"/>
          </p:cNvGraphicFramePr>
          <p:nvPr>
            <p:extLst/>
          </p:nvPr>
        </p:nvGraphicFramePr>
        <p:xfrm>
          <a:off x="4953000" y="3949637"/>
          <a:ext cx="9556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Equation" r:id="rId11" imgW="507780" imgH="177723" progId="Equation.DSMT4">
                  <p:embed/>
                </p:oleObj>
              </mc:Choice>
              <mc:Fallback>
                <p:oleObj name="Equation" r:id="rId11" imgW="507780" imgH="177723" progId="Equation.DSMT4">
                  <p:embed/>
                  <p:pic>
                    <p:nvPicPr>
                      <p:cNvPr id="16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949637"/>
                        <a:ext cx="955675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2"/>
          <p:cNvGraphicFramePr>
            <a:graphicFrameLocks noChangeAspect="1"/>
          </p:cNvGraphicFramePr>
          <p:nvPr>
            <p:extLst/>
          </p:nvPr>
        </p:nvGraphicFramePr>
        <p:xfrm>
          <a:off x="4953000" y="4635437"/>
          <a:ext cx="8128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quation" r:id="rId13" imgW="431425" imgH="177646" progId="Equation.DSMT4">
                  <p:embed/>
                </p:oleObj>
              </mc:Choice>
              <mc:Fallback>
                <p:oleObj name="Equation" r:id="rId13" imgW="431425" imgH="177646" progId="Equation.DSMT4">
                  <p:embed/>
                  <p:pic>
                    <p:nvPicPr>
                      <p:cNvPr id="17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635437"/>
                        <a:ext cx="81280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Arc 23"/>
          <p:cNvSpPr>
            <a:spLocks/>
          </p:cNvSpPr>
          <p:nvPr/>
        </p:nvSpPr>
        <p:spPr bwMode="auto">
          <a:xfrm>
            <a:off x="6553200" y="4254437"/>
            <a:ext cx="304800" cy="609600"/>
          </a:xfrm>
          <a:custGeom>
            <a:avLst/>
            <a:gdLst>
              <a:gd name="T0" fmla="*/ 73080 w 21980"/>
              <a:gd name="T1" fmla="*/ 0 h 43200"/>
              <a:gd name="T2" fmla="*/ 0 w 21980"/>
              <a:gd name="T3" fmla="*/ 8601541 h 43200"/>
              <a:gd name="T4" fmla="*/ 73080 w 21980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80" h="43200" fill="none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</a:path>
              <a:path w="21980" h="43200" stroke="0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  <a:lnTo>
                  <a:pt x="380" y="21600"/>
                </a:lnTo>
                <a:lnTo>
                  <a:pt x="379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6934200" y="4406837"/>
            <a:ext cx="12954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Divide by 4</a:t>
            </a: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4572000" y="5245037"/>
            <a:ext cx="4038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600">
                <a:solidFill>
                  <a:srgbClr val="FF0000"/>
                </a:solidFill>
              </a:rPr>
              <a:t>So the line crosses the x-axis at (-2,0)</a:t>
            </a:r>
          </a:p>
        </p:txBody>
      </p:sp>
    </p:spTree>
    <p:extLst>
      <p:ext uri="{BB962C8B-B14F-4D97-AF65-F5344CB8AC3E}">
        <p14:creationId xmlns:p14="http://schemas.microsoft.com/office/powerpoint/2010/main" val="358761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  <p:bldP spid="18" grpId="0" animBg="1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AE7D39-2E48-4F07-8AA7-93B3318403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9528C6-9554-4CD0-B240-945EEEBA8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705E96-659B-4096-B486-F4FDF10A8B6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864</TotalTime>
  <Words>468</Words>
  <Application>Microsoft Office PowerPoint</Application>
  <PresentationFormat>On-screen Show (4:3)</PresentationFormat>
  <Paragraphs>75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游ゴシック</vt:lpstr>
      <vt:lpstr>游ゴシック Light</vt:lpstr>
      <vt:lpstr>Arial</vt:lpstr>
      <vt:lpstr>Calibri</vt:lpstr>
      <vt:lpstr>Calibri Light</vt:lpstr>
      <vt:lpstr>Comic Sans MS</vt:lpstr>
      <vt:lpstr>Wingdings</vt:lpstr>
      <vt:lpstr>Office テーマ</vt:lpstr>
      <vt:lpstr>Equation</vt:lpstr>
      <vt:lpstr>Straight-line graphs</vt:lpstr>
      <vt:lpstr>Straight-line graphs</vt:lpstr>
      <vt:lpstr>Straight-line graphs</vt:lpstr>
      <vt:lpstr>Straight-line graphs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95</cp:revision>
  <dcterms:created xsi:type="dcterms:W3CDTF">2017-08-14T15:35:38Z</dcterms:created>
  <dcterms:modified xsi:type="dcterms:W3CDTF">2021-03-25T15:53:19Z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