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5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find the gradient of a straight line joining two points by considering the vertical and horizontal distance between them. It can also be found from the equation of the graph.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5A/B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267810" y="2797629"/>
            <a:ext cx="3886200" cy="3522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The equation of a straight line is usually written in one of 2 forms. One you will have seen before;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m is the gradient and c is the y-intercept.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Or, the general form: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a, b and c are integers.</a:t>
            </a:r>
          </a:p>
        </p:txBody>
      </p:sp>
      <p:graphicFrame>
        <p:nvGraphicFramePr>
          <p:cNvPr id="27" name="Object 5"/>
          <p:cNvGraphicFramePr>
            <a:graphicFrameLocks noChangeAspect="1"/>
          </p:cNvGraphicFramePr>
          <p:nvPr>
            <p:extLst/>
          </p:nvPr>
        </p:nvGraphicFramePr>
        <p:xfrm>
          <a:off x="1534635" y="3586435"/>
          <a:ext cx="12636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672516" imgH="177646" progId="Equation.DSMT4">
                  <p:embed/>
                </p:oleObj>
              </mc:Choice>
              <mc:Fallback>
                <p:oleObj name="Equation" r:id="rId3" imgW="672516" imgH="177646" progId="Equation.DSMT4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635" y="3586435"/>
                        <a:ext cx="12636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>
            <p:extLst/>
          </p:nvPr>
        </p:nvGraphicFramePr>
        <p:xfrm>
          <a:off x="1320322" y="5227320"/>
          <a:ext cx="1692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322" y="5227320"/>
                        <a:ext cx="1692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ine 7"/>
          <p:cNvSpPr>
            <a:spLocks noChangeShapeType="1"/>
          </p:cNvSpPr>
          <p:nvPr/>
        </p:nvSpPr>
        <p:spPr bwMode="auto">
          <a:xfrm flipV="1">
            <a:off x="6553200" y="1752600"/>
            <a:ext cx="0" cy="3048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5029200" y="3276600"/>
            <a:ext cx="3124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6400800" y="1447800"/>
            <a:ext cx="304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y</a:t>
            </a: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8153400" y="3124200"/>
            <a:ext cx="304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x</a:t>
            </a:r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 flipV="1">
            <a:off x="5105400" y="1828800"/>
            <a:ext cx="2819400" cy="2209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5943600" y="2362200"/>
            <a:ext cx="53340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4953000" y="2057400"/>
            <a:ext cx="1295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y-intercept</a:t>
            </a: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7162800" y="26670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>
            <a:off x="6858000" y="26670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>
            <a:off x="7696200" y="2057400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7620000" y="21336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gradient</a:t>
            </a:r>
          </a:p>
        </p:txBody>
      </p:sp>
    </p:spTree>
    <p:extLst>
      <p:ext uri="{BB962C8B-B14F-4D97-AF65-F5344CB8AC3E}">
        <p14:creationId xmlns:p14="http://schemas.microsoft.com/office/powerpoint/2010/main" val="403562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/>
      <p:bldP spid="32" grpId="0"/>
      <p:bldP spid="33" grpId="0" animBg="1"/>
      <p:bldP spid="34" grpId="0" animBg="1"/>
      <p:bldP spid="35" grpId="0"/>
      <p:bldP spid="36" grpId="0"/>
      <p:bldP spid="37" grpId="0" animBg="1"/>
      <p:bldP spid="38" grpId="0" animBg="1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find the gradient of a straight line joining two points by considering the vertical and horizontal distance between them. It can also be found from the equation of the graph.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5A/B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7810" y="2797629"/>
            <a:ext cx="3886200" cy="3522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The equation of a straight line is usually written in one of 2 forms. One you will have seen before;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m is the gradient and c is the y-intercept.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Or, the general form: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a, b and c are integers.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534635" y="3586435"/>
          <a:ext cx="12636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3" imgW="672516" imgH="177646" progId="Equation.DSMT4">
                  <p:embed/>
                </p:oleObj>
              </mc:Choice>
              <mc:Fallback>
                <p:oleObj name="Equation" r:id="rId3" imgW="672516" imgH="17764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635" y="3586435"/>
                        <a:ext cx="12636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320322" y="5227320"/>
          <a:ext cx="1692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322" y="5227320"/>
                        <a:ext cx="1692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4572000" y="1455796"/>
            <a:ext cx="4111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 b="1"/>
              <a:t>Write down the gradient and y-intercept of the following graphs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4596922" y="2322789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a)</a:t>
            </a:r>
          </a:p>
        </p:txBody>
      </p:sp>
      <p:graphicFrame>
        <p:nvGraphicFramePr>
          <p:cNvPr id="11" name="Object 21"/>
          <p:cNvGraphicFramePr>
            <a:graphicFrameLocks noChangeAspect="1"/>
          </p:cNvGraphicFramePr>
          <p:nvPr>
            <p:extLst/>
          </p:nvPr>
        </p:nvGraphicFramePr>
        <p:xfrm>
          <a:off x="4977922" y="2322789"/>
          <a:ext cx="1384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7" imgW="736600" imgH="203200" progId="Equation.DSMT4">
                  <p:embed/>
                </p:oleObj>
              </mc:Choice>
              <mc:Fallback>
                <p:oleObj name="Equation" r:id="rId7" imgW="736600" imgH="203200" progId="Equation.DSMT4">
                  <p:embed/>
                  <p:pic>
                    <p:nvPicPr>
                      <p:cNvPr id="1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7922" y="2322789"/>
                        <a:ext cx="13843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4901722" y="2703789"/>
            <a:ext cx="2286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>
                <a:solidFill>
                  <a:srgbClr val="FF0000"/>
                </a:solidFill>
              </a:rPr>
              <a:t>Gradient = -3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>
                <a:solidFill>
                  <a:srgbClr val="FF0000"/>
                </a:solidFill>
              </a:rPr>
              <a:t>y-intercept = (0,2)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4596922" y="3618189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b)</a:t>
            </a:r>
          </a:p>
        </p:txBody>
      </p:sp>
      <p:graphicFrame>
        <p:nvGraphicFramePr>
          <p:cNvPr id="14" name="Object 25"/>
          <p:cNvGraphicFramePr>
            <a:graphicFrameLocks noChangeAspect="1"/>
          </p:cNvGraphicFramePr>
          <p:nvPr>
            <p:extLst/>
          </p:nvPr>
        </p:nvGraphicFramePr>
        <p:xfrm>
          <a:off x="4977922" y="3618189"/>
          <a:ext cx="1765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9" imgW="939392" imgH="203112" progId="Equation.DSMT4">
                  <p:embed/>
                </p:oleObj>
              </mc:Choice>
              <mc:Fallback>
                <p:oleObj name="Equation" r:id="rId9" imgW="939392" imgH="203112" progId="Equation.DSMT4">
                  <p:embed/>
                  <p:pic>
                    <p:nvPicPr>
                      <p:cNvPr id="1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7922" y="3618189"/>
                        <a:ext cx="17653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9"/>
          <p:cNvGraphicFramePr>
            <a:graphicFrameLocks noChangeAspect="1"/>
          </p:cNvGraphicFramePr>
          <p:nvPr>
            <p:extLst/>
          </p:nvPr>
        </p:nvGraphicFramePr>
        <p:xfrm>
          <a:off x="5511322" y="4075389"/>
          <a:ext cx="13604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1" imgW="723586" imgH="203112" progId="Equation.DSMT4">
                  <p:embed/>
                </p:oleObj>
              </mc:Choice>
              <mc:Fallback>
                <p:oleObj name="Equation" r:id="rId11" imgW="723586" imgH="203112" progId="Equation.DSMT4">
                  <p:embed/>
                  <p:pic>
                    <p:nvPicPr>
                      <p:cNvPr id="1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322" y="4075389"/>
                        <a:ext cx="13604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0"/>
          <p:cNvGraphicFramePr>
            <a:graphicFrameLocks noChangeAspect="1"/>
          </p:cNvGraphicFramePr>
          <p:nvPr>
            <p:extLst/>
          </p:nvPr>
        </p:nvGraphicFramePr>
        <p:xfrm>
          <a:off x="5511322" y="4532589"/>
          <a:ext cx="12890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13" imgW="685800" imgH="393700" progId="Equation.DSMT4">
                  <p:embed/>
                </p:oleObj>
              </mc:Choice>
              <mc:Fallback>
                <p:oleObj name="Equation" r:id="rId13" imgW="685800" imgH="393700" progId="Equation.DSMT4">
                  <p:embed/>
                  <p:pic>
                    <p:nvPicPr>
                      <p:cNvPr id="1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322" y="4532589"/>
                        <a:ext cx="128905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4901722" y="5446989"/>
            <a:ext cx="2667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>
                <a:solidFill>
                  <a:srgbClr val="FF0000"/>
                </a:solidFill>
              </a:rPr>
              <a:t>Gradient =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>
                <a:solidFill>
                  <a:srgbClr val="FF0000"/>
                </a:solidFill>
              </a:rPr>
              <a:t>y-intercept = (0, </a:t>
            </a:r>
            <a:r>
              <a:rPr lang="en-GB" sz="1600" baseline="30000">
                <a:solidFill>
                  <a:srgbClr val="FF0000"/>
                </a:solidFill>
              </a:rPr>
              <a:t>5</a:t>
            </a:r>
            <a:r>
              <a:rPr lang="en-GB" sz="1600">
                <a:solidFill>
                  <a:srgbClr val="FF0000"/>
                </a:solidFill>
              </a:rPr>
              <a:t>/</a:t>
            </a:r>
            <a:r>
              <a:rPr lang="en-GB" sz="1600" baseline="-25000">
                <a:solidFill>
                  <a:srgbClr val="FF0000"/>
                </a:solidFill>
              </a:rPr>
              <a:t>2</a:t>
            </a:r>
            <a:r>
              <a:rPr lang="en-GB" sz="16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8" name="Arc 32"/>
          <p:cNvSpPr>
            <a:spLocks/>
          </p:cNvSpPr>
          <p:nvPr/>
        </p:nvSpPr>
        <p:spPr bwMode="auto">
          <a:xfrm>
            <a:off x="6959122" y="3770589"/>
            <a:ext cx="304800" cy="5334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6585551 h 43200"/>
              <a:gd name="T4" fmla="*/ 73080 w 21980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33"/>
          <p:cNvSpPr>
            <a:spLocks/>
          </p:cNvSpPr>
          <p:nvPr/>
        </p:nvSpPr>
        <p:spPr bwMode="auto">
          <a:xfrm>
            <a:off x="6959122" y="4303989"/>
            <a:ext cx="304800" cy="6858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10886313 h 43200"/>
              <a:gd name="T4" fmla="*/ 73080 w 21980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7187722" y="3668702"/>
            <a:ext cx="20324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Rearrange to get ‘y’ on one side</a:t>
            </a:r>
          </a:p>
        </p:txBody>
      </p:sp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7111522" y="4532589"/>
            <a:ext cx="1600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Divide by 2</a:t>
            </a:r>
          </a:p>
        </p:txBody>
      </p:sp>
    </p:spTree>
    <p:extLst>
      <p:ext uri="{BB962C8B-B14F-4D97-AF65-F5344CB8AC3E}">
        <p14:creationId xmlns:p14="http://schemas.microsoft.com/office/powerpoint/2010/main" val="188809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8" grpId="0" animBg="1"/>
      <p:bldP spid="19" grpId="0" animBg="1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find the gradient of a straight line joining two points by considering the vertical and horizontal distance between them. It can also be found from the equation of the graph.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5A/B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7810" y="2797629"/>
            <a:ext cx="3886200" cy="3522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The equation of a straight line is usually written in one of 2 forms. One you will have seen before;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m is the gradient and c is the y-intercept.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Or, the general form: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a, b and c are integers.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534635" y="3586435"/>
          <a:ext cx="12636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3" imgW="672516" imgH="177646" progId="Equation.DSMT4">
                  <p:embed/>
                </p:oleObj>
              </mc:Choice>
              <mc:Fallback>
                <p:oleObj name="Equation" r:id="rId3" imgW="672516" imgH="17764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635" y="3586435"/>
                        <a:ext cx="12636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320322" y="5227320"/>
          <a:ext cx="1692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322" y="5227320"/>
                        <a:ext cx="1692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688997" y="1480786"/>
            <a:ext cx="3505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 b="1" dirty="0"/>
              <a:t>Write each equation in the form </a:t>
            </a:r>
            <a:r>
              <a:rPr lang="en-GB" sz="1800" b="1" dirty="0" err="1"/>
              <a:t>ax</a:t>
            </a:r>
            <a:r>
              <a:rPr lang="en-GB" sz="1800" b="1" dirty="0"/>
              <a:t> + by + c = 0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596922" y="2383908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816122" y="2383908"/>
          <a:ext cx="12176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7" imgW="647419" imgH="203112" progId="Equation.DSMT4">
                  <p:embed/>
                </p:oleObj>
              </mc:Choice>
              <mc:Fallback>
                <p:oleObj name="Equation" r:id="rId7" imgW="647419" imgH="203112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122" y="2383908"/>
                        <a:ext cx="12176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596922" y="3831708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b)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>
            <p:extLst/>
          </p:nvPr>
        </p:nvGraphicFramePr>
        <p:xfrm>
          <a:off x="5739922" y="3603108"/>
          <a:ext cx="150177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9" imgW="799753" imgH="393529" progId="Equation.DSMT4">
                  <p:embed/>
                </p:oleObj>
              </mc:Choice>
              <mc:Fallback>
                <p:oleObj name="Equation" r:id="rId9" imgW="799753" imgH="393529" progId="Equation.DSMT4">
                  <p:embed/>
                  <p:pic>
                    <p:nvPicPr>
                      <p:cNvPr id="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9922" y="3603108"/>
                        <a:ext cx="150177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rc 17"/>
          <p:cNvSpPr>
            <a:spLocks/>
          </p:cNvSpPr>
          <p:nvPr/>
        </p:nvSpPr>
        <p:spPr bwMode="auto">
          <a:xfrm>
            <a:off x="7492522" y="2536308"/>
            <a:ext cx="304800" cy="3810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3359979 h 43200"/>
              <a:gd name="T4" fmla="*/ 73080 w 21980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Arc 18"/>
          <p:cNvSpPr>
            <a:spLocks/>
          </p:cNvSpPr>
          <p:nvPr/>
        </p:nvSpPr>
        <p:spPr bwMode="auto">
          <a:xfrm>
            <a:off x="7263922" y="3984108"/>
            <a:ext cx="304800" cy="6858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10886313 h 43200"/>
              <a:gd name="T4" fmla="*/ 73080 w 21980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741760" y="2536308"/>
            <a:ext cx="133508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 dirty="0">
                <a:solidFill>
                  <a:srgbClr val="FF0000"/>
                </a:solidFill>
              </a:rPr>
              <a:t>Subtract y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7738596" y="2953159"/>
            <a:ext cx="155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 dirty="0">
                <a:solidFill>
                  <a:srgbClr val="FF0000"/>
                </a:solidFill>
              </a:rPr>
              <a:t>Correct form</a:t>
            </a:r>
          </a:p>
        </p:txBody>
      </p:sp>
      <p:sp>
        <p:nvSpPr>
          <p:cNvPr id="18" name="Arc 23"/>
          <p:cNvSpPr>
            <a:spLocks/>
          </p:cNvSpPr>
          <p:nvPr/>
        </p:nvSpPr>
        <p:spPr bwMode="auto">
          <a:xfrm>
            <a:off x="7492522" y="2917308"/>
            <a:ext cx="304800" cy="3810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3359979 h 43200"/>
              <a:gd name="T4" fmla="*/ 73080 w 21980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9" name="Object 24"/>
          <p:cNvGraphicFramePr>
            <a:graphicFrameLocks noChangeAspect="1"/>
          </p:cNvGraphicFramePr>
          <p:nvPr>
            <p:extLst/>
          </p:nvPr>
        </p:nvGraphicFramePr>
        <p:xfrm>
          <a:off x="4749322" y="4288908"/>
          <a:ext cx="169227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1" imgW="901309" imgH="393529" progId="Equation.DSMT4">
                  <p:embed/>
                </p:oleObj>
              </mc:Choice>
              <mc:Fallback>
                <p:oleObj name="Equation" r:id="rId11" imgW="901309" imgH="393529" progId="Equation.DSMT4">
                  <p:embed/>
                  <p:pic>
                    <p:nvPicPr>
                      <p:cNvPr id="19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322" y="4288908"/>
                        <a:ext cx="169227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7596275" y="4080516"/>
            <a:ext cx="1366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 dirty="0">
                <a:solidFill>
                  <a:srgbClr val="FF0000"/>
                </a:solidFill>
              </a:rPr>
              <a:t>+</a:t>
            </a:r>
            <a:r>
              <a:rPr lang="en-GB" sz="1600" baseline="30000" dirty="0">
                <a:solidFill>
                  <a:srgbClr val="FF0000"/>
                </a:solidFill>
              </a:rPr>
              <a:t>1</a:t>
            </a:r>
            <a:r>
              <a:rPr lang="en-GB" sz="1600" dirty="0">
                <a:solidFill>
                  <a:srgbClr val="FF0000"/>
                </a:solidFill>
              </a:rPr>
              <a:t>/</a:t>
            </a:r>
            <a:r>
              <a:rPr lang="en-GB" sz="1600" baseline="-25000" dirty="0">
                <a:solidFill>
                  <a:srgbClr val="FF0000"/>
                </a:solidFill>
              </a:rPr>
              <a:t>2</a:t>
            </a:r>
            <a:r>
              <a:rPr lang="en-GB" sz="1600" dirty="0">
                <a:solidFill>
                  <a:srgbClr val="FF0000"/>
                </a:solidFill>
              </a:rPr>
              <a:t>x and -5</a:t>
            </a:r>
          </a:p>
        </p:txBody>
      </p:sp>
      <p:graphicFrame>
        <p:nvGraphicFramePr>
          <p:cNvPr id="21" name="Object 26"/>
          <p:cNvGraphicFramePr>
            <a:graphicFrameLocks noChangeAspect="1"/>
          </p:cNvGraphicFramePr>
          <p:nvPr>
            <p:extLst/>
          </p:nvPr>
        </p:nvGraphicFramePr>
        <p:xfrm>
          <a:off x="4749322" y="5203308"/>
          <a:ext cx="1739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13" imgW="926698" imgH="203112" progId="Equation.DSMT4">
                  <p:embed/>
                </p:oleObj>
              </mc:Choice>
              <mc:Fallback>
                <p:oleObj name="Equation" r:id="rId13" imgW="926698" imgH="203112" progId="Equation.DSMT4">
                  <p:embed/>
                  <p:pic>
                    <p:nvPicPr>
                      <p:cNvPr id="21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322" y="5203308"/>
                        <a:ext cx="1739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7"/>
          <p:cNvGraphicFramePr>
            <a:graphicFrameLocks noChangeAspect="1"/>
          </p:cNvGraphicFramePr>
          <p:nvPr>
            <p:extLst/>
          </p:nvPr>
        </p:nvGraphicFramePr>
        <p:xfrm>
          <a:off x="5816122" y="2764908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Equation" r:id="rId15" imgW="850531" imgH="203112" progId="Equation.DSMT4">
                  <p:embed/>
                </p:oleObj>
              </mc:Choice>
              <mc:Fallback>
                <p:oleObj name="Equation" r:id="rId15" imgW="850531" imgH="203112" progId="Equation.DSMT4">
                  <p:embed/>
                  <p:pic>
                    <p:nvPicPr>
                      <p:cNvPr id="22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122" y="2764908"/>
                        <a:ext cx="1600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8"/>
          <p:cNvGraphicFramePr>
            <a:graphicFrameLocks noChangeAspect="1"/>
          </p:cNvGraphicFramePr>
          <p:nvPr>
            <p:extLst/>
          </p:nvPr>
        </p:nvGraphicFramePr>
        <p:xfrm>
          <a:off x="4901722" y="3145908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17" imgW="850531" imgH="203112" progId="Equation.DSMT4">
                  <p:embed/>
                </p:oleObj>
              </mc:Choice>
              <mc:Fallback>
                <p:oleObj name="Equation" r:id="rId17" imgW="850531" imgH="203112" progId="Equation.DSMT4">
                  <p:embed/>
                  <p:pic>
                    <p:nvPicPr>
                      <p:cNvPr id="23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1722" y="3145908"/>
                        <a:ext cx="1600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9"/>
          <p:cNvGraphicFramePr>
            <a:graphicFrameLocks noChangeAspect="1"/>
          </p:cNvGraphicFramePr>
          <p:nvPr>
            <p:extLst/>
          </p:nvPr>
        </p:nvGraphicFramePr>
        <p:xfrm>
          <a:off x="4749322" y="5660508"/>
          <a:ext cx="1739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19" imgW="926698" imgH="203112" progId="Equation.DSMT4">
                  <p:embed/>
                </p:oleObj>
              </mc:Choice>
              <mc:Fallback>
                <p:oleObj name="Equation" r:id="rId19" imgW="926698" imgH="203112" progId="Equation.DSMT4">
                  <p:embed/>
                  <p:pic>
                    <p:nvPicPr>
                      <p:cNvPr id="24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322" y="5660508"/>
                        <a:ext cx="1739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rc 30"/>
          <p:cNvSpPr>
            <a:spLocks/>
          </p:cNvSpPr>
          <p:nvPr/>
        </p:nvSpPr>
        <p:spPr bwMode="auto">
          <a:xfrm>
            <a:off x="7263922" y="4669908"/>
            <a:ext cx="304800" cy="6858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10886313 h 43200"/>
              <a:gd name="T4" fmla="*/ 73080 w 21980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31"/>
          <p:cNvSpPr>
            <a:spLocks/>
          </p:cNvSpPr>
          <p:nvPr/>
        </p:nvSpPr>
        <p:spPr bwMode="auto">
          <a:xfrm>
            <a:off x="7263922" y="5355708"/>
            <a:ext cx="304800" cy="5334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6585551 h 43200"/>
              <a:gd name="T4" fmla="*/ 73080 w 21980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7555783" y="4684693"/>
            <a:ext cx="15752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 dirty="0">
                <a:solidFill>
                  <a:srgbClr val="FF0000"/>
                </a:solidFill>
              </a:rPr>
              <a:t>x2 (to remove fraction)</a:t>
            </a:r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7568722" y="5355708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Correct form</a:t>
            </a:r>
          </a:p>
        </p:txBody>
      </p:sp>
    </p:spTree>
    <p:extLst>
      <p:ext uri="{BB962C8B-B14F-4D97-AF65-F5344CB8AC3E}">
        <p14:creationId xmlns:p14="http://schemas.microsoft.com/office/powerpoint/2010/main" val="209465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 animBg="1"/>
      <p:bldP spid="15" grpId="0" animBg="1"/>
      <p:bldP spid="16" grpId="0"/>
      <p:bldP spid="17" grpId="0"/>
      <p:bldP spid="18" grpId="0" animBg="1"/>
      <p:bldP spid="20" grpId="0"/>
      <p:bldP spid="25" grpId="0" animBg="1"/>
      <p:bldP spid="26" grpId="0" animBg="1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find the gradient of a straight line joining two points by considering the vertical and horizontal distance between them. It can also be found from the equation of the graph.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5A/B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7810" y="2797629"/>
            <a:ext cx="3886200" cy="3522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The equation of a straight line is usually written in one of 2 forms. One you will have seen before;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m is the gradient and c is the y-intercept.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Or, the general form:</a:t>
            </a: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a, b and c are integers.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534635" y="3586435"/>
          <a:ext cx="12636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3" imgW="672516" imgH="177646" progId="Equation.DSMT4">
                  <p:embed/>
                </p:oleObj>
              </mc:Choice>
              <mc:Fallback>
                <p:oleObj name="Equation" r:id="rId3" imgW="672516" imgH="17764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635" y="3586435"/>
                        <a:ext cx="12636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320322" y="5227320"/>
          <a:ext cx="1692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322" y="5227320"/>
                        <a:ext cx="1692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411278" y="1510401"/>
            <a:ext cx="4202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 dirty="0"/>
              <a:t>The line y = 4x + 8 crosses the x-axis at P. Work out the coordinates of P.</a:t>
            </a:r>
          </a:p>
        </p:txBody>
      </p:sp>
      <p:graphicFrame>
        <p:nvGraphicFramePr>
          <p:cNvPr id="10" name="Object 10"/>
          <p:cNvGraphicFramePr>
            <a:graphicFrameLocks noChangeAspect="1"/>
          </p:cNvGraphicFramePr>
          <p:nvPr>
            <p:extLst/>
          </p:nvPr>
        </p:nvGraphicFramePr>
        <p:xfrm>
          <a:off x="5105400" y="2630425"/>
          <a:ext cx="12176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7" imgW="647419" imgH="203112" progId="Equation.DSMT4">
                  <p:embed/>
                </p:oleObj>
              </mc:Choice>
              <mc:Fallback>
                <p:oleObj name="Equation" r:id="rId7" imgW="647419" imgH="203112" progId="Equation.DSMT4">
                  <p:embed/>
                  <p:pic>
                    <p:nvPicPr>
                      <p:cNvPr id="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630425"/>
                        <a:ext cx="12176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rc 11"/>
          <p:cNvSpPr>
            <a:spLocks/>
          </p:cNvSpPr>
          <p:nvPr/>
        </p:nvSpPr>
        <p:spPr bwMode="auto">
          <a:xfrm>
            <a:off x="6553200" y="2782825"/>
            <a:ext cx="304800" cy="6858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10886313 h 43200"/>
              <a:gd name="T4" fmla="*/ 73080 w 21980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781800" y="2859025"/>
            <a:ext cx="1676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Crosses the x-axis where y=0</a:t>
            </a:r>
          </a:p>
        </p:txBody>
      </p:sp>
      <p:sp>
        <p:nvSpPr>
          <p:cNvPr id="13" name="Arc 15"/>
          <p:cNvSpPr>
            <a:spLocks/>
          </p:cNvSpPr>
          <p:nvPr/>
        </p:nvSpPr>
        <p:spPr bwMode="auto">
          <a:xfrm>
            <a:off x="6553200" y="3568637"/>
            <a:ext cx="304800" cy="6096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8601541 h 43200"/>
              <a:gd name="T4" fmla="*/ 73080 w 21980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934200" y="3721037"/>
            <a:ext cx="457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-8</a:t>
            </a:r>
          </a:p>
        </p:txBody>
      </p:sp>
      <p:graphicFrame>
        <p:nvGraphicFramePr>
          <p:cNvPr id="15" name="Object 20"/>
          <p:cNvGraphicFramePr>
            <a:graphicFrameLocks noChangeAspect="1"/>
          </p:cNvGraphicFramePr>
          <p:nvPr>
            <p:extLst/>
          </p:nvPr>
        </p:nvGraphicFramePr>
        <p:xfrm>
          <a:off x="5105400" y="3263837"/>
          <a:ext cx="11938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9" imgW="634449" imgH="177646" progId="Equation.DSMT4">
                  <p:embed/>
                </p:oleObj>
              </mc:Choice>
              <mc:Fallback>
                <p:oleObj name="Equation" r:id="rId9" imgW="634449" imgH="177646" progId="Equation.DSMT4">
                  <p:embed/>
                  <p:pic>
                    <p:nvPicPr>
                      <p:cNvPr id="15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263837"/>
                        <a:ext cx="11938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1"/>
          <p:cNvGraphicFramePr>
            <a:graphicFrameLocks noChangeAspect="1"/>
          </p:cNvGraphicFramePr>
          <p:nvPr>
            <p:extLst/>
          </p:nvPr>
        </p:nvGraphicFramePr>
        <p:xfrm>
          <a:off x="4953000" y="3949637"/>
          <a:ext cx="9556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11" imgW="507780" imgH="177723" progId="Equation.DSMT4">
                  <p:embed/>
                </p:oleObj>
              </mc:Choice>
              <mc:Fallback>
                <p:oleObj name="Equation" r:id="rId11" imgW="507780" imgH="177723" progId="Equation.DSMT4">
                  <p:embed/>
                  <p:pic>
                    <p:nvPicPr>
                      <p:cNvPr id="1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49637"/>
                        <a:ext cx="95567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2"/>
          <p:cNvGraphicFramePr>
            <a:graphicFrameLocks noChangeAspect="1"/>
          </p:cNvGraphicFramePr>
          <p:nvPr>
            <p:extLst/>
          </p:nvPr>
        </p:nvGraphicFramePr>
        <p:xfrm>
          <a:off x="4953000" y="4635437"/>
          <a:ext cx="8128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13" imgW="431425" imgH="177646" progId="Equation.DSMT4">
                  <p:embed/>
                </p:oleObj>
              </mc:Choice>
              <mc:Fallback>
                <p:oleObj name="Equation" r:id="rId13" imgW="431425" imgH="177646" progId="Equation.DSMT4">
                  <p:embed/>
                  <p:pic>
                    <p:nvPicPr>
                      <p:cNvPr id="1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635437"/>
                        <a:ext cx="8128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rc 23"/>
          <p:cNvSpPr>
            <a:spLocks/>
          </p:cNvSpPr>
          <p:nvPr/>
        </p:nvSpPr>
        <p:spPr bwMode="auto">
          <a:xfrm>
            <a:off x="6553200" y="4254437"/>
            <a:ext cx="304800" cy="6096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8601541 h 43200"/>
              <a:gd name="T4" fmla="*/ 73080 w 21980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6934200" y="4406837"/>
            <a:ext cx="12954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Divide by 4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4572000" y="5245037"/>
            <a:ext cx="4038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So the line crosses the x-axis at (-2,0)</a:t>
            </a:r>
          </a:p>
        </p:txBody>
      </p:sp>
    </p:spTree>
    <p:extLst>
      <p:ext uri="{BB962C8B-B14F-4D97-AF65-F5344CB8AC3E}">
        <p14:creationId xmlns:p14="http://schemas.microsoft.com/office/powerpoint/2010/main" val="358761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8" grpId="0" animBg="1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468</Words>
  <Application>Microsoft Office PowerPoint</Application>
  <PresentationFormat>On-screen Show (4:3)</PresentationFormat>
  <Paragraphs>75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Comic Sans MS</vt:lpstr>
      <vt:lpstr>Wingdings</vt:lpstr>
      <vt:lpstr>Office テーマ</vt:lpstr>
      <vt:lpstr>Equation</vt:lpstr>
      <vt:lpstr>Straight-line graphs</vt:lpstr>
      <vt:lpstr>Straight-line graphs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95</cp:revision>
  <dcterms:created xsi:type="dcterms:W3CDTF">2017-08-14T15:35:38Z</dcterms:created>
  <dcterms:modified xsi:type="dcterms:W3CDTF">2021-03-25T15:53:19Z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