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1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2.wmf"/><Relationship Id="rId6" Type="http://schemas.openxmlformats.org/officeDocument/2006/relationships/image" Target="../media/image1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7000">
              <a:srgbClr val="FFCCCC">
                <a:alpha val="50000"/>
              </a:srgbClr>
            </a:gs>
            <a:gs pos="95000">
              <a:srgbClr val="FFCCCC">
                <a:alpha val="50000"/>
              </a:srgbClr>
            </a:gs>
            <a:gs pos="100000">
              <a:srgbClr val="FF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1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8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1190165" y="1813246"/>
            <a:ext cx="676371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Straight-line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graphs</a:t>
            </a:r>
            <a:endParaRPr lang="ja-JP" altLang="en-US" sz="80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1">
            <a:extLst>
              <a:ext uri="{FF2B5EF4-FFF2-40B4-BE49-F238E27FC236}">
                <a16:creationId xmlns:a16="http://schemas.microsoft.com/office/drawing/2014/main" id="{34EE6802-411D-4732-B86A-00E62DEC8AD7}"/>
              </a:ext>
            </a:extLst>
          </p:cNvPr>
          <p:cNvSpPr txBox="1"/>
          <p:nvPr/>
        </p:nvSpPr>
        <p:spPr>
          <a:xfrm>
            <a:off x="2202796" y="4529805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577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8046" y="1236616"/>
                <a:ext cx="4171405" cy="525126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1) Find the point of intersection for each pair of lines: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+7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+7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=11</m:t>
                    </m:r>
                  </m:oMath>
                </a14:m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=−1 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−7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=14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2) Simplify each of the following: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80</m:t>
                        </m:r>
                      </m:e>
                    </m:rad>
                  </m:oMath>
                </a14:m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200</m:t>
                        </m:r>
                      </m:e>
                    </m:rad>
                  </m:oMath>
                </a14:m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125</m:t>
                        </m:r>
                      </m:e>
                    </m:rad>
                  </m:oMath>
                </a14:m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046" y="1236616"/>
                <a:ext cx="4171405" cy="5251269"/>
              </a:xfrm>
              <a:blipFill>
                <a:blip r:embed="rId2"/>
                <a:stretch>
                  <a:fillRect l="-1460" t="-1278" r="-10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24549" y="1236616"/>
                <a:ext cx="4171405" cy="525126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3) Make y the subject of each equation: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−15=0</m:t>
                    </m:r>
                  </m:oMath>
                </a14:m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−9=0</m:t>
                    </m:r>
                  </m:oMath>
                </a14:m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−7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+12=0</m:t>
                    </m:r>
                  </m:oMath>
                </a14:m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4549" y="1236616"/>
                <a:ext cx="4171405" cy="5251269"/>
              </a:xfrm>
              <a:prstGeom prst="rect">
                <a:avLst/>
              </a:prstGeom>
              <a:blipFill>
                <a:blip r:embed="rId3"/>
                <a:stretch>
                  <a:fillRect l="-1460" t="-12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65755" y="2238103"/>
                <a:ext cx="14446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(−2,−1)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5755" y="2238103"/>
                <a:ext cx="1444626" cy="461665"/>
              </a:xfrm>
              <a:prstGeom prst="rect">
                <a:avLst/>
              </a:prstGeom>
              <a:blipFill>
                <a:blip r:embed="rId4"/>
                <a:stretch>
                  <a:fillRect l="-422"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10592" y="2966747"/>
                <a:ext cx="1046312" cy="645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19</m:t>
                              </m:r>
                            </m:den>
                          </m:f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26</m:t>
                              </m:r>
                            </m:num>
                            <m:den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19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0592" y="2966747"/>
                <a:ext cx="1046312" cy="6455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66312" y="3862249"/>
                <a:ext cx="93487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sz="2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6312" y="3862249"/>
                <a:ext cx="934871" cy="461665"/>
              </a:xfrm>
              <a:prstGeom prst="rect">
                <a:avLst/>
              </a:prstGeom>
              <a:blipFill>
                <a:blip r:embed="rId6"/>
                <a:stretch>
                  <a:fillRect l="-654" r="-654" b="-18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352898" y="5047826"/>
                <a:ext cx="715388" cy="4426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2898" y="5047826"/>
                <a:ext cx="715388" cy="44268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281564" y="5490511"/>
                <a:ext cx="858055" cy="4426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1564" y="5490511"/>
                <a:ext cx="858055" cy="44268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245444" y="5933196"/>
                <a:ext cx="715388" cy="4426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5444" y="5933196"/>
                <a:ext cx="715388" cy="44268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906978" y="2362124"/>
                <a:ext cx="148079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=5−2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6978" y="2362124"/>
                <a:ext cx="1480790" cy="400110"/>
              </a:xfrm>
              <a:prstGeom prst="rect">
                <a:avLst/>
              </a:prstGeom>
              <a:blipFill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906978" y="3526997"/>
                <a:ext cx="1523559" cy="6705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6978" y="3526997"/>
                <a:ext cx="1523559" cy="67050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906978" y="4715823"/>
                <a:ext cx="1666225" cy="6705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sz="20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6978" y="4715823"/>
                <a:ext cx="1666225" cy="67050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515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478380" y="2319273"/>
            <a:ext cx="8169545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5A and 5B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26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find the gradient of a straight line joining two points by considering the vertical and horizontal distance between them. It can also be found from the equation of the graph.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5A/B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28600" y="2798762"/>
            <a:ext cx="3886201" cy="3602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GB" sz="1600" dirty="0">
                <a:latin typeface="Comic Sans MS" pitchFamily="66" charset="0"/>
              </a:rPr>
              <a:t>You can work out the gradient of a line if you know 2 points on it.</a:t>
            </a:r>
          </a:p>
          <a:p>
            <a:pPr marL="0" indent="0">
              <a:buFontTx/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GB" sz="1600" dirty="0">
                <a:latin typeface="Comic Sans MS" pitchFamily="66" charset="0"/>
              </a:rPr>
              <a:t>Let the first point be (x</a:t>
            </a:r>
            <a:r>
              <a:rPr lang="en-GB" sz="1600" baseline="-25000" dirty="0">
                <a:latin typeface="Comic Sans MS" pitchFamily="66" charset="0"/>
              </a:rPr>
              <a:t>1</a:t>
            </a:r>
            <a:r>
              <a:rPr lang="en-GB" sz="1600" dirty="0">
                <a:latin typeface="Comic Sans MS" pitchFamily="66" charset="0"/>
              </a:rPr>
              <a:t>,y</a:t>
            </a:r>
            <a:r>
              <a:rPr lang="en-GB" sz="1600" baseline="-25000" dirty="0">
                <a:latin typeface="Comic Sans MS" pitchFamily="66" charset="0"/>
              </a:rPr>
              <a:t>1</a:t>
            </a:r>
            <a:r>
              <a:rPr lang="en-GB" sz="1600" dirty="0">
                <a:latin typeface="Comic Sans MS" pitchFamily="66" charset="0"/>
              </a:rPr>
              <a:t>) and the second be (x</a:t>
            </a:r>
            <a:r>
              <a:rPr lang="en-GB" sz="1600" baseline="-25000" dirty="0">
                <a:latin typeface="Comic Sans MS" pitchFamily="66" charset="0"/>
              </a:rPr>
              <a:t>2</a:t>
            </a:r>
            <a:r>
              <a:rPr lang="en-GB" sz="1600" dirty="0">
                <a:latin typeface="Comic Sans MS" pitchFamily="66" charset="0"/>
              </a:rPr>
              <a:t>,y</a:t>
            </a:r>
            <a:r>
              <a:rPr lang="en-GB" sz="1600" baseline="-25000" dirty="0">
                <a:latin typeface="Comic Sans MS" pitchFamily="66" charset="0"/>
              </a:rPr>
              <a:t>2</a:t>
            </a:r>
            <a:r>
              <a:rPr lang="en-GB" sz="1600" dirty="0">
                <a:latin typeface="Comic Sans MS" pitchFamily="66" charset="0"/>
              </a:rPr>
              <a:t>). The following formula gives the gradient:</a:t>
            </a:r>
          </a:p>
          <a:p>
            <a:pPr marL="0" indent="0">
              <a:buFontTx/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>
              <a:buFontTx/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FontTx/>
              <a:buNone/>
            </a:pP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marL="0" indent="0" algn="ctr">
              <a:buFontTx/>
              <a:buNone/>
            </a:pP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‘The change in the y values, divided by the change in the x values’</a:t>
            </a:r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>
            <p:extLst/>
          </p:nvPr>
        </p:nvGraphicFramePr>
        <p:xfrm>
          <a:off x="1485900" y="4599780"/>
          <a:ext cx="1371600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" name="Equation" r:id="rId3" imgW="736600" imgH="431800" progId="Equation.DSMT4">
                  <p:embed/>
                </p:oleObj>
              </mc:Choice>
              <mc:Fallback>
                <p:oleObj name="Equation" r:id="rId3" imgW="736600" imgH="431800" progId="Equation.DSMT4">
                  <p:embed/>
                  <p:pic>
                    <p:nvPicPr>
                      <p:cNvPr id="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900" y="4599780"/>
                        <a:ext cx="1371600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6629400" y="22860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rot="5400000" flipV="1">
            <a:off x="6667500" y="23241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477000" y="1981200"/>
            <a:ext cx="304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600"/>
              <a:t>y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7924800" y="3429000"/>
            <a:ext cx="3048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600"/>
              <a:t>x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5486400" y="2209800"/>
            <a:ext cx="2438400" cy="1828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2" name="Group 15"/>
          <p:cNvGrpSpPr>
            <a:grpSpLocks/>
          </p:cNvGrpSpPr>
          <p:nvPr/>
        </p:nvGrpSpPr>
        <p:grpSpPr bwMode="auto">
          <a:xfrm>
            <a:off x="7543800" y="2362200"/>
            <a:ext cx="152400" cy="152400"/>
            <a:chOff x="2928" y="3312"/>
            <a:chExt cx="96" cy="96"/>
          </a:xfrm>
        </p:grpSpPr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2928" y="331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H="1">
              <a:off x="2928" y="331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5" name="Group 16"/>
          <p:cNvGrpSpPr>
            <a:grpSpLocks/>
          </p:cNvGrpSpPr>
          <p:nvPr/>
        </p:nvGrpSpPr>
        <p:grpSpPr bwMode="auto">
          <a:xfrm>
            <a:off x="6934200" y="2819400"/>
            <a:ext cx="152400" cy="152400"/>
            <a:chOff x="2928" y="3312"/>
            <a:chExt cx="96" cy="96"/>
          </a:xfrm>
        </p:grpSpPr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2928" y="331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 flipH="1">
              <a:off x="2928" y="331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6553200" y="2514600"/>
            <a:ext cx="7620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400">
                <a:solidFill>
                  <a:srgbClr val="FF0000"/>
                </a:solidFill>
              </a:rPr>
              <a:t>(x</a:t>
            </a:r>
            <a:r>
              <a:rPr lang="en-GB" sz="1400" baseline="-25000">
                <a:solidFill>
                  <a:srgbClr val="FF0000"/>
                </a:solidFill>
              </a:rPr>
              <a:t>1</a:t>
            </a:r>
            <a:r>
              <a:rPr lang="en-GB" sz="1400">
                <a:solidFill>
                  <a:srgbClr val="FF0000"/>
                </a:solidFill>
              </a:rPr>
              <a:t>,y</a:t>
            </a:r>
            <a:r>
              <a:rPr lang="en-GB" sz="1400" baseline="-25000">
                <a:solidFill>
                  <a:srgbClr val="FF0000"/>
                </a:solidFill>
              </a:rPr>
              <a:t>1</a:t>
            </a:r>
            <a:r>
              <a:rPr lang="en-GB" sz="140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7010400" y="2057400"/>
            <a:ext cx="7620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400">
                <a:solidFill>
                  <a:srgbClr val="FF0000"/>
                </a:solidFill>
              </a:rPr>
              <a:t>(x</a:t>
            </a:r>
            <a:r>
              <a:rPr lang="en-GB" sz="1400" baseline="-25000">
                <a:solidFill>
                  <a:srgbClr val="FF0000"/>
                </a:solidFill>
              </a:rPr>
              <a:t>2</a:t>
            </a:r>
            <a:r>
              <a:rPr lang="en-GB" sz="1400">
                <a:solidFill>
                  <a:srgbClr val="FF0000"/>
                </a:solidFill>
              </a:rPr>
              <a:t>,y</a:t>
            </a:r>
            <a:r>
              <a:rPr lang="en-GB" sz="1400" baseline="-25000">
                <a:solidFill>
                  <a:srgbClr val="FF0000"/>
                </a:solidFill>
              </a:rPr>
              <a:t>2</a:t>
            </a:r>
            <a:r>
              <a:rPr lang="en-GB" sz="140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>
            <a:off x="7010400" y="2895600"/>
            <a:ext cx="609600" cy="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" name="Line 22"/>
          <p:cNvSpPr>
            <a:spLocks noChangeShapeType="1"/>
          </p:cNvSpPr>
          <p:nvPr/>
        </p:nvSpPr>
        <p:spPr bwMode="auto">
          <a:xfrm>
            <a:off x="7620000" y="2438400"/>
            <a:ext cx="0" cy="4572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7543800" y="2514600"/>
            <a:ext cx="9144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>
                <a:solidFill>
                  <a:srgbClr val="0000FF"/>
                </a:solidFill>
              </a:rPr>
              <a:t>y</a:t>
            </a:r>
            <a:r>
              <a:rPr lang="en-GB" sz="1400" baseline="-25000">
                <a:solidFill>
                  <a:srgbClr val="0000FF"/>
                </a:solidFill>
              </a:rPr>
              <a:t>2</a:t>
            </a:r>
            <a:r>
              <a:rPr lang="en-GB" sz="1400">
                <a:solidFill>
                  <a:srgbClr val="0000FF"/>
                </a:solidFill>
              </a:rPr>
              <a:t> - y</a:t>
            </a:r>
            <a:r>
              <a:rPr lang="en-GB" sz="1400" baseline="-250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6934200" y="2895600"/>
            <a:ext cx="7620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>
                <a:solidFill>
                  <a:srgbClr val="0000FF"/>
                </a:solidFill>
              </a:rPr>
              <a:t>x</a:t>
            </a:r>
            <a:r>
              <a:rPr lang="en-GB" sz="1400" baseline="-25000">
                <a:solidFill>
                  <a:srgbClr val="0000FF"/>
                </a:solidFill>
              </a:rPr>
              <a:t>2</a:t>
            </a:r>
            <a:r>
              <a:rPr lang="en-GB" sz="1400">
                <a:solidFill>
                  <a:srgbClr val="0000FF"/>
                </a:solidFill>
              </a:rPr>
              <a:t> - x</a:t>
            </a:r>
            <a:r>
              <a:rPr lang="en-GB" sz="1400" baseline="-25000">
                <a:solidFill>
                  <a:srgbClr val="0000FF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057565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 animBg="1"/>
      <p:bldP spid="21" grpId="0" animBg="1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find the gradient of a straight line joining two points by considering the vertical and horizontal distance between them. It can also be found from the equation of the graph.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5A/B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575459" y="1463159"/>
            <a:ext cx="3810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600"/>
              <a:t>Calculate the gradient of the line which passes through (-2,7) and (4,5)</a:t>
            </a:r>
          </a:p>
        </p:txBody>
      </p:sp>
      <p:graphicFrame>
        <p:nvGraphicFramePr>
          <p:cNvPr id="7" name="Object 8"/>
          <p:cNvGraphicFramePr>
            <a:graphicFrameLocks noChangeAspect="1"/>
          </p:cNvGraphicFramePr>
          <p:nvPr>
            <p:extLst/>
          </p:nvPr>
        </p:nvGraphicFramePr>
        <p:xfrm>
          <a:off x="5413659" y="2834759"/>
          <a:ext cx="1371600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6" name="Equation" r:id="rId3" imgW="736600" imgH="431800" progId="Equation.DSMT4">
                  <p:embed/>
                </p:oleObj>
              </mc:Choice>
              <mc:Fallback>
                <p:oleObj name="Equation" r:id="rId3" imgW="736600" imgH="431800" progId="Equation.DSMT4">
                  <p:embed/>
                  <p:pic>
                    <p:nvPicPr>
                      <p:cNvPr id="7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659" y="2834759"/>
                        <a:ext cx="1371600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9"/>
          <p:cNvGraphicFramePr>
            <a:graphicFrameLocks noChangeAspect="1"/>
          </p:cNvGraphicFramePr>
          <p:nvPr>
            <p:extLst/>
          </p:nvPr>
        </p:nvGraphicFramePr>
        <p:xfrm>
          <a:off x="5389847" y="3726934"/>
          <a:ext cx="1512887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7" name="Equation" r:id="rId5" imgW="812447" imgH="418918" progId="Equation.DSMT4">
                  <p:embed/>
                </p:oleObj>
              </mc:Choice>
              <mc:Fallback>
                <p:oleObj name="Equation" r:id="rId5" imgW="812447" imgH="418918" progId="Equation.DSMT4">
                  <p:embed/>
                  <p:pic>
                    <p:nvPicPr>
                      <p:cNvPr id="8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9847" y="3726934"/>
                        <a:ext cx="1512887" cy="77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4727859" y="2072759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600"/>
              <a:t>(x</a:t>
            </a:r>
            <a:r>
              <a:rPr lang="en-GB" sz="1600" baseline="-25000"/>
              <a:t>1</a:t>
            </a:r>
            <a:r>
              <a:rPr lang="en-GB" sz="1600"/>
              <a:t>, y</a:t>
            </a:r>
            <a:r>
              <a:rPr lang="en-GB" sz="1600" baseline="-25000"/>
              <a:t>1</a:t>
            </a:r>
            <a:r>
              <a:rPr lang="en-GB" sz="1600"/>
              <a:t>)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727859" y="2453759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600"/>
              <a:t>(x</a:t>
            </a:r>
            <a:r>
              <a:rPr lang="en-GB" sz="1600" baseline="-25000"/>
              <a:t>2</a:t>
            </a:r>
            <a:r>
              <a:rPr lang="en-GB" sz="1600"/>
              <a:t>, y</a:t>
            </a:r>
            <a:r>
              <a:rPr lang="en-GB" sz="1600" baseline="-25000"/>
              <a:t>2</a:t>
            </a:r>
            <a:r>
              <a:rPr lang="en-GB" sz="1600"/>
              <a:t>)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5489859" y="2072759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600"/>
              <a:t>= (-2, 7)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5489859" y="2453759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600"/>
              <a:t>= (4, 5)</a:t>
            </a:r>
          </a:p>
        </p:txBody>
      </p:sp>
      <p:graphicFrame>
        <p:nvGraphicFramePr>
          <p:cNvPr id="13" name="Object 14"/>
          <p:cNvGraphicFramePr>
            <a:graphicFrameLocks noChangeAspect="1"/>
          </p:cNvGraphicFramePr>
          <p:nvPr>
            <p:extLst/>
          </p:nvPr>
        </p:nvGraphicFramePr>
        <p:xfrm>
          <a:off x="5718459" y="4663559"/>
          <a:ext cx="922338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8" name="Equation" r:id="rId7" imgW="495085" imgH="393529" progId="Equation.DSMT4">
                  <p:embed/>
                </p:oleObj>
              </mc:Choice>
              <mc:Fallback>
                <p:oleObj name="Equation" r:id="rId7" imgW="495085" imgH="393529" progId="Equation.DSMT4">
                  <p:embed/>
                  <p:pic>
                    <p:nvPicPr>
                      <p:cNvPr id="13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8459" y="4663559"/>
                        <a:ext cx="922338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Arc 15"/>
          <p:cNvSpPr>
            <a:spLocks/>
          </p:cNvSpPr>
          <p:nvPr/>
        </p:nvSpPr>
        <p:spPr bwMode="auto">
          <a:xfrm>
            <a:off x="7013859" y="3215759"/>
            <a:ext cx="228600" cy="914400"/>
          </a:xfrm>
          <a:custGeom>
            <a:avLst/>
            <a:gdLst>
              <a:gd name="T0" fmla="*/ 0 w 21600"/>
              <a:gd name="T1" fmla="*/ 0 h 43199"/>
              <a:gd name="T2" fmla="*/ 18934 w 21600"/>
              <a:gd name="T3" fmla="*/ 19355248 h 43199"/>
              <a:gd name="T4" fmla="*/ 0 w 21600"/>
              <a:gd name="T5" fmla="*/ 9677857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3"/>
                  <a:pt x="12032" y="43106"/>
                  <a:pt x="169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3"/>
                  <a:pt x="12032" y="43106"/>
                  <a:pt x="169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Arc 16"/>
          <p:cNvSpPr>
            <a:spLocks/>
          </p:cNvSpPr>
          <p:nvPr/>
        </p:nvSpPr>
        <p:spPr bwMode="auto">
          <a:xfrm>
            <a:off x="7013859" y="4130159"/>
            <a:ext cx="228600" cy="914400"/>
          </a:xfrm>
          <a:custGeom>
            <a:avLst/>
            <a:gdLst>
              <a:gd name="T0" fmla="*/ 0 w 21600"/>
              <a:gd name="T1" fmla="*/ 0 h 43199"/>
              <a:gd name="T2" fmla="*/ 18934 w 21600"/>
              <a:gd name="T3" fmla="*/ 19355248 h 43199"/>
              <a:gd name="T4" fmla="*/ 0 w 21600"/>
              <a:gd name="T5" fmla="*/ 9677857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3"/>
                  <a:pt x="12032" y="43106"/>
                  <a:pt x="169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3"/>
                  <a:pt x="12032" y="43106"/>
                  <a:pt x="169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7242459" y="3368159"/>
            <a:ext cx="1143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>
                <a:solidFill>
                  <a:srgbClr val="FF0000"/>
                </a:solidFill>
              </a:rPr>
              <a:t>Substitute numbers in</a:t>
            </a: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7242459" y="4358759"/>
            <a:ext cx="1143000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>
                <a:solidFill>
                  <a:srgbClr val="FF0000"/>
                </a:solidFill>
              </a:rPr>
              <a:t>Work out or leave as a fraction</a:t>
            </a:r>
          </a:p>
        </p:txBody>
      </p:sp>
      <p:graphicFrame>
        <p:nvGraphicFramePr>
          <p:cNvPr id="18" name="Object 19"/>
          <p:cNvGraphicFramePr>
            <a:graphicFrameLocks noChangeAspect="1"/>
          </p:cNvGraphicFramePr>
          <p:nvPr>
            <p:extLst/>
          </p:nvPr>
        </p:nvGraphicFramePr>
        <p:xfrm>
          <a:off x="5718459" y="5501759"/>
          <a:ext cx="94615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" name="Equation" r:id="rId9" imgW="507780" imgH="393529" progId="Equation.DSMT4">
                  <p:embed/>
                </p:oleObj>
              </mc:Choice>
              <mc:Fallback>
                <p:oleObj name="Equation" r:id="rId9" imgW="507780" imgH="393529" progId="Equation.DSMT4">
                  <p:embed/>
                  <p:pic>
                    <p:nvPicPr>
                      <p:cNvPr id="18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8459" y="5501759"/>
                        <a:ext cx="946150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Arc 20"/>
          <p:cNvSpPr>
            <a:spLocks/>
          </p:cNvSpPr>
          <p:nvPr/>
        </p:nvSpPr>
        <p:spPr bwMode="auto">
          <a:xfrm>
            <a:off x="7013859" y="5044559"/>
            <a:ext cx="228600" cy="914400"/>
          </a:xfrm>
          <a:custGeom>
            <a:avLst/>
            <a:gdLst>
              <a:gd name="T0" fmla="*/ 0 w 21600"/>
              <a:gd name="T1" fmla="*/ 0 h 43199"/>
              <a:gd name="T2" fmla="*/ 18934 w 21600"/>
              <a:gd name="T3" fmla="*/ 19355248 h 43199"/>
              <a:gd name="T4" fmla="*/ 0 w 21600"/>
              <a:gd name="T5" fmla="*/ 9677857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3"/>
                  <a:pt x="12032" y="43106"/>
                  <a:pt x="169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3"/>
                  <a:pt x="12032" y="43106"/>
                  <a:pt x="169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7242459" y="5273159"/>
            <a:ext cx="1143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>
                <a:solidFill>
                  <a:srgbClr val="FF0000"/>
                </a:solidFill>
              </a:rPr>
              <a:t>Simplify if possible</a:t>
            </a: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228600" y="2798762"/>
            <a:ext cx="3886201" cy="3602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GB" sz="1600" dirty="0">
                <a:latin typeface="Comic Sans MS" pitchFamily="66" charset="0"/>
              </a:rPr>
              <a:t>You can work out the gradient of a line if you know 2 points on it.</a:t>
            </a:r>
          </a:p>
          <a:p>
            <a:pPr marL="0" indent="0">
              <a:buFontTx/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GB" sz="1600" dirty="0">
                <a:latin typeface="Comic Sans MS" pitchFamily="66" charset="0"/>
              </a:rPr>
              <a:t>Let the first point be (x</a:t>
            </a:r>
            <a:r>
              <a:rPr lang="en-GB" sz="1600" baseline="-25000" dirty="0">
                <a:latin typeface="Comic Sans MS" pitchFamily="66" charset="0"/>
              </a:rPr>
              <a:t>1</a:t>
            </a:r>
            <a:r>
              <a:rPr lang="en-GB" sz="1600" dirty="0">
                <a:latin typeface="Comic Sans MS" pitchFamily="66" charset="0"/>
              </a:rPr>
              <a:t>,y</a:t>
            </a:r>
            <a:r>
              <a:rPr lang="en-GB" sz="1600" baseline="-25000" dirty="0">
                <a:latin typeface="Comic Sans MS" pitchFamily="66" charset="0"/>
              </a:rPr>
              <a:t>1</a:t>
            </a:r>
            <a:r>
              <a:rPr lang="en-GB" sz="1600" dirty="0">
                <a:latin typeface="Comic Sans MS" pitchFamily="66" charset="0"/>
              </a:rPr>
              <a:t>) and the second be (x</a:t>
            </a:r>
            <a:r>
              <a:rPr lang="en-GB" sz="1600" baseline="-25000" dirty="0">
                <a:latin typeface="Comic Sans MS" pitchFamily="66" charset="0"/>
              </a:rPr>
              <a:t>2</a:t>
            </a:r>
            <a:r>
              <a:rPr lang="en-GB" sz="1600" dirty="0">
                <a:latin typeface="Comic Sans MS" pitchFamily="66" charset="0"/>
              </a:rPr>
              <a:t>,y</a:t>
            </a:r>
            <a:r>
              <a:rPr lang="en-GB" sz="1600" baseline="-25000" dirty="0">
                <a:latin typeface="Comic Sans MS" pitchFamily="66" charset="0"/>
              </a:rPr>
              <a:t>2</a:t>
            </a:r>
            <a:r>
              <a:rPr lang="en-GB" sz="1600" dirty="0">
                <a:latin typeface="Comic Sans MS" pitchFamily="66" charset="0"/>
              </a:rPr>
              <a:t>). The following formula gives the gradient:</a:t>
            </a:r>
          </a:p>
          <a:p>
            <a:pPr marL="0" indent="0">
              <a:buFontTx/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>
              <a:buFontTx/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FontTx/>
              <a:buNone/>
            </a:pP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marL="0" indent="0" algn="ctr">
              <a:buFontTx/>
              <a:buNone/>
            </a:pP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‘The change in the y values, divided by the change in the x values’</a:t>
            </a:r>
          </a:p>
        </p:txBody>
      </p:sp>
      <p:graphicFrame>
        <p:nvGraphicFramePr>
          <p:cNvPr id="22" name="Object 6"/>
          <p:cNvGraphicFramePr>
            <a:graphicFrameLocks noChangeAspect="1"/>
          </p:cNvGraphicFramePr>
          <p:nvPr>
            <p:extLst/>
          </p:nvPr>
        </p:nvGraphicFramePr>
        <p:xfrm>
          <a:off x="1485900" y="4599780"/>
          <a:ext cx="1371600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0" name="Equation" r:id="rId11" imgW="736600" imgH="431800" progId="Equation.DSMT4">
                  <p:embed/>
                </p:oleObj>
              </mc:Choice>
              <mc:Fallback>
                <p:oleObj name="Equation" r:id="rId11" imgW="736600" imgH="431800" progId="Equation.DSMT4">
                  <p:embed/>
                  <p:pic>
                    <p:nvPicPr>
                      <p:cNvPr id="2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900" y="4599780"/>
                        <a:ext cx="1371600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8716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4" grpId="0" animBg="1"/>
      <p:bldP spid="15" grpId="0" animBg="1"/>
      <p:bldP spid="16" grpId="0"/>
      <p:bldP spid="17" grpId="0"/>
      <p:bldP spid="19" grpId="0" animBg="1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Straight-line graphs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find the gradient of a straight line joining two points by considering the vertical and horizontal distance between them. It can also be found from the equation of the graph.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385459" y="648866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5A/B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476750" y="1466497"/>
            <a:ext cx="4038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600" dirty="0"/>
              <a:t>The line joining (2, -5) to (4, a) has a gradient of -1. Calculate the value of a.</a:t>
            </a:r>
          </a:p>
        </p:txBody>
      </p:sp>
      <p:graphicFrame>
        <p:nvGraphicFramePr>
          <p:cNvPr id="7" name="Object 8"/>
          <p:cNvGraphicFramePr>
            <a:graphicFrameLocks noChangeAspect="1"/>
          </p:cNvGraphicFramePr>
          <p:nvPr>
            <p:extLst/>
          </p:nvPr>
        </p:nvGraphicFramePr>
        <p:xfrm>
          <a:off x="5314950" y="2838097"/>
          <a:ext cx="1371600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0" name="Equation" r:id="rId3" imgW="736600" imgH="431800" progId="Equation.DSMT4">
                  <p:embed/>
                </p:oleObj>
              </mc:Choice>
              <mc:Fallback>
                <p:oleObj name="Equation" r:id="rId3" imgW="736600" imgH="431800" progId="Equation.DSMT4">
                  <p:embed/>
                  <p:pic>
                    <p:nvPicPr>
                      <p:cNvPr id="7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4950" y="2838097"/>
                        <a:ext cx="1371600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9"/>
          <p:cNvGraphicFramePr>
            <a:graphicFrameLocks noChangeAspect="1"/>
          </p:cNvGraphicFramePr>
          <p:nvPr>
            <p:extLst/>
          </p:nvPr>
        </p:nvGraphicFramePr>
        <p:xfrm>
          <a:off x="5314950" y="3676297"/>
          <a:ext cx="1582738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1" name="Equation" r:id="rId5" imgW="850531" imgH="393529" progId="Equation.DSMT4">
                  <p:embed/>
                </p:oleObj>
              </mc:Choice>
              <mc:Fallback>
                <p:oleObj name="Equation" r:id="rId5" imgW="850531" imgH="393529" progId="Equation.DSMT4">
                  <p:embed/>
                  <p:pic>
                    <p:nvPicPr>
                      <p:cNvPr id="8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4950" y="3676297"/>
                        <a:ext cx="1582738" cy="73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4629150" y="2076097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600"/>
              <a:t>(x</a:t>
            </a:r>
            <a:r>
              <a:rPr lang="en-GB" sz="1600" baseline="-25000"/>
              <a:t>1</a:t>
            </a:r>
            <a:r>
              <a:rPr lang="en-GB" sz="1600"/>
              <a:t>, y</a:t>
            </a:r>
            <a:r>
              <a:rPr lang="en-GB" sz="1600" baseline="-25000"/>
              <a:t>1</a:t>
            </a:r>
            <a:r>
              <a:rPr lang="en-GB" sz="1600"/>
              <a:t>)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29150" y="2457097"/>
            <a:ext cx="9906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600"/>
              <a:t>(x</a:t>
            </a:r>
            <a:r>
              <a:rPr lang="en-GB" sz="1600" baseline="-25000"/>
              <a:t>2</a:t>
            </a:r>
            <a:r>
              <a:rPr lang="en-GB" sz="1600"/>
              <a:t>, y</a:t>
            </a:r>
            <a:r>
              <a:rPr lang="en-GB" sz="1600" baseline="-25000"/>
              <a:t>2</a:t>
            </a:r>
            <a:r>
              <a:rPr lang="en-GB" sz="1600"/>
              <a:t>)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5391150" y="2076097"/>
            <a:ext cx="12954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600"/>
              <a:t>= (2, -5)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5391150" y="2457097"/>
            <a:ext cx="1143000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1600"/>
              <a:t>= (4, a)</a:t>
            </a:r>
          </a:p>
        </p:txBody>
      </p:sp>
      <p:graphicFrame>
        <p:nvGraphicFramePr>
          <p:cNvPr id="13" name="Object 14"/>
          <p:cNvGraphicFramePr>
            <a:graphicFrameLocks noChangeAspect="1"/>
          </p:cNvGraphicFramePr>
          <p:nvPr>
            <p:extLst/>
          </p:nvPr>
        </p:nvGraphicFramePr>
        <p:xfrm>
          <a:off x="5467350" y="4438297"/>
          <a:ext cx="1230313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2" name="Equation" r:id="rId7" imgW="660113" imgH="393529" progId="Equation.DSMT4">
                  <p:embed/>
                </p:oleObj>
              </mc:Choice>
              <mc:Fallback>
                <p:oleObj name="Equation" r:id="rId7" imgW="660113" imgH="393529" progId="Equation.DSMT4">
                  <p:embed/>
                  <p:pic>
                    <p:nvPicPr>
                      <p:cNvPr id="13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7350" y="4438297"/>
                        <a:ext cx="1230313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Arc 15"/>
          <p:cNvSpPr>
            <a:spLocks/>
          </p:cNvSpPr>
          <p:nvPr/>
        </p:nvSpPr>
        <p:spPr bwMode="auto">
          <a:xfrm>
            <a:off x="6915150" y="3219097"/>
            <a:ext cx="228600" cy="838200"/>
          </a:xfrm>
          <a:custGeom>
            <a:avLst/>
            <a:gdLst>
              <a:gd name="T0" fmla="*/ 0 w 21600"/>
              <a:gd name="T1" fmla="*/ 0 h 43199"/>
              <a:gd name="T2" fmla="*/ 18934 w 21600"/>
              <a:gd name="T3" fmla="*/ 16263785 h 43199"/>
              <a:gd name="T4" fmla="*/ 0 w 21600"/>
              <a:gd name="T5" fmla="*/ 8132086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3"/>
                  <a:pt x="12032" y="43106"/>
                  <a:pt x="169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3"/>
                  <a:pt x="12032" y="43106"/>
                  <a:pt x="169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Arc 16"/>
          <p:cNvSpPr>
            <a:spLocks/>
          </p:cNvSpPr>
          <p:nvPr/>
        </p:nvSpPr>
        <p:spPr bwMode="auto">
          <a:xfrm>
            <a:off x="6915150" y="4057297"/>
            <a:ext cx="228600" cy="762000"/>
          </a:xfrm>
          <a:custGeom>
            <a:avLst/>
            <a:gdLst>
              <a:gd name="T0" fmla="*/ 0 w 21600"/>
              <a:gd name="T1" fmla="*/ 0 h 43199"/>
              <a:gd name="T2" fmla="*/ 18934 w 21600"/>
              <a:gd name="T3" fmla="*/ 13441144 h 43199"/>
              <a:gd name="T4" fmla="*/ 0 w 21600"/>
              <a:gd name="T5" fmla="*/ 6720731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3"/>
                  <a:pt x="12032" y="43106"/>
                  <a:pt x="169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3"/>
                  <a:pt x="12032" y="43106"/>
                  <a:pt x="169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7143750" y="3371497"/>
            <a:ext cx="1143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>
                <a:solidFill>
                  <a:srgbClr val="FF0000"/>
                </a:solidFill>
              </a:rPr>
              <a:t>Substitute numbers in</a:t>
            </a: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7143750" y="4285897"/>
            <a:ext cx="11430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>
                <a:solidFill>
                  <a:srgbClr val="FF0000"/>
                </a:solidFill>
              </a:rPr>
              <a:t>Simplify</a:t>
            </a:r>
          </a:p>
        </p:txBody>
      </p:sp>
      <p:sp>
        <p:nvSpPr>
          <p:cNvPr id="18" name="Arc 20"/>
          <p:cNvSpPr>
            <a:spLocks/>
          </p:cNvSpPr>
          <p:nvPr/>
        </p:nvSpPr>
        <p:spPr bwMode="auto">
          <a:xfrm>
            <a:off x="6915150" y="4819297"/>
            <a:ext cx="228600" cy="685800"/>
          </a:xfrm>
          <a:custGeom>
            <a:avLst/>
            <a:gdLst>
              <a:gd name="T0" fmla="*/ 0 w 21600"/>
              <a:gd name="T1" fmla="*/ 0 h 43199"/>
              <a:gd name="T2" fmla="*/ 18934 w 21600"/>
              <a:gd name="T3" fmla="*/ 10887327 h 43199"/>
              <a:gd name="T4" fmla="*/ 0 w 21600"/>
              <a:gd name="T5" fmla="*/ 5443791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3"/>
                  <a:pt x="12032" y="43106"/>
                  <a:pt x="169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3"/>
                  <a:pt x="12032" y="43106"/>
                  <a:pt x="169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Text Box 21"/>
          <p:cNvSpPr txBox="1">
            <a:spLocks noChangeArrowheads="1"/>
          </p:cNvSpPr>
          <p:nvPr/>
        </p:nvSpPr>
        <p:spPr bwMode="auto">
          <a:xfrm>
            <a:off x="7143750" y="4895497"/>
            <a:ext cx="1143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>
                <a:solidFill>
                  <a:srgbClr val="FF0000"/>
                </a:solidFill>
              </a:rPr>
              <a:t>Multiply by 2</a:t>
            </a:r>
          </a:p>
        </p:txBody>
      </p:sp>
      <p:graphicFrame>
        <p:nvGraphicFramePr>
          <p:cNvPr id="20" name="Object 22"/>
          <p:cNvGraphicFramePr>
            <a:graphicFrameLocks noChangeAspect="1"/>
          </p:cNvGraphicFramePr>
          <p:nvPr>
            <p:extLst/>
          </p:nvPr>
        </p:nvGraphicFramePr>
        <p:xfrm>
          <a:off x="5467350" y="5276497"/>
          <a:ext cx="1206500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3" name="Equation" r:id="rId9" imgW="647419" imgH="177723" progId="Equation.DSMT4">
                  <p:embed/>
                </p:oleObj>
              </mc:Choice>
              <mc:Fallback>
                <p:oleObj name="Equation" r:id="rId9" imgW="647419" imgH="177723" progId="Equation.DSMT4">
                  <p:embed/>
                  <p:pic>
                    <p:nvPicPr>
                      <p:cNvPr id="2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7350" y="5276497"/>
                        <a:ext cx="1206500" cy="331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3"/>
          <p:cNvGraphicFramePr>
            <a:graphicFrameLocks noChangeAspect="1"/>
          </p:cNvGraphicFramePr>
          <p:nvPr>
            <p:extLst/>
          </p:nvPr>
        </p:nvGraphicFramePr>
        <p:xfrm>
          <a:off x="5695950" y="5886097"/>
          <a:ext cx="827088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4" name="Equation" r:id="rId11" imgW="444114" imgH="177646" progId="Equation.DSMT4">
                  <p:embed/>
                </p:oleObj>
              </mc:Choice>
              <mc:Fallback>
                <p:oleObj name="Equation" r:id="rId11" imgW="444114" imgH="177646" progId="Equation.DSMT4">
                  <p:embed/>
                  <p:pic>
                    <p:nvPicPr>
                      <p:cNvPr id="21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5950" y="5886097"/>
                        <a:ext cx="827088" cy="331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Arc 24"/>
          <p:cNvSpPr>
            <a:spLocks/>
          </p:cNvSpPr>
          <p:nvPr/>
        </p:nvSpPr>
        <p:spPr bwMode="auto">
          <a:xfrm>
            <a:off x="6915150" y="5505097"/>
            <a:ext cx="228600" cy="609600"/>
          </a:xfrm>
          <a:custGeom>
            <a:avLst/>
            <a:gdLst>
              <a:gd name="T0" fmla="*/ 0 w 21600"/>
              <a:gd name="T1" fmla="*/ 0 h 43199"/>
              <a:gd name="T2" fmla="*/ 18934 w 21600"/>
              <a:gd name="T3" fmla="*/ 8602332 h 43199"/>
              <a:gd name="T4" fmla="*/ 0 w 21600"/>
              <a:gd name="T5" fmla="*/ 4301265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3"/>
                  <a:pt x="12032" y="43106"/>
                  <a:pt x="169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63"/>
                  <a:pt x="12032" y="43106"/>
                  <a:pt x="169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" name="Text Box 25"/>
          <p:cNvSpPr txBox="1">
            <a:spLocks noChangeArrowheads="1"/>
          </p:cNvSpPr>
          <p:nvPr/>
        </p:nvSpPr>
        <p:spPr bwMode="auto">
          <a:xfrm>
            <a:off x="7143750" y="5657497"/>
            <a:ext cx="11430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sz="1400">
                <a:solidFill>
                  <a:srgbClr val="FF0000"/>
                </a:solidFill>
              </a:rPr>
              <a:t>Subtract 5</a:t>
            </a: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>
          <a:xfrm>
            <a:off x="228600" y="2798762"/>
            <a:ext cx="3886201" cy="3602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GB" sz="1600" dirty="0">
                <a:latin typeface="Comic Sans MS" pitchFamily="66" charset="0"/>
              </a:rPr>
              <a:t>You can work out the gradient of a line if you know 2 points on it.</a:t>
            </a:r>
          </a:p>
          <a:p>
            <a:pPr marL="0" indent="0">
              <a:buFontTx/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>
              <a:buFontTx/>
              <a:buNone/>
            </a:pPr>
            <a:r>
              <a:rPr lang="en-GB" sz="1600" dirty="0">
                <a:latin typeface="Comic Sans MS" pitchFamily="66" charset="0"/>
              </a:rPr>
              <a:t>Let the first point be (x</a:t>
            </a:r>
            <a:r>
              <a:rPr lang="en-GB" sz="1600" baseline="-25000" dirty="0">
                <a:latin typeface="Comic Sans MS" pitchFamily="66" charset="0"/>
              </a:rPr>
              <a:t>1</a:t>
            </a:r>
            <a:r>
              <a:rPr lang="en-GB" sz="1600" dirty="0">
                <a:latin typeface="Comic Sans MS" pitchFamily="66" charset="0"/>
              </a:rPr>
              <a:t>,y</a:t>
            </a:r>
            <a:r>
              <a:rPr lang="en-GB" sz="1600" baseline="-25000" dirty="0">
                <a:latin typeface="Comic Sans MS" pitchFamily="66" charset="0"/>
              </a:rPr>
              <a:t>1</a:t>
            </a:r>
            <a:r>
              <a:rPr lang="en-GB" sz="1600" dirty="0">
                <a:latin typeface="Comic Sans MS" pitchFamily="66" charset="0"/>
              </a:rPr>
              <a:t>) and the second be (x</a:t>
            </a:r>
            <a:r>
              <a:rPr lang="en-GB" sz="1600" baseline="-25000" dirty="0">
                <a:latin typeface="Comic Sans MS" pitchFamily="66" charset="0"/>
              </a:rPr>
              <a:t>2</a:t>
            </a:r>
            <a:r>
              <a:rPr lang="en-GB" sz="1600" dirty="0">
                <a:latin typeface="Comic Sans MS" pitchFamily="66" charset="0"/>
              </a:rPr>
              <a:t>,y</a:t>
            </a:r>
            <a:r>
              <a:rPr lang="en-GB" sz="1600" baseline="-25000" dirty="0">
                <a:latin typeface="Comic Sans MS" pitchFamily="66" charset="0"/>
              </a:rPr>
              <a:t>2</a:t>
            </a:r>
            <a:r>
              <a:rPr lang="en-GB" sz="1600" dirty="0">
                <a:latin typeface="Comic Sans MS" pitchFamily="66" charset="0"/>
              </a:rPr>
              <a:t>). The following formula gives the gradient:</a:t>
            </a:r>
          </a:p>
          <a:p>
            <a:pPr marL="0" indent="0">
              <a:buFontTx/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>
              <a:buFontTx/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FontTx/>
              <a:buNone/>
            </a:pP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marL="0" indent="0" algn="ctr">
              <a:buFontTx/>
              <a:buNone/>
            </a:pP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‘The change in the y values, divided by the change in the x values’</a:t>
            </a:r>
          </a:p>
        </p:txBody>
      </p:sp>
      <p:graphicFrame>
        <p:nvGraphicFramePr>
          <p:cNvPr id="25" name="Object 6"/>
          <p:cNvGraphicFramePr>
            <a:graphicFrameLocks noChangeAspect="1"/>
          </p:cNvGraphicFramePr>
          <p:nvPr>
            <p:extLst/>
          </p:nvPr>
        </p:nvGraphicFramePr>
        <p:xfrm>
          <a:off x="1485900" y="4599780"/>
          <a:ext cx="1371600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" name="Equation" r:id="rId13" imgW="736600" imgH="431800" progId="Equation.DSMT4">
                  <p:embed/>
                </p:oleObj>
              </mc:Choice>
              <mc:Fallback>
                <p:oleObj name="Equation" r:id="rId13" imgW="736600" imgH="431800" progId="Equation.DSMT4">
                  <p:embed/>
                  <p:pic>
                    <p:nvPicPr>
                      <p:cNvPr id="2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900" y="4599780"/>
                        <a:ext cx="1371600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4908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4" grpId="0" animBg="1"/>
      <p:bldP spid="15" grpId="0" animBg="1"/>
      <p:bldP spid="16" grpId="0"/>
      <p:bldP spid="17" grpId="0"/>
      <p:bldP spid="18" grpId="0" animBg="1"/>
      <p:bldP spid="19" grpId="0"/>
      <p:bldP spid="22" grpId="0" animBg="1"/>
      <p:bldP spid="2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4AE7D39-2E48-4F07-8AA7-93B3318403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9528C6-9554-4CD0-B240-945EEEBA83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705E96-659B-4096-B486-F4FDF10A8B68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78db98b4-7c56-4667-9532-fea666d1edab"/>
    <ds:schemaRef ds:uri="http://purl.org/dc/terms/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864</TotalTime>
  <Words>618</Words>
  <Application>Microsoft Office PowerPoint</Application>
  <PresentationFormat>On-screen Show (4:3)</PresentationFormat>
  <Paragraphs>90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Kristen ITC</vt:lpstr>
      <vt:lpstr>Segoe UI Black</vt:lpstr>
      <vt:lpstr>Office テーマ</vt:lpstr>
      <vt:lpstr>Equation</vt:lpstr>
      <vt:lpstr>PowerPoint Presentation</vt:lpstr>
      <vt:lpstr>Prior Knowledge Check</vt:lpstr>
      <vt:lpstr>PowerPoint Presentation</vt:lpstr>
      <vt:lpstr>Straight-line graphs</vt:lpstr>
      <vt:lpstr>Straight-line graphs</vt:lpstr>
      <vt:lpstr>Straight-line graphs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94</cp:revision>
  <dcterms:created xsi:type="dcterms:W3CDTF">2017-08-14T15:35:38Z</dcterms:created>
  <dcterms:modified xsi:type="dcterms:W3CDTF">2021-03-25T15:52:47Z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