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72" r:id="rId6"/>
    <p:sldId id="273" r:id="rId7"/>
    <p:sldId id="274" r:id="rId8"/>
    <p:sldId id="281" r:id="rId9"/>
    <p:sldId id="282" r:id="rId10"/>
    <p:sldId id="283" r:id="rId11"/>
    <p:sldId id="261" r:id="rId12"/>
    <p:sldId id="260" r:id="rId13"/>
    <p:sldId id="284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263" r:id="rId22"/>
    <p:sldId id="264" r:id="rId23"/>
    <p:sldId id="297" r:id="rId24"/>
    <p:sldId id="295" r:id="rId25"/>
    <p:sldId id="296" r:id="rId26"/>
    <p:sldId id="298" r:id="rId27"/>
    <p:sldId id="299" r:id="rId28"/>
    <p:sldId id="300" r:id="rId29"/>
    <p:sldId id="301" r:id="rId30"/>
    <p:sldId id="265" r:id="rId31"/>
    <p:sldId id="266" r:id="rId32"/>
    <p:sldId id="302" r:id="rId33"/>
    <p:sldId id="303" r:id="rId34"/>
    <p:sldId id="304" r:id="rId35"/>
    <p:sldId id="305" r:id="rId36"/>
    <p:sldId id="267" r:id="rId37"/>
    <p:sldId id="268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2.wmf"/><Relationship Id="rId6" Type="http://schemas.openxmlformats.org/officeDocument/2006/relationships/image" Target="../media/image1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000">
              <a:srgbClr val="FFCCCC">
                <a:alpha val="50000"/>
              </a:srgbClr>
            </a:gs>
            <a:gs pos="95000">
              <a:srgbClr val="FFCCCC">
                <a:alpha val="50000"/>
              </a:srgbClr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wmf"/><Relationship Id="rId12" Type="http://schemas.openxmlformats.org/officeDocument/2006/relationships/image" Target="../media/image35.png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2" Type="http://schemas.openxmlformats.org/officeDocument/2006/relationships/tags" Target="../tags/tag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35.png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9.bin"/><Relationship Id="rId2" Type="http://schemas.openxmlformats.org/officeDocument/2006/relationships/tags" Target="../tags/tag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7.wmf"/><Relationship Id="rId5" Type="http://schemas.openxmlformats.org/officeDocument/2006/relationships/image" Target="../media/image36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5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7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5.wmf"/><Relationship Id="rId2" Type="http://schemas.openxmlformats.org/officeDocument/2006/relationships/tags" Target="../tags/tag6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2.wmf"/><Relationship Id="rId5" Type="http://schemas.openxmlformats.org/officeDocument/2006/relationships/image" Target="../media/image36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6.wmf"/><Relationship Id="rId4" Type="http://schemas.openxmlformats.org/officeDocument/2006/relationships/image" Target="../media/image35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5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6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7.png"/><Relationship Id="rId3" Type="http://schemas.openxmlformats.org/officeDocument/2006/relationships/image" Target="../media/image96.pn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18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1.png"/><Relationship Id="rId9" Type="http://schemas.openxmlformats.org/officeDocument/2006/relationships/image" Target="../media/image124.png"/><Relationship Id="rId1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0.png"/><Relationship Id="rId7" Type="http://schemas.openxmlformats.org/officeDocument/2006/relationships/image" Target="../media/image13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2.png"/><Relationship Id="rId10" Type="http://schemas.openxmlformats.org/officeDocument/2006/relationships/image" Target="../media/image140.png"/><Relationship Id="rId4" Type="http://schemas.openxmlformats.org/officeDocument/2006/relationships/image" Target="../media/image131.png"/><Relationship Id="rId9" Type="http://schemas.openxmlformats.org/officeDocument/2006/relationships/image" Target="../media/image1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0.png"/><Relationship Id="rId7" Type="http://schemas.openxmlformats.org/officeDocument/2006/relationships/image" Target="../media/image14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5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5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4.png"/><Relationship Id="rId4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5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6.png"/><Relationship Id="rId10" Type="http://schemas.openxmlformats.org/officeDocument/2006/relationships/image" Target="../media/image160.png"/><Relationship Id="rId4" Type="http://schemas.openxmlformats.org/officeDocument/2006/relationships/image" Target="../media/image148.png"/><Relationship Id="rId9" Type="http://schemas.openxmlformats.org/officeDocument/2006/relationships/image" Target="../media/image1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90165" y="1813246"/>
            <a:ext cx="676371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Straight-line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graphs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02796" y="452980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7810" y="2797629"/>
            <a:ext cx="3886200" cy="35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The equation of a straight line is usually written in one of 2 forms. One you will have seen before;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m is the gradient and c is the y-intercept.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Or, the general form: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a, b and c are integers.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90111"/>
              </p:ext>
            </p:extLst>
          </p:nvPr>
        </p:nvGraphicFramePr>
        <p:xfrm>
          <a:off x="1534635" y="3586435"/>
          <a:ext cx="1263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6" name="Equation" r:id="rId3" imgW="672516" imgH="177646" progId="Equation.DSMT4">
                  <p:embed/>
                </p:oleObj>
              </mc:Choice>
              <mc:Fallback>
                <p:oleObj name="Equation" r:id="rId3" imgW="672516" imgH="177646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635" y="3586435"/>
                        <a:ext cx="1263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94807"/>
              </p:ext>
            </p:extLst>
          </p:nvPr>
        </p:nvGraphicFramePr>
        <p:xfrm>
          <a:off x="1320322" y="522732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7" name="Equation" r:id="rId5" imgW="901309" imgH="203112" progId="Equation.DSMT4">
                  <p:embed/>
                </p:oleObj>
              </mc:Choice>
              <mc:Fallback>
                <p:oleObj name="Equation" r:id="rId5" imgW="901309" imgH="203112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22" y="5227320"/>
                        <a:ext cx="1692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11278" y="1510401"/>
            <a:ext cx="4202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 dirty="0"/>
              <a:t>The line y = 4x + 8 crosses the x-axis at P. Work out the coordinates of P.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90148"/>
              </p:ext>
            </p:extLst>
          </p:nvPr>
        </p:nvGraphicFramePr>
        <p:xfrm>
          <a:off x="5105400" y="2630425"/>
          <a:ext cx="1217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8" name="Equation" r:id="rId7" imgW="647419" imgH="203112" progId="Equation.DSMT4">
                  <p:embed/>
                </p:oleObj>
              </mc:Choice>
              <mc:Fallback>
                <p:oleObj name="Equation" r:id="rId7" imgW="647419" imgH="203112" progId="Equation.DSMT4">
                  <p:embed/>
                  <p:pic>
                    <p:nvPicPr>
                      <p:cNvPr id="135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30425"/>
                        <a:ext cx="12176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c 11"/>
          <p:cNvSpPr>
            <a:spLocks/>
          </p:cNvSpPr>
          <p:nvPr/>
        </p:nvSpPr>
        <p:spPr bwMode="auto">
          <a:xfrm>
            <a:off x="6553200" y="2782825"/>
            <a:ext cx="304800" cy="6858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10886313 h 43200"/>
              <a:gd name="T4" fmla="*/ 73080 w 21980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781800" y="2859025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Crosses the x-axis where y=0</a:t>
            </a:r>
          </a:p>
        </p:txBody>
      </p:sp>
      <p:sp>
        <p:nvSpPr>
          <p:cNvPr id="13" name="Arc 15"/>
          <p:cNvSpPr>
            <a:spLocks/>
          </p:cNvSpPr>
          <p:nvPr/>
        </p:nvSpPr>
        <p:spPr bwMode="auto">
          <a:xfrm>
            <a:off x="6553200" y="3568637"/>
            <a:ext cx="304800" cy="6096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8601541 h 43200"/>
              <a:gd name="T4" fmla="*/ 73080 w 21980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934200" y="3721037"/>
            <a:ext cx="457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-8</a:t>
            </a:r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652996"/>
              </p:ext>
            </p:extLst>
          </p:nvPr>
        </p:nvGraphicFramePr>
        <p:xfrm>
          <a:off x="5105400" y="3263837"/>
          <a:ext cx="1193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9" name="Equation" r:id="rId9" imgW="634449" imgH="177646" progId="Equation.DSMT4">
                  <p:embed/>
                </p:oleObj>
              </mc:Choice>
              <mc:Fallback>
                <p:oleObj name="Equation" r:id="rId9" imgW="634449" imgH="177646" progId="Equation.DSMT4">
                  <p:embed/>
                  <p:pic>
                    <p:nvPicPr>
                      <p:cNvPr id="1351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3837"/>
                        <a:ext cx="11938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88393"/>
              </p:ext>
            </p:extLst>
          </p:nvPr>
        </p:nvGraphicFramePr>
        <p:xfrm>
          <a:off x="4953000" y="3949637"/>
          <a:ext cx="9556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0" name="Equation" r:id="rId11" imgW="507780" imgH="177723" progId="Equation.DSMT4">
                  <p:embed/>
                </p:oleObj>
              </mc:Choice>
              <mc:Fallback>
                <p:oleObj name="Equation" r:id="rId11" imgW="507780" imgH="177723" progId="Equation.DSMT4">
                  <p:embed/>
                  <p:pic>
                    <p:nvPicPr>
                      <p:cNvPr id="1351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49637"/>
                        <a:ext cx="9556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43959"/>
              </p:ext>
            </p:extLst>
          </p:nvPr>
        </p:nvGraphicFramePr>
        <p:xfrm>
          <a:off x="4953000" y="4635437"/>
          <a:ext cx="812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1" name="Equation" r:id="rId13" imgW="431425" imgH="177646" progId="Equation.DSMT4">
                  <p:embed/>
                </p:oleObj>
              </mc:Choice>
              <mc:Fallback>
                <p:oleObj name="Equation" r:id="rId13" imgW="431425" imgH="177646" progId="Equation.DSMT4">
                  <p:embed/>
                  <p:pic>
                    <p:nvPicPr>
                      <p:cNvPr id="1351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35437"/>
                        <a:ext cx="8128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23"/>
          <p:cNvSpPr>
            <a:spLocks/>
          </p:cNvSpPr>
          <p:nvPr/>
        </p:nvSpPr>
        <p:spPr bwMode="auto">
          <a:xfrm>
            <a:off x="6553200" y="4254437"/>
            <a:ext cx="304800" cy="6096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8601541 h 43200"/>
              <a:gd name="T4" fmla="*/ 73080 w 21980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934200" y="4406837"/>
            <a:ext cx="1295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Divide by 4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72000" y="5245037"/>
            <a:ext cx="4038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So the line crosses the x-axis at (-2,0)</a:t>
            </a:r>
          </a:p>
        </p:txBody>
      </p:sp>
    </p:spTree>
    <p:extLst>
      <p:ext uri="{BB962C8B-B14F-4D97-AF65-F5344CB8AC3E}">
        <p14:creationId xmlns:p14="http://schemas.microsoft.com/office/powerpoint/2010/main" val="10644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415863" y="2319273"/>
            <a:ext cx="8294579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5C and 5D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6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Starting with the definition of the gradient…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4B49FCB-1845-4363-9436-7B0FACC89D96}"/>
                  </a:ext>
                </a:extLst>
              </p:cNvPr>
              <p:cNvSpPr txBox="1"/>
              <p:nvPr/>
            </p:nvSpPr>
            <p:spPr>
              <a:xfrm>
                <a:off x="1313896" y="3484484"/>
                <a:ext cx="1186607" cy="519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4B49FCB-1845-4363-9436-7B0FACC89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6" y="3484484"/>
                <a:ext cx="1186607" cy="51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19CF4E7-EA3E-45EA-AE5C-5A3EB95572B4}"/>
                  </a:ext>
                </a:extLst>
              </p:cNvPr>
              <p:cNvSpPr txBox="1"/>
              <p:nvPr/>
            </p:nvSpPr>
            <p:spPr>
              <a:xfrm>
                <a:off x="489753" y="4276076"/>
                <a:ext cx="2007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19CF4E7-EA3E-45EA-AE5C-5A3EB9557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3" y="4276076"/>
                <a:ext cx="2007537" cy="276999"/>
              </a:xfrm>
              <a:prstGeom prst="rect">
                <a:avLst/>
              </a:prstGeom>
              <a:blipFill>
                <a:blip r:embed="rId3"/>
                <a:stretch>
                  <a:fillRect l="-1212" r="-60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11A209F-3B1D-44B0-92B6-D98D28C4DA3C}"/>
                  </a:ext>
                </a:extLst>
              </p:cNvPr>
              <p:cNvSpPr txBox="1"/>
              <p:nvPr/>
            </p:nvSpPr>
            <p:spPr>
              <a:xfrm>
                <a:off x="872971" y="4934503"/>
                <a:ext cx="2007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11A209F-3B1D-44B0-92B6-D98D28C4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71" y="4934503"/>
                <a:ext cx="2007537" cy="276999"/>
              </a:xfrm>
              <a:prstGeom prst="rect">
                <a:avLst/>
              </a:prstGeom>
              <a:blipFill>
                <a:blip r:embed="rId4"/>
                <a:stretch>
                  <a:fillRect l="-2424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3">
            <a:extLst>
              <a:ext uri="{FF2B5EF4-FFF2-40B4-BE49-F238E27FC236}">
                <a16:creationId xmlns:a16="http://schemas.microsoft.com/office/drawing/2014/main" id="{E7EF2173-7F78-4052-9FA6-2F52DBE693DA}"/>
              </a:ext>
            </a:extLst>
          </p:cNvPr>
          <p:cNvSpPr>
            <a:spLocks/>
          </p:cNvSpPr>
          <p:nvPr/>
        </p:nvSpPr>
        <p:spPr bwMode="auto">
          <a:xfrm>
            <a:off x="2753557" y="3757288"/>
            <a:ext cx="176073" cy="6096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8601541 h 43200"/>
              <a:gd name="T4" fmla="*/ 73080 w 21980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7252C52D-7A39-40CA-ABA2-1E7D7C20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77" y="3776523"/>
            <a:ext cx="16068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Multiply by the denominator</a:t>
            </a:r>
          </a:p>
        </p:txBody>
      </p:sp>
      <p:sp>
        <p:nvSpPr>
          <p:cNvPr id="28" name="Arc 23">
            <a:extLst>
              <a:ext uri="{FF2B5EF4-FFF2-40B4-BE49-F238E27FC236}">
                <a16:creationId xmlns:a16="http://schemas.microsoft.com/office/drawing/2014/main" id="{9CECE575-C9DE-4287-8572-08CFB8F90181}"/>
              </a:ext>
            </a:extLst>
          </p:cNvPr>
          <p:cNvSpPr>
            <a:spLocks/>
          </p:cNvSpPr>
          <p:nvPr/>
        </p:nvSpPr>
        <p:spPr bwMode="auto">
          <a:xfrm>
            <a:off x="3003611" y="4460103"/>
            <a:ext cx="176073" cy="6096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8601541 h 43200"/>
              <a:gd name="T4" fmla="*/ 73080 w 21980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D9E51B12-8B2A-4A6F-991D-92C65DDD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398" y="4443827"/>
            <a:ext cx="16068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Usually written the other way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123CA28-393F-4EDF-BA09-EBFE1EEF206F}"/>
                  </a:ext>
                </a:extLst>
              </p:cNvPr>
              <p:cNvSpPr txBox="1"/>
              <p:nvPr/>
            </p:nvSpPr>
            <p:spPr>
              <a:xfrm>
                <a:off x="741286" y="5752728"/>
                <a:ext cx="23038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123CA28-393F-4EDF-BA09-EBFE1EEF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86" y="5752728"/>
                <a:ext cx="2303836" cy="307777"/>
              </a:xfrm>
              <a:prstGeom prst="rect">
                <a:avLst/>
              </a:prstGeom>
              <a:blipFill>
                <a:blip r:embed="rId5"/>
                <a:stretch>
                  <a:fillRect l="-2646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7">
            <a:extLst>
              <a:ext uri="{FF2B5EF4-FFF2-40B4-BE49-F238E27FC236}">
                <a16:creationId xmlns:a16="http://schemas.microsoft.com/office/drawing/2014/main" id="{766EF604-E12A-44FD-B4B3-1F84B54BA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8480" y="1735584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72F068BC-A78E-4739-B83B-1424EACD0D0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16580" y="1773684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85A17CDF-3635-4A0B-A2DE-4F7A4448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080" y="1430784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y</a:t>
            </a: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B1C27014-8023-4E54-93FA-2C4535B0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880" y="2878584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x</a:t>
            </a: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A544E4F6-CD69-4E2F-8290-04E85BA709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5480" y="1659384"/>
            <a:ext cx="24384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30961012-8126-43CA-AFCD-B117FFA40807}"/>
              </a:ext>
            </a:extLst>
          </p:cNvPr>
          <p:cNvGrpSpPr>
            <a:grpSpLocks/>
          </p:cNvGrpSpPr>
          <p:nvPr/>
        </p:nvGrpSpPr>
        <p:grpSpPr bwMode="auto">
          <a:xfrm>
            <a:off x="7392880" y="1811784"/>
            <a:ext cx="152400" cy="152400"/>
            <a:chOff x="2928" y="3312"/>
            <a:chExt cx="96" cy="96"/>
          </a:xfrm>
        </p:grpSpPr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B0DE8996-84FA-4A48-9ED6-94E5F8378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14">
              <a:extLst>
                <a:ext uri="{FF2B5EF4-FFF2-40B4-BE49-F238E27FC236}">
                  <a16:creationId xmlns:a16="http://schemas.microsoft.com/office/drawing/2014/main" id="{07F1D52E-9E83-4DF0-8C95-A9E54FFFDA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:a16="http://schemas.microsoft.com/office/drawing/2014/main" id="{B470234A-8A47-4D8C-A355-C7D005E7833A}"/>
              </a:ext>
            </a:extLst>
          </p:cNvPr>
          <p:cNvGrpSpPr>
            <a:grpSpLocks/>
          </p:cNvGrpSpPr>
          <p:nvPr/>
        </p:nvGrpSpPr>
        <p:grpSpPr bwMode="auto">
          <a:xfrm>
            <a:off x="6783280" y="2268984"/>
            <a:ext cx="152400" cy="152400"/>
            <a:chOff x="2928" y="3312"/>
            <a:chExt cx="96" cy="96"/>
          </a:xfrm>
        </p:grpSpPr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928562BF-DEF8-492A-AC23-942592626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42EED993-76FB-4D7D-ADB0-DE1138764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 Box 19">
            <a:extLst>
              <a:ext uri="{FF2B5EF4-FFF2-40B4-BE49-F238E27FC236}">
                <a16:creationId xmlns:a16="http://schemas.microsoft.com/office/drawing/2014/main" id="{D080FC6A-6859-4096-A522-E5259031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80" y="1964184"/>
            <a:ext cx="762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(x</a:t>
            </a:r>
            <a:r>
              <a:rPr lang="en-GB" sz="1400" baseline="-25000">
                <a:solidFill>
                  <a:srgbClr val="FF0000"/>
                </a:solidFill>
              </a:rPr>
              <a:t>1</a:t>
            </a:r>
            <a:r>
              <a:rPr lang="en-GB" sz="1400">
                <a:solidFill>
                  <a:srgbClr val="FF0000"/>
                </a:solidFill>
              </a:rPr>
              <a:t>,y</a:t>
            </a:r>
            <a:r>
              <a:rPr lang="en-GB" sz="1400" baseline="-25000">
                <a:solidFill>
                  <a:srgbClr val="FF0000"/>
                </a:solidFill>
              </a:rPr>
              <a:t>1</a:t>
            </a:r>
            <a:r>
              <a:rPr lang="en-GB" sz="1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3B31376-8A48-484F-9086-5B43CD3F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480" y="1506984"/>
            <a:ext cx="76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(</a:t>
            </a:r>
            <a:r>
              <a:rPr lang="en-GB" sz="1400" dirty="0" err="1">
                <a:solidFill>
                  <a:srgbClr val="FF0000"/>
                </a:solidFill>
              </a:rPr>
              <a:t>x,y</a:t>
            </a:r>
            <a:r>
              <a:rPr lang="en-GB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D58ED46C-74A5-4F2F-8915-853F32C80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480" y="2345184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22">
            <a:extLst>
              <a:ext uri="{FF2B5EF4-FFF2-40B4-BE49-F238E27FC236}">
                <a16:creationId xmlns:a16="http://schemas.microsoft.com/office/drawing/2014/main" id="{C47651AA-7AC2-411E-9C96-ACE7038F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080" y="1887984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60197630-E192-4342-AC56-D130EF68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80" y="1964184"/>
            <a:ext cx="91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0000FF"/>
                </a:solidFill>
              </a:rPr>
              <a:t>y - y</a:t>
            </a:r>
            <a:r>
              <a:rPr lang="en-GB" sz="1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B0D5C81B-4F1F-4C2A-A816-DD067481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280" y="2345184"/>
            <a:ext cx="76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0000FF"/>
                </a:solidFill>
              </a:rPr>
              <a:t>x - x</a:t>
            </a:r>
            <a:r>
              <a:rPr lang="en-GB" sz="1400" baseline="-25000" dirty="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42" grpId="0"/>
      <p:bldP spid="43" grpId="0"/>
      <p:bldP spid="44" grpId="0" animBg="1"/>
      <p:bldP spid="45" grpId="0" animBg="1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4381869" y="1492928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Find the equation of the line with gradient 5 that passes through the point (3,2)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4466947" y="2288959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5152747" y="2288959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(3, 2)</a:t>
            </a:r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4924147" y="2669959"/>
            <a:ext cx="457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m</a:t>
            </a:r>
          </a:p>
        </p:txBody>
      </p:sp>
      <p:sp>
        <p:nvSpPr>
          <p:cNvPr id="143389" name="Text Box 29"/>
          <p:cNvSpPr txBox="1">
            <a:spLocks noChangeArrowheads="1"/>
          </p:cNvSpPr>
          <p:nvPr/>
        </p:nvSpPr>
        <p:spPr bwMode="auto">
          <a:xfrm>
            <a:off x="5152747" y="2669959"/>
            <a:ext cx="533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5</a:t>
            </a:r>
          </a:p>
        </p:txBody>
      </p:sp>
      <p:graphicFrame>
        <p:nvGraphicFramePr>
          <p:cNvPr id="14339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25444"/>
              </p:ext>
            </p:extLst>
          </p:nvPr>
        </p:nvGraphicFramePr>
        <p:xfrm>
          <a:off x="4695547" y="3203359"/>
          <a:ext cx="2286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9" name="Equation" r:id="rId4" imgW="1091726" imgH="228501" progId="Equation.DSMT4">
                  <p:embed/>
                </p:oleObj>
              </mc:Choice>
              <mc:Fallback>
                <p:oleObj name="Equation" r:id="rId4" imgW="1091726" imgH="228501" progId="Equation.DSMT4">
                  <p:embed/>
                  <p:pic>
                    <p:nvPicPr>
                      <p:cNvPr id="14339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547" y="3203359"/>
                        <a:ext cx="2286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62063"/>
              </p:ext>
            </p:extLst>
          </p:nvPr>
        </p:nvGraphicFramePr>
        <p:xfrm>
          <a:off x="4847947" y="3812959"/>
          <a:ext cx="1981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0" name="Equation" r:id="rId6" imgW="952087" imgH="203112" progId="Equation.DSMT4">
                  <p:embed/>
                </p:oleObj>
              </mc:Choice>
              <mc:Fallback>
                <p:oleObj name="Equation" r:id="rId6" imgW="952087" imgH="203112" progId="Equation.DSMT4">
                  <p:embed/>
                  <p:pic>
                    <p:nvPicPr>
                      <p:cNvPr id="1433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947" y="3812959"/>
                        <a:ext cx="19812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71330"/>
              </p:ext>
            </p:extLst>
          </p:nvPr>
        </p:nvGraphicFramePr>
        <p:xfrm>
          <a:off x="4847947" y="4422559"/>
          <a:ext cx="1901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1" name="Equation" r:id="rId8" imgW="914400" imgH="203200" progId="Equation.DSMT4">
                  <p:embed/>
                </p:oleObj>
              </mc:Choice>
              <mc:Fallback>
                <p:oleObj name="Equation" r:id="rId8" imgW="914400" imgH="203200" progId="Equation.DSMT4">
                  <p:embed/>
                  <p:pic>
                    <p:nvPicPr>
                      <p:cNvPr id="14339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947" y="4422559"/>
                        <a:ext cx="19018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42394"/>
              </p:ext>
            </p:extLst>
          </p:nvPr>
        </p:nvGraphicFramePr>
        <p:xfrm>
          <a:off x="5305147" y="5032159"/>
          <a:ext cx="14525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" name="Equation" r:id="rId10" imgW="698197" imgH="203112" progId="Equation.DSMT4">
                  <p:embed/>
                </p:oleObj>
              </mc:Choice>
              <mc:Fallback>
                <p:oleObj name="Equation" r:id="rId10" imgW="698197" imgH="203112" progId="Equation.DSMT4">
                  <p:embed/>
                  <p:pic>
                    <p:nvPicPr>
                      <p:cNvPr id="1433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147" y="5032159"/>
                        <a:ext cx="14525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5" name="Arc 35"/>
          <p:cNvSpPr>
            <a:spLocks/>
          </p:cNvSpPr>
          <p:nvPr/>
        </p:nvSpPr>
        <p:spPr bwMode="auto">
          <a:xfrm>
            <a:off x="6981547" y="3431959"/>
            <a:ext cx="228600" cy="6096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396" name="Arc 36"/>
          <p:cNvSpPr>
            <a:spLocks/>
          </p:cNvSpPr>
          <p:nvPr/>
        </p:nvSpPr>
        <p:spPr bwMode="auto">
          <a:xfrm>
            <a:off x="6981547" y="4041559"/>
            <a:ext cx="228600" cy="6096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397" name="Arc 37"/>
          <p:cNvSpPr>
            <a:spLocks/>
          </p:cNvSpPr>
          <p:nvPr/>
        </p:nvSpPr>
        <p:spPr bwMode="auto">
          <a:xfrm>
            <a:off x="6981547" y="4651159"/>
            <a:ext cx="228600" cy="6096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398" name="Text Box 38"/>
          <p:cNvSpPr txBox="1">
            <a:spLocks noChangeArrowheads="1"/>
          </p:cNvSpPr>
          <p:nvPr/>
        </p:nvSpPr>
        <p:spPr bwMode="auto">
          <a:xfrm>
            <a:off x="7210147" y="3431959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Substitute the numbers in</a:t>
            </a:r>
          </a:p>
        </p:txBody>
      </p:sp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7210147" y="4117759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Expand the bracket</a:t>
            </a:r>
          </a:p>
        </p:txBody>
      </p:sp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7210147" y="4879759"/>
            <a:ext cx="144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Add 2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7962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6" grpId="0"/>
      <p:bldP spid="143387" grpId="0"/>
      <p:bldP spid="143388" grpId="0"/>
      <p:bldP spid="143389" grpId="0"/>
      <p:bldP spid="143395" grpId="0" animBg="1"/>
      <p:bldP spid="143396" grpId="0" animBg="1"/>
      <p:bldP spid="143397" grpId="0" animBg="1"/>
      <p:bldP spid="143398" grpId="0"/>
      <p:bldP spid="143399" grpId="0"/>
      <p:bldP spid="1434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4381869" y="1492928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Find the equation of the line which passes through (5,7) and (3,-1)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384FBC6-C378-4D4E-9D23-328F6542B03D}"/>
                  </a:ext>
                </a:extLst>
              </p:cNvPr>
              <p:cNvSpPr txBox="1"/>
              <p:nvPr/>
            </p:nvSpPr>
            <p:spPr>
              <a:xfrm>
                <a:off x="4499499" y="3092385"/>
                <a:ext cx="113832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384FBC6-C378-4D4E-9D23-328F6542B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99" y="3092385"/>
                <a:ext cx="1138325" cy="461921"/>
              </a:xfrm>
              <a:prstGeom prst="rect">
                <a:avLst/>
              </a:prstGeom>
              <a:blipFill>
                <a:blip r:embed="rId5"/>
                <a:stretch>
                  <a:fillRect l="-1604" t="-1316" r="-1070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2D51CF4-B9F4-4262-847E-084849E66F22}"/>
                  </a:ext>
                </a:extLst>
              </p:cNvPr>
              <p:cNvSpPr txBox="1"/>
              <p:nvPr/>
            </p:nvSpPr>
            <p:spPr>
              <a:xfrm>
                <a:off x="4509856" y="3883977"/>
                <a:ext cx="111601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2D51CF4-B9F4-4262-847E-084849E66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56" y="3883977"/>
                <a:ext cx="1116010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40F6736-8301-47D8-B271-8BA7B8C8D7F4}"/>
                  </a:ext>
                </a:extLst>
              </p:cNvPr>
              <p:cNvSpPr txBox="1"/>
              <p:nvPr/>
            </p:nvSpPr>
            <p:spPr>
              <a:xfrm>
                <a:off x="4511336" y="4657814"/>
                <a:ext cx="75713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40F6736-8301-47D8-B271-8BA7B8C8D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36" y="4657814"/>
                <a:ext cx="75713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5E28D63-38EA-4D2B-9B0C-A431AEA85D1E}"/>
                  </a:ext>
                </a:extLst>
              </p:cNvPr>
              <p:cNvSpPr txBox="1"/>
              <p:nvPr/>
            </p:nvSpPr>
            <p:spPr>
              <a:xfrm>
                <a:off x="4512816" y="5493795"/>
                <a:ext cx="603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5E28D63-38EA-4D2B-9B0C-A431AEA8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816" y="5493795"/>
                <a:ext cx="603242" cy="246221"/>
              </a:xfrm>
              <a:prstGeom prst="rect">
                <a:avLst/>
              </a:prstGeom>
              <a:blipFill>
                <a:blip r:embed="rId8"/>
                <a:stretch>
                  <a:fillRect l="-4040" r="-707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37">
            <a:extLst>
              <a:ext uri="{FF2B5EF4-FFF2-40B4-BE49-F238E27FC236}">
                <a16:creationId xmlns:a16="http://schemas.microsoft.com/office/drawing/2014/main" id="{8BC1E2F5-4A92-4A27-9BAF-AE9876636136}"/>
              </a:ext>
            </a:extLst>
          </p:cNvPr>
          <p:cNvSpPr>
            <a:spLocks/>
          </p:cNvSpPr>
          <p:nvPr/>
        </p:nvSpPr>
        <p:spPr bwMode="auto">
          <a:xfrm>
            <a:off x="5765305" y="3328386"/>
            <a:ext cx="200489" cy="755342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604E8241-EEAF-4542-B32F-F6FB52A2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86" y="3414944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 carefully</a:t>
            </a:r>
          </a:p>
        </p:txBody>
      </p:sp>
      <p:sp>
        <p:nvSpPr>
          <p:cNvPr id="29" name="Arc 37">
            <a:extLst>
              <a:ext uri="{FF2B5EF4-FFF2-40B4-BE49-F238E27FC236}">
                <a16:creationId xmlns:a16="http://schemas.microsoft.com/office/drawing/2014/main" id="{7CB25DD6-8D83-4A43-B6C2-E68DB70A9E64}"/>
              </a:ext>
            </a:extLst>
          </p:cNvPr>
          <p:cNvSpPr>
            <a:spLocks/>
          </p:cNvSpPr>
          <p:nvPr/>
        </p:nvSpPr>
        <p:spPr bwMode="auto">
          <a:xfrm>
            <a:off x="5695763" y="4119978"/>
            <a:ext cx="200489" cy="755342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37">
            <a:extLst>
              <a:ext uri="{FF2B5EF4-FFF2-40B4-BE49-F238E27FC236}">
                <a16:creationId xmlns:a16="http://schemas.microsoft.com/office/drawing/2014/main" id="{2FD5521D-87D2-422C-91E0-3E3BFC81CF42}"/>
              </a:ext>
            </a:extLst>
          </p:cNvPr>
          <p:cNvSpPr>
            <a:spLocks/>
          </p:cNvSpPr>
          <p:nvPr/>
        </p:nvSpPr>
        <p:spPr bwMode="auto">
          <a:xfrm>
            <a:off x="5395401" y="4938203"/>
            <a:ext cx="197531" cy="66360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F210273C-2C15-464E-8FAB-BFB241A8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88" y="4313068"/>
            <a:ext cx="1035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Calculate</a:t>
            </a:r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91A255FE-7CCE-4419-AF70-FE75269F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349" y="4980373"/>
            <a:ext cx="10357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Calculate again</a:t>
            </a: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2FD9EEAC-937F-40BB-AAC9-BCBDA71F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048" y="2164672"/>
            <a:ext cx="2902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Start by finding the gradient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8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4381869" y="1492928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Find the equation of the line which passes through (5,7) and (3,-1)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40">
            <a:extLst>
              <a:ext uri="{FF2B5EF4-FFF2-40B4-BE49-F238E27FC236}">
                <a16:creationId xmlns:a16="http://schemas.microsoft.com/office/drawing/2014/main" id="{2FD9EEAC-937F-40BB-AAC9-BCBDA71F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761" y="2475390"/>
            <a:ext cx="3266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Now use the gradient with either coordinate, in the second formula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B4B31812-C4AE-4579-A391-5D0CDDBC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03" y="2093652"/>
            <a:ext cx="887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m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031BDAE-8BAB-4483-9F92-D851F17854E2}"/>
                  </a:ext>
                </a:extLst>
              </p:cNvPr>
              <p:cNvSpPr txBox="1"/>
              <p:nvPr/>
            </p:nvSpPr>
            <p:spPr>
              <a:xfrm>
                <a:off x="4444753" y="3295092"/>
                <a:ext cx="2007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031BDAE-8BAB-4483-9F92-D851F178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753" y="3295092"/>
                <a:ext cx="2007537" cy="276999"/>
              </a:xfrm>
              <a:prstGeom prst="rect">
                <a:avLst/>
              </a:prstGeom>
              <a:blipFill>
                <a:blip r:embed="rId5"/>
                <a:stretch>
                  <a:fillRect l="-243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49D3A67-042B-4C91-941A-14DBCEA0CD39}"/>
                  </a:ext>
                </a:extLst>
              </p:cNvPr>
              <p:cNvSpPr txBox="1"/>
              <p:nvPr/>
            </p:nvSpPr>
            <p:spPr>
              <a:xfrm>
                <a:off x="4535009" y="3864742"/>
                <a:ext cx="1746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−7=4</m:t>
                      </m:r>
                      <m:d>
                        <m:d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49D3A67-042B-4C91-941A-14DBCEA0C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009" y="3864742"/>
                <a:ext cx="1746247" cy="276999"/>
              </a:xfrm>
              <a:prstGeom prst="rect">
                <a:avLst/>
              </a:prstGeom>
              <a:blipFill>
                <a:blip r:embed="rId6"/>
                <a:stretch>
                  <a:fillRect l="-279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7C9FBB2-0BF0-41DC-98A6-32C6B1A726A1}"/>
                  </a:ext>
                </a:extLst>
              </p:cNvPr>
              <p:cNvSpPr txBox="1"/>
              <p:nvPr/>
            </p:nvSpPr>
            <p:spPr>
              <a:xfrm>
                <a:off x="4527611" y="4434392"/>
                <a:ext cx="1682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7C9FBB2-0BF0-41DC-98A6-32C6B1A7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1" y="4434392"/>
                <a:ext cx="1682897" cy="276999"/>
              </a:xfrm>
              <a:prstGeom prst="rect">
                <a:avLst/>
              </a:prstGeom>
              <a:blipFill>
                <a:blip r:embed="rId7"/>
                <a:stretch>
                  <a:fillRect l="-2899" r="-2899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F5BCD9-55AE-42B5-BDAF-DB78AE2E9481}"/>
                  </a:ext>
                </a:extLst>
              </p:cNvPr>
              <p:cNvSpPr txBox="1"/>
              <p:nvPr/>
            </p:nvSpPr>
            <p:spPr>
              <a:xfrm>
                <a:off x="4928586" y="4995165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F5BCD9-55AE-42B5-BDAF-DB78AE2E9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86" y="4995165"/>
                <a:ext cx="1278940" cy="276999"/>
              </a:xfrm>
              <a:prstGeom prst="rect">
                <a:avLst/>
              </a:prstGeom>
              <a:blipFill>
                <a:blip r:embed="rId8"/>
                <a:stretch>
                  <a:fillRect l="-4286" r="-428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7">
            <a:extLst>
              <a:ext uri="{FF2B5EF4-FFF2-40B4-BE49-F238E27FC236}">
                <a16:creationId xmlns:a16="http://schemas.microsoft.com/office/drawing/2014/main" id="{98734D21-7169-4800-8C76-3D62987FAF21}"/>
              </a:ext>
            </a:extLst>
          </p:cNvPr>
          <p:cNvSpPr>
            <a:spLocks/>
          </p:cNvSpPr>
          <p:nvPr/>
        </p:nvSpPr>
        <p:spPr bwMode="auto">
          <a:xfrm>
            <a:off x="6505110" y="3429001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FB0540F4-EBEC-4D2C-BDC0-7F5AD2C9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303" y="3515557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42" name="Arc 37">
            <a:extLst>
              <a:ext uri="{FF2B5EF4-FFF2-40B4-BE49-F238E27FC236}">
                <a16:creationId xmlns:a16="http://schemas.microsoft.com/office/drawing/2014/main" id="{DCE88525-3991-4E67-BF0D-C463A96B0876}"/>
              </a:ext>
            </a:extLst>
          </p:cNvPr>
          <p:cNvSpPr>
            <a:spLocks/>
          </p:cNvSpPr>
          <p:nvPr/>
        </p:nvSpPr>
        <p:spPr bwMode="auto">
          <a:xfrm>
            <a:off x="6408935" y="4007529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37">
            <a:extLst>
              <a:ext uri="{FF2B5EF4-FFF2-40B4-BE49-F238E27FC236}">
                <a16:creationId xmlns:a16="http://schemas.microsoft.com/office/drawing/2014/main" id="{2FD7C4EF-F4EA-438D-8FB3-2EB69983DBAC}"/>
              </a:ext>
            </a:extLst>
          </p:cNvPr>
          <p:cNvSpPr>
            <a:spLocks/>
          </p:cNvSpPr>
          <p:nvPr/>
        </p:nvSpPr>
        <p:spPr bwMode="auto">
          <a:xfrm>
            <a:off x="6366027" y="4577179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D903B533-632D-44EC-B7CA-71C1C286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75" y="4049697"/>
            <a:ext cx="1309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Expand bracket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6AF73042-44C7-46CE-AEEA-A4DE7B77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932" y="4725880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Rearrange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9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  <p:bldP spid="21" grpId="0"/>
      <p:bldP spid="35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6">
            <a:extLst>
              <a:ext uri="{FF2B5EF4-FFF2-40B4-BE49-F238E27FC236}">
                <a16:creationId xmlns:a16="http://schemas.microsoft.com/office/drawing/2014/main" id="{90D2ED93-C6C2-4AFF-9DBF-A60FF8220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1638300"/>
            <a:ext cx="43434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 y = 3x – 9 crosses the x-axis at coordinate A. Find the equation of the line with gradient </a:t>
            </a:r>
            <a:r>
              <a:rPr lang="en-GB" sz="1600" baseline="30000" dirty="0"/>
              <a:t>2</a:t>
            </a:r>
            <a:r>
              <a:rPr lang="en-GB" sz="1600" dirty="0"/>
              <a:t>/</a:t>
            </a:r>
            <a:r>
              <a:rPr lang="en-GB" sz="1600" baseline="-25000" dirty="0"/>
              <a:t>3</a:t>
            </a:r>
            <a:r>
              <a:rPr lang="en-GB" sz="1600" dirty="0"/>
              <a:t> that passes through A. Give your answer in the form </a:t>
            </a:r>
            <a:r>
              <a:rPr lang="en-GB" sz="1600" dirty="0" err="1"/>
              <a:t>ax</a:t>
            </a:r>
            <a:r>
              <a:rPr lang="en-GB" sz="1600" dirty="0"/>
              <a:t> + by + c = 0 where a, b and c are integers.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14">
            <a:extLst>
              <a:ext uri="{FF2B5EF4-FFF2-40B4-BE49-F238E27FC236}">
                <a16:creationId xmlns:a16="http://schemas.microsoft.com/office/drawing/2014/main" id="{060F69C8-2B23-44A7-9B75-0D6BC2D40355}"/>
              </a:ext>
            </a:extLst>
          </p:cNvPr>
          <p:cNvSpPr>
            <a:spLocks/>
          </p:cNvSpPr>
          <p:nvPr/>
        </p:nvSpPr>
        <p:spPr bwMode="auto">
          <a:xfrm>
            <a:off x="5879700" y="3482636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8FD3E9E8-E433-4874-A47E-DD2DAD98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300" y="3558836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At point A, y = 0</a:t>
            </a: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68EC43D6-B9DF-431D-8EBC-411A71592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3197" y="1917299"/>
            <a:ext cx="2743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6E877833-16D4-45C6-8430-9B5975996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919" y="2436642"/>
            <a:ext cx="403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FCA169C5-31FC-491C-AA45-4D5A76FAA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797" y="2145899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754F6D26-9728-4955-97D8-01F85689D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3197" y="1917299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C493CC08-6257-4C74-9C65-16E55F798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0768" y="1921106"/>
            <a:ext cx="0" cy="5195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0E7D91A5-9D95-45F5-BC9C-3DA3FBFF95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0197" y="1688699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28">
            <a:extLst>
              <a:ext uri="{FF2B5EF4-FFF2-40B4-BE49-F238E27FC236}">
                <a16:creationId xmlns:a16="http://schemas.microsoft.com/office/drawing/2014/main" id="{2F0AA4E3-D119-4E5F-8479-6E2B70050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7797" y="1688699"/>
            <a:ext cx="396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976D49E1-F3B6-43F2-9C48-DFF2D3B4A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83" y="2149706"/>
            <a:ext cx="0" cy="29510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30">
            <a:extLst>
              <a:ext uri="{FF2B5EF4-FFF2-40B4-BE49-F238E27FC236}">
                <a16:creationId xmlns:a16="http://schemas.microsoft.com/office/drawing/2014/main" id="{E727CB9D-9A1B-4F6C-94FB-CF01D7AFF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7797" y="1688699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9" name="Object 31">
            <a:extLst>
              <a:ext uri="{FF2B5EF4-FFF2-40B4-BE49-F238E27FC236}">
                <a16:creationId xmlns:a16="http://schemas.microsoft.com/office/drawing/2014/main" id="{5F7AF1E1-8B0E-4605-9CB2-A48832F61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78779"/>
              </p:ext>
            </p:extLst>
          </p:nvPr>
        </p:nvGraphicFramePr>
        <p:xfrm>
          <a:off x="4584300" y="3330236"/>
          <a:ext cx="1219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2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14543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00" y="3330236"/>
                        <a:ext cx="12192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2">
            <a:extLst>
              <a:ext uri="{FF2B5EF4-FFF2-40B4-BE49-F238E27FC236}">
                <a16:creationId xmlns:a16="http://schemas.microsoft.com/office/drawing/2014/main" id="{04B01AF9-3C09-4F64-93B9-C0CB09AF7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93816"/>
              </p:ext>
            </p:extLst>
          </p:nvPr>
        </p:nvGraphicFramePr>
        <p:xfrm>
          <a:off x="4584300" y="3787436"/>
          <a:ext cx="1193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" name="Equation" r:id="rId8" imgW="621760" imgH="177646" progId="Equation.DSMT4">
                  <p:embed/>
                </p:oleObj>
              </mc:Choice>
              <mc:Fallback>
                <p:oleObj name="Equation" r:id="rId8" imgW="621760" imgH="177646" progId="Equation.DSMT4">
                  <p:embed/>
                  <p:pic>
                    <p:nvPicPr>
                      <p:cNvPr id="14544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00" y="3787436"/>
                        <a:ext cx="11938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3">
            <a:extLst>
              <a:ext uri="{FF2B5EF4-FFF2-40B4-BE49-F238E27FC236}">
                <a16:creationId xmlns:a16="http://schemas.microsoft.com/office/drawing/2014/main" id="{E7987E65-1868-4A0D-9089-11D8E9E86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48109"/>
              </p:ext>
            </p:extLst>
          </p:nvPr>
        </p:nvGraphicFramePr>
        <p:xfrm>
          <a:off x="4584300" y="4244636"/>
          <a:ext cx="8032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4" name="Equation" r:id="rId10" imgW="418918" imgH="177723" progId="Equation.DSMT4">
                  <p:embed/>
                </p:oleObj>
              </mc:Choice>
              <mc:Fallback>
                <p:oleObj name="Equation" r:id="rId10" imgW="418918" imgH="177723" progId="Equation.DSMT4">
                  <p:embed/>
                  <p:pic>
                    <p:nvPicPr>
                      <p:cNvPr id="14544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00" y="4244636"/>
                        <a:ext cx="8032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4">
            <a:extLst>
              <a:ext uri="{FF2B5EF4-FFF2-40B4-BE49-F238E27FC236}">
                <a16:creationId xmlns:a16="http://schemas.microsoft.com/office/drawing/2014/main" id="{3EBD7FA4-0CB7-46E4-BA8F-844B5BBB7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48568"/>
              </p:ext>
            </p:extLst>
          </p:nvPr>
        </p:nvGraphicFramePr>
        <p:xfrm>
          <a:off x="4584300" y="4701836"/>
          <a:ext cx="6572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"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14544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00" y="4701836"/>
                        <a:ext cx="6572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rc 35">
            <a:extLst>
              <a:ext uri="{FF2B5EF4-FFF2-40B4-BE49-F238E27FC236}">
                <a16:creationId xmlns:a16="http://schemas.microsoft.com/office/drawing/2014/main" id="{1E8123C9-2A35-4737-BB35-6F1CF7C092CB}"/>
              </a:ext>
            </a:extLst>
          </p:cNvPr>
          <p:cNvSpPr>
            <a:spLocks/>
          </p:cNvSpPr>
          <p:nvPr/>
        </p:nvSpPr>
        <p:spPr bwMode="auto">
          <a:xfrm>
            <a:off x="5879700" y="3939836"/>
            <a:ext cx="228600" cy="5334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6584638 h 43200"/>
              <a:gd name="T4" fmla="*/ 66726 w 22231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Arc 36">
            <a:extLst>
              <a:ext uri="{FF2B5EF4-FFF2-40B4-BE49-F238E27FC236}">
                <a16:creationId xmlns:a16="http://schemas.microsoft.com/office/drawing/2014/main" id="{5AA1A835-6D24-4EFA-8260-0B8B62CA8A94}"/>
              </a:ext>
            </a:extLst>
          </p:cNvPr>
          <p:cNvSpPr>
            <a:spLocks/>
          </p:cNvSpPr>
          <p:nvPr/>
        </p:nvSpPr>
        <p:spPr bwMode="auto">
          <a:xfrm>
            <a:off x="5879700" y="4473236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37">
            <a:extLst>
              <a:ext uri="{FF2B5EF4-FFF2-40B4-BE49-F238E27FC236}">
                <a16:creationId xmlns:a16="http://schemas.microsoft.com/office/drawing/2014/main" id="{C820FA54-F990-4E8A-88A5-53C086031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00" y="4092236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Subtract 9</a:t>
            </a:r>
          </a:p>
        </p:txBody>
      </p:sp>
      <p:sp>
        <p:nvSpPr>
          <p:cNvPr id="56" name="Text Box 38">
            <a:extLst>
              <a:ext uri="{FF2B5EF4-FFF2-40B4-BE49-F238E27FC236}">
                <a16:creationId xmlns:a16="http://schemas.microsoft.com/office/drawing/2014/main" id="{E7F00213-9051-4ABB-B521-BB84B685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00" y="4625636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Divide by 3</a:t>
            </a:r>
          </a:p>
        </p:txBody>
      </p:sp>
      <p:sp>
        <p:nvSpPr>
          <p:cNvPr id="57" name="Text Box 39">
            <a:extLst>
              <a:ext uri="{FF2B5EF4-FFF2-40B4-BE49-F238E27FC236}">
                <a16:creationId xmlns:a16="http://schemas.microsoft.com/office/drawing/2014/main" id="{7F6B2469-05D4-4926-8CC0-5C5E1ABF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900" y="5387636"/>
            <a:ext cx="12192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 = (3,0)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86EB64-039F-48A1-A8BC-863A8A85FC75}"/>
              </a:ext>
            </a:extLst>
          </p:cNvPr>
          <p:cNvSpPr txBox="1"/>
          <p:nvPr/>
        </p:nvSpPr>
        <p:spPr>
          <a:xfrm>
            <a:off x="235139" y="4629150"/>
            <a:ext cx="3555811" cy="166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u="sng" dirty="0">
                <a:latin typeface="Comic Sans MS" pitchFamily="66" charset="0"/>
              </a:rPr>
              <a:t>Thought Process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‘To find the equation of the line, I need point A’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‘Point A is on the x-axis, so will have a y-coordinate of 0’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 can put y=0 into the first equation to find out the x value at A’</a:t>
            </a:r>
          </a:p>
          <a:p>
            <a:endParaRPr lang="en-GB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95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46" grpId="0" animBg="1"/>
      <p:bldP spid="47" grpId="0" animBg="1"/>
      <p:bldP spid="47" grpId="1" animBg="1"/>
      <p:bldP spid="48" grpId="0" animBg="1"/>
      <p:bldP spid="53" grpId="0" animBg="1"/>
      <p:bldP spid="54" grpId="0" animBg="1"/>
      <p:bldP spid="55" grpId="0"/>
      <p:bldP spid="56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6">
            <a:extLst>
              <a:ext uri="{FF2B5EF4-FFF2-40B4-BE49-F238E27FC236}">
                <a16:creationId xmlns:a16="http://schemas.microsoft.com/office/drawing/2014/main" id="{754A278B-847D-4A22-B042-3FD76D87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1638300"/>
            <a:ext cx="43434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 y = 3x – 9 crosses the x-axis at coordinate A. Find the equation of the line with gradient </a:t>
            </a:r>
            <a:r>
              <a:rPr lang="en-GB" sz="1600" baseline="30000" dirty="0"/>
              <a:t>2</a:t>
            </a:r>
            <a:r>
              <a:rPr lang="en-GB" sz="1600" dirty="0"/>
              <a:t>/</a:t>
            </a:r>
            <a:r>
              <a:rPr lang="en-GB" sz="1600" baseline="-25000" dirty="0"/>
              <a:t>3</a:t>
            </a:r>
            <a:r>
              <a:rPr lang="en-GB" sz="1600" dirty="0"/>
              <a:t> that passes through A. Give your answer in the form </a:t>
            </a:r>
            <a:r>
              <a:rPr lang="en-GB" sz="1600" dirty="0" err="1"/>
              <a:t>ax</a:t>
            </a:r>
            <a:r>
              <a:rPr lang="en-GB" sz="1600" dirty="0"/>
              <a:t> + by + c = 0 where a, b and c are integers.</a:t>
            </a:r>
          </a:p>
        </p:txBody>
      </p:sp>
      <p:sp>
        <p:nvSpPr>
          <p:cNvPr id="9" name="Arc 7">
            <a:extLst>
              <a:ext uri="{FF2B5EF4-FFF2-40B4-BE49-F238E27FC236}">
                <a16:creationId xmlns:a16="http://schemas.microsoft.com/office/drawing/2014/main" id="{B8F8A9AE-819B-4D17-B060-A4A5F21DDBD6}"/>
              </a:ext>
            </a:extLst>
          </p:cNvPr>
          <p:cNvSpPr>
            <a:spLocks/>
          </p:cNvSpPr>
          <p:nvPr/>
        </p:nvSpPr>
        <p:spPr bwMode="auto">
          <a:xfrm>
            <a:off x="6848475" y="3952875"/>
            <a:ext cx="228600" cy="5334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6584638 h 43200"/>
              <a:gd name="T4" fmla="*/ 66726 w 22231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DA8CAD7-9305-47BB-ACD7-BBD9828F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95287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Substitute in values</a:t>
            </a:r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DE797B6C-262D-4534-AB94-852F13980399}"/>
              </a:ext>
            </a:extLst>
          </p:cNvPr>
          <p:cNvSpPr>
            <a:spLocks/>
          </p:cNvSpPr>
          <p:nvPr/>
        </p:nvSpPr>
        <p:spPr bwMode="auto">
          <a:xfrm>
            <a:off x="6848475" y="4486275"/>
            <a:ext cx="228600" cy="6858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10884805 h 43200"/>
              <a:gd name="T4" fmla="*/ 66726 w 22231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Arc 23">
            <a:extLst>
              <a:ext uri="{FF2B5EF4-FFF2-40B4-BE49-F238E27FC236}">
                <a16:creationId xmlns:a16="http://schemas.microsoft.com/office/drawing/2014/main" id="{11DB8007-918B-4D6C-92D5-586C095BBCA3}"/>
              </a:ext>
            </a:extLst>
          </p:cNvPr>
          <p:cNvSpPr>
            <a:spLocks/>
          </p:cNvSpPr>
          <p:nvPr/>
        </p:nvSpPr>
        <p:spPr bwMode="auto">
          <a:xfrm>
            <a:off x="6848475" y="5172075"/>
            <a:ext cx="228600" cy="6858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10884805 h 43200"/>
              <a:gd name="T4" fmla="*/ 66726 w 22231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FB45B721-A0F7-4064-9F56-D2567B7E4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56247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Multiply out bracket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4235E232-484F-45D4-9AC0-314E5760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5400675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Subtract y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111E3CA4-B14B-40A5-9EC4-F72DB29C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1257300"/>
            <a:ext cx="12192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 = (3,0)</a:t>
            </a:r>
          </a:p>
        </p:txBody>
      </p:sp>
      <p:graphicFrame>
        <p:nvGraphicFramePr>
          <p:cNvPr id="16" name="Object 28">
            <a:extLst>
              <a:ext uri="{FF2B5EF4-FFF2-40B4-BE49-F238E27FC236}">
                <a16:creationId xmlns:a16="http://schemas.microsoft.com/office/drawing/2014/main" id="{BF7B4C19-5036-4203-8204-C3EB95C20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56882"/>
              </p:ext>
            </p:extLst>
          </p:nvPr>
        </p:nvGraphicFramePr>
        <p:xfrm>
          <a:off x="4638675" y="4105275"/>
          <a:ext cx="18288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1" name="Equation" r:id="rId6" imgW="1002865" imgH="393529" progId="Equation.DSMT4">
                  <p:embed/>
                </p:oleObj>
              </mc:Choice>
              <mc:Fallback>
                <p:oleObj name="Equation" r:id="rId6" imgW="1002865" imgH="393529" progId="Equation.DSMT4">
                  <p:embed/>
                  <p:pic>
                    <p:nvPicPr>
                      <p:cNvPr id="1464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105275"/>
                        <a:ext cx="18288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9">
            <a:extLst>
              <a:ext uri="{FF2B5EF4-FFF2-40B4-BE49-F238E27FC236}">
                <a16:creationId xmlns:a16="http://schemas.microsoft.com/office/drawing/2014/main" id="{F9A52AE2-6DD6-4DDA-A583-8B30AFDA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962275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247A33C3-34F4-4AA8-A413-B13B6307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2962275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(3, 0)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599892AD-41EA-4139-92EC-343F3FF1F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3343275"/>
            <a:ext cx="457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m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9DD0FB10-F103-46CE-8558-CCD7A9C0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343275"/>
            <a:ext cx="838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</a:t>
            </a:r>
            <a:r>
              <a:rPr lang="en-GB" sz="1600" baseline="30000"/>
              <a:t>2</a:t>
            </a:r>
            <a:r>
              <a:rPr lang="en-GB" sz="1600"/>
              <a:t>/</a:t>
            </a:r>
            <a:r>
              <a:rPr lang="en-GB" sz="1600" baseline="-25000"/>
              <a:t>3</a:t>
            </a:r>
          </a:p>
        </p:txBody>
      </p:sp>
      <p:graphicFrame>
        <p:nvGraphicFramePr>
          <p:cNvPr id="21" name="Object 33">
            <a:extLst>
              <a:ext uri="{FF2B5EF4-FFF2-40B4-BE49-F238E27FC236}">
                <a16:creationId xmlns:a16="http://schemas.microsoft.com/office/drawing/2014/main" id="{B20C7CDC-E224-4C8C-8B4F-99B1B208B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25678"/>
              </p:ext>
            </p:extLst>
          </p:nvPr>
        </p:nvGraphicFramePr>
        <p:xfrm>
          <a:off x="4562475" y="3724275"/>
          <a:ext cx="1905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2" name="Equation" r:id="rId8" imgW="1091726" imgH="228501" progId="Equation.DSMT4">
                  <p:embed/>
                </p:oleObj>
              </mc:Choice>
              <mc:Fallback>
                <p:oleObj name="Equation" r:id="rId8" imgW="1091726" imgH="228501" progId="Equation.DSMT4">
                  <p:embed/>
                  <p:pic>
                    <p:nvPicPr>
                      <p:cNvPr id="14646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724275"/>
                        <a:ext cx="19050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6">
            <a:extLst>
              <a:ext uri="{FF2B5EF4-FFF2-40B4-BE49-F238E27FC236}">
                <a16:creationId xmlns:a16="http://schemas.microsoft.com/office/drawing/2014/main" id="{3833B381-5177-4DE1-A198-A561F2FE6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36367"/>
              </p:ext>
            </p:extLst>
          </p:nvPr>
        </p:nvGraphicFramePr>
        <p:xfrm>
          <a:off x="5019675" y="4791075"/>
          <a:ext cx="12731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3" name="Equation" r:id="rId10" imgW="698197" imgH="393529" progId="Equation.DSMT4">
                  <p:embed/>
                </p:oleObj>
              </mc:Choice>
              <mc:Fallback>
                <p:oleObj name="Equation" r:id="rId10" imgW="698197" imgH="393529" progId="Equation.DSMT4">
                  <p:embed/>
                  <p:pic>
                    <p:nvPicPr>
                      <p:cNvPr id="14646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791075"/>
                        <a:ext cx="12731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7">
            <a:extLst>
              <a:ext uri="{FF2B5EF4-FFF2-40B4-BE49-F238E27FC236}">
                <a16:creationId xmlns:a16="http://schemas.microsoft.com/office/drawing/2014/main" id="{828BE83A-E6DA-4EDB-80C9-DC85F3706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49983"/>
              </p:ext>
            </p:extLst>
          </p:nvPr>
        </p:nvGraphicFramePr>
        <p:xfrm>
          <a:off x="5019675" y="5553075"/>
          <a:ext cx="16446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" name="Equation" r:id="rId12" imgW="901309" imgH="393529" progId="Equation.DSMT4">
                  <p:embed/>
                </p:oleObj>
              </mc:Choice>
              <mc:Fallback>
                <p:oleObj name="Equation" r:id="rId12" imgW="901309" imgH="393529" progId="Equation.DSMT4">
                  <p:embed/>
                  <p:pic>
                    <p:nvPicPr>
                      <p:cNvPr id="14646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5553075"/>
                        <a:ext cx="16446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8">
            <a:extLst>
              <a:ext uri="{FF2B5EF4-FFF2-40B4-BE49-F238E27FC236}">
                <a16:creationId xmlns:a16="http://schemas.microsoft.com/office/drawing/2014/main" id="{21B6D8AC-B7A4-4A5D-A922-1AE152FF8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37778"/>
              </p:ext>
            </p:extLst>
          </p:nvPr>
        </p:nvGraphicFramePr>
        <p:xfrm>
          <a:off x="5019675" y="6324600"/>
          <a:ext cx="1692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5" name="Equation" r:id="rId14" imgW="926698" imgH="203112" progId="Equation.DSMT4">
                  <p:embed/>
                </p:oleObj>
              </mc:Choice>
              <mc:Fallback>
                <p:oleObj name="Equation" r:id="rId14" imgW="926698" imgH="203112" progId="Equation.DSMT4">
                  <p:embed/>
                  <p:pic>
                    <p:nvPicPr>
                      <p:cNvPr id="14647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6324600"/>
                        <a:ext cx="16922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39">
            <a:extLst>
              <a:ext uri="{FF2B5EF4-FFF2-40B4-BE49-F238E27FC236}">
                <a16:creationId xmlns:a16="http://schemas.microsoft.com/office/drawing/2014/main" id="{1C65F9DC-79B3-4934-B42B-CE7805979622}"/>
              </a:ext>
            </a:extLst>
          </p:cNvPr>
          <p:cNvSpPr>
            <a:spLocks/>
          </p:cNvSpPr>
          <p:nvPr/>
        </p:nvSpPr>
        <p:spPr bwMode="auto">
          <a:xfrm>
            <a:off x="6848475" y="5857875"/>
            <a:ext cx="228600" cy="6858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10884805 h 43200"/>
              <a:gd name="T4" fmla="*/ 66726 w 22231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9164B85C-8D32-4568-9D71-5C4ED707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6086475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Multiply by 3</a:t>
            </a:r>
          </a:p>
        </p:txBody>
      </p:sp>
      <p:sp>
        <p:nvSpPr>
          <p:cNvPr id="28" name="Line 41">
            <a:extLst>
              <a:ext uri="{FF2B5EF4-FFF2-40B4-BE49-F238E27FC236}">
                <a16:creationId xmlns:a16="http://schemas.microsoft.com/office/drawing/2014/main" id="{265CF8FE-46FE-43B3-9B06-5A748A192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1943100"/>
            <a:ext cx="2743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2">
            <a:extLst>
              <a:ext uri="{FF2B5EF4-FFF2-40B4-BE49-F238E27FC236}">
                <a16:creationId xmlns:a16="http://schemas.microsoft.com/office/drawing/2014/main" id="{96EBF970-F880-405A-9D76-8ECDE23CD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5" y="2400300"/>
            <a:ext cx="403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43">
            <a:extLst>
              <a:ext uri="{FF2B5EF4-FFF2-40B4-BE49-F238E27FC236}">
                <a16:creationId xmlns:a16="http://schemas.microsoft.com/office/drawing/2014/main" id="{00DB6019-D53A-4FC6-B324-58AF5F81C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5" y="2171700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44">
            <a:extLst>
              <a:ext uri="{FF2B5EF4-FFF2-40B4-BE49-F238E27FC236}">
                <a16:creationId xmlns:a16="http://schemas.microsoft.com/office/drawing/2014/main" id="{D8CAC73E-4A00-4D3A-8EE1-914481419A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0725" y="19431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5">
            <a:extLst>
              <a:ext uri="{FF2B5EF4-FFF2-40B4-BE49-F238E27FC236}">
                <a16:creationId xmlns:a16="http://schemas.microsoft.com/office/drawing/2014/main" id="{864F31D8-2715-4D97-8972-3387B2236E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3925" y="19431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46">
            <a:extLst>
              <a:ext uri="{FF2B5EF4-FFF2-40B4-BE49-F238E27FC236}">
                <a16:creationId xmlns:a16="http://schemas.microsoft.com/office/drawing/2014/main" id="{553ED377-0790-4D12-89EF-FF9ADE5BF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5325" y="2171700"/>
            <a:ext cx="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32218F-F7FF-417F-B861-7CA4C84AD81A}"/>
              </a:ext>
            </a:extLst>
          </p:cNvPr>
          <p:cNvSpPr txBox="1"/>
          <p:nvPr/>
        </p:nvSpPr>
        <p:spPr>
          <a:xfrm>
            <a:off x="235139" y="4629150"/>
            <a:ext cx="3555811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u="sng" dirty="0">
                <a:latin typeface="Comic Sans MS" pitchFamily="66" charset="0"/>
              </a:rPr>
              <a:t>Thought Process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‘To find the equation of the line, I need point A’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‘Point A is on the x-axis, so will have a y-coordinate of 0’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‘As the equation I have already, crosses A as well, I can put y=0 into it to find out the x value at A’</a:t>
            </a:r>
          </a:p>
          <a:p>
            <a:endParaRPr lang="en-GB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41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7">
            <a:extLst>
              <a:ext uri="{FF2B5EF4-FFF2-40B4-BE49-F238E27FC236}">
                <a16:creationId xmlns:a16="http://schemas.microsoft.com/office/drawing/2014/main" id="{2AF5029F-E201-432E-8D37-DCC20DB7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1304925"/>
            <a:ext cx="4343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lines y = 4x – 7 and 2x + 3y – 21 = 0 intersect at point A. Point B has co-ordinates (-2, 8). Find the equation of the line that passes through A and B</a:t>
            </a:r>
          </a:p>
        </p:txBody>
      </p:sp>
      <p:graphicFrame>
        <p:nvGraphicFramePr>
          <p:cNvPr id="41" name="Object 28">
            <a:extLst>
              <a:ext uri="{FF2B5EF4-FFF2-40B4-BE49-F238E27FC236}">
                <a16:creationId xmlns:a16="http://schemas.microsoft.com/office/drawing/2014/main" id="{6D3AF921-15EB-4F61-B5F3-1A0CF432C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49828"/>
              </p:ext>
            </p:extLst>
          </p:nvPr>
        </p:nvGraphicFramePr>
        <p:xfrm>
          <a:off x="4486275" y="2505075"/>
          <a:ext cx="1219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0" name="Equation" r:id="rId6" imgW="660113" imgH="203112" progId="Equation.DSMT4">
                  <p:embed/>
                </p:oleObj>
              </mc:Choice>
              <mc:Fallback>
                <p:oleObj name="Equation" r:id="rId6" imgW="660113" imgH="203112" progId="Equation.DSMT4">
                  <p:embed/>
                  <p:pic>
                    <p:nvPicPr>
                      <p:cNvPr id="1495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505075"/>
                        <a:ext cx="1219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>
            <a:extLst>
              <a:ext uri="{FF2B5EF4-FFF2-40B4-BE49-F238E27FC236}">
                <a16:creationId xmlns:a16="http://schemas.microsoft.com/office/drawing/2014/main" id="{8E36A6C9-01F8-424A-9476-105955EA1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80322"/>
              </p:ext>
            </p:extLst>
          </p:nvPr>
        </p:nvGraphicFramePr>
        <p:xfrm>
          <a:off x="6543675" y="2505075"/>
          <a:ext cx="1852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1" name="Equation" r:id="rId8" imgW="1002865" imgH="203112" progId="Equation.DSMT4">
                  <p:embed/>
                </p:oleObj>
              </mc:Choice>
              <mc:Fallback>
                <p:oleObj name="Equation" r:id="rId8" imgW="1002865" imgH="203112" progId="Equation.DSMT4">
                  <p:embed/>
                  <p:pic>
                    <p:nvPicPr>
                      <p:cNvPr id="14953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2505075"/>
                        <a:ext cx="1852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2">
            <a:extLst>
              <a:ext uri="{FF2B5EF4-FFF2-40B4-BE49-F238E27FC236}">
                <a16:creationId xmlns:a16="http://schemas.microsoft.com/office/drawing/2014/main" id="{4ABE23BB-46C3-4CFA-BB13-AA89A0AA7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15283"/>
              </p:ext>
            </p:extLst>
          </p:nvPr>
        </p:nvGraphicFramePr>
        <p:xfrm>
          <a:off x="5010150" y="3333750"/>
          <a:ext cx="1852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2" name="Equation" r:id="rId10" imgW="1002865" imgH="203112" progId="Equation.DSMT4">
                  <p:embed/>
                </p:oleObj>
              </mc:Choice>
              <mc:Fallback>
                <p:oleObj name="Equation" r:id="rId10" imgW="1002865" imgH="203112" progId="Equation.DSMT4">
                  <p:embed/>
                  <p:pic>
                    <p:nvPicPr>
                      <p:cNvPr id="14953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3333750"/>
                        <a:ext cx="18526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3">
            <a:extLst>
              <a:ext uri="{FF2B5EF4-FFF2-40B4-BE49-F238E27FC236}">
                <a16:creationId xmlns:a16="http://schemas.microsoft.com/office/drawing/2014/main" id="{9B86FD0D-3834-44DB-B0BA-30BD187A1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8995"/>
              </p:ext>
            </p:extLst>
          </p:nvPr>
        </p:nvGraphicFramePr>
        <p:xfrm>
          <a:off x="4324350" y="3867150"/>
          <a:ext cx="255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3" name="Equation" r:id="rId12" imgW="1384300" imgH="203200" progId="Equation.DSMT4">
                  <p:embed/>
                </p:oleObj>
              </mc:Choice>
              <mc:Fallback>
                <p:oleObj name="Equation" r:id="rId12" imgW="1384300" imgH="203200" progId="Equation.DSMT4">
                  <p:embed/>
                  <p:pic>
                    <p:nvPicPr>
                      <p:cNvPr id="14953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867150"/>
                        <a:ext cx="25558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4">
            <a:extLst>
              <a:ext uri="{FF2B5EF4-FFF2-40B4-BE49-F238E27FC236}">
                <a16:creationId xmlns:a16="http://schemas.microsoft.com/office/drawing/2014/main" id="{92688B4B-7F83-479C-A6D3-BD20ABCBB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45808"/>
              </p:ext>
            </p:extLst>
          </p:nvPr>
        </p:nvGraphicFramePr>
        <p:xfrm>
          <a:off x="4476750" y="4400550"/>
          <a:ext cx="24622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4" name="Equation" r:id="rId14" imgW="1332921" imgH="177723" progId="Equation.DSMT4">
                  <p:embed/>
                </p:oleObj>
              </mc:Choice>
              <mc:Fallback>
                <p:oleObj name="Equation" r:id="rId14" imgW="1332921" imgH="177723" progId="Equation.DSMT4">
                  <p:embed/>
                  <p:pic>
                    <p:nvPicPr>
                      <p:cNvPr id="14953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00550"/>
                        <a:ext cx="24622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5">
            <a:extLst>
              <a:ext uri="{FF2B5EF4-FFF2-40B4-BE49-F238E27FC236}">
                <a16:creationId xmlns:a16="http://schemas.microsoft.com/office/drawing/2014/main" id="{BE086F05-C5E1-45A7-BFD9-F0286FBA4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72688"/>
              </p:ext>
            </p:extLst>
          </p:nvPr>
        </p:nvGraphicFramePr>
        <p:xfrm>
          <a:off x="6000750" y="4857750"/>
          <a:ext cx="10556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5" name="Equation" r:id="rId16" imgW="571004" imgH="177646" progId="Equation.DSMT4">
                  <p:embed/>
                </p:oleObj>
              </mc:Choice>
              <mc:Fallback>
                <p:oleObj name="Equation" r:id="rId16" imgW="571004" imgH="177646" progId="Equation.DSMT4">
                  <p:embed/>
                  <p:pic>
                    <p:nvPicPr>
                      <p:cNvPr id="1495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857750"/>
                        <a:ext cx="10556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6">
            <a:extLst>
              <a:ext uri="{FF2B5EF4-FFF2-40B4-BE49-F238E27FC236}">
                <a16:creationId xmlns:a16="http://schemas.microsoft.com/office/drawing/2014/main" id="{0A25D960-3A56-401F-9F65-722D9D84C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34907"/>
              </p:ext>
            </p:extLst>
          </p:nvPr>
        </p:nvGraphicFramePr>
        <p:xfrm>
          <a:off x="6305550" y="5338763"/>
          <a:ext cx="6334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6"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1495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5338763"/>
                        <a:ext cx="6334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7">
            <a:extLst>
              <a:ext uri="{FF2B5EF4-FFF2-40B4-BE49-F238E27FC236}">
                <a16:creationId xmlns:a16="http://schemas.microsoft.com/office/drawing/2014/main" id="{935B7F87-6C51-4007-BC62-CA4BD87AD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47174"/>
              </p:ext>
            </p:extLst>
          </p:nvPr>
        </p:nvGraphicFramePr>
        <p:xfrm>
          <a:off x="6294438" y="5772150"/>
          <a:ext cx="6572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7" name="Equation" r:id="rId20" imgW="355292" imgH="203024" progId="Equation.DSMT4">
                  <p:embed/>
                </p:oleObj>
              </mc:Choice>
              <mc:Fallback>
                <p:oleObj name="Equation" r:id="rId20" imgW="355292" imgH="203024" progId="Equation.DSMT4">
                  <p:embed/>
                  <p:pic>
                    <p:nvPicPr>
                      <p:cNvPr id="149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5772150"/>
                        <a:ext cx="6572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8">
            <a:extLst>
              <a:ext uri="{FF2B5EF4-FFF2-40B4-BE49-F238E27FC236}">
                <a16:creationId xmlns:a16="http://schemas.microsoft.com/office/drawing/2014/main" id="{DA457FAF-4FF3-4064-98C4-9D19FA81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5695950"/>
            <a:ext cx="11430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 = (3,5)</a:t>
            </a:r>
          </a:p>
        </p:txBody>
      </p:sp>
      <p:sp>
        <p:nvSpPr>
          <p:cNvPr id="50" name="Line 39">
            <a:extLst>
              <a:ext uri="{FF2B5EF4-FFF2-40B4-BE49-F238E27FC236}">
                <a16:creationId xmlns:a16="http://schemas.microsoft.com/office/drawing/2014/main" id="{EF7E3545-EE64-422C-B550-C16E326C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30289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Arc 40">
            <a:extLst>
              <a:ext uri="{FF2B5EF4-FFF2-40B4-BE49-F238E27FC236}">
                <a16:creationId xmlns:a16="http://schemas.microsoft.com/office/drawing/2014/main" id="{D08F7317-E24C-4286-97F0-B15C9A9D91AD}"/>
              </a:ext>
            </a:extLst>
          </p:cNvPr>
          <p:cNvSpPr>
            <a:spLocks/>
          </p:cNvSpPr>
          <p:nvPr/>
        </p:nvSpPr>
        <p:spPr bwMode="auto">
          <a:xfrm>
            <a:off x="7067550" y="3495675"/>
            <a:ext cx="228600" cy="6096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41">
            <a:extLst>
              <a:ext uri="{FF2B5EF4-FFF2-40B4-BE49-F238E27FC236}">
                <a16:creationId xmlns:a16="http://schemas.microsoft.com/office/drawing/2014/main" id="{2135E155-F7A8-45D6-BCA8-F0EC66F6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562350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Replace y with ‘4x - 7’</a:t>
            </a:r>
          </a:p>
        </p:txBody>
      </p:sp>
      <p:sp>
        <p:nvSpPr>
          <p:cNvPr id="53" name="Arc 42">
            <a:extLst>
              <a:ext uri="{FF2B5EF4-FFF2-40B4-BE49-F238E27FC236}">
                <a16:creationId xmlns:a16="http://schemas.microsoft.com/office/drawing/2014/main" id="{DEAA6A86-E62D-4746-97D2-B03232DE9BBA}"/>
              </a:ext>
            </a:extLst>
          </p:cNvPr>
          <p:cNvSpPr>
            <a:spLocks/>
          </p:cNvSpPr>
          <p:nvPr/>
        </p:nvSpPr>
        <p:spPr bwMode="auto">
          <a:xfrm>
            <a:off x="7067550" y="4095750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Arc 43">
            <a:extLst>
              <a:ext uri="{FF2B5EF4-FFF2-40B4-BE49-F238E27FC236}">
                <a16:creationId xmlns:a16="http://schemas.microsoft.com/office/drawing/2014/main" id="{8B7D0CF1-BE9D-4AED-8104-1EE505D490DF}"/>
              </a:ext>
            </a:extLst>
          </p:cNvPr>
          <p:cNvSpPr>
            <a:spLocks/>
          </p:cNvSpPr>
          <p:nvPr/>
        </p:nvSpPr>
        <p:spPr bwMode="auto">
          <a:xfrm>
            <a:off x="7067550" y="4552950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Arc 44">
            <a:extLst>
              <a:ext uri="{FF2B5EF4-FFF2-40B4-BE49-F238E27FC236}">
                <a16:creationId xmlns:a16="http://schemas.microsoft.com/office/drawing/2014/main" id="{BFF1181A-79A9-4F21-B54F-67C711451D53}"/>
              </a:ext>
            </a:extLst>
          </p:cNvPr>
          <p:cNvSpPr>
            <a:spLocks/>
          </p:cNvSpPr>
          <p:nvPr/>
        </p:nvSpPr>
        <p:spPr bwMode="auto">
          <a:xfrm>
            <a:off x="7067550" y="5010150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Arc 45">
            <a:extLst>
              <a:ext uri="{FF2B5EF4-FFF2-40B4-BE49-F238E27FC236}">
                <a16:creationId xmlns:a16="http://schemas.microsoft.com/office/drawing/2014/main" id="{D37842E5-43A0-44B7-93C4-836AE49C511E}"/>
              </a:ext>
            </a:extLst>
          </p:cNvPr>
          <p:cNvSpPr>
            <a:spLocks/>
          </p:cNvSpPr>
          <p:nvPr/>
        </p:nvSpPr>
        <p:spPr bwMode="auto">
          <a:xfrm>
            <a:off x="7067550" y="5491163"/>
            <a:ext cx="228600" cy="4572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4837695 h 43200"/>
              <a:gd name="T4" fmla="*/ 66726 w 22231"/>
              <a:gd name="T5" fmla="*/ 24193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6">
            <a:extLst>
              <a:ext uri="{FF2B5EF4-FFF2-40B4-BE49-F238E27FC236}">
                <a16:creationId xmlns:a16="http://schemas.microsoft.com/office/drawing/2014/main" id="{4A2A9222-7D75-45DA-AD31-3EEB8523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095750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Expand the bracket</a:t>
            </a:r>
          </a:p>
        </p:txBody>
      </p:sp>
      <p:sp>
        <p:nvSpPr>
          <p:cNvPr id="58" name="Text Box 47">
            <a:extLst>
              <a:ext uri="{FF2B5EF4-FFF2-40B4-BE49-F238E27FC236}">
                <a16:creationId xmlns:a16="http://schemas.microsoft.com/office/drawing/2014/main" id="{60A07033-62A3-431A-96B5-F08FEBF3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552950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Group x’s and add 42</a:t>
            </a:r>
          </a:p>
        </p:txBody>
      </p:sp>
      <p:sp>
        <p:nvSpPr>
          <p:cNvPr id="59" name="Text Box 48">
            <a:extLst>
              <a:ext uri="{FF2B5EF4-FFF2-40B4-BE49-F238E27FC236}">
                <a16:creationId xmlns:a16="http://schemas.microsoft.com/office/drawing/2014/main" id="{B45DA0D5-EBD1-475B-9927-E845DA12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086350"/>
            <a:ext cx="1600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Divide by 14</a:t>
            </a:r>
          </a:p>
        </p:txBody>
      </p:sp>
      <p:sp>
        <p:nvSpPr>
          <p:cNvPr id="60" name="Text Box 49">
            <a:extLst>
              <a:ext uri="{FF2B5EF4-FFF2-40B4-BE49-F238E27FC236}">
                <a16:creationId xmlns:a16="http://schemas.microsoft.com/office/drawing/2014/main" id="{E98FC7AB-3AB8-4D43-973B-675E0516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414963"/>
            <a:ext cx="18192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x into one of the first equations to get y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C8304F9-4D49-4AE4-9007-BC1A641BC401}"/>
              </a:ext>
            </a:extLst>
          </p:cNvPr>
          <p:cNvSpPr txBox="1"/>
          <p:nvPr/>
        </p:nvSpPr>
        <p:spPr>
          <a:xfrm>
            <a:off x="225614" y="4552950"/>
            <a:ext cx="3555811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u="sng" dirty="0">
                <a:latin typeface="Comic Sans MS" pitchFamily="66" charset="0"/>
              </a:rPr>
              <a:t>Thought Process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‘We need to find point A’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‘If the equations intersect at A, they have the same value for y (and x)’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 could try to solve these as simultaneous equations’</a:t>
            </a:r>
          </a:p>
          <a:p>
            <a:endParaRPr lang="en-GB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8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D8498-D740-4326-B278-01FE84A63FDC}"/>
              </a:ext>
            </a:extLst>
          </p:cNvPr>
          <p:cNvSpPr txBox="1"/>
          <p:nvPr/>
        </p:nvSpPr>
        <p:spPr>
          <a:xfrm>
            <a:off x="225614" y="4552950"/>
            <a:ext cx="3555811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u="sng" dirty="0">
                <a:latin typeface="Comic Sans MS" pitchFamily="66" charset="0"/>
              </a:rPr>
              <a:t>Thought Process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‘We need to find point A’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‘If the equations intersect at A, they have the same value for y (and x)’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 could try to solve these as simultaneous equations’</a:t>
            </a:r>
          </a:p>
          <a:p>
            <a:endParaRPr lang="en-GB" sz="1400" dirty="0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2BF5F67F-8AD5-46FD-ADEC-0A48631E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885825"/>
            <a:ext cx="11430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 = (3,5)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DD6DEDA8-12E9-4AF0-8B5F-047912793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2428875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9E74BF82-66F0-404D-B47D-3F57D339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428875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2</a:t>
            </a:r>
            <a:r>
              <a:rPr lang="en-GB" sz="1600"/>
              <a:t>, y</a:t>
            </a:r>
            <a:r>
              <a:rPr lang="en-GB" sz="1600" baseline="-25000"/>
              <a:t>2</a:t>
            </a:r>
            <a:r>
              <a:rPr lang="en-GB" sz="1600"/>
              <a:t>)</a:t>
            </a: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A8327751-87F4-4D3F-A035-C6FC1FF8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428875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(3, 5)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1CF08D8A-39D7-4EA6-91F3-42652F346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428875"/>
            <a:ext cx="1143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(-2, 8)</a:t>
            </a:r>
          </a:p>
        </p:txBody>
      </p:sp>
      <p:sp>
        <p:nvSpPr>
          <p:cNvPr id="28" name="Arc 44">
            <a:extLst>
              <a:ext uri="{FF2B5EF4-FFF2-40B4-BE49-F238E27FC236}">
                <a16:creationId xmlns:a16="http://schemas.microsoft.com/office/drawing/2014/main" id="{5B84A156-6DB8-4B6A-9ED7-49921360C27E}"/>
              </a:ext>
            </a:extLst>
          </p:cNvPr>
          <p:cNvSpPr>
            <a:spLocks/>
          </p:cNvSpPr>
          <p:nvPr/>
        </p:nvSpPr>
        <p:spPr bwMode="auto">
          <a:xfrm>
            <a:off x="5886450" y="3476625"/>
            <a:ext cx="247650" cy="81915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3359512 h 43200"/>
              <a:gd name="T4" fmla="*/ 66726 w 22231"/>
              <a:gd name="T5" fmla="*/ 16801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178D9B79-A78B-4F53-883A-E42B5238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3638550"/>
            <a:ext cx="1533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2D97C2E9-11CC-470A-8556-991CBCC2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1304925"/>
            <a:ext cx="4343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lines y = 4x – 7 and 2x + 3y – 21 = 0 intersect at point A. Point B has co-ordinates (-2, 8). Find the equation of the line that passes through A and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6B3E0A8-E3F2-4F42-A3F9-34DAD3334155}"/>
                  </a:ext>
                </a:extLst>
              </p:cNvPr>
              <p:cNvSpPr txBox="1"/>
              <p:nvPr/>
            </p:nvSpPr>
            <p:spPr>
              <a:xfrm>
                <a:off x="4351260" y="3229342"/>
                <a:ext cx="1282980" cy="519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16B3E0A8-E3F2-4F42-A3F9-34DAD3334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60" y="3229342"/>
                <a:ext cx="1282980" cy="51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ACB210-64B1-49ED-A488-56F68277BE4C}"/>
                  </a:ext>
                </a:extLst>
              </p:cNvPr>
              <p:cNvSpPr txBox="1"/>
              <p:nvPr/>
            </p:nvSpPr>
            <p:spPr>
              <a:xfrm>
                <a:off x="4351260" y="3981817"/>
                <a:ext cx="1257524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ACB210-64B1-49ED-A488-56F68277B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60" y="3981817"/>
                <a:ext cx="1257524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1ABA031-EB9F-426B-9CA0-7D89DADBA73A}"/>
                  </a:ext>
                </a:extLst>
              </p:cNvPr>
              <p:cNvSpPr txBox="1"/>
              <p:nvPr/>
            </p:nvSpPr>
            <p:spPr>
              <a:xfrm>
                <a:off x="4351260" y="4762867"/>
                <a:ext cx="163608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1ABA031-EB9F-426B-9CA0-7D89DADB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60" y="4762867"/>
                <a:ext cx="1636089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44">
            <a:extLst>
              <a:ext uri="{FF2B5EF4-FFF2-40B4-BE49-F238E27FC236}">
                <a16:creationId xmlns:a16="http://schemas.microsoft.com/office/drawing/2014/main" id="{8D1F7560-EBCB-4819-90DE-7F74C5F9ED77}"/>
              </a:ext>
            </a:extLst>
          </p:cNvPr>
          <p:cNvSpPr>
            <a:spLocks/>
          </p:cNvSpPr>
          <p:nvPr/>
        </p:nvSpPr>
        <p:spPr bwMode="auto">
          <a:xfrm>
            <a:off x="6229350" y="4276725"/>
            <a:ext cx="247650" cy="800100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3359512 h 43200"/>
              <a:gd name="T4" fmla="*/ 66726 w 22231"/>
              <a:gd name="T5" fmla="*/ 16801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69463E90-0314-4D4B-B482-0B6E3852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4524375"/>
            <a:ext cx="1533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Calculate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1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4" grpId="0"/>
      <p:bldP spid="35" grpId="0"/>
      <p:bldP spid="39" grpId="0"/>
      <p:bldP spid="40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236616"/>
                <a:ext cx="4171405" cy="5251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1) Find the point of intersection for each pair of lines: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Simplify each of the following: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rad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236616"/>
                <a:ext cx="4171405" cy="5251269"/>
              </a:xfrm>
              <a:blipFill>
                <a:blip r:embed="rId2"/>
                <a:stretch>
                  <a:fillRect l="-1460" t="-1278" r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4549" y="1236616"/>
                <a:ext cx="4171405" cy="5251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Make y the subject of each equation: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9" y="1236616"/>
                <a:ext cx="4171405" cy="5251269"/>
              </a:xfrm>
              <a:prstGeom prst="rect">
                <a:avLst/>
              </a:prstGeom>
              <a:blipFill>
                <a:blip r:embed="rId3"/>
                <a:stretch>
                  <a:fillRect l="-146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5755" y="2238103"/>
                <a:ext cx="14446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(−2,−1)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755" y="2238103"/>
                <a:ext cx="1444626" cy="461665"/>
              </a:xfrm>
              <a:prstGeom prst="rect">
                <a:avLst/>
              </a:prstGeom>
              <a:blipFill>
                <a:blip r:embed="rId4"/>
                <a:stretch>
                  <a:fillRect l="-42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0592" y="2966747"/>
                <a:ext cx="104631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592" y="2966747"/>
                <a:ext cx="1046312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6312" y="3862249"/>
                <a:ext cx="934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312" y="3862249"/>
                <a:ext cx="934871" cy="461665"/>
              </a:xfrm>
              <a:prstGeom prst="rect">
                <a:avLst/>
              </a:prstGeom>
              <a:blipFill>
                <a:blip r:embed="rId6"/>
                <a:stretch>
                  <a:fillRect l="-654" r="-654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2898" y="5047826"/>
                <a:ext cx="715388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98" y="5047826"/>
                <a:ext cx="715388" cy="442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81564" y="5490511"/>
                <a:ext cx="858055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64" y="5490511"/>
                <a:ext cx="858055" cy="442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45444" y="5933196"/>
                <a:ext cx="715388" cy="44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44" y="5933196"/>
                <a:ext cx="715388" cy="442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06978" y="2362124"/>
                <a:ext cx="1480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78" y="2362124"/>
                <a:ext cx="1480790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06978" y="3526997"/>
                <a:ext cx="1523559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78" y="3526997"/>
                <a:ext cx="1523559" cy="670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06978" y="4715823"/>
                <a:ext cx="1666225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78" y="4715823"/>
                <a:ext cx="1666225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E978F459-AF5D-4C19-AA7E-3E58A178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equation of a straight line can be found if you know two points on the line, or you know its gradient and a single point.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6" y="3799640"/>
                <a:ext cx="322203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B0D48DB9-5848-4170-B47D-BAE5ADC1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5F03C2-49F7-45B6-AE15-F6F0D52E76D3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5" y="2629267"/>
                <a:ext cx="2083198" cy="817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AD8498-D740-4326-B278-01FE84A63FDC}"/>
              </a:ext>
            </a:extLst>
          </p:cNvPr>
          <p:cNvSpPr txBox="1"/>
          <p:nvPr/>
        </p:nvSpPr>
        <p:spPr>
          <a:xfrm>
            <a:off x="225614" y="4552950"/>
            <a:ext cx="3555811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u="sng" dirty="0">
                <a:latin typeface="Comic Sans MS" pitchFamily="66" charset="0"/>
              </a:rPr>
              <a:t>Thought Process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‘We need to find point A’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‘If the equations intersect at A, they have the same value for y (and x)’</a:t>
            </a:r>
          </a:p>
          <a:p>
            <a:pPr algn="ctr">
              <a:lnSpc>
                <a:spcPct val="90000"/>
              </a:lnSpc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omic Sans MS" pitchFamily="66" charset="0"/>
              </a:rPr>
              <a:t>‘I could try to solve these as simultaneous equations’</a:t>
            </a:r>
          </a:p>
          <a:p>
            <a:endParaRPr lang="en-GB" sz="1400" dirty="0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2BF5F67F-8AD5-46FD-ADEC-0A48631E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885825"/>
            <a:ext cx="1143000" cy="349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 = (3,5)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DD6DEDA8-12E9-4AF0-8B5F-047912793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2428875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9E74BF82-66F0-404D-B47D-3F57D339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428875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2</a:t>
            </a:r>
            <a:r>
              <a:rPr lang="en-GB" sz="1600"/>
              <a:t>, y</a:t>
            </a:r>
            <a:r>
              <a:rPr lang="en-GB" sz="1600" baseline="-25000"/>
              <a:t>2</a:t>
            </a:r>
            <a:r>
              <a:rPr lang="en-GB" sz="1600"/>
              <a:t>)</a:t>
            </a: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A8327751-87F4-4D3F-A035-C6FC1FF8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428875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(3, 5)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1CF08D8A-39D7-4EA6-91F3-42652F346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428875"/>
            <a:ext cx="1143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(-2, 8)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2D97C2E9-11CC-470A-8556-991CBCC2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1304925"/>
            <a:ext cx="43434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lines y = 4x – 7 and 2x + 3y – 21 = 0 intersect at point A. Point B has co-ordinates (-2, 8). Find the equation of the line that passes through A and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8ED153-79D4-4344-84FC-96FD7B055A52}"/>
                  </a:ext>
                </a:extLst>
              </p:cNvPr>
              <p:cNvSpPr txBox="1"/>
              <p:nvPr/>
            </p:nvSpPr>
            <p:spPr>
              <a:xfrm>
                <a:off x="8180310" y="2124442"/>
                <a:ext cx="892039" cy="5204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8ED153-79D4-4344-84FC-96FD7B05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310" y="2124442"/>
                <a:ext cx="892039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AAA9D3B-EA97-4136-873E-688292EEEEA6}"/>
                  </a:ext>
                </a:extLst>
              </p:cNvPr>
              <p:cNvSpPr txBox="1"/>
              <p:nvPr/>
            </p:nvSpPr>
            <p:spPr>
              <a:xfrm>
                <a:off x="5044828" y="3618942"/>
                <a:ext cx="199631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AAA9D3B-EA97-4136-873E-688292EE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28" y="3618942"/>
                <a:ext cx="1996316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86277FF-28F1-4774-A9DA-68F6700053DC}"/>
                  </a:ext>
                </a:extLst>
              </p:cNvPr>
              <p:cNvSpPr txBox="1"/>
              <p:nvPr/>
            </p:nvSpPr>
            <p:spPr>
              <a:xfrm>
                <a:off x="4949578" y="3161742"/>
                <a:ext cx="2007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86277FF-28F1-4774-A9DA-68F670005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78" y="3161742"/>
                <a:ext cx="2007537" cy="276999"/>
              </a:xfrm>
              <a:prstGeom prst="rect">
                <a:avLst/>
              </a:prstGeom>
              <a:blipFill>
                <a:blip r:embed="rId7"/>
                <a:stretch>
                  <a:fillRect l="-243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7057560" y="3295651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53" y="3382207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0F22891-6630-4019-99D0-DB16FFAAD02E}"/>
                  </a:ext>
                </a:extLst>
              </p:cNvPr>
              <p:cNvSpPr txBox="1"/>
              <p:nvPr/>
            </p:nvSpPr>
            <p:spPr>
              <a:xfrm>
                <a:off x="4797178" y="4438092"/>
                <a:ext cx="2175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−25=−3</m:t>
                      </m:r>
                      <m:d>
                        <m:dPr>
                          <m:ctrlPr>
                            <a:rPr lang="en-GB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0F22891-6630-4019-99D0-DB16FFAA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78" y="4438092"/>
                <a:ext cx="2175852" cy="276999"/>
              </a:xfrm>
              <a:prstGeom prst="rect">
                <a:avLst/>
              </a:prstGeom>
              <a:blipFill>
                <a:blip r:embed="rId8"/>
                <a:stretch>
                  <a:fillRect l="-3361" t="-222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7">
            <a:extLst>
              <a:ext uri="{FF2B5EF4-FFF2-40B4-BE49-F238E27FC236}">
                <a16:creationId xmlns:a16="http://schemas.microsoft.com/office/drawing/2014/main" id="{E44C53CF-C83C-4DEB-8C6A-4AE39683C0FF}"/>
              </a:ext>
            </a:extLst>
          </p:cNvPr>
          <p:cNvSpPr>
            <a:spLocks/>
          </p:cNvSpPr>
          <p:nvPr/>
        </p:nvSpPr>
        <p:spPr bwMode="auto">
          <a:xfrm>
            <a:off x="7076610" y="395287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5DA7E103-4715-4382-875C-DD9E5361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803" y="4039432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Multiply by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5E27958-CFDF-4B04-8C60-A7121AFF1D47}"/>
                  </a:ext>
                </a:extLst>
              </p:cNvPr>
              <p:cNvSpPr txBox="1"/>
              <p:nvPr/>
            </p:nvSpPr>
            <p:spPr>
              <a:xfrm>
                <a:off x="4797178" y="5123892"/>
                <a:ext cx="1984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−25=−3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5E27958-CFDF-4B04-8C60-A7121AFF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78" y="5123892"/>
                <a:ext cx="1984261" cy="276999"/>
              </a:xfrm>
              <a:prstGeom prst="rect">
                <a:avLst/>
              </a:prstGeom>
              <a:blipFill>
                <a:blip r:embed="rId9"/>
                <a:stretch>
                  <a:fillRect l="-3692" t="-4444" r="-246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37">
            <a:extLst>
              <a:ext uri="{FF2B5EF4-FFF2-40B4-BE49-F238E27FC236}">
                <a16:creationId xmlns:a16="http://schemas.microsoft.com/office/drawing/2014/main" id="{F7BD6AF7-7DFD-4F88-A0D5-641FBB726DEE}"/>
              </a:ext>
            </a:extLst>
          </p:cNvPr>
          <p:cNvSpPr>
            <a:spLocks/>
          </p:cNvSpPr>
          <p:nvPr/>
        </p:nvSpPr>
        <p:spPr bwMode="auto">
          <a:xfrm>
            <a:off x="7076610" y="463867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40">
            <a:extLst>
              <a:ext uri="{FF2B5EF4-FFF2-40B4-BE49-F238E27FC236}">
                <a16:creationId xmlns:a16="http://schemas.microsoft.com/office/drawing/2014/main" id="{05B7C3DC-C313-45A2-B95D-9321AD0D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803" y="4725232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Multiply by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319DCA0-2F4E-4CE4-9F74-CB0A3A6024DF}"/>
                  </a:ext>
                </a:extLst>
              </p:cNvPr>
              <p:cNvSpPr txBox="1"/>
              <p:nvPr/>
            </p:nvSpPr>
            <p:spPr>
              <a:xfrm>
                <a:off x="4254253" y="5790642"/>
                <a:ext cx="1811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−34=0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319DCA0-2F4E-4CE4-9F74-CB0A3A602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53" y="5790642"/>
                <a:ext cx="1811137" cy="276999"/>
              </a:xfrm>
              <a:prstGeom prst="rect">
                <a:avLst/>
              </a:prstGeom>
              <a:blipFill>
                <a:blip r:embed="rId10"/>
                <a:stretch>
                  <a:fillRect l="-4040" t="-2222" r="-235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37">
            <a:extLst>
              <a:ext uri="{FF2B5EF4-FFF2-40B4-BE49-F238E27FC236}">
                <a16:creationId xmlns:a16="http://schemas.microsoft.com/office/drawing/2014/main" id="{75C6020C-A59F-46A5-A320-1B4FCC5459CB}"/>
              </a:ext>
            </a:extLst>
          </p:cNvPr>
          <p:cNvSpPr>
            <a:spLocks/>
          </p:cNvSpPr>
          <p:nvPr/>
        </p:nvSpPr>
        <p:spPr bwMode="auto">
          <a:xfrm>
            <a:off x="6886110" y="530542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 Box 40">
            <a:extLst>
              <a:ext uri="{FF2B5EF4-FFF2-40B4-BE49-F238E27FC236}">
                <a16:creationId xmlns:a16="http://schemas.microsoft.com/office/drawing/2014/main" id="{74E641B1-C316-41E2-BF4B-AE137E3D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53" y="5353882"/>
            <a:ext cx="1309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3x, Subtract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0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49" grpId="0" animBg="1"/>
      <p:bldP spid="50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 animBg="1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61020" y="2319273"/>
            <a:ext cx="6204263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5E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8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07929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parallel lines.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are told that lines are parallel, or are asked to find a parallel line, then they must have the same gradient…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line is parallel to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passes through the coordinate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(3,5)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 the equation of the line.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079296" cy="4776787"/>
              </a:xfrm>
              <a:blipFill>
                <a:blip r:embed="rId2"/>
                <a:stretch>
                  <a:fillRect t="-766" r="-3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4000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111667" y="584793"/>
                <a:ext cx="1846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7" y="584793"/>
                <a:ext cx="1846275" cy="246221"/>
              </a:xfrm>
              <a:prstGeom prst="rect">
                <a:avLst/>
              </a:prstGeom>
              <a:blipFill>
                <a:blip r:embed="rId3"/>
                <a:stretch>
                  <a:fillRect l="-231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7508123" y="432186"/>
                <a:ext cx="1489639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123" y="432186"/>
                <a:ext cx="1489639" cy="581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01142" y="2309318"/>
                <a:ext cx="1868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2" y="2309318"/>
                <a:ext cx="1868588" cy="307777"/>
              </a:xfrm>
              <a:prstGeom prst="rect">
                <a:avLst/>
              </a:prstGeom>
              <a:blipFill>
                <a:blip r:embed="rId5"/>
                <a:stretch>
                  <a:fillRect l="-2606" r="-2606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7462" y="2844895"/>
                <a:ext cx="1419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=2−6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2844895"/>
                <a:ext cx="1419556" cy="307777"/>
              </a:xfrm>
              <a:prstGeom prst="rect">
                <a:avLst/>
              </a:prstGeom>
              <a:blipFill>
                <a:blip r:embed="rId6"/>
                <a:stretch>
                  <a:fillRect l="-5579" r="-3004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0130" y="3379910"/>
                <a:ext cx="1276888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30" y="3379910"/>
                <a:ext cx="1276888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27863" y="4340422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the gradient needs to be -2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361" y="514576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 = -2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249658" y="246456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851" y="2551122"/>
            <a:ext cx="1309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2, Subtract 6x</a:t>
            </a:r>
          </a:p>
        </p:txBody>
      </p:sp>
      <p:sp>
        <p:nvSpPr>
          <p:cNvPr id="14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249658" y="3106202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649" y="3250296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Divide by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179" y="5598624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,y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 = (3,5)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142" y="1589205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gradient of the line we are given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07929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parallel lines.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you are told that lines are parallel, or are asked to find a parallel line, then they must have the same gradient…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line is parallel to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passes through the coordinate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(3,5)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 the equation of the line.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079296" cy="4776787"/>
              </a:xfrm>
              <a:blipFill>
                <a:blip r:embed="rId2"/>
                <a:stretch>
                  <a:fillRect t="-766" r="-3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4000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111667" y="584793"/>
                <a:ext cx="1846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GB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7" y="584793"/>
                <a:ext cx="1846275" cy="246221"/>
              </a:xfrm>
              <a:prstGeom prst="rect">
                <a:avLst/>
              </a:prstGeom>
              <a:blipFill>
                <a:blip r:embed="rId3"/>
                <a:stretch>
                  <a:fillRect l="-231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/>
              <p:nvPr/>
            </p:nvSpPr>
            <p:spPr>
              <a:xfrm>
                <a:off x="7508123" y="432186"/>
                <a:ext cx="1489639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37">
                <a:extLst>
                  <a:ext uri="{FF2B5EF4-FFF2-40B4-BE49-F238E27FC236}">
                    <a16:creationId xmlns:a16="http://schemas.microsoft.com/office/drawing/2014/main" id="{BF62434F-3B96-44B2-8538-F62165D76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123" y="432186"/>
                <a:ext cx="1489639" cy="581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54361" y="514576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 = -2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179" y="5598624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,y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 = (3,5)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764913" y="1660301"/>
                <a:ext cx="22275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13" y="1660301"/>
                <a:ext cx="2227597" cy="307777"/>
              </a:xfrm>
              <a:prstGeom prst="rect">
                <a:avLst/>
              </a:prstGeom>
              <a:blipFill>
                <a:blip r:embed="rId5"/>
                <a:stretch>
                  <a:fillRect l="-246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861349" y="2264815"/>
                <a:ext cx="21311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−5=−2</m:t>
                      </m:r>
                      <m:d>
                        <m:dPr>
                          <m:ctrlPr>
                            <a:rPr lang="en-GB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49" y="2264815"/>
                <a:ext cx="2131161" cy="307777"/>
              </a:xfrm>
              <a:prstGeom prst="rect">
                <a:avLst/>
              </a:prstGeom>
              <a:blipFill>
                <a:blip r:embed="rId6"/>
                <a:stretch>
                  <a:fillRect l="-2571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3861349" y="2869329"/>
                <a:ext cx="19182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−5=−2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49" y="2869329"/>
                <a:ext cx="1918282" cy="307777"/>
              </a:xfrm>
              <a:prstGeom prst="rect">
                <a:avLst/>
              </a:prstGeom>
              <a:blipFill>
                <a:blip r:embed="rId7"/>
                <a:stretch>
                  <a:fillRect l="-2857" r="-254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4310383" y="3473843"/>
                <a:ext cx="1611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83" y="3473843"/>
                <a:ext cx="1611916" cy="307777"/>
              </a:xfrm>
              <a:prstGeom prst="rect">
                <a:avLst/>
              </a:prstGeom>
              <a:blipFill>
                <a:blip r:embed="rId8"/>
                <a:stretch>
                  <a:fillRect l="-3396" r="-3019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992510" y="1826120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01" y="1970214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24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992510" y="2414160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00" y="2465938"/>
            <a:ext cx="1309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Expand the bracket</a:t>
            </a:r>
          </a:p>
        </p:txBody>
      </p:sp>
      <p:sp>
        <p:nvSpPr>
          <p:cNvPr id="26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992510" y="3033012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01" y="3177106"/>
            <a:ext cx="8233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5</a:t>
            </a:r>
          </a:p>
        </p:txBody>
      </p:sp>
    </p:spTree>
    <p:extLst>
      <p:ext uri="{BB962C8B-B14F-4D97-AF65-F5344CB8AC3E}">
        <p14:creationId xmlns:p14="http://schemas.microsoft.com/office/powerpoint/2010/main" val="36043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39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5F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7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perpendicular lines.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Perpendicular lines are at right-angles to each other. If you know the gradient of one, you can find the gradient of the other.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a line has gradient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 line perpendicular will have gradient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two lines are perpendicular, their gradients have a product of -1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rules mean the same thing and either can be used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  <a:blipFill>
                <a:blip r:embed="rId2"/>
                <a:stretch>
                  <a:fillRect t="-1277" r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6" t="25439" r="18289" b="23393"/>
          <a:stretch/>
        </p:blipFill>
        <p:spPr bwMode="auto">
          <a:xfrm>
            <a:off x="5335142" y="2510959"/>
            <a:ext cx="2209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5993026" y="2548682"/>
            <a:ext cx="1073591" cy="21305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900983" y="2746349"/>
            <a:ext cx="1073591" cy="213058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77039" y="4154162"/>
                <a:ext cx="58702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039" y="4154162"/>
                <a:ext cx="58702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31910" y="2224264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10" y="2224264"/>
                <a:ext cx="3754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639229" y="3392251"/>
            <a:ext cx="25861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865520" y="2944289"/>
            <a:ext cx="3" cy="4525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147231" y="4140399"/>
            <a:ext cx="258619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47047" y="4034179"/>
            <a:ext cx="461819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16137" y="33599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7300" y="397414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701" y="377556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3192" y="30320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perpendicular lines.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Are the following lines perpendicular?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If a line has gradient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 line perpendicular will have gradient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blipFill>
                <a:blip r:embed="rId3"/>
                <a:stretch>
                  <a:fillRect t="-1471"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7338" y="1550125"/>
                <a:ext cx="1570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38" y="1550125"/>
                <a:ext cx="1570686" cy="276999"/>
              </a:xfrm>
              <a:prstGeom prst="rect">
                <a:avLst/>
              </a:prstGeom>
              <a:blipFill>
                <a:blip r:embed="rId4"/>
                <a:stretch>
                  <a:fillRect l="-2724" r="-272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12287" y="2007325"/>
                <a:ext cx="1166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87" y="2007325"/>
                <a:ext cx="1166730" cy="276999"/>
              </a:xfrm>
              <a:prstGeom prst="rect">
                <a:avLst/>
              </a:prstGeom>
              <a:blipFill>
                <a:blip r:embed="rId5"/>
                <a:stretch>
                  <a:fillRect l="-3646" r="-312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11692" y="3383280"/>
                <a:ext cx="1570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692" y="3383280"/>
                <a:ext cx="1570686" cy="276999"/>
              </a:xfrm>
              <a:prstGeom prst="rect">
                <a:avLst/>
              </a:prstGeom>
              <a:blipFill>
                <a:blip r:embed="rId6"/>
                <a:stretch>
                  <a:fillRect l="-1167" r="-2724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8527" y="3866606"/>
                <a:ext cx="1166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7" y="3866606"/>
                <a:ext cx="1166730" cy="276999"/>
              </a:xfrm>
              <a:prstGeom prst="rect">
                <a:avLst/>
              </a:prstGeom>
              <a:blipFill>
                <a:blip r:embed="rId7"/>
                <a:stretch>
                  <a:fillRect l="-3646" r="-104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3510" y="4219303"/>
                <a:ext cx="120520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10" y="4219303"/>
                <a:ext cx="1205202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253767" y="1700601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883" y="1775027"/>
            <a:ext cx="8233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y</a:t>
            </a:r>
          </a:p>
        </p:txBody>
      </p:sp>
      <p:sp>
        <p:nvSpPr>
          <p:cNvPr id="28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667425" y="3533756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898202" y="4025791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938" y="3486261"/>
            <a:ext cx="1063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6, subtract x</a:t>
            </a: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881" y="4143758"/>
            <a:ext cx="1119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Divide by 3</a:t>
            </a:r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82" y="2441232"/>
            <a:ext cx="1663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Gradient = 3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18" y="5058158"/>
            <a:ext cx="1963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Gradient = -</a:t>
            </a:r>
            <a:r>
              <a:rPr lang="en-GB" sz="2000" baseline="30000" dirty="0">
                <a:solidFill>
                  <a:srgbClr val="FF0000"/>
                </a:solidFill>
              </a:rPr>
              <a:t>1</a:t>
            </a:r>
            <a:r>
              <a:rPr lang="en-GB" sz="2000" dirty="0">
                <a:solidFill>
                  <a:srgbClr val="FF0000"/>
                </a:solidFill>
              </a:rPr>
              <a:t>/</a:t>
            </a:r>
            <a:r>
              <a:rPr lang="en-GB" sz="20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15" y="5854992"/>
            <a:ext cx="48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So these lines </a:t>
            </a:r>
            <a:r>
              <a:rPr lang="en-GB" sz="2000" u="sng" dirty="0">
                <a:solidFill>
                  <a:srgbClr val="FF0000"/>
                </a:solidFill>
              </a:rPr>
              <a:t>are</a:t>
            </a:r>
            <a:r>
              <a:rPr lang="en-GB" sz="2000" dirty="0">
                <a:solidFill>
                  <a:srgbClr val="FF0000"/>
                </a:solidFill>
              </a:rPr>
              <a:t> perpendicular!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perpendicular lines.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Are the following lines perpendicular?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If a line has gradient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 line perpendicular will have gradient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blipFill>
                <a:blip r:embed="rId3"/>
                <a:stretch>
                  <a:fillRect t="-1471"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6194" y="1554480"/>
                <a:ext cx="1570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94" y="1554480"/>
                <a:ext cx="1570686" cy="276999"/>
              </a:xfrm>
              <a:prstGeom prst="rect">
                <a:avLst/>
              </a:prstGeom>
              <a:blipFill>
                <a:blip r:embed="rId4"/>
                <a:stretch>
                  <a:fillRect l="-2724" r="-2724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29851" y="2055222"/>
                <a:ext cx="1166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51" y="2055222"/>
                <a:ext cx="1166730" cy="276999"/>
              </a:xfrm>
              <a:prstGeom prst="rect">
                <a:avLst/>
              </a:prstGeom>
              <a:blipFill>
                <a:blip r:embed="rId5"/>
                <a:stretch>
                  <a:fillRect l="-4188" r="-366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798053" y="1713664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103" y="1779380"/>
            <a:ext cx="10635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y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525" y="3225003"/>
            <a:ext cx="18897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 dirty="0">
                <a:solidFill>
                  <a:srgbClr val="FF0000"/>
                </a:solidFill>
              </a:rPr>
              <a:t>Gradient = </a:t>
            </a:r>
            <a:r>
              <a:rPr lang="en-GB" sz="1800" baseline="30000" dirty="0">
                <a:solidFill>
                  <a:srgbClr val="FF0000"/>
                </a:solidFill>
              </a:rPr>
              <a:t>1</a:t>
            </a:r>
            <a:r>
              <a:rPr lang="en-GB" sz="1800" dirty="0">
                <a:solidFill>
                  <a:srgbClr val="FF0000"/>
                </a:solidFill>
              </a:rPr>
              <a:t>/</a:t>
            </a:r>
            <a:r>
              <a:rPr lang="en-GB" sz="1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449" y="2602340"/>
            <a:ext cx="1963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Gradient = 2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43" y="4034900"/>
            <a:ext cx="48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2000" dirty="0">
                <a:solidFill>
                  <a:srgbClr val="FF0000"/>
                </a:solidFill>
              </a:rPr>
              <a:t>So these lines </a:t>
            </a:r>
            <a:r>
              <a:rPr lang="en-GB" sz="2000" u="sng" dirty="0">
                <a:solidFill>
                  <a:srgbClr val="FF0000"/>
                </a:solidFill>
              </a:rPr>
              <a:t>are not</a:t>
            </a:r>
            <a:r>
              <a:rPr lang="en-GB" sz="2000" dirty="0">
                <a:solidFill>
                  <a:srgbClr val="FF0000"/>
                </a:solidFill>
              </a:rPr>
              <a:t> perpendicular!</a:t>
            </a:r>
            <a:endParaRPr lang="en-GB" sz="2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 animBg="1"/>
      <p:bldP spid="42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perpendicular lines.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line is perpendicular to the line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−8=0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coordinate (5,-7). Find the equation of the line.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already have a coordinate on the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just need to find its gradient by using what we already know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  <a:blipFill>
                <a:blip r:embed="rId2"/>
                <a:stretch>
                  <a:fillRect l="-314" t="-766" r="-2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If a line has gradient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 line perpendicular will have gradient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blipFill>
                <a:blip r:embed="rId3"/>
                <a:stretch>
                  <a:fillRect t="-1471"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6686" y="1515291"/>
                <a:ext cx="1725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1515291"/>
                <a:ext cx="1725922" cy="307777"/>
              </a:xfrm>
              <a:prstGeom prst="rect">
                <a:avLst/>
              </a:prstGeom>
              <a:blipFill>
                <a:blip r:embed="rId4"/>
                <a:stretch>
                  <a:fillRect l="-4594" r="-3180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90605" y="2007325"/>
                <a:ext cx="12768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5" y="2007325"/>
                <a:ext cx="1276888" cy="307777"/>
              </a:xfrm>
              <a:prstGeom prst="rect">
                <a:avLst/>
              </a:prstGeom>
              <a:blipFill>
                <a:blip r:embed="rId5"/>
                <a:stretch>
                  <a:fillRect l="-6190" r="-4286" b="-31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5588" y="2360023"/>
                <a:ext cx="131965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88" y="2360023"/>
                <a:ext cx="1319657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767573" y="1665768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915" y="1670523"/>
            <a:ext cx="1014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x, add 8</a:t>
            </a:r>
          </a:p>
        </p:txBody>
      </p:sp>
      <p:sp>
        <p:nvSpPr>
          <p:cNvPr id="1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7007059" y="2201345"/>
            <a:ext cx="181867" cy="502668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361" y="2197391"/>
            <a:ext cx="905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Divide by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5252" y="533735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 = -2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5904" y="5790213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,y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 = (5,-7)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8201" y="314714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= 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2029" y="3674013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of the perpendicular = -2</a:t>
            </a:r>
            <a:endParaRPr lang="en-GB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questions involving perpendicular lines.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line is perpendicular to the line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−8=0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coordinate (5,-7). Find the equation of the line.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already have a coordinate on the line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just need to find its gradient by using what we already know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871776" cy="4776787"/>
              </a:xfrm>
              <a:blipFill>
                <a:blip r:embed="rId2"/>
                <a:stretch>
                  <a:fillRect l="-314" t="-766" r="-2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78808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If a line has gradient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 line perpendicular will have gradient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527" y="243839"/>
                <a:ext cx="2185850" cy="828560"/>
              </a:xfrm>
              <a:prstGeom prst="rect">
                <a:avLst/>
              </a:prstGeom>
              <a:blipFill>
                <a:blip r:embed="rId3"/>
                <a:stretch>
                  <a:fillRect t="-1471"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55252" y="533735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 = -2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5904" y="5790213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,y</a:t>
            </a:r>
            <a:r>
              <a:rPr lang="en-U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 = (5,-7)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4670605" y="1564507"/>
                <a:ext cx="22275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GB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05" y="1564507"/>
                <a:ext cx="2227597" cy="307777"/>
              </a:xfrm>
              <a:prstGeom prst="rect">
                <a:avLst/>
              </a:prstGeom>
              <a:blipFill>
                <a:blip r:embed="rId4"/>
                <a:stretch>
                  <a:fillRect l="-2459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4383864" y="2151604"/>
                <a:ext cx="2535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−(−7)=−2</m:t>
                      </m:r>
                      <m:d>
                        <m:dPr>
                          <m:ctrlPr>
                            <a:rPr lang="en-GB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64" y="2151604"/>
                <a:ext cx="2535118" cy="307777"/>
              </a:xfrm>
              <a:prstGeom prst="rect">
                <a:avLst/>
              </a:prstGeom>
              <a:blipFill>
                <a:blip r:embed="rId5"/>
                <a:stretch>
                  <a:fillRect l="-1923" t="-2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4784458" y="2790952"/>
                <a:ext cx="2060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+7=−2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58" y="2790952"/>
                <a:ext cx="2060949" cy="307777"/>
              </a:xfrm>
              <a:prstGeom prst="rect">
                <a:avLst/>
              </a:prstGeom>
              <a:blipFill>
                <a:blip r:embed="rId6"/>
                <a:stretch>
                  <a:fillRect l="-2663" r="-2071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/>
              <p:nvPr/>
            </p:nvSpPr>
            <p:spPr>
              <a:xfrm>
                <a:off x="5233492" y="3386757"/>
                <a:ext cx="14692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32">
                <a:extLst>
                  <a:ext uri="{FF2B5EF4-FFF2-40B4-BE49-F238E27FC236}">
                    <a16:creationId xmlns:a16="http://schemas.microsoft.com/office/drawing/2014/main" id="{51AEB01B-D071-4B28-B5AB-9EBB92D3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92" y="3386757"/>
                <a:ext cx="1469248" cy="307777"/>
              </a:xfrm>
              <a:prstGeom prst="rect">
                <a:avLst/>
              </a:prstGeom>
              <a:blipFill>
                <a:blip r:embed="rId7"/>
                <a:stretch>
                  <a:fillRect l="-3734" r="-332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898202" y="173032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193" y="1874420"/>
            <a:ext cx="13094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31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898202" y="2318366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192" y="2370144"/>
            <a:ext cx="1309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Expand the bracket</a:t>
            </a:r>
          </a:p>
        </p:txBody>
      </p:sp>
      <p:sp>
        <p:nvSpPr>
          <p:cNvPr id="33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898202" y="2937218"/>
            <a:ext cx="144265" cy="592584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43" y="3081312"/>
            <a:ext cx="1183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Subtract 7</a:t>
            </a:r>
          </a:p>
        </p:txBody>
      </p:sp>
    </p:spTree>
    <p:extLst>
      <p:ext uri="{BB962C8B-B14F-4D97-AF65-F5344CB8AC3E}">
        <p14:creationId xmlns:p14="http://schemas.microsoft.com/office/powerpoint/2010/main" val="22378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478380" y="2319273"/>
            <a:ext cx="8169545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5A and 5B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3" y="2319273"/>
            <a:ext cx="6138539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5G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6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find the distance between two points by using Pythagoras’ Theorem. This can also be helpful in finding areas.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we have 2 coordinates,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then we can create a formula for the distance between them using Pythagoras’ Theorem.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5G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50674" y="4815840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>
            <a:off x="3095897" y="3061063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299165" y="4245430"/>
            <a:ext cx="108858" cy="117564"/>
            <a:chOff x="5299165" y="4245430"/>
            <a:chExt cx="108858" cy="11756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03520" y="4249783"/>
              <a:ext cx="104503" cy="1132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99165" y="4245430"/>
              <a:ext cx="104503" cy="1132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498080" y="2386150"/>
            <a:ext cx="108858" cy="117564"/>
            <a:chOff x="5299165" y="4245430"/>
            <a:chExt cx="108858" cy="11756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03520" y="4249783"/>
              <a:ext cx="104503" cy="1132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299165" y="4245430"/>
              <a:ext cx="104503" cy="1132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V="1">
            <a:off x="5351416" y="2447109"/>
            <a:ext cx="2190207" cy="186798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76799" y="3962400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962400"/>
                <a:ext cx="601575" cy="215444"/>
              </a:xfrm>
              <a:prstGeom prst="rect">
                <a:avLst/>
              </a:prstGeom>
              <a:blipFill>
                <a:blip r:embed="rId3"/>
                <a:stretch>
                  <a:fillRect l="-9091" r="-909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0548" y="2085703"/>
                <a:ext cx="6057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48" y="2085703"/>
                <a:ext cx="605743" cy="215444"/>
              </a:xfrm>
              <a:prstGeom prst="rect">
                <a:avLst/>
              </a:prstGeom>
              <a:blipFill>
                <a:blip r:embed="rId4"/>
                <a:stretch>
                  <a:fillRect l="-10000" r="-1000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373188" y="4284617"/>
            <a:ext cx="2194561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550331" y="2447108"/>
            <a:ext cx="1" cy="183751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02582" y="3187338"/>
                <a:ext cx="606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82" y="3187338"/>
                <a:ext cx="606961" cy="215444"/>
              </a:xfrm>
              <a:prstGeom prst="rect">
                <a:avLst/>
              </a:prstGeom>
              <a:blipFill>
                <a:blip r:embed="rId5"/>
                <a:stretch>
                  <a:fillRect l="-6000" r="-1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39691" y="4315098"/>
                <a:ext cx="606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91" y="4315098"/>
                <a:ext cx="606961" cy="215444"/>
              </a:xfrm>
              <a:prstGeom prst="rect">
                <a:avLst/>
              </a:prstGeom>
              <a:blipFill>
                <a:blip r:embed="rId6"/>
                <a:stretch>
                  <a:fillRect l="-4040" r="-101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47165" y="4767943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165" y="4767943"/>
                <a:ext cx="183319" cy="276999"/>
              </a:xfrm>
              <a:prstGeom prst="rect">
                <a:avLst/>
              </a:prstGeom>
              <a:blipFill>
                <a:blip r:embed="rId7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6834" y="109728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4" y="1097280"/>
                <a:ext cx="186718" cy="276999"/>
              </a:xfrm>
              <a:prstGeom prst="rect">
                <a:avLst/>
              </a:prstGeom>
              <a:blipFill>
                <a:blip r:embed="rId8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find the distance between two points by using Pythagoras’ Theorem. This can also be helpful in finding areas.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Find the distance between the coordinates (2,3) and (5,7)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blipFill>
                <a:blip r:embed="rId2"/>
                <a:stretch>
                  <a:fillRect l="-1309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71851" y="1519646"/>
                <a:ext cx="2661241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1" y="1519646"/>
                <a:ext cx="2661241" cy="298159"/>
              </a:xfrm>
              <a:prstGeom prst="rect">
                <a:avLst/>
              </a:prstGeom>
              <a:blipFill>
                <a:blip r:embed="rId3"/>
                <a:stretch>
                  <a:fillRect l="-1376" r="-229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67497" y="2055223"/>
                <a:ext cx="2313197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7" y="2055223"/>
                <a:ext cx="2313197" cy="298159"/>
              </a:xfrm>
              <a:prstGeom prst="rect">
                <a:avLst/>
              </a:prstGeom>
              <a:blipFill>
                <a:blip r:embed="rId4"/>
                <a:stretch>
                  <a:fillRect l="-1583" r="-264"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3143" y="2555966"/>
                <a:ext cx="801951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555966"/>
                <a:ext cx="801951" cy="280270"/>
              </a:xfrm>
              <a:prstGeom prst="rect">
                <a:avLst/>
              </a:prstGeom>
              <a:blipFill>
                <a:blip r:embed="rId5"/>
                <a:stretch>
                  <a:fillRect l="-6061" r="-454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58789" y="3074126"/>
                <a:ext cx="1078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89" y="3074126"/>
                <a:ext cx="1078565" cy="246221"/>
              </a:xfrm>
              <a:prstGeom prst="rect">
                <a:avLst/>
              </a:prstGeom>
              <a:blipFill>
                <a:blip r:embed="rId6"/>
                <a:stretch>
                  <a:fillRect l="-3955" r="-339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7176877" y="1691893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569" y="1679232"/>
            <a:ext cx="1183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31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850305" y="2192636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670294" y="2728213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917" y="2293185"/>
            <a:ext cx="1183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535" y="2802636"/>
            <a:ext cx="1183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Square root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434" y="3651721"/>
            <a:ext cx="517289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You can substitute the coordinates either way round and it will work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Be careful though. If you get a negative to substitute, ensure to write (-4)</a:t>
            </a:r>
            <a:r>
              <a:rPr lang="en-US" sz="1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 instead of -4</a:t>
            </a:r>
            <a:r>
              <a:rPr lang="en-US" sz="14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Your calculator will always do indices before subtractions, which is why the bracket is needed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find the distance between two points by using Pythagoras’ Theorem. This can also be helpful in finding areas.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 at point A.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coordinates of A.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area of triangle AOB, where O is the origin and B is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meets the x-axis.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blipFill>
                <a:blip r:embed="rId3"/>
                <a:stretch>
                  <a:fillRect l="-1309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4935" y="1271112"/>
            <a:ext cx="4820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solve them as simultaneous equations to find the coordinates of A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4285" y="1976845"/>
                <a:ext cx="1150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5" y="1976845"/>
                <a:ext cx="1150700" cy="276999"/>
              </a:xfrm>
              <a:prstGeom prst="rect">
                <a:avLst/>
              </a:prstGeom>
              <a:blipFill>
                <a:blip r:embed="rId4"/>
                <a:stretch>
                  <a:fillRect l="-4233" r="-4762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23165" y="1963782"/>
                <a:ext cx="18679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165" y="1963782"/>
                <a:ext cx="1867989" cy="276999"/>
              </a:xfrm>
              <a:prstGeom prst="rect">
                <a:avLst/>
              </a:prstGeom>
              <a:blipFill>
                <a:blip r:embed="rId5"/>
                <a:stretch>
                  <a:fillRect l="-977" r="-9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59233" y="2399211"/>
                <a:ext cx="746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33" y="2399211"/>
                <a:ext cx="746743" cy="276999"/>
              </a:xfrm>
              <a:prstGeom prst="rect">
                <a:avLst/>
              </a:prstGeom>
              <a:blipFill>
                <a:blip r:embed="rId6"/>
                <a:stretch>
                  <a:fillRect l="-7377" r="-737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28458" y="3196044"/>
                <a:ext cx="18679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3196044"/>
                <a:ext cx="1867989" cy="276999"/>
              </a:xfrm>
              <a:prstGeom prst="rect">
                <a:avLst/>
              </a:prstGeom>
              <a:blipFill>
                <a:blip r:embed="rId7"/>
                <a:stretch>
                  <a:fillRect l="-1307" r="-98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9304" y="3688079"/>
                <a:ext cx="21553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+3(4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)−21=0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4" y="3688079"/>
                <a:ext cx="2155372" cy="276999"/>
              </a:xfrm>
              <a:prstGeom prst="rect">
                <a:avLst/>
              </a:prstGeom>
              <a:blipFill>
                <a:blip r:embed="rId8"/>
                <a:stretch>
                  <a:fillRect l="-1412" t="-2222" r="-141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20344" y="4145279"/>
                <a:ext cx="14630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4" y="4145279"/>
                <a:ext cx="1463039" cy="276999"/>
              </a:xfrm>
              <a:prstGeom prst="rect">
                <a:avLst/>
              </a:prstGeom>
              <a:blipFill>
                <a:blip r:embed="rId9"/>
                <a:stretch>
                  <a:fillRect l="-1250" r="-16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38207" y="4602479"/>
                <a:ext cx="14630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7" y="4602479"/>
                <a:ext cx="1463039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73488" y="4998719"/>
                <a:ext cx="896982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8" y="4998719"/>
                <a:ext cx="896982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0425" y="5691051"/>
                <a:ext cx="8969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5" y="5691051"/>
                <a:ext cx="896982" cy="276999"/>
              </a:xfrm>
              <a:prstGeom prst="rect">
                <a:avLst/>
              </a:prstGeom>
              <a:blipFill>
                <a:blip r:embed="rId12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427939" y="3320395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721" y="3412236"/>
            <a:ext cx="1297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y = 4x</a:t>
            </a:r>
          </a:p>
        </p:txBody>
      </p:sp>
      <p:sp>
        <p:nvSpPr>
          <p:cNvPr id="40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423585" y="3821138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558568" y="4304464"/>
            <a:ext cx="129615" cy="459126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545505" y="4796499"/>
            <a:ext cx="129615" cy="459126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778" y="3886853"/>
            <a:ext cx="1297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4378887"/>
            <a:ext cx="1297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Add 21</a:t>
            </a: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745" y="4870921"/>
            <a:ext cx="1297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Divide by 14</a:t>
            </a:r>
          </a:p>
        </p:txBody>
      </p:sp>
      <p:sp>
        <p:nvSpPr>
          <p:cNvPr id="47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552728" y="2105549"/>
            <a:ext cx="138323" cy="50266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67" y="2197390"/>
            <a:ext cx="1084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Rearrange</a:t>
            </a:r>
          </a:p>
        </p:txBody>
      </p:sp>
    </p:spTree>
    <p:extLst>
      <p:ext uri="{BB962C8B-B14F-4D97-AF65-F5344CB8AC3E}">
        <p14:creationId xmlns:p14="http://schemas.microsoft.com/office/powerpoint/2010/main" val="6277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  <p:bldP spid="21" grpId="0"/>
      <p:bldP spid="22" grpId="0"/>
      <p:bldP spid="24" grpId="0"/>
      <p:bldP spid="2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5" grpId="0"/>
      <p:bldP spid="46" grpId="0"/>
      <p:bldP spid="47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find the distance between two points by using Pythagoras’ Theorem. This can also be helpful in finding areas.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 at point A.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coordinates of A.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area of triangle AOB, where O is the origin and B is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meets the x-axis.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blipFill>
                <a:blip r:embed="rId3"/>
                <a:stretch>
                  <a:fillRect l="-1309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9131" y="4310743"/>
                <a:ext cx="6388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310743"/>
                <a:ext cx="638829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53312" y="1227569"/>
            <a:ext cx="4820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this type of problem, a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sketch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is extremely helpful!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Label key points such as where they lines cross the axes…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1" y="4354286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>
            <a:off x="4454435" y="4245429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59783" y="4171404"/>
                <a:ext cx="2569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83" y="4171404"/>
                <a:ext cx="25690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00206" y="2325188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06" y="2325188"/>
                <a:ext cx="186718" cy="276999"/>
              </a:xfrm>
              <a:prstGeom prst="rect">
                <a:avLst/>
              </a:prstGeom>
              <a:blipFill>
                <a:blip r:embed="rId6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808618" y="2569028"/>
            <a:ext cx="836022" cy="3422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8983" y="2586445"/>
            <a:ext cx="3082835" cy="25690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8366" y="3209108"/>
                <a:ext cx="523670" cy="253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66" y="3209108"/>
                <a:ext cx="523670" cy="253339"/>
              </a:xfrm>
              <a:prstGeom prst="rect">
                <a:avLst/>
              </a:prstGeom>
              <a:blipFill>
                <a:blip r:embed="rId7"/>
                <a:stretch>
                  <a:fillRect l="-16279"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95405" y="4153988"/>
                <a:ext cx="48365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GB" sz="11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4153988"/>
                <a:ext cx="483659" cy="169277"/>
              </a:xfrm>
              <a:prstGeom prst="rect">
                <a:avLst/>
              </a:prstGeom>
              <a:blipFill>
                <a:blip r:embed="rId8"/>
                <a:stretch>
                  <a:fillRect l="-17500" t="-25000" b="-5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41622" y="4040777"/>
                <a:ext cx="570156" cy="253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22" y="4040777"/>
                <a:ext cx="570156" cy="253339"/>
              </a:xfrm>
              <a:prstGeom prst="rect">
                <a:avLst/>
              </a:prstGeom>
              <a:blipFill>
                <a:blip r:embed="rId9"/>
                <a:stretch>
                  <a:fillRect l="-14894" t="-2439" b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30388" y="3174273"/>
                <a:ext cx="37144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388" y="3174273"/>
                <a:ext cx="371447" cy="169277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15497" y="5216433"/>
                <a:ext cx="1451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97" y="5216433"/>
                <a:ext cx="1451936" cy="215444"/>
              </a:xfrm>
              <a:prstGeom prst="rect">
                <a:avLst/>
              </a:prstGeom>
              <a:blipFill>
                <a:blip r:embed="rId11"/>
                <a:stretch>
                  <a:fillRect l="-2521" r="-210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18365" y="2303415"/>
                <a:ext cx="915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65" y="2303415"/>
                <a:ext cx="915315" cy="215444"/>
              </a:xfrm>
              <a:prstGeom prst="rect">
                <a:avLst/>
              </a:prstGeom>
              <a:blipFill>
                <a:blip r:embed="rId12"/>
                <a:stretch>
                  <a:fillRect l="-4000" r="-4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4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  <p:bldP spid="22" grpId="0"/>
      <p:bldP spid="21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156960" y="2185851"/>
            <a:ext cx="1358537" cy="940526"/>
          </a:xfrm>
          <a:custGeom>
            <a:avLst/>
            <a:gdLst>
              <a:gd name="connsiteX0" fmla="*/ 0 w 1358537"/>
              <a:gd name="connsiteY0" fmla="*/ 931818 h 940526"/>
              <a:gd name="connsiteX1" fmla="*/ 235131 w 1358537"/>
              <a:gd name="connsiteY1" fmla="*/ 0 h 940526"/>
              <a:gd name="connsiteX2" fmla="*/ 1358537 w 1358537"/>
              <a:gd name="connsiteY2" fmla="*/ 940526 h 940526"/>
              <a:gd name="connsiteX3" fmla="*/ 0 w 1358537"/>
              <a:gd name="connsiteY3" fmla="*/ 931818 h 94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537" h="940526">
                <a:moveTo>
                  <a:pt x="0" y="931818"/>
                </a:moveTo>
                <a:lnTo>
                  <a:pt x="235131" y="0"/>
                </a:lnTo>
                <a:lnTo>
                  <a:pt x="1358537" y="940526"/>
                </a:lnTo>
                <a:lnTo>
                  <a:pt x="0" y="931818"/>
                </a:lnTo>
                <a:close/>
              </a:path>
            </a:pathLst>
          </a:custGeom>
          <a:solidFill>
            <a:schemeClr val="accent4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find the distance between two points by using Pythagoras’ Theorem. This can also be helpful in finding areas.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 at point A.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coordinates of A.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Work out the area of triangle AOB, where O is the origin and B is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meets the x-axis.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2777"/>
                <a:ext cx="2327304" cy="260905"/>
              </a:xfrm>
              <a:prstGeom prst="rect">
                <a:avLst/>
              </a:prstGeom>
              <a:blipFill>
                <a:blip r:embed="rId3"/>
                <a:stretch>
                  <a:fillRect l="-1309" b="-18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9131" y="4310743"/>
                <a:ext cx="6388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310743"/>
                <a:ext cx="638829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519750" y="3126378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>
            <a:off x="4402184" y="3017521"/>
            <a:ext cx="35095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07532" y="2943496"/>
                <a:ext cx="2569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2943496"/>
                <a:ext cx="256904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7955" y="109728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55" y="1097280"/>
                <a:ext cx="186718" cy="276999"/>
              </a:xfrm>
              <a:prstGeom prst="rect">
                <a:avLst/>
              </a:prstGeom>
              <a:blipFill>
                <a:blip r:embed="rId6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56367" y="1341120"/>
            <a:ext cx="836022" cy="3422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6732" y="1358537"/>
            <a:ext cx="3082835" cy="25690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66115" y="1981200"/>
                <a:ext cx="523670" cy="253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5" y="1981200"/>
                <a:ext cx="523670" cy="253339"/>
              </a:xfrm>
              <a:prstGeom prst="rect">
                <a:avLst/>
              </a:prstGeom>
              <a:blipFill>
                <a:blip r:embed="rId7"/>
                <a:stretch>
                  <a:fillRect l="-1744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3154" y="2926080"/>
                <a:ext cx="48365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GB" sz="11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4" y="2926080"/>
                <a:ext cx="483659" cy="169277"/>
              </a:xfrm>
              <a:prstGeom prst="rect">
                <a:avLst/>
              </a:prstGeom>
              <a:blipFill>
                <a:blip r:embed="rId8"/>
                <a:stretch>
                  <a:fillRect l="-18987" t="-25000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89371" y="2812869"/>
                <a:ext cx="570156" cy="253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1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1" y="2812869"/>
                <a:ext cx="570156" cy="253339"/>
              </a:xfrm>
              <a:prstGeom prst="rect">
                <a:avLst/>
              </a:prstGeom>
              <a:blipFill>
                <a:blip r:embed="rId9"/>
                <a:stretch>
                  <a:fillRect l="-16129" b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8137" y="1946365"/>
                <a:ext cx="37144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137" y="1946365"/>
                <a:ext cx="371447" cy="169277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63246" y="3988525"/>
                <a:ext cx="14519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46" y="3988525"/>
                <a:ext cx="1451936" cy="215444"/>
              </a:xfrm>
              <a:prstGeom prst="rect">
                <a:avLst/>
              </a:prstGeom>
              <a:blipFill>
                <a:blip r:embed="rId11"/>
                <a:stretch>
                  <a:fillRect l="-2521" r="-2101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66114" y="1075507"/>
                <a:ext cx="915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4" y="1075507"/>
                <a:ext cx="915315" cy="215444"/>
              </a:xfrm>
              <a:prstGeom prst="rect">
                <a:avLst/>
              </a:prstGeom>
              <a:blipFill>
                <a:blip r:embed="rId12"/>
                <a:stretch>
                  <a:fillRect l="-4000" r="-4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6855" y="5085466"/>
                <a:ext cx="4820490" cy="125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area we need is a triangle with a width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 height of 6.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55" y="5085466"/>
                <a:ext cx="4820490" cy="1258743"/>
              </a:xfrm>
              <a:prstGeom prst="rect">
                <a:avLst/>
              </a:prstGeom>
              <a:blipFill>
                <a:blip r:embed="rId13"/>
                <a:stretch>
                  <a:fillRect l="-379" b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8458" y="5843451"/>
                <a:ext cx="2174891" cy="542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=31.5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8" y="5843451"/>
                <a:ext cx="2174891" cy="542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3" y="2319273"/>
            <a:ext cx="6138539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5H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4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graph shows the extension,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a spring where different masses,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are attached to the end of the spring.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Calculate the gradient,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the line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an equation linking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what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represents in this context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7012" y="992776"/>
            <a:ext cx="4945996" cy="3535549"/>
            <a:chOff x="3971583" y="1071153"/>
            <a:chExt cx="4945996" cy="3535549"/>
          </a:xfrm>
        </p:grpSpPr>
        <p:grpSp>
          <p:nvGrpSpPr>
            <p:cNvPr id="12" name="Group 11"/>
            <p:cNvGrpSpPr/>
            <p:nvPr/>
          </p:nvGrpSpPr>
          <p:grpSpPr>
            <a:xfrm>
              <a:off x="4397830" y="1071153"/>
              <a:ext cx="4519749" cy="3150827"/>
              <a:chOff x="4380412" y="1010194"/>
              <a:chExt cx="4519749" cy="31508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603" y="1325203"/>
                <a:ext cx="3951924" cy="263991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4598127" y="3962400"/>
                <a:ext cx="41017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4598125" y="1210493"/>
                <a:ext cx="1" cy="27693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90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058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 rot="16200000">
              <a:off x="3341602" y="2486836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Extension (cm)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5600" y="4268148"/>
              <a:ext cx="2372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Mass on spring (grams)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69187" y="398180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9563" y="4000807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6644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3940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300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2055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400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5504" y="2963407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3444" y="211615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374675" y="3065416"/>
            <a:ext cx="879565" cy="1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54240" y="2669175"/>
            <a:ext cx="4355" cy="42236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97798" y="1985554"/>
            <a:ext cx="3919185" cy="195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28114" y="272578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5782" y="30262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100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10892" y="4693919"/>
                <a:ext cx="1511696" cy="459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2" y="4693919"/>
                <a:ext cx="1511696" cy="4592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5246" y="5360125"/>
                <a:ext cx="1487971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6" y="5360125"/>
                <a:ext cx="1487971" cy="467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10892" y="5991497"/>
                <a:ext cx="137415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2" y="5991497"/>
                <a:ext cx="1374159" cy="467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014282" y="4979379"/>
            <a:ext cx="160095" cy="58539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065" y="5106053"/>
            <a:ext cx="1297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Sub in values</a:t>
            </a:r>
          </a:p>
        </p:txBody>
      </p:sp>
      <p:sp>
        <p:nvSpPr>
          <p:cNvPr id="39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027345" y="5645585"/>
            <a:ext cx="160095" cy="585397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294" y="5772259"/>
            <a:ext cx="10972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blipFill>
                <a:blip r:embed="rId9"/>
                <a:stretch>
                  <a:fillRect l="-16667" t="-1515" r="-1190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graph shows the extension,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a spring where different masses,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are attached to the end of the spring.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Calculate the gradient,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the line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an equation linking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what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represents in this context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7012" y="992776"/>
            <a:ext cx="4945996" cy="3535549"/>
            <a:chOff x="3971583" y="1071153"/>
            <a:chExt cx="4945996" cy="3535549"/>
          </a:xfrm>
        </p:grpSpPr>
        <p:grpSp>
          <p:nvGrpSpPr>
            <p:cNvPr id="12" name="Group 11"/>
            <p:cNvGrpSpPr/>
            <p:nvPr/>
          </p:nvGrpSpPr>
          <p:grpSpPr>
            <a:xfrm>
              <a:off x="4397830" y="1071153"/>
              <a:ext cx="4519749" cy="3150827"/>
              <a:chOff x="4380412" y="1010194"/>
              <a:chExt cx="4519749" cy="31508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603" y="1325203"/>
                <a:ext cx="3951924" cy="263991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4598127" y="3962400"/>
                <a:ext cx="41017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4598125" y="1210493"/>
                <a:ext cx="1" cy="27693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90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058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 rot="16200000">
              <a:off x="3341602" y="2486836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Extension (cm)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5600" y="4268148"/>
              <a:ext cx="2372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Mass on spring (grams)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9563" y="4000807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6644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3940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300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2055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400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5504" y="2963407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3444" y="211615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4597798" y="1985554"/>
            <a:ext cx="3919185" cy="195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blipFill>
                <a:blip r:embed="rId6"/>
                <a:stretch>
                  <a:fillRect l="-16667" t="-1515" r="-1190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75755" y="4726969"/>
                <a:ext cx="1385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55" y="4726969"/>
                <a:ext cx="1385957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371401" y="5236421"/>
                <a:ext cx="118513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01" y="5236421"/>
                <a:ext cx="118513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713836" y="4966314"/>
            <a:ext cx="120907" cy="607171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0">
                <a:extLst>
                  <a:ext uri="{FF2B5EF4-FFF2-40B4-BE49-F238E27FC236}">
                    <a16:creationId xmlns:a16="http://schemas.microsoft.com/office/drawing/2014/main" id="{35227530-4EF7-4DB6-883A-B83A7FF27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5406" y="4953653"/>
                <a:ext cx="317862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sz="1400" dirty="0">
                    <a:solidFill>
                      <a:srgbClr val="FF0000"/>
                    </a:solidFill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. We also know the gradient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intercept</a:t>
                </a:r>
              </a:p>
            </p:txBody>
          </p:sp>
        </mc:Choice>
        <mc:Fallback xmlns="">
          <p:sp>
            <p:nvSpPr>
              <p:cNvPr id="44" name="Text Box 40">
                <a:extLst>
                  <a:ext uri="{FF2B5EF4-FFF2-40B4-BE49-F238E27FC236}">
                    <a16:creationId xmlns:a16="http://schemas.microsoft.com/office/drawing/2014/main" id="{35227530-4EF7-4DB6-883A-B83A7FF27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5406" y="4953653"/>
                <a:ext cx="3178628" cy="738664"/>
              </a:xfrm>
              <a:prstGeom prst="rect">
                <a:avLst/>
              </a:prstGeom>
              <a:blipFill>
                <a:blip r:embed="rId9"/>
                <a:stretch>
                  <a:fillRect t="-1653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07321" y="5092730"/>
                <a:ext cx="872931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321" y="5092730"/>
                <a:ext cx="872931" cy="439223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364616" y="390342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0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3" grpId="0" animBg="1"/>
      <p:bldP spid="44" grpId="0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graph shows the extension,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a spring where different masses,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are attached to the end of the spring.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Calculate the gradient,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of the line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an equation linking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what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represents in this context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7012" y="992776"/>
            <a:ext cx="4945996" cy="3535549"/>
            <a:chOff x="3971583" y="1071153"/>
            <a:chExt cx="4945996" cy="3535549"/>
          </a:xfrm>
        </p:grpSpPr>
        <p:grpSp>
          <p:nvGrpSpPr>
            <p:cNvPr id="12" name="Group 11"/>
            <p:cNvGrpSpPr/>
            <p:nvPr/>
          </p:nvGrpSpPr>
          <p:grpSpPr>
            <a:xfrm>
              <a:off x="4397830" y="1071153"/>
              <a:ext cx="4519749" cy="3150827"/>
              <a:chOff x="4380412" y="1010194"/>
              <a:chExt cx="4519749" cy="31508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8603" y="1325203"/>
                <a:ext cx="3951924" cy="263991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4598127" y="3962400"/>
                <a:ext cx="41017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4598125" y="1210493"/>
                <a:ext cx="1" cy="27693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3257" y="3884022"/>
                    <a:ext cx="25690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905" r="-1190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0412" y="1010194"/>
                    <a:ext cx="2062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058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/>
            <p:cNvSpPr txBox="1"/>
            <p:nvPr/>
          </p:nvSpPr>
          <p:spPr>
            <a:xfrm rot="16200000">
              <a:off x="3341602" y="2486836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Extension (cm)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5600" y="4268148"/>
              <a:ext cx="2372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Mass on spring (grams)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9563" y="4000807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6644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3940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300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2055" y="3999561"/>
              <a:ext cx="559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400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5504" y="2963407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10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3444" y="2116150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mic Sans MS" panose="030F0702030302020204" pitchFamily="66" charset="0"/>
                </a:rPr>
                <a:t>20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4597798" y="1985554"/>
            <a:ext cx="3919185" cy="195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8" y="4532811"/>
                <a:ext cx="254878" cy="404726"/>
              </a:xfrm>
              <a:prstGeom prst="rect">
                <a:avLst/>
              </a:prstGeom>
              <a:blipFill>
                <a:blip r:embed="rId6"/>
                <a:stretch>
                  <a:fillRect l="-16667" t="-1515" r="-1190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07321" y="5092730"/>
                <a:ext cx="872931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321" y="5092730"/>
                <a:ext cx="872931" cy="439223"/>
              </a:xfrm>
              <a:prstGeom prst="rect">
                <a:avLst/>
              </a:prstGeom>
              <a:blipFill>
                <a:blip r:embed="rId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0791" y="4658662"/>
                <a:ext cx="4705757" cy="12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gradient indicates the increase in the vertical axis for an increase of 1 on the horizontal axis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k indicates that the extension of the spring increase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cm for every 1g increase in mass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91" y="4658662"/>
                <a:ext cx="4705757" cy="1277850"/>
              </a:xfrm>
              <a:prstGeom prst="rect">
                <a:avLst/>
              </a:prstGeom>
              <a:blipFill>
                <a:blip r:embed="rId8"/>
                <a:stretch>
                  <a:fillRect l="-389" t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64616" y="3903429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0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2798762"/>
            <a:ext cx="3886201" cy="360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You can work out the gradient of a line if you know 2 points on it.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Let the first point be (x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) and the second be (x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). The following formula gives the gradient: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‘The change in the y values, divided by the change in the x values’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28138"/>
              </p:ext>
            </p:extLst>
          </p:nvPr>
        </p:nvGraphicFramePr>
        <p:xfrm>
          <a:off x="1485900" y="4599780"/>
          <a:ext cx="1371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122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599780"/>
                        <a:ext cx="1371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629400" y="22860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5400000" flipV="1">
            <a:off x="6667500" y="23241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77000" y="19812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924800" y="34290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x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486400" y="2209800"/>
            <a:ext cx="2438400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543800" y="2362200"/>
            <a:ext cx="152400" cy="152400"/>
            <a:chOff x="2928" y="3312"/>
            <a:chExt cx="96" cy="96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6934200" y="2819400"/>
            <a:ext cx="152400" cy="152400"/>
            <a:chOff x="2928" y="3312"/>
            <a:chExt cx="96" cy="96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2928" y="331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53200" y="2514600"/>
            <a:ext cx="762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(x</a:t>
            </a:r>
            <a:r>
              <a:rPr lang="en-GB" sz="1400" baseline="-25000">
                <a:solidFill>
                  <a:srgbClr val="FF0000"/>
                </a:solidFill>
              </a:rPr>
              <a:t>1</a:t>
            </a:r>
            <a:r>
              <a:rPr lang="en-GB" sz="1400">
                <a:solidFill>
                  <a:srgbClr val="FF0000"/>
                </a:solidFill>
              </a:rPr>
              <a:t>,y</a:t>
            </a:r>
            <a:r>
              <a:rPr lang="en-GB" sz="1400" baseline="-25000">
                <a:solidFill>
                  <a:srgbClr val="FF0000"/>
                </a:solidFill>
              </a:rPr>
              <a:t>1</a:t>
            </a:r>
            <a:r>
              <a:rPr lang="en-GB" sz="1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010400" y="2057400"/>
            <a:ext cx="762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(x</a:t>
            </a:r>
            <a:r>
              <a:rPr lang="en-GB" sz="1400" baseline="-25000">
                <a:solidFill>
                  <a:srgbClr val="FF0000"/>
                </a:solidFill>
              </a:rPr>
              <a:t>2</a:t>
            </a:r>
            <a:r>
              <a:rPr lang="en-GB" sz="1400">
                <a:solidFill>
                  <a:srgbClr val="FF0000"/>
                </a:solidFill>
              </a:rPr>
              <a:t>,y</a:t>
            </a:r>
            <a:r>
              <a:rPr lang="en-GB" sz="1400" baseline="-25000">
                <a:solidFill>
                  <a:srgbClr val="FF0000"/>
                </a:solidFill>
              </a:rPr>
              <a:t>2</a:t>
            </a:r>
            <a:r>
              <a:rPr lang="en-GB" sz="1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7010400" y="2895600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620000" y="24384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7543800" y="2514600"/>
            <a:ext cx="914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0000FF"/>
                </a:solidFill>
              </a:rPr>
              <a:t>y</a:t>
            </a:r>
            <a:r>
              <a:rPr lang="en-GB" sz="1400" baseline="-25000">
                <a:solidFill>
                  <a:srgbClr val="0000FF"/>
                </a:solidFill>
              </a:rPr>
              <a:t>2</a:t>
            </a:r>
            <a:r>
              <a:rPr lang="en-GB" sz="1400">
                <a:solidFill>
                  <a:srgbClr val="0000FF"/>
                </a:solidFill>
              </a:rPr>
              <a:t> - y</a:t>
            </a:r>
            <a:r>
              <a:rPr lang="en-GB" sz="1400" baseline="-25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934200" y="2895600"/>
            <a:ext cx="762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0000FF"/>
                </a:solidFill>
              </a:rPr>
              <a:t>x</a:t>
            </a:r>
            <a:r>
              <a:rPr lang="en-GB" sz="1400" baseline="-25000">
                <a:solidFill>
                  <a:srgbClr val="0000FF"/>
                </a:solidFill>
              </a:rPr>
              <a:t>2</a:t>
            </a:r>
            <a:r>
              <a:rPr lang="en-GB" sz="1400">
                <a:solidFill>
                  <a:srgbClr val="0000FF"/>
                </a:solidFill>
              </a:rPr>
              <a:t> - x</a:t>
            </a:r>
            <a:r>
              <a:rPr lang="en-GB" sz="1400" baseline="-2500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container was filled with water. A hole was then made at the bottom of the container. The depth of the water was recorded at various time intervals, and the table shows the results.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Determine whether a linear model is appropriate, by drawing a graph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an equation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coefficients a and b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model to estimate when the container will be empty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  <a:blipFill>
                <a:blip r:embed="rId2"/>
                <a:stretch>
                  <a:fillRect t="-1077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seconds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Depth,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cm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639" r="-1812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01639" r="-1812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oup 24"/>
          <p:cNvGrpSpPr/>
          <p:nvPr/>
        </p:nvGrpSpPr>
        <p:grpSpPr>
          <a:xfrm>
            <a:off x="4331291" y="2290443"/>
            <a:ext cx="4564136" cy="3017662"/>
            <a:chOff x="4393260" y="3176682"/>
            <a:chExt cx="4564136" cy="30176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5736" y="3490310"/>
              <a:ext cx="3730635" cy="2502118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4655362" y="5995723"/>
              <a:ext cx="41017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655360" y="3243816"/>
              <a:ext cx="1" cy="27693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700492" y="5917345"/>
                  <a:ext cx="2569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492" y="5917345"/>
                  <a:ext cx="256904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93260" y="3176682"/>
                  <a:ext cx="193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260" y="3176682"/>
                  <a:ext cx="19325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2258" r="-29032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 rot="16200000">
            <a:off x="3547121" y="360878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Depth (cm)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8153" y="5336519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Time (s)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8523" y="506917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9374" y="5082214"/>
            <a:ext cx="51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9725" y="5088946"/>
            <a:ext cx="51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40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3" y="5077755"/>
            <a:ext cx="51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60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6767" y="5082214"/>
            <a:ext cx="51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5444" y="5077755"/>
            <a:ext cx="58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55225" y="5069176"/>
            <a:ext cx="58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1291" y="4319975"/>
            <a:ext cx="280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5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9402" y="3688967"/>
            <a:ext cx="43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0008" y="3073837"/>
            <a:ext cx="43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15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0951" y="2465835"/>
            <a:ext cx="43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20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409509" y="3651343"/>
            <a:ext cx="101340" cy="106532"/>
            <a:chOff x="4572000" y="6072326"/>
            <a:chExt cx="101340" cy="106532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473337" y="3141892"/>
            <a:ext cx="101340" cy="106532"/>
            <a:chOff x="4572000" y="6072326"/>
            <a:chExt cx="101340" cy="10653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850674" y="2824029"/>
            <a:ext cx="101340" cy="106532"/>
            <a:chOff x="4572000" y="6072326"/>
            <a:chExt cx="101340" cy="10653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38605" y="2660000"/>
            <a:ext cx="101340" cy="106532"/>
            <a:chOff x="4572000" y="6072326"/>
            <a:chExt cx="101340" cy="10653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641772" y="4265298"/>
            <a:ext cx="101340" cy="106532"/>
            <a:chOff x="4572000" y="6072326"/>
            <a:chExt cx="101340" cy="10653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264435" y="4617995"/>
            <a:ext cx="101340" cy="106532"/>
            <a:chOff x="4572000" y="6072326"/>
            <a:chExt cx="101340" cy="10653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572000" y="6072326"/>
              <a:ext cx="101340" cy="10653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4583929" y="2696072"/>
            <a:ext cx="3732757" cy="19630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212327" y="5803375"/>
            <a:ext cx="45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the points form a straight (or at least very close to straight) line, a linear model is appropriate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container was filled with water. A hole was then made at the bottom of the container. The depth of the water was recorded at various time intervals, and the table shows the results.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Determine whether a linear model is appropriate, by drawing a graph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an equation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coefficients a and b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model to estimate when the container will be empty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  <a:blipFill>
                <a:blip r:embed="rId2"/>
                <a:stretch>
                  <a:fillRect t="-1077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seconds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Depth,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cm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639" r="-1812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01639" r="-1812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" name="TextBox 68"/>
          <p:cNvSpPr txBox="1"/>
          <p:nvPr/>
        </p:nvSpPr>
        <p:spPr>
          <a:xfrm>
            <a:off x="3796937" y="4531923"/>
            <a:ext cx="5268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find the equation of the line from the data in the table…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Choose 2 pairs of values and calculate rise/run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6217" y="5556068"/>
                <a:ext cx="150073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17.8−19.1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10−0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7" y="5556068"/>
                <a:ext cx="1500731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36" y="2107473"/>
            <a:ext cx="3340190" cy="238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052457" y="6178731"/>
                <a:ext cx="10264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7" y="6178731"/>
                <a:ext cx="1026435" cy="246221"/>
              </a:xfrm>
              <a:prstGeom prst="rect">
                <a:avLst/>
              </a:prstGeom>
              <a:blipFill>
                <a:blip r:embed="rId6"/>
                <a:stretch>
                  <a:fillRect l="-2381" r="-357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955279" y="3422469"/>
                <a:ext cx="11051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79" y="3422469"/>
                <a:ext cx="1105174" cy="246221"/>
              </a:xfrm>
              <a:prstGeom prst="rect">
                <a:avLst/>
              </a:prstGeom>
              <a:blipFill>
                <a:blip r:embed="rId7"/>
                <a:stretch>
                  <a:fillRect l="-1657" r="-38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82491" y="1271451"/>
            <a:ext cx="1053738" cy="74893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66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container was filled with water. A hole was then made at the bottom of the container. The depth of the water was recorded at various time intervals, and the table shows the results.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Determine whether a linear model is appropriate, by drawing a graph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an equation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coefficients a and b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model to estimate when the container will be empty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  <a:blipFill>
                <a:blip r:embed="rId2"/>
                <a:stretch>
                  <a:fillRect t="-1077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seconds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Depth,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cm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639" r="-1812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01639" r="-1812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536" y="2107473"/>
            <a:ext cx="3340190" cy="238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955279" y="3422469"/>
                <a:ext cx="11051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79" y="3422469"/>
                <a:ext cx="1105174" cy="246221"/>
              </a:xfrm>
              <a:prstGeom prst="rect">
                <a:avLst/>
              </a:prstGeom>
              <a:blipFill>
                <a:blip r:embed="rId5"/>
                <a:stretch>
                  <a:fillRect l="-1657" r="-38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36867" y="2425337"/>
                <a:ext cx="8647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67" y="2425337"/>
                <a:ext cx="864724" cy="246221"/>
              </a:xfrm>
              <a:prstGeom prst="rect">
                <a:avLst/>
              </a:prstGeom>
              <a:blipFill>
                <a:blip r:embed="rId6"/>
                <a:stretch>
                  <a:fillRect l="-2817" r="-49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96937" y="4531923"/>
            <a:ext cx="5268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y-intercept is also in the table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 equation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95258" y="5399314"/>
                <a:ext cx="190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58" y="5399314"/>
                <a:ext cx="1906099" cy="276999"/>
              </a:xfrm>
              <a:prstGeom prst="rect">
                <a:avLst/>
              </a:prstGeom>
              <a:blipFill>
                <a:blip r:embed="rId7"/>
                <a:stretch>
                  <a:fillRect l="-2556" r="-223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782491" y="1271451"/>
            <a:ext cx="548640" cy="74893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blipFill>
                <a:blip r:embed="rId8"/>
                <a:stretch>
                  <a:fillRect l="-1916" r="-19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/>
      <p:bldP spid="15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container was filled with water. A hole was then made at the bottom of the container. The depth of the water was recorded at various time intervals, and the table shows the results.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Determine whether a linear model is appropriate, by drawing a graph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an equation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coefficients a and b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model to estimate when the container will be empty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  <a:blipFill>
                <a:blip r:embed="rId2"/>
                <a:stretch>
                  <a:fillRect t="-1077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seconds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Depth,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cm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639" r="-1812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01639" r="-1812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536" y="2107473"/>
            <a:ext cx="3340190" cy="238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12675" y="4571999"/>
                <a:ext cx="190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5" y="4571999"/>
                <a:ext cx="1906099" cy="276999"/>
              </a:xfrm>
              <a:prstGeom prst="rect">
                <a:avLst/>
              </a:prstGeom>
              <a:blipFill>
                <a:blip r:embed="rId5"/>
                <a:stretch>
                  <a:fillRect l="-2564" r="-256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blipFill>
                <a:blip r:embed="rId6"/>
                <a:stretch>
                  <a:fillRect l="-1916" r="-19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7323909" y="4868093"/>
            <a:ext cx="165462" cy="3483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805" y="5340975"/>
                <a:ext cx="21483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depth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It is the starting depth of the water in the tank.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5" y="5340975"/>
                <a:ext cx="2148397" cy="954107"/>
              </a:xfrm>
              <a:prstGeom prst="rect">
                <a:avLst/>
              </a:prstGeom>
              <a:blipFill>
                <a:blip r:embed="rId7"/>
                <a:stretch>
                  <a:fillRect t="-1274" r="-226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6197924" y="4851818"/>
            <a:ext cx="165462" cy="3483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29091" y="5333577"/>
            <a:ext cx="214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change of depth per second. So every second the depth decreases by 0.13cm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Two quantities are in direct proportion when they increase at the same rate. The graph of these quantities is a straight line through the origin.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container was filled with water. A hole was then made at the bottom of the container. The depth of the water was recorded at various time intervals, and the table shows the results.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Determine whether a linear model is appropriate, by drawing a graph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Deduce an equation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coefficients a and b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the model to estimate when the container will be empty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98279"/>
              </a:xfrm>
              <a:blipFill>
                <a:blip r:embed="rId2"/>
                <a:stretch>
                  <a:fillRect t="-1077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Time,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seconds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Depth,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1200" b="1" dirty="0">
                              <a:latin typeface="Comic Sans MS" panose="030F0702030302020204" pitchFamily="66" charset="0"/>
                            </a:rPr>
                            <a:t> cm</a:t>
                          </a:r>
                          <a:endParaRPr lang="en-GB" sz="120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96996"/>
                  </p:ext>
                </p:extLst>
              </p:nvPr>
            </p:nvGraphicFramePr>
            <p:xfrm>
              <a:off x="4083725" y="1281590"/>
              <a:ext cx="4811702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3394">
                      <a:extLst>
                        <a:ext uri="{9D8B030D-6E8A-4147-A177-3AD203B41FA5}">
                          <a16:colId xmlns:a16="http://schemas.microsoft.com/office/drawing/2014/main" val="2410377531"/>
                        </a:ext>
                      </a:extLst>
                    </a:gridCol>
                    <a:gridCol w="523782">
                      <a:extLst>
                        <a:ext uri="{9D8B030D-6E8A-4147-A177-3AD203B41FA5}">
                          <a16:colId xmlns:a16="http://schemas.microsoft.com/office/drawing/2014/main" val="3473870962"/>
                        </a:ext>
                      </a:extLst>
                    </a:gridCol>
                    <a:gridCol w="506027">
                      <a:extLst>
                        <a:ext uri="{9D8B030D-6E8A-4147-A177-3AD203B41FA5}">
                          <a16:colId xmlns:a16="http://schemas.microsoft.com/office/drawing/2014/main" val="4127289542"/>
                        </a:ext>
                      </a:extLst>
                    </a:gridCol>
                    <a:gridCol w="506028">
                      <a:extLst>
                        <a:ext uri="{9D8B030D-6E8A-4147-A177-3AD203B41FA5}">
                          <a16:colId xmlns:a16="http://schemas.microsoft.com/office/drawing/2014/main" val="2965123731"/>
                        </a:ext>
                      </a:extLst>
                    </a:gridCol>
                    <a:gridCol w="514905">
                      <a:extLst>
                        <a:ext uri="{9D8B030D-6E8A-4147-A177-3AD203B41FA5}">
                          <a16:colId xmlns:a16="http://schemas.microsoft.com/office/drawing/2014/main" val="1554660990"/>
                        </a:ext>
                      </a:extLst>
                    </a:gridCol>
                    <a:gridCol w="514904">
                      <a:extLst>
                        <a:ext uri="{9D8B030D-6E8A-4147-A177-3AD203B41FA5}">
                          <a16:colId xmlns:a16="http://schemas.microsoft.com/office/drawing/2014/main" val="1197094263"/>
                        </a:ext>
                      </a:extLst>
                    </a:gridCol>
                    <a:gridCol w="532662">
                      <a:extLst>
                        <a:ext uri="{9D8B030D-6E8A-4147-A177-3AD203B41FA5}">
                          <a16:colId xmlns:a16="http://schemas.microsoft.com/office/drawing/2014/main" val="2686456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639" r="-18120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100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120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29841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101639" r="-18120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19.1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17.8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15.2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11.3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6.1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47717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536" y="2107473"/>
            <a:ext cx="3340190" cy="238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1945" y="4687409"/>
                <a:ext cx="190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945" y="4687409"/>
                <a:ext cx="1906099" cy="276999"/>
              </a:xfrm>
              <a:prstGeom prst="rect">
                <a:avLst/>
              </a:prstGeom>
              <a:blipFill>
                <a:blip r:embed="rId5"/>
                <a:stretch>
                  <a:fillRect l="-2556" r="-255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9200"/>
                <a:ext cx="1592359" cy="215444"/>
              </a:xfrm>
              <a:prstGeom prst="rect">
                <a:avLst/>
              </a:prstGeom>
              <a:blipFill>
                <a:blip r:embed="rId6"/>
                <a:stretch>
                  <a:fillRect l="-1916" r="-19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42303" y="5177161"/>
                <a:ext cx="1906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0=−0.13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+19.1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03" y="5177161"/>
                <a:ext cx="1906099" cy="276999"/>
              </a:xfrm>
              <a:prstGeom prst="rect">
                <a:avLst/>
              </a:prstGeom>
              <a:blipFill>
                <a:blip r:embed="rId7"/>
                <a:stretch>
                  <a:fillRect l="-2244" r="-224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3165" y="5640279"/>
                <a:ext cx="1316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=19.1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65" y="5640279"/>
                <a:ext cx="1316899" cy="276999"/>
              </a:xfrm>
              <a:prstGeom prst="rect">
                <a:avLst/>
              </a:prstGeom>
              <a:blipFill>
                <a:blip r:embed="rId8"/>
                <a:stretch>
                  <a:fillRect l="-4167" r="-370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80773" y="6085643"/>
                <a:ext cx="1012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=146.9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73" y="6085643"/>
                <a:ext cx="1012328" cy="276999"/>
              </a:xfrm>
              <a:prstGeom prst="rect">
                <a:avLst/>
              </a:prstGeom>
              <a:blipFill>
                <a:blip r:embed="rId9"/>
                <a:stretch>
                  <a:fillRect l="-4217" r="-60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375688" y="4809560"/>
            <a:ext cx="129615" cy="485251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17" y="4779481"/>
            <a:ext cx="2551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The container will be empty when the depth is 0</a:t>
            </a:r>
          </a:p>
        </p:txBody>
      </p:sp>
      <p:sp>
        <p:nvSpPr>
          <p:cNvPr id="21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6336500" y="5319012"/>
            <a:ext cx="129615" cy="485251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37">
            <a:extLst>
              <a:ext uri="{FF2B5EF4-FFF2-40B4-BE49-F238E27FC236}">
                <a16:creationId xmlns:a16="http://schemas.microsoft.com/office/drawing/2014/main" id="{F3A3E768-BBE4-4CAD-96CA-EB6056B69A8B}"/>
              </a:ext>
            </a:extLst>
          </p:cNvPr>
          <p:cNvSpPr>
            <a:spLocks/>
          </p:cNvSpPr>
          <p:nvPr/>
        </p:nvSpPr>
        <p:spPr bwMode="auto">
          <a:xfrm>
            <a:off x="5565792" y="5750086"/>
            <a:ext cx="129615" cy="485251"/>
          </a:xfrm>
          <a:custGeom>
            <a:avLst/>
            <a:gdLst>
              <a:gd name="T0" fmla="*/ 66726 w 22231"/>
              <a:gd name="T1" fmla="*/ 0 h 43200"/>
              <a:gd name="T2" fmla="*/ 0 w 22231"/>
              <a:gd name="T3" fmla="*/ 8600341 h 43200"/>
              <a:gd name="T4" fmla="*/ 66726 w 22231"/>
              <a:gd name="T5" fmla="*/ 430106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31" h="43200" fill="none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</a:path>
              <a:path w="22231" h="43200" stroke="0" extrusionOk="0">
                <a:moveTo>
                  <a:pt x="630" y="0"/>
                </a:moveTo>
                <a:cubicBezTo>
                  <a:pt x="12560" y="0"/>
                  <a:pt x="22231" y="9670"/>
                  <a:pt x="22231" y="21600"/>
                </a:cubicBezTo>
                <a:cubicBezTo>
                  <a:pt x="22231" y="33529"/>
                  <a:pt x="12560" y="43200"/>
                  <a:pt x="631" y="43200"/>
                </a:cubicBezTo>
                <a:cubicBezTo>
                  <a:pt x="420" y="43200"/>
                  <a:pt x="210" y="43196"/>
                  <a:pt x="0" y="43190"/>
                </a:cubicBezTo>
                <a:lnTo>
                  <a:pt x="631" y="21600"/>
                </a:lnTo>
                <a:lnTo>
                  <a:pt x="63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0">
                <a:extLst>
                  <a:ext uri="{FF2B5EF4-FFF2-40B4-BE49-F238E27FC236}">
                    <a16:creationId xmlns:a16="http://schemas.microsoft.com/office/drawing/2014/main" id="{35227530-4EF7-4DB6-883A-B83A7FF27D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988" y="5410853"/>
                <a:ext cx="103196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sz="1400" dirty="0">
                    <a:solidFill>
                      <a:srgbClr val="FF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0.13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 Box 40">
                <a:extLst>
                  <a:ext uri="{FF2B5EF4-FFF2-40B4-BE49-F238E27FC236}">
                    <a16:creationId xmlns:a16="http://schemas.microsoft.com/office/drawing/2014/main" id="{35227530-4EF7-4DB6-883A-B83A7FF27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988" y="5410853"/>
                <a:ext cx="1031966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40">
            <a:extLst>
              <a:ext uri="{FF2B5EF4-FFF2-40B4-BE49-F238E27FC236}">
                <a16:creationId xmlns:a16="http://schemas.microsoft.com/office/drawing/2014/main" id="{35227530-4EF7-4DB6-883A-B83A7FF2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113" y="5850636"/>
            <a:ext cx="137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 dirty="0">
                <a:solidFill>
                  <a:srgbClr val="FF0000"/>
                </a:solidFill>
              </a:rPr>
              <a:t>Divide by 0.13</a:t>
            </a:r>
          </a:p>
        </p:txBody>
      </p:sp>
    </p:spTree>
    <p:extLst>
      <p:ext uri="{BB962C8B-B14F-4D97-AF65-F5344CB8AC3E}">
        <p14:creationId xmlns:p14="http://schemas.microsoft.com/office/powerpoint/2010/main" val="24100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 animBg="1"/>
      <p:bldP spid="20" grpId="0"/>
      <p:bldP spid="21" grpId="0" animBg="1"/>
      <p:bldP spid="22" grpId="0" animBg="1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098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Two quantities are in direct proportion when they increase at the same rate. The graph of these quantities is a straight line through the origin.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1991 there were 18,500 people living in Bradley Stoke. Planners project that the number of people living in Bradley Stoke would increase by 350 each year.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a linear model for the population p of Bradley Stoke t years after 1991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Write down one reason why this may not be a realistic model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1CAB0E-D3AC-43E4-AEF2-65506856311C}"/>
              </a:ext>
            </a:extLst>
          </p:cNvPr>
          <p:cNvSpPr txBox="1"/>
          <p:nvPr/>
        </p:nvSpPr>
        <p:spPr>
          <a:xfrm>
            <a:off x="8661176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571" y="1497874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18,500 people to start with</a:t>
            </a: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will increase by 350 people for every year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03668" y="2272936"/>
                <a:ext cx="20933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=18500+350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8" y="2272936"/>
                <a:ext cx="2093330" cy="307777"/>
              </a:xfrm>
              <a:prstGeom prst="rect">
                <a:avLst/>
              </a:prstGeom>
              <a:blipFill>
                <a:blip r:embed="rId2"/>
                <a:stretch>
                  <a:fillRect l="-2616" r="-2035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140926" y="2965268"/>
            <a:ext cx="4759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Population does not increase at a linear rate (more people = faster growth), so this model may not be realistic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5459" y="1463159"/>
            <a:ext cx="3810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Calculate the gradient of the line which passes through (-2,7) and (4,5)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189729"/>
              </p:ext>
            </p:extLst>
          </p:nvPr>
        </p:nvGraphicFramePr>
        <p:xfrm>
          <a:off x="5413659" y="2834759"/>
          <a:ext cx="1371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139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59" y="2834759"/>
                        <a:ext cx="1371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59260"/>
              </p:ext>
            </p:extLst>
          </p:nvPr>
        </p:nvGraphicFramePr>
        <p:xfrm>
          <a:off x="5389847" y="3726934"/>
          <a:ext cx="15128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Equation" r:id="rId5" imgW="812447" imgH="418918" progId="Equation.DSMT4">
                  <p:embed/>
                </p:oleObj>
              </mc:Choice>
              <mc:Fallback>
                <p:oleObj name="Equation" r:id="rId5" imgW="812447" imgH="418918" progId="Equation.DSMT4">
                  <p:embed/>
                  <p:pic>
                    <p:nvPicPr>
                      <p:cNvPr id="1392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47" y="3726934"/>
                        <a:ext cx="151288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27859" y="2072759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27859" y="2453759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2</a:t>
            </a:r>
            <a:r>
              <a:rPr lang="en-GB" sz="1600"/>
              <a:t>, y</a:t>
            </a:r>
            <a:r>
              <a:rPr lang="en-GB" sz="1600" baseline="-25000"/>
              <a:t>2</a:t>
            </a:r>
            <a:r>
              <a:rPr lang="en-GB" sz="1600"/>
              <a:t>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89859" y="2072759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(-2, 7)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89859" y="2453759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(4, 5)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22735"/>
              </p:ext>
            </p:extLst>
          </p:nvPr>
        </p:nvGraphicFramePr>
        <p:xfrm>
          <a:off x="5718459" y="4663559"/>
          <a:ext cx="9223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1392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459" y="4663559"/>
                        <a:ext cx="92233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5"/>
          <p:cNvSpPr>
            <a:spLocks/>
          </p:cNvSpPr>
          <p:nvPr/>
        </p:nvSpPr>
        <p:spPr bwMode="auto">
          <a:xfrm>
            <a:off x="7013859" y="3215759"/>
            <a:ext cx="228600" cy="9144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9355248 h 43199"/>
              <a:gd name="T4" fmla="*/ 0 w 21600"/>
              <a:gd name="T5" fmla="*/ 967785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6"/>
          <p:cNvSpPr>
            <a:spLocks/>
          </p:cNvSpPr>
          <p:nvPr/>
        </p:nvSpPr>
        <p:spPr bwMode="auto">
          <a:xfrm>
            <a:off x="7013859" y="4130159"/>
            <a:ext cx="228600" cy="9144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9355248 h 43199"/>
              <a:gd name="T4" fmla="*/ 0 w 21600"/>
              <a:gd name="T5" fmla="*/ 967785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42459" y="3368159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Substitute numbers in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242459" y="4358759"/>
            <a:ext cx="11430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Work out or leave as a fraction</a:t>
            </a: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60753"/>
              </p:ext>
            </p:extLst>
          </p:nvPr>
        </p:nvGraphicFramePr>
        <p:xfrm>
          <a:off x="5718459" y="5501759"/>
          <a:ext cx="9461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1392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459" y="5501759"/>
                        <a:ext cx="9461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c 20"/>
          <p:cNvSpPr>
            <a:spLocks/>
          </p:cNvSpPr>
          <p:nvPr/>
        </p:nvSpPr>
        <p:spPr bwMode="auto">
          <a:xfrm>
            <a:off x="7013859" y="5044559"/>
            <a:ext cx="228600" cy="9144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9355248 h 43199"/>
              <a:gd name="T4" fmla="*/ 0 w 21600"/>
              <a:gd name="T5" fmla="*/ 967785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242459" y="5273159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Simplify if possible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28600" y="2798762"/>
            <a:ext cx="3886201" cy="360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You can work out the gradient of a line if you know 2 points on it.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Let the first point be (x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) and the second be (x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). The following formula gives the gradient: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‘The change in the y values, divided by the change in the x values’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6305"/>
              </p:ext>
            </p:extLst>
          </p:nvPr>
        </p:nvGraphicFramePr>
        <p:xfrm>
          <a:off x="1485900" y="4599780"/>
          <a:ext cx="1371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" name="Equation" r:id="rId11" imgW="736600" imgH="431800" progId="Equation.DSMT4">
                  <p:embed/>
                </p:oleObj>
              </mc:Choice>
              <mc:Fallback>
                <p:oleObj name="Equation" r:id="rId11" imgW="736600" imgH="4318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599780"/>
                        <a:ext cx="1371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3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6" grpId="0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76750" y="1466497"/>
            <a:ext cx="403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 dirty="0"/>
              <a:t>The line joining (2, -5) to (4, a) has a gradient of -1. Calculate the value of a.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22164"/>
              </p:ext>
            </p:extLst>
          </p:nvPr>
        </p:nvGraphicFramePr>
        <p:xfrm>
          <a:off x="5314950" y="2838097"/>
          <a:ext cx="1371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141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838097"/>
                        <a:ext cx="1371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54370"/>
              </p:ext>
            </p:extLst>
          </p:nvPr>
        </p:nvGraphicFramePr>
        <p:xfrm>
          <a:off x="5314950" y="3676297"/>
          <a:ext cx="1582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" name="Equation" r:id="rId5" imgW="850531" imgH="393529" progId="Equation.DSMT4">
                  <p:embed/>
                </p:oleObj>
              </mc:Choice>
              <mc:Fallback>
                <p:oleObj name="Equation" r:id="rId5" imgW="850531" imgH="393529" progId="Equation.DSMT4">
                  <p:embed/>
                  <p:pic>
                    <p:nvPicPr>
                      <p:cNvPr id="1413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676297"/>
                        <a:ext cx="1582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29150" y="2076097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1</a:t>
            </a:r>
            <a:r>
              <a:rPr lang="en-GB" sz="1600"/>
              <a:t>, y</a:t>
            </a:r>
            <a:r>
              <a:rPr lang="en-GB" sz="1600" baseline="-25000"/>
              <a:t>1</a:t>
            </a:r>
            <a:r>
              <a:rPr lang="en-GB" sz="1600"/>
              <a:t>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29150" y="2457097"/>
            <a:ext cx="990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(x</a:t>
            </a:r>
            <a:r>
              <a:rPr lang="en-GB" sz="1600" baseline="-25000"/>
              <a:t>2</a:t>
            </a:r>
            <a:r>
              <a:rPr lang="en-GB" sz="1600"/>
              <a:t>, y</a:t>
            </a:r>
            <a:r>
              <a:rPr lang="en-GB" sz="1600" baseline="-25000"/>
              <a:t>2</a:t>
            </a:r>
            <a:r>
              <a:rPr lang="en-GB" sz="1600"/>
              <a:t>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91150" y="2076097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(2, -5)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91150" y="2457097"/>
            <a:ext cx="1143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/>
              <a:t>= (4, a)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77033"/>
              </p:ext>
            </p:extLst>
          </p:nvPr>
        </p:nvGraphicFramePr>
        <p:xfrm>
          <a:off x="5467350" y="4438297"/>
          <a:ext cx="12303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Equation" r:id="rId7" imgW="660113" imgH="393529" progId="Equation.DSMT4">
                  <p:embed/>
                </p:oleObj>
              </mc:Choice>
              <mc:Fallback>
                <p:oleObj name="Equation" r:id="rId7" imgW="660113" imgH="393529" progId="Equation.DSMT4">
                  <p:embed/>
                  <p:pic>
                    <p:nvPicPr>
                      <p:cNvPr id="1413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4438297"/>
                        <a:ext cx="12303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5"/>
          <p:cNvSpPr>
            <a:spLocks/>
          </p:cNvSpPr>
          <p:nvPr/>
        </p:nvSpPr>
        <p:spPr bwMode="auto">
          <a:xfrm>
            <a:off x="6915150" y="3219097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6263785 h 43199"/>
              <a:gd name="T4" fmla="*/ 0 w 21600"/>
              <a:gd name="T5" fmla="*/ 813208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6"/>
          <p:cNvSpPr>
            <a:spLocks/>
          </p:cNvSpPr>
          <p:nvPr/>
        </p:nvSpPr>
        <p:spPr bwMode="auto">
          <a:xfrm>
            <a:off x="6915150" y="4057297"/>
            <a:ext cx="228600" cy="7620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3441144 h 43199"/>
              <a:gd name="T4" fmla="*/ 0 w 21600"/>
              <a:gd name="T5" fmla="*/ 672073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43750" y="3371497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Substitute numbers in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43750" y="4285897"/>
            <a:ext cx="1143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18" name="Arc 20"/>
          <p:cNvSpPr>
            <a:spLocks/>
          </p:cNvSpPr>
          <p:nvPr/>
        </p:nvSpPr>
        <p:spPr bwMode="auto">
          <a:xfrm>
            <a:off x="6915150" y="4819297"/>
            <a:ext cx="228600" cy="6858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10887327 h 43199"/>
              <a:gd name="T4" fmla="*/ 0 w 21600"/>
              <a:gd name="T5" fmla="*/ 544379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143750" y="4895497"/>
            <a:ext cx="114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Multiply by 2</a:t>
            </a:r>
          </a:p>
        </p:txBody>
      </p:sp>
      <p:graphicFrame>
        <p:nvGraphicFramePr>
          <p:cNvPr id="2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524834"/>
              </p:ext>
            </p:extLst>
          </p:nvPr>
        </p:nvGraphicFramePr>
        <p:xfrm>
          <a:off x="5467350" y="5276497"/>
          <a:ext cx="1206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" name="Equation" r:id="rId9" imgW="647419" imgH="177723" progId="Equation.DSMT4">
                  <p:embed/>
                </p:oleObj>
              </mc:Choice>
              <mc:Fallback>
                <p:oleObj name="Equation" r:id="rId9" imgW="647419" imgH="177723" progId="Equation.DSMT4">
                  <p:embed/>
                  <p:pic>
                    <p:nvPicPr>
                      <p:cNvPr id="1413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5276497"/>
                        <a:ext cx="12065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99423"/>
              </p:ext>
            </p:extLst>
          </p:nvPr>
        </p:nvGraphicFramePr>
        <p:xfrm>
          <a:off x="5695950" y="5886097"/>
          <a:ext cx="8270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" name="Equation" r:id="rId11" imgW="444114" imgH="177646" progId="Equation.DSMT4">
                  <p:embed/>
                </p:oleObj>
              </mc:Choice>
              <mc:Fallback>
                <p:oleObj name="Equation" r:id="rId11" imgW="444114" imgH="177646" progId="Equation.DSMT4">
                  <p:embed/>
                  <p:pic>
                    <p:nvPicPr>
                      <p:cNvPr id="1413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5886097"/>
                        <a:ext cx="8270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4"/>
          <p:cNvSpPr>
            <a:spLocks/>
          </p:cNvSpPr>
          <p:nvPr/>
        </p:nvSpPr>
        <p:spPr bwMode="auto">
          <a:xfrm>
            <a:off x="6915150" y="5505097"/>
            <a:ext cx="228600" cy="609600"/>
          </a:xfrm>
          <a:custGeom>
            <a:avLst/>
            <a:gdLst>
              <a:gd name="T0" fmla="*/ 0 w 21600"/>
              <a:gd name="T1" fmla="*/ 0 h 43199"/>
              <a:gd name="T2" fmla="*/ 18934 w 21600"/>
              <a:gd name="T3" fmla="*/ 8602332 h 43199"/>
              <a:gd name="T4" fmla="*/ 0 w 21600"/>
              <a:gd name="T5" fmla="*/ 4301265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3"/>
                  <a:pt x="12032" y="43106"/>
                  <a:pt x="169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143750" y="5657497"/>
            <a:ext cx="1143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FF0000"/>
                </a:solidFill>
              </a:rPr>
              <a:t>Subtract 5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28600" y="2798762"/>
            <a:ext cx="3886201" cy="360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You can work out the gradient of a line if you know 2 points on it.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600" dirty="0">
                <a:latin typeface="Comic Sans MS" pitchFamily="66" charset="0"/>
              </a:rPr>
              <a:t>Let the first point be (x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1</a:t>
            </a:r>
            <a:r>
              <a:rPr lang="en-GB" sz="1600" dirty="0">
                <a:latin typeface="Comic Sans MS" pitchFamily="66" charset="0"/>
              </a:rPr>
              <a:t>) and the second be (x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,y</a:t>
            </a:r>
            <a:r>
              <a:rPr lang="en-GB" sz="1600" baseline="-25000" dirty="0">
                <a:latin typeface="Comic Sans MS" pitchFamily="66" charset="0"/>
              </a:rPr>
              <a:t>2</a:t>
            </a:r>
            <a:r>
              <a:rPr lang="en-GB" sz="1600" dirty="0">
                <a:latin typeface="Comic Sans MS" pitchFamily="66" charset="0"/>
              </a:rPr>
              <a:t>). The following formula gives the gradient:</a:t>
            </a: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‘The change in the y values, divided by the change in the x values’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52236"/>
              </p:ext>
            </p:extLst>
          </p:nvPr>
        </p:nvGraphicFramePr>
        <p:xfrm>
          <a:off x="1485900" y="4599780"/>
          <a:ext cx="13716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" name="Equation" r:id="rId13" imgW="736600" imgH="431800" progId="Equation.DSMT4">
                  <p:embed/>
                </p:oleObj>
              </mc:Choice>
              <mc:Fallback>
                <p:oleObj name="Equation" r:id="rId13" imgW="736600" imgH="43180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599780"/>
                        <a:ext cx="13716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67810" y="2797629"/>
            <a:ext cx="3886200" cy="35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The equation of a straight line is usually written in one of 2 forms. One you will have seen before;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m is the gradient and c is the y-intercept.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Or, the general form: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a, b and c are integers.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425837"/>
              </p:ext>
            </p:extLst>
          </p:nvPr>
        </p:nvGraphicFramePr>
        <p:xfrm>
          <a:off x="1534635" y="3586435"/>
          <a:ext cx="1263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3" imgW="672516" imgH="177646" progId="Equation.DSMT4">
                  <p:embed/>
                </p:oleObj>
              </mc:Choice>
              <mc:Fallback>
                <p:oleObj name="Equation" r:id="rId3" imgW="672516" imgH="177646" progId="Equation.DSMT4">
                  <p:embed/>
                  <p:pic>
                    <p:nvPicPr>
                      <p:cNvPr id="130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635" y="3586435"/>
                        <a:ext cx="1263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24324"/>
              </p:ext>
            </p:extLst>
          </p:nvPr>
        </p:nvGraphicFramePr>
        <p:xfrm>
          <a:off x="1320322" y="522732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5" imgW="901309" imgH="203112" progId="Equation.DSMT4">
                  <p:embed/>
                </p:oleObj>
              </mc:Choice>
              <mc:Fallback>
                <p:oleObj name="Equation" r:id="rId5" imgW="901309" imgH="203112" progId="Equation.DSMT4">
                  <p:embed/>
                  <p:pic>
                    <p:nvPicPr>
                      <p:cNvPr id="130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22" y="5227320"/>
                        <a:ext cx="1692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53200" y="1752600"/>
            <a:ext cx="0" cy="304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5029200" y="3276600"/>
            <a:ext cx="3124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y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153400" y="3124200"/>
            <a:ext cx="304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x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5105400" y="1828800"/>
            <a:ext cx="2819400" cy="220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5943600" y="2362200"/>
            <a:ext cx="533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953000" y="2057400"/>
            <a:ext cx="1295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y-intercept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7162800" y="2667000"/>
            <a:ext cx="304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6858000" y="2667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7696200" y="20574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620000" y="2133600"/>
            <a:ext cx="1066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14468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7810" y="2797629"/>
            <a:ext cx="3886200" cy="35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The equation of a straight line is usually written in one of 2 forms. One you will have seen before;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m is the gradient and c is the y-intercept.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Or, the general form: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a, b and c are integers.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80141"/>
              </p:ext>
            </p:extLst>
          </p:nvPr>
        </p:nvGraphicFramePr>
        <p:xfrm>
          <a:off x="1534635" y="3586435"/>
          <a:ext cx="1263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8" name="Equation" r:id="rId3" imgW="672516" imgH="177646" progId="Equation.DSMT4">
                  <p:embed/>
                </p:oleObj>
              </mc:Choice>
              <mc:Fallback>
                <p:oleObj name="Equation" r:id="rId3" imgW="672516" imgH="177646" progId="Equation.DSMT4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635" y="3586435"/>
                        <a:ext cx="1263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01946"/>
              </p:ext>
            </p:extLst>
          </p:nvPr>
        </p:nvGraphicFramePr>
        <p:xfrm>
          <a:off x="1320322" y="522732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9" name="Equation" r:id="rId5" imgW="901309" imgH="203112" progId="Equation.DSMT4">
                  <p:embed/>
                </p:oleObj>
              </mc:Choice>
              <mc:Fallback>
                <p:oleObj name="Equation" r:id="rId5" imgW="901309" imgH="203112" progId="Equation.DSMT4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22" y="5227320"/>
                        <a:ext cx="1692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572000" y="1455796"/>
            <a:ext cx="4111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 b="1"/>
              <a:t>Write down the gradient and y-intercept of the following graphs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596922" y="2322789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a)</a:t>
            </a:r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28094"/>
              </p:ext>
            </p:extLst>
          </p:nvPr>
        </p:nvGraphicFramePr>
        <p:xfrm>
          <a:off x="4977922" y="2322789"/>
          <a:ext cx="138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0" name="Equation" r:id="rId7" imgW="736600" imgH="203200" progId="Equation.DSMT4">
                  <p:embed/>
                </p:oleObj>
              </mc:Choice>
              <mc:Fallback>
                <p:oleObj name="Equation" r:id="rId7" imgW="736600" imgH="203200" progId="Equation.DSMT4">
                  <p:embed/>
                  <p:pic>
                    <p:nvPicPr>
                      <p:cNvPr id="131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922" y="2322789"/>
                        <a:ext cx="1384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901722" y="2703789"/>
            <a:ext cx="2286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1600">
                <a:solidFill>
                  <a:srgbClr val="FF0000"/>
                </a:solidFill>
              </a:rPr>
              <a:t>Gradient = -3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1600">
                <a:solidFill>
                  <a:srgbClr val="FF0000"/>
                </a:solidFill>
              </a:rPr>
              <a:t>y-intercept = (0,2)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596922" y="3618189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b)</a:t>
            </a:r>
          </a:p>
        </p:txBody>
      </p:sp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35393"/>
              </p:ext>
            </p:extLst>
          </p:nvPr>
        </p:nvGraphicFramePr>
        <p:xfrm>
          <a:off x="4977922" y="3618189"/>
          <a:ext cx="176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1" name="Equation" r:id="rId9" imgW="939392" imgH="203112" progId="Equation.DSMT4">
                  <p:embed/>
                </p:oleObj>
              </mc:Choice>
              <mc:Fallback>
                <p:oleObj name="Equation" r:id="rId9" imgW="939392" imgH="203112" progId="Equation.DSMT4">
                  <p:embed/>
                  <p:pic>
                    <p:nvPicPr>
                      <p:cNvPr id="131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922" y="3618189"/>
                        <a:ext cx="1765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49090"/>
              </p:ext>
            </p:extLst>
          </p:nvPr>
        </p:nvGraphicFramePr>
        <p:xfrm>
          <a:off x="5511322" y="4075389"/>
          <a:ext cx="13604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2" name="Equation" r:id="rId11" imgW="723586" imgH="203112" progId="Equation.DSMT4">
                  <p:embed/>
                </p:oleObj>
              </mc:Choice>
              <mc:Fallback>
                <p:oleObj name="Equation" r:id="rId11" imgW="723586" imgH="203112" progId="Equation.DSMT4">
                  <p:embed/>
                  <p:pic>
                    <p:nvPicPr>
                      <p:cNvPr id="131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322" y="4075389"/>
                        <a:ext cx="13604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951346"/>
              </p:ext>
            </p:extLst>
          </p:nvPr>
        </p:nvGraphicFramePr>
        <p:xfrm>
          <a:off x="5511322" y="4532589"/>
          <a:ext cx="12890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3" name="Equation" r:id="rId13" imgW="685800" imgH="393700" progId="Equation.DSMT4">
                  <p:embed/>
                </p:oleObj>
              </mc:Choice>
              <mc:Fallback>
                <p:oleObj name="Equation" r:id="rId13" imgW="685800" imgH="393700" progId="Equation.DSMT4">
                  <p:embed/>
                  <p:pic>
                    <p:nvPicPr>
                      <p:cNvPr id="131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322" y="4532589"/>
                        <a:ext cx="12890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901722" y="5446989"/>
            <a:ext cx="2667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1600">
                <a:solidFill>
                  <a:srgbClr val="FF0000"/>
                </a:solidFill>
              </a:rPr>
              <a:t>Gradient 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6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1600">
                <a:solidFill>
                  <a:srgbClr val="FF0000"/>
                </a:solidFill>
              </a:rPr>
              <a:t>y-intercept = (0, </a:t>
            </a:r>
            <a:r>
              <a:rPr lang="en-GB" sz="1600" baseline="30000">
                <a:solidFill>
                  <a:srgbClr val="FF0000"/>
                </a:solidFill>
              </a:rPr>
              <a:t>5</a:t>
            </a:r>
            <a:r>
              <a:rPr lang="en-GB" sz="1600">
                <a:solidFill>
                  <a:srgbClr val="FF0000"/>
                </a:solidFill>
              </a:rPr>
              <a:t>/</a:t>
            </a:r>
            <a:r>
              <a:rPr lang="en-GB" sz="1600" baseline="-25000">
                <a:solidFill>
                  <a:srgbClr val="FF0000"/>
                </a:solidFill>
              </a:rPr>
              <a:t>2</a:t>
            </a:r>
            <a:r>
              <a:rPr lang="en-GB" sz="16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Arc 32"/>
          <p:cNvSpPr>
            <a:spLocks/>
          </p:cNvSpPr>
          <p:nvPr/>
        </p:nvSpPr>
        <p:spPr bwMode="auto">
          <a:xfrm>
            <a:off x="6959122" y="3770589"/>
            <a:ext cx="304800" cy="5334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6585551 h 43200"/>
              <a:gd name="T4" fmla="*/ 73080 w 21980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rc 33"/>
          <p:cNvSpPr>
            <a:spLocks/>
          </p:cNvSpPr>
          <p:nvPr/>
        </p:nvSpPr>
        <p:spPr bwMode="auto">
          <a:xfrm>
            <a:off x="6959122" y="4303989"/>
            <a:ext cx="304800" cy="6858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10886313 h 43200"/>
              <a:gd name="T4" fmla="*/ 73080 w 21980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187722" y="3668702"/>
            <a:ext cx="2032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Rearrange to get ‘y’ on one side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7111522" y="4532589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Divide by 2</a:t>
            </a:r>
          </a:p>
        </p:txBody>
      </p:sp>
    </p:spTree>
    <p:extLst>
      <p:ext uri="{BB962C8B-B14F-4D97-AF65-F5344CB8AC3E}">
        <p14:creationId xmlns:p14="http://schemas.microsoft.com/office/powerpoint/2010/main" val="33393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 animBg="1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Straight-line graphs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the gradient of a straight line joining two points by considering the vertical and horizontal distance between them. It can also be found from the equation of the graph.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5A/B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7810" y="2797629"/>
            <a:ext cx="3886200" cy="35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The equation of a straight line is usually written in one of 2 forms. One you will have seen before;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m is the gradient and c is the y-intercept.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Or, the general form:</a:t>
            </a: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1800" dirty="0">
                <a:latin typeface="Comic Sans MS" pitchFamily="66" charset="0"/>
              </a:rPr>
              <a:t>Where a, b and c are integers.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90111"/>
              </p:ext>
            </p:extLst>
          </p:nvPr>
        </p:nvGraphicFramePr>
        <p:xfrm>
          <a:off x="1534635" y="3586435"/>
          <a:ext cx="1263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" name="Equation" r:id="rId3" imgW="672516" imgH="177646" progId="Equation.DSMT4">
                  <p:embed/>
                </p:oleObj>
              </mc:Choice>
              <mc:Fallback>
                <p:oleObj name="Equation" r:id="rId3" imgW="672516" imgH="177646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635" y="3586435"/>
                        <a:ext cx="12636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94807"/>
              </p:ext>
            </p:extLst>
          </p:nvPr>
        </p:nvGraphicFramePr>
        <p:xfrm>
          <a:off x="1320322" y="5227320"/>
          <a:ext cx="169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5" name="Equation" r:id="rId5" imgW="901309" imgH="203112" progId="Equation.DSMT4">
                  <p:embed/>
                </p:oleObj>
              </mc:Choice>
              <mc:Fallback>
                <p:oleObj name="Equation" r:id="rId5" imgW="901309" imgH="203112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22" y="5227320"/>
                        <a:ext cx="16922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8997" y="1480786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1800" b="1" dirty="0"/>
              <a:t>Write each equation in the form </a:t>
            </a:r>
            <a:r>
              <a:rPr lang="en-GB" sz="1800" b="1" dirty="0" err="1"/>
              <a:t>ax</a:t>
            </a:r>
            <a:r>
              <a:rPr lang="en-GB" sz="1800" b="1" dirty="0"/>
              <a:t> + by + c = 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96922" y="2383908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a)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79555"/>
              </p:ext>
            </p:extLst>
          </p:nvPr>
        </p:nvGraphicFramePr>
        <p:xfrm>
          <a:off x="5816122" y="2383908"/>
          <a:ext cx="1217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6" name="Equation" r:id="rId7" imgW="647419" imgH="203112" progId="Equation.DSMT4">
                  <p:embed/>
                </p:oleObj>
              </mc:Choice>
              <mc:Fallback>
                <p:oleObj name="Equation" r:id="rId7" imgW="647419" imgH="203112" progId="Equation.DSMT4">
                  <p:embed/>
                  <p:pic>
                    <p:nvPicPr>
                      <p:cNvPr id="132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122" y="2383908"/>
                        <a:ext cx="12176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96922" y="3831708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800"/>
              <a:t>b)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24665"/>
              </p:ext>
            </p:extLst>
          </p:nvPr>
        </p:nvGraphicFramePr>
        <p:xfrm>
          <a:off x="5739922" y="3603108"/>
          <a:ext cx="15017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" name="Equation" r:id="rId9" imgW="799753" imgH="393529" progId="Equation.DSMT4">
                  <p:embed/>
                </p:oleObj>
              </mc:Choice>
              <mc:Fallback>
                <p:oleObj name="Equation" r:id="rId9" imgW="799753" imgH="393529" progId="Equation.DSMT4">
                  <p:embed/>
                  <p:pic>
                    <p:nvPicPr>
                      <p:cNvPr id="132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9922" y="3603108"/>
                        <a:ext cx="15017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7"/>
          <p:cNvSpPr>
            <a:spLocks/>
          </p:cNvSpPr>
          <p:nvPr/>
        </p:nvSpPr>
        <p:spPr bwMode="auto">
          <a:xfrm>
            <a:off x="7492522" y="2536308"/>
            <a:ext cx="304800" cy="3810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3359979 h 43200"/>
              <a:gd name="T4" fmla="*/ 73080 w 21980"/>
              <a:gd name="T5" fmla="*/ 16801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8"/>
          <p:cNvSpPr>
            <a:spLocks/>
          </p:cNvSpPr>
          <p:nvPr/>
        </p:nvSpPr>
        <p:spPr bwMode="auto">
          <a:xfrm>
            <a:off x="7263922" y="3984108"/>
            <a:ext cx="304800" cy="6858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10886313 h 43200"/>
              <a:gd name="T4" fmla="*/ 73080 w 21980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741760" y="2536308"/>
            <a:ext cx="1335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 dirty="0">
                <a:solidFill>
                  <a:srgbClr val="FF0000"/>
                </a:solidFill>
              </a:rPr>
              <a:t>Subtract y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738596" y="2953159"/>
            <a:ext cx="15535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 dirty="0">
                <a:solidFill>
                  <a:srgbClr val="FF0000"/>
                </a:solidFill>
              </a:rPr>
              <a:t>Correct form</a:t>
            </a:r>
          </a:p>
        </p:txBody>
      </p:sp>
      <p:sp>
        <p:nvSpPr>
          <p:cNvPr id="18" name="Arc 23"/>
          <p:cNvSpPr>
            <a:spLocks/>
          </p:cNvSpPr>
          <p:nvPr/>
        </p:nvSpPr>
        <p:spPr bwMode="auto">
          <a:xfrm>
            <a:off x="7492522" y="2917308"/>
            <a:ext cx="304800" cy="3810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3359979 h 43200"/>
              <a:gd name="T4" fmla="*/ 73080 w 21980"/>
              <a:gd name="T5" fmla="*/ 16801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87604"/>
              </p:ext>
            </p:extLst>
          </p:nvPr>
        </p:nvGraphicFramePr>
        <p:xfrm>
          <a:off x="4749322" y="4288908"/>
          <a:ext cx="16922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8" name="Equation" r:id="rId11" imgW="901309" imgH="393529" progId="Equation.DSMT4">
                  <p:embed/>
                </p:oleObj>
              </mc:Choice>
              <mc:Fallback>
                <p:oleObj name="Equation" r:id="rId11" imgW="901309" imgH="393529" progId="Equation.DSMT4">
                  <p:embed/>
                  <p:pic>
                    <p:nvPicPr>
                      <p:cNvPr id="132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322" y="4288908"/>
                        <a:ext cx="16922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596275" y="4080516"/>
            <a:ext cx="1366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 dirty="0">
                <a:solidFill>
                  <a:srgbClr val="FF0000"/>
                </a:solidFill>
              </a:rPr>
              <a:t>+</a:t>
            </a:r>
            <a:r>
              <a:rPr lang="en-GB" sz="1600" baseline="30000" dirty="0">
                <a:solidFill>
                  <a:srgbClr val="FF0000"/>
                </a:solidFill>
              </a:rPr>
              <a:t>1</a:t>
            </a:r>
            <a:r>
              <a:rPr lang="en-GB" sz="1600" dirty="0">
                <a:solidFill>
                  <a:srgbClr val="FF0000"/>
                </a:solidFill>
              </a:rPr>
              <a:t>/</a:t>
            </a:r>
            <a:r>
              <a:rPr lang="en-GB" sz="1600" baseline="-25000" dirty="0">
                <a:solidFill>
                  <a:srgbClr val="FF0000"/>
                </a:solidFill>
              </a:rPr>
              <a:t>2</a:t>
            </a:r>
            <a:r>
              <a:rPr lang="en-GB" sz="1600" dirty="0">
                <a:solidFill>
                  <a:srgbClr val="FF0000"/>
                </a:solidFill>
              </a:rPr>
              <a:t>x and -5</a:t>
            </a:r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7890"/>
              </p:ext>
            </p:extLst>
          </p:nvPr>
        </p:nvGraphicFramePr>
        <p:xfrm>
          <a:off x="4749322" y="5203308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9" name="Equation" r:id="rId13" imgW="926698" imgH="203112" progId="Equation.DSMT4">
                  <p:embed/>
                </p:oleObj>
              </mc:Choice>
              <mc:Fallback>
                <p:oleObj name="Equation" r:id="rId13" imgW="926698" imgH="203112" progId="Equation.DSMT4">
                  <p:embed/>
                  <p:pic>
                    <p:nvPicPr>
                      <p:cNvPr id="1321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322" y="5203308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051"/>
              </p:ext>
            </p:extLst>
          </p:nvPr>
        </p:nvGraphicFramePr>
        <p:xfrm>
          <a:off x="5816122" y="2764908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0" name="Equation" r:id="rId15" imgW="850531" imgH="203112" progId="Equation.DSMT4">
                  <p:embed/>
                </p:oleObj>
              </mc:Choice>
              <mc:Fallback>
                <p:oleObj name="Equation" r:id="rId15" imgW="850531" imgH="203112" progId="Equation.DSMT4">
                  <p:embed/>
                  <p:pic>
                    <p:nvPicPr>
                      <p:cNvPr id="1321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122" y="2764908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26190"/>
              </p:ext>
            </p:extLst>
          </p:nvPr>
        </p:nvGraphicFramePr>
        <p:xfrm>
          <a:off x="4901722" y="3145908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1" name="Equation" r:id="rId17" imgW="850531" imgH="203112" progId="Equation.DSMT4">
                  <p:embed/>
                </p:oleObj>
              </mc:Choice>
              <mc:Fallback>
                <p:oleObj name="Equation" r:id="rId17" imgW="850531" imgH="203112" progId="Equation.DSMT4">
                  <p:embed/>
                  <p:pic>
                    <p:nvPicPr>
                      <p:cNvPr id="1321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722" y="3145908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66394"/>
              </p:ext>
            </p:extLst>
          </p:nvPr>
        </p:nvGraphicFramePr>
        <p:xfrm>
          <a:off x="4749322" y="5660508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2" name="Equation" r:id="rId19" imgW="926698" imgH="203112" progId="Equation.DSMT4">
                  <p:embed/>
                </p:oleObj>
              </mc:Choice>
              <mc:Fallback>
                <p:oleObj name="Equation" r:id="rId19" imgW="926698" imgH="203112" progId="Equation.DSMT4">
                  <p:embed/>
                  <p:pic>
                    <p:nvPicPr>
                      <p:cNvPr id="1321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322" y="5660508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c 30"/>
          <p:cNvSpPr>
            <a:spLocks/>
          </p:cNvSpPr>
          <p:nvPr/>
        </p:nvSpPr>
        <p:spPr bwMode="auto">
          <a:xfrm>
            <a:off x="7263922" y="4669908"/>
            <a:ext cx="304800" cy="6858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10886313 h 43200"/>
              <a:gd name="T4" fmla="*/ 73080 w 21980"/>
              <a:gd name="T5" fmla="*/ 544353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31"/>
          <p:cNvSpPr>
            <a:spLocks/>
          </p:cNvSpPr>
          <p:nvPr/>
        </p:nvSpPr>
        <p:spPr bwMode="auto">
          <a:xfrm>
            <a:off x="7263922" y="5355708"/>
            <a:ext cx="304800" cy="533400"/>
          </a:xfrm>
          <a:custGeom>
            <a:avLst/>
            <a:gdLst>
              <a:gd name="T0" fmla="*/ 73080 w 21980"/>
              <a:gd name="T1" fmla="*/ 0 h 43200"/>
              <a:gd name="T2" fmla="*/ 0 w 21980"/>
              <a:gd name="T3" fmla="*/ 6585551 h 43200"/>
              <a:gd name="T4" fmla="*/ 73080 w 21980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80" h="43200" fill="none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</a:path>
              <a:path w="21980" h="43200" stroke="0" extrusionOk="0">
                <a:moveTo>
                  <a:pt x="379" y="0"/>
                </a:moveTo>
                <a:cubicBezTo>
                  <a:pt x="12309" y="0"/>
                  <a:pt x="21980" y="9670"/>
                  <a:pt x="21980" y="21600"/>
                </a:cubicBezTo>
                <a:cubicBezTo>
                  <a:pt x="21980" y="33529"/>
                  <a:pt x="12309" y="43200"/>
                  <a:pt x="380" y="43200"/>
                </a:cubicBezTo>
                <a:cubicBezTo>
                  <a:pt x="253" y="43200"/>
                  <a:pt x="126" y="43198"/>
                  <a:pt x="0" y="43196"/>
                </a:cubicBezTo>
                <a:lnTo>
                  <a:pt x="380" y="21600"/>
                </a:lnTo>
                <a:lnTo>
                  <a:pt x="379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55783" y="4684693"/>
            <a:ext cx="1575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 dirty="0">
                <a:solidFill>
                  <a:srgbClr val="FF0000"/>
                </a:solidFill>
              </a:rPr>
              <a:t>x2 (to remove fraction)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568722" y="5355708"/>
            <a:ext cx="106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1600">
                <a:solidFill>
                  <a:srgbClr val="FF0000"/>
                </a:solidFill>
              </a:rPr>
              <a:t>Correct form</a:t>
            </a:r>
          </a:p>
        </p:txBody>
      </p:sp>
    </p:spTree>
    <p:extLst>
      <p:ext uri="{BB962C8B-B14F-4D97-AF65-F5344CB8AC3E}">
        <p14:creationId xmlns:p14="http://schemas.microsoft.com/office/powerpoint/2010/main" val="8575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20" grpId="0"/>
      <p:bldP spid="25" grpId="0" animBg="1"/>
      <p:bldP spid="26" grpId="0" animBg="1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5165</Words>
  <Application>Microsoft Office PowerPoint</Application>
  <PresentationFormat>画面に合わせる (4:3)</PresentationFormat>
  <Paragraphs>820</Paragraphs>
  <Slides>45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8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Equation</vt:lpstr>
      <vt:lpstr>PowerPoint プレゼンテーション</vt:lpstr>
      <vt:lpstr>Prior Knowledge Check</vt:lpstr>
      <vt:lpstr>PowerPoint プレゼンテーション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PowerPoint プレゼンテーション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PowerPoint プレゼンテーション</vt:lpstr>
      <vt:lpstr>Straight-line graphs</vt:lpstr>
      <vt:lpstr>Straight-line graphs</vt:lpstr>
      <vt:lpstr>PowerPoint プレゼンテーション</vt:lpstr>
      <vt:lpstr>Straight-line graphs</vt:lpstr>
      <vt:lpstr>Straight-line graphs</vt:lpstr>
      <vt:lpstr>Straight-line graphs</vt:lpstr>
      <vt:lpstr>Straight-line graphs</vt:lpstr>
      <vt:lpstr>Straight-line graphs</vt:lpstr>
      <vt:lpstr>PowerPoint プレゼンテーション</vt:lpstr>
      <vt:lpstr>Straight-line graphs</vt:lpstr>
      <vt:lpstr>Straight-line graphs</vt:lpstr>
      <vt:lpstr>Straight-line graphs</vt:lpstr>
      <vt:lpstr>Straight-line graphs</vt:lpstr>
      <vt:lpstr>Straight-line graphs</vt:lpstr>
      <vt:lpstr>PowerPoint プレゼンテーション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  <vt:lpstr>Straight-line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92</cp:revision>
  <dcterms:created xsi:type="dcterms:W3CDTF">2017-08-14T15:35:38Z</dcterms:created>
  <dcterms:modified xsi:type="dcterms:W3CDTF">2018-08-13T23:40:12Z</dcterms:modified>
</cp:coreProperties>
</file>