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BD9840-0D51-45E7-AAD0-DD471B5BE228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6D252-D7BF-459C-AA2C-F8271A569C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3870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6600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rgbClr val="FF66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8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0.png"/><Relationship Id="rId4" Type="http://schemas.openxmlformats.org/officeDocument/2006/relationships/image" Target="../media/image18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9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2.png"/><Relationship Id="rId4" Type="http://schemas.openxmlformats.org/officeDocument/2006/relationships/image" Target="../media/image18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9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4.png"/><Relationship Id="rId4" Type="http://schemas.openxmlformats.org/officeDocument/2006/relationships/image" Target="../media/image18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9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6.png"/><Relationship Id="rId4" Type="http://schemas.openxmlformats.org/officeDocument/2006/relationships/image" Target="../media/image18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B38A01E-7DA4-41D7-9E3C-DDAA32F18184}"/>
              </a:ext>
            </a:extLst>
          </p:cNvPr>
          <p:cNvSpPr/>
          <p:nvPr/>
        </p:nvSpPr>
        <p:spPr>
          <a:xfrm>
            <a:off x="1278333" y="2035187"/>
            <a:ext cx="6587381" cy="228524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72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72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4G</a:t>
            </a:r>
            <a:endParaRPr lang="ja-JP" altLang="en-US" sz="72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latin typeface="Segoe UI Black" panose="020B0A02040204020203" pitchFamily="34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355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Graphs and Transformations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789933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apply transformations to unfamiliar functions by considering how specific points and features will be affected.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diagram to the right shows a sketch of the curve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which passes through the origin. The points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(1,4)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(3,1)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also lie on the curve.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Sketch the graph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Graph translates one unit left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x coordinates decrease by 1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789933" cy="4776787"/>
              </a:xfrm>
              <a:blipFill>
                <a:blip r:embed="rId2"/>
                <a:stretch>
                  <a:fillRect l="-804" t="-766" r="-25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4G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upload.wikimedia.org/wikipedia/en/8/80/ST_diagram_of_N2_01.jpg">
            <a:extLst>
              <a:ext uri="{FF2B5EF4-FFF2-40B4-BE49-F238E27FC236}">
                <a16:creationId xmlns:a16="http://schemas.microsoft.com/office/drawing/2014/main" id="{9ACEA477-F444-4EC7-B4BE-2344A72ADE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4794" y="25003"/>
            <a:ext cx="1067494" cy="80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グループ化 7">
            <a:extLst>
              <a:ext uri="{FF2B5EF4-FFF2-40B4-BE49-F238E27FC236}">
                <a16:creationId xmlns:a16="http://schemas.microsoft.com/office/drawing/2014/main" id="{F0F99ED2-D82E-4A3B-A02F-1FF950EEE278}"/>
              </a:ext>
            </a:extLst>
          </p:cNvPr>
          <p:cNvGrpSpPr/>
          <p:nvPr/>
        </p:nvGrpSpPr>
        <p:grpSpPr>
          <a:xfrm>
            <a:off x="4056291" y="1092640"/>
            <a:ext cx="5051749" cy="2431547"/>
            <a:chOff x="4139336" y="2295820"/>
            <a:chExt cx="2376412" cy="1185216"/>
          </a:xfrm>
        </p:grpSpPr>
        <p:cxnSp>
          <p:nvCxnSpPr>
            <p:cNvPr id="7" name="直線矢印コネクタ 8">
              <a:extLst>
                <a:ext uri="{FF2B5EF4-FFF2-40B4-BE49-F238E27FC236}">
                  <a16:creationId xmlns:a16="http://schemas.microsoft.com/office/drawing/2014/main" id="{D6B102AE-D1E6-455F-BB11-2B1159EB4D4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79084" y="2408579"/>
              <a:ext cx="0" cy="1032749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FFB6832-939E-4392-ACE0-865D4138DFE6}"/>
                </a:ext>
              </a:extLst>
            </p:cNvPr>
            <p:cNvSpPr txBox="1"/>
            <p:nvPr/>
          </p:nvSpPr>
          <p:spPr>
            <a:xfrm>
              <a:off x="4463105" y="2295820"/>
              <a:ext cx="2776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anose="030F0702030302020204" pitchFamily="66" charset="0"/>
                </a:rPr>
                <a:t>y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21EE324-C6FA-439A-B4BE-0BC1D0564CD3}"/>
                </a:ext>
              </a:extLst>
            </p:cNvPr>
            <p:cNvSpPr txBox="1"/>
            <p:nvPr/>
          </p:nvSpPr>
          <p:spPr>
            <a:xfrm>
              <a:off x="6225284" y="3173259"/>
              <a:ext cx="2904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anose="030F0702030302020204" pitchFamily="66" charset="0"/>
                </a:rPr>
                <a:t>x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cxnSp>
          <p:nvCxnSpPr>
            <p:cNvPr id="10" name="直線矢印コネクタ 11">
              <a:extLst>
                <a:ext uri="{FF2B5EF4-FFF2-40B4-BE49-F238E27FC236}">
                  <a16:creationId xmlns:a16="http://schemas.microsoft.com/office/drawing/2014/main" id="{ACF6CCCF-F99B-4B83-A369-84F9D90404FF}"/>
                </a:ext>
              </a:extLst>
            </p:cNvPr>
            <p:cNvCxnSpPr>
              <a:cxnSpLocks/>
            </p:cNvCxnSpPr>
            <p:nvPr/>
          </p:nvCxnSpPr>
          <p:spPr>
            <a:xfrm>
              <a:off x="4139336" y="3262155"/>
              <a:ext cx="2096963" cy="0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Freeform 14"/>
          <p:cNvSpPr/>
          <p:nvPr/>
        </p:nvSpPr>
        <p:spPr>
          <a:xfrm>
            <a:off x="4868039" y="1340685"/>
            <a:ext cx="3383824" cy="2000990"/>
          </a:xfrm>
          <a:custGeom>
            <a:avLst/>
            <a:gdLst>
              <a:gd name="connsiteX0" fmla="*/ 0 w 1018903"/>
              <a:gd name="connsiteY0" fmla="*/ 1593669 h 1593669"/>
              <a:gd name="connsiteX1" fmla="*/ 287383 w 1018903"/>
              <a:gd name="connsiteY1" fmla="*/ 618309 h 1593669"/>
              <a:gd name="connsiteX2" fmla="*/ 696685 w 1018903"/>
              <a:gd name="connsiteY2" fmla="*/ 940526 h 1593669"/>
              <a:gd name="connsiteX3" fmla="*/ 1018903 w 1018903"/>
              <a:gd name="connsiteY3" fmla="*/ 0 h 159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8903" h="1593669">
                <a:moveTo>
                  <a:pt x="0" y="1593669"/>
                </a:moveTo>
                <a:cubicBezTo>
                  <a:pt x="85634" y="1160417"/>
                  <a:pt x="171269" y="727166"/>
                  <a:pt x="287383" y="618309"/>
                </a:cubicBezTo>
                <a:cubicBezTo>
                  <a:pt x="403497" y="509452"/>
                  <a:pt x="574765" y="1043577"/>
                  <a:pt x="696685" y="940526"/>
                </a:cubicBezTo>
                <a:cubicBezTo>
                  <a:pt x="818605" y="837475"/>
                  <a:pt x="918754" y="418737"/>
                  <a:pt x="1018903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5507302" y="1724045"/>
            <a:ext cx="6094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(1,4)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74127" y="2554211"/>
            <a:ext cx="6094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(3,1)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18" name="Group 64">
            <a:extLst>
              <a:ext uri="{FF2B5EF4-FFF2-40B4-BE49-F238E27FC236}">
                <a16:creationId xmlns:a16="http://schemas.microsoft.com/office/drawing/2014/main" id="{523AF932-E80B-4C2F-A485-442923F92693}"/>
              </a:ext>
            </a:extLst>
          </p:cNvPr>
          <p:cNvGrpSpPr/>
          <p:nvPr/>
        </p:nvGrpSpPr>
        <p:grpSpPr>
          <a:xfrm>
            <a:off x="5812033" y="2011084"/>
            <a:ext cx="152400" cy="152400"/>
            <a:chOff x="1066800" y="762000"/>
            <a:chExt cx="152400" cy="152400"/>
          </a:xfrm>
        </p:grpSpPr>
        <p:cxnSp>
          <p:nvCxnSpPr>
            <p:cNvPr id="19" name="Straight Connector 65">
              <a:extLst>
                <a:ext uri="{FF2B5EF4-FFF2-40B4-BE49-F238E27FC236}">
                  <a16:creationId xmlns:a16="http://schemas.microsoft.com/office/drawing/2014/main" id="{81DF7B37-8C8E-4FBF-BA81-6EA2CCF3D534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66">
              <a:extLst>
                <a:ext uri="{FF2B5EF4-FFF2-40B4-BE49-F238E27FC236}">
                  <a16:creationId xmlns:a16="http://schemas.microsoft.com/office/drawing/2014/main" id="{B71A346A-E9B3-4AC5-B0AB-87C61F0FBCFB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64">
            <a:extLst>
              <a:ext uri="{FF2B5EF4-FFF2-40B4-BE49-F238E27FC236}">
                <a16:creationId xmlns:a16="http://schemas.microsoft.com/office/drawing/2014/main" id="{523AF932-E80B-4C2F-A485-442923F92693}"/>
              </a:ext>
            </a:extLst>
          </p:cNvPr>
          <p:cNvGrpSpPr/>
          <p:nvPr/>
        </p:nvGrpSpPr>
        <p:grpSpPr>
          <a:xfrm>
            <a:off x="7002658" y="2463363"/>
            <a:ext cx="152400" cy="152400"/>
            <a:chOff x="1066800" y="762000"/>
            <a:chExt cx="152400" cy="152400"/>
          </a:xfrm>
        </p:grpSpPr>
        <p:cxnSp>
          <p:nvCxnSpPr>
            <p:cNvPr id="22" name="Straight Connector 65">
              <a:extLst>
                <a:ext uri="{FF2B5EF4-FFF2-40B4-BE49-F238E27FC236}">
                  <a16:creationId xmlns:a16="http://schemas.microsoft.com/office/drawing/2014/main" id="{81DF7B37-8C8E-4FBF-BA81-6EA2CCF3D534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66">
              <a:extLst>
                <a:ext uri="{FF2B5EF4-FFF2-40B4-BE49-F238E27FC236}">
                  <a16:creationId xmlns:a16="http://schemas.microsoft.com/office/drawing/2014/main" id="{B71A346A-E9B3-4AC5-B0AB-87C61F0FBCFB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988514" y="1013132"/>
                <a:ext cx="64896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6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8514" y="1013132"/>
                <a:ext cx="648960" cy="338554"/>
              </a:xfrm>
              <a:prstGeom prst="rect">
                <a:avLst/>
              </a:prstGeom>
              <a:blipFill>
                <a:blip r:embed="rId4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4" name="グループ化 7">
            <a:extLst>
              <a:ext uri="{FF2B5EF4-FFF2-40B4-BE49-F238E27FC236}">
                <a16:creationId xmlns:a16="http://schemas.microsoft.com/office/drawing/2014/main" id="{F0F99ED2-D82E-4A3B-A02F-1FF950EEE278}"/>
              </a:ext>
            </a:extLst>
          </p:cNvPr>
          <p:cNvGrpSpPr/>
          <p:nvPr/>
        </p:nvGrpSpPr>
        <p:grpSpPr>
          <a:xfrm>
            <a:off x="4056291" y="3735243"/>
            <a:ext cx="5051749" cy="2431568"/>
            <a:chOff x="4139336" y="2295810"/>
            <a:chExt cx="2376412" cy="1185226"/>
          </a:xfrm>
        </p:grpSpPr>
        <p:cxnSp>
          <p:nvCxnSpPr>
            <p:cNvPr id="45" name="直線矢印コネクタ 8">
              <a:extLst>
                <a:ext uri="{FF2B5EF4-FFF2-40B4-BE49-F238E27FC236}">
                  <a16:creationId xmlns:a16="http://schemas.microsoft.com/office/drawing/2014/main" id="{D6B102AE-D1E6-455F-BB11-2B1159EB4D4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79084" y="2408579"/>
              <a:ext cx="0" cy="1032749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7FFB6832-939E-4392-ACE0-865D4138DFE6}"/>
                </a:ext>
              </a:extLst>
            </p:cNvPr>
            <p:cNvSpPr txBox="1"/>
            <p:nvPr/>
          </p:nvSpPr>
          <p:spPr>
            <a:xfrm>
              <a:off x="4463105" y="2295810"/>
              <a:ext cx="2776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anose="030F0702030302020204" pitchFamily="66" charset="0"/>
                </a:rPr>
                <a:t>y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021EE324-C6FA-439A-B4BE-0BC1D0564CD3}"/>
                </a:ext>
              </a:extLst>
            </p:cNvPr>
            <p:cNvSpPr txBox="1"/>
            <p:nvPr/>
          </p:nvSpPr>
          <p:spPr>
            <a:xfrm>
              <a:off x="6225284" y="3173259"/>
              <a:ext cx="2904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anose="030F0702030302020204" pitchFamily="66" charset="0"/>
                </a:rPr>
                <a:t>x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cxnSp>
          <p:nvCxnSpPr>
            <p:cNvPr id="48" name="直線矢印コネクタ 11">
              <a:extLst>
                <a:ext uri="{FF2B5EF4-FFF2-40B4-BE49-F238E27FC236}">
                  <a16:creationId xmlns:a16="http://schemas.microsoft.com/office/drawing/2014/main" id="{ACF6CCCF-F99B-4B83-A369-84F9D90404FF}"/>
                </a:ext>
              </a:extLst>
            </p:cNvPr>
            <p:cNvCxnSpPr>
              <a:cxnSpLocks/>
            </p:cNvCxnSpPr>
            <p:nvPr/>
          </p:nvCxnSpPr>
          <p:spPr>
            <a:xfrm>
              <a:off x="4139336" y="3262155"/>
              <a:ext cx="2096963" cy="0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Freeform 48"/>
          <p:cNvSpPr/>
          <p:nvPr/>
        </p:nvSpPr>
        <p:spPr>
          <a:xfrm>
            <a:off x="3980715" y="3986795"/>
            <a:ext cx="3383824" cy="2000990"/>
          </a:xfrm>
          <a:custGeom>
            <a:avLst/>
            <a:gdLst>
              <a:gd name="connsiteX0" fmla="*/ 0 w 1018903"/>
              <a:gd name="connsiteY0" fmla="*/ 1593669 h 1593669"/>
              <a:gd name="connsiteX1" fmla="*/ 287383 w 1018903"/>
              <a:gd name="connsiteY1" fmla="*/ 618309 h 1593669"/>
              <a:gd name="connsiteX2" fmla="*/ 696685 w 1018903"/>
              <a:gd name="connsiteY2" fmla="*/ 940526 h 1593669"/>
              <a:gd name="connsiteX3" fmla="*/ 1018903 w 1018903"/>
              <a:gd name="connsiteY3" fmla="*/ 0 h 159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8903" h="1593669">
                <a:moveTo>
                  <a:pt x="0" y="1593669"/>
                </a:moveTo>
                <a:cubicBezTo>
                  <a:pt x="85634" y="1160417"/>
                  <a:pt x="171269" y="727166"/>
                  <a:pt x="287383" y="618309"/>
                </a:cubicBezTo>
                <a:cubicBezTo>
                  <a:pt x="403497" y="509452"/>
                  <a:pt x="574765" y="1043577"/>
                  <a:pt x="696685" y="940526"/>
                </a:cubicBezTo>
                <a:cubicBezTo>
                  <a:pt x="818605" y="837475"/>
                  <a:pt x="918754" y="418737"/>
                  <a:pt x="1018903" y="0"/>
                </a:cubicBezTo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FF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419953" y="4417780"/>
            <a:ext cx="6415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Comic Sans MS" panose="030F0702030302020204" pitchFamily="66" charset="0"/>
              </a:rPr>
              <a:t>(0,4)</a:t>
            </a:r>
            <a:endParaRPr lang="en-GB" sz="16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886803" y="5200321"/>
            <a:ext cx="6094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Comic Sans MS" panose="030F0702030302020204" pitchFamily="66" charset="0"/>
              </a:rPr>
              <a:t>(2,1)</a:t>
            </a:r>
            <a:endParaRPr lang="en-GB" sz="16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52" name="Group 64">
            <a:extLst>
              <a:ext uri="{FF2B5EF4-FFF2-40B4-BE49-F238E27FC236}">
                <a16:creationId xmlns:a16="http://schemas.microsoft.com/office/drawing/2014/main" id="{523AF932-E80B-4C2F-A485-442923F92693}"/>
              </a:ext>
            </a:extLst>
          </p:cNvPr>
          <p:cNvGrpSpPr/>
          <p:nvPr/>
        </p:nvGrpSpPr>
        <p:grpSpPr>
          <a:xfrm>
            <a:off x="4924709" y="4657194"/>
            <a:ext cx="152400" cy="152400"/>
            <a:chOff x="1066800" y="762000"/>
            <a:chExt cx="152400" cy="152400"/>
          </a:xfrm>
        </p:grpSpPr>
        <p:cxnSp>
          <p:nvCxnSpPr>
            <p:cNvPr id="53" name="Straight Connector 65">
              <a:extLst>
                <a:ext uri="{FF2B5EF4-FFF2-40B4-BE49-F238E27FC236}">
                  <a16:creationId xmlns:a16="http://schemas.microsoft.com/office/drawing/2014/main" id="{81DF7B37-8C8E-4FBF-BA81-6EA2CCF3D534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66">
              <a:extLst>
                <a:ext uri="{FF2B5EF4-FFF2-40B4-BE49-F238E27FC236}">
                  <a16:creationId xmlns:a16="http://schemas.microsoft.com/office/drawing/2014/main" id="{B71A346A-E9B3-4AC5-B0AB-87C61F0FBCFB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64">
            <a:extLst>
              <a:ext uri="{FF2B5EF4-FFF2-40B4-BE49-F238E27FC236}">
                <a16:creationId xmlns:a16="http://schemas.microsoft.com/office/drawing/2014/main" id="{523AF932-E80B-4C2F-A485-442923F92693}"/>
              </a:ext>
            </a:extLst>
          </p:cNvPr>
          <p:cNvGrpSpPr/>
          <p:nvPr/>
        </p:nvGrpSpPr>
        <p:grpSpPr>
          <a:xfrm>
            <a:off x="6115334" y="5109473"/>
            <a:ext cx="152400" cy="152400"/>
            <a:chOff x="1066800" y="762000"/>
            <a:chExt cx="152400" cy="152400"/>
          </a:xfrm>
        </p:grpSpPr>
        <p:cxnSp>
          <p:nvCxnSpPr>
            <p:cNvPr id="56" name="Straight Connector 65">
              <a:extLst>
                <a:ext uri="{FF2B5EF4-FFF2-40B4-BE49-F238E27FC236}">
                  <a16:creationId xmlns:a16="http://schemas.microsoft.com/office/drawing/2014/main" id="{81DF7B37-8C8E-4FBF-BA81-6EA2CCF3D534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66">
              <a:extLst>
                <a:ext uri="{FF2B5EF4-FFF2-40B4-BE49-F238E27FC236}">
                  <a16:creationId xmlns:a16="http://schemas.microsoft.com/office/drawing/2014/main" id="{B71A346A-E9B3-4AC5-B0AB-87C61F0FBCFB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6992008" y="3631946"/>
                <a:ext cx="100784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6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  <m:r>
                        <a:rPr lang="en-US" sz="16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2008" y="3631946"/>
                <a:ext cx="1007840" cy="338554"/>
              </a:xfrm>
              <a:prstGeom prst="rect">
                <a:avLst/>
              </a:prstGeom>
              <a:blipFill>
                <a:blip r:embed="rId5"/>
                <a:stretch>
                  <a:fillRect b="-12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Box 58"/>
          <p:cNvSpPr txBox="1"/>
          <p:nvPr/>
        </p:nvSpPr>
        <p:spPr>
          <a:xfrm>
            <a:off x="3410303" y="5675080"/>
            <a:ext cx="6944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Comic Sans MS" panose="030F0702030302020204" pitchFamily="66" charset="0"/>
              </a:rPr>
              <a:t>(-1,0)</a:t>
            </a:r>
            <a:endParaRPr lang="en-GB" sz="16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60" name="Group 64">
            <a:extLst>
              <a:ext uri="{FF2B5EF4-FFF2-40B4-BE49-F238E27FC236}">
                <a16:creationId xmlns:a16="http://schemas.microsoft.com/office/drawing/2014/main" id="{523AF932-E80B-4C2F-A485-442923F92693}"/>
              </a:ext>
            </a:extLst>
          </p:cNvPr>
          <p:cNvGrpSpPr/>
          <p:nvPr/>
        </p:nvGrpSpPr>
        <p:grpSpPr>
          <a:xfrm>
            <a:off x="4057934" y="5647794"/>
            <a:ext cx="152400" cy="152400"/>
            <a:chOff x="1066800" y="762000"/>
            <a:chExt cx="152400" cy="152400"/>
          </a:xfrm>
        </p:grpSpPr>
        <p:cxnSp>
          <p:nvCxnSpPr>
            <p:cNvPr id="61" name="Straight Connector 65">
              <a:extLst>
                <a:ext uri="{FF2B5EF4-FFF2-40B4-BE49-F238E27FC236}">
                  <a16:creationId xmlns:a16="http://schemas.microsoft.com/office/drawing/2014/main" id="{81DF7B37-8C8E-4FBF-BA81-6EA2CCF3D534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6">
              <a:extLst>
                <a:ext uri="{FF2B5EF4-FFF2-40B4-BE49-F238E27FC236}">
                  <a16:creationId xmlns:a16="http://schemas.microsoft.com/office/drawing/2014/main" id="{B71A346A-E9B3-4AC5-B0AB-87C61F0FBCFB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01633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/>
      <p:bldP spid="51" grpId="0"/>
      <p:bldP spid="58" grpId="0"/>
      <p:bldP spid="5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Graphs and Transformations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789933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apply transformations to unfamiliar functions by considering how specific points and features will be affected.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diagram to the right shows a sketch of the curve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which passes through the origin. The points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(1,4)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(3,1)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also lie on the curve.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Sketch the graph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Graph translates one unit right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x coordinates increase by 1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789933" cy="4776787"/>
              </a:xfrm>
              <a:blipFill>
                <a:blip r:embed="rId2"/>
                <a:stretch>
                  <a:fillRect l="-804" t="-766" r="-25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4G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upload.wikimedia.org/wikipedia/en/8/80/ST_diagram_of_N2_01.jpg">
            <a:extLst>
              <a:ext uri="{FF2B5EF4-FFF2-40B4-BE49-F238E27FC236}">
                <a16:creationId xmlns:a16="http://schemas.microsoft.com/office/drawing/2014/main" id="{9ACEA477-F444-4EC7-B4BE-2344A72ADE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4794" y="25003"/>
            <a:ext cx="1067494" cy="80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グループ化 7">
            <a:extLst>
              <a:ext uri="{FF2B5EF4-FFF2-40B4-BE49-F238E27FC236}">
                <a16:creationId xmlns:a16="http://schemas.microsoft.com/office/drawing/2014/main" id="{F0F99ED2-D82E-4A3B-A02F-1FF950EEE278}"/>
              </a:ext>
            </a:extLst>
          </p:cNvPr>
          <p:cNvGrpSpPr/>
          <p:nvPr/>
        </p:nvGrpSpPr>
        <p:grpSpPr>
          <a:xfrm>
            <a:off x="4056291" y="1092640"/>
            <a:ext cx="5051749" cy="2431547"/>
            <a:chOff x="4139336" y="2295820"/>
            <a:chExt cx="2376412" cy="1185216"/>
          </a:xfrm>
        </p:grpSpPr>
        <p:cxnSp>
          <p:nvCxnSpPr>
            <p:cNvPr id="7" name="直線矢印コネクタ 8">
              <a:extLst>
                <a:ext uri="{FF2B5EF4-FFF2-40B4-BE49-F238E27FC236}">
                  <a16:creationId xmlns:a16="http://schemas.microsoft.com/office/drawing/2014/main" id="{D6B102AE-D1E6-455F-BB11-2B1159EB4D4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79084" y="2408579"/>
              <a:ext cx="0" cy="1032749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FFB6832-939E-4392-ACE0-865D4138DFE6}"/>
                </a:ext>
              </a:extLst>
            </p:cNvPr>
            <p:cNvSpPr txBox="1"/>
            <p:nvPr/>
          </p:nvSpPr>
          <p:spPr>
            <a:xfrm>
              <a:off x="4463105" y="2295820"/>
              <a:ext cx="2776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anose="030F0702030302020204" pitchFamily="66" charset="0"/>
                </a:rPr>
                <a:t>y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21EE324-C6FA-439A-B4BE-0BC1D0564CD3}"/>
                </a:ext>
              </a:extLst>
            </p:cNvPr>
            <p:cNvSpPr txBox="1"/>
            <p:nvPr/>
          </p:nvSpPr>
          <p:spPr>
            <a:xfrm>
              <a:off x="6225284" y="3173259"/>
              <a:ext cx="2904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anose="030F0702030302020204" pitchFamily="66" charset="0"/>
                </a:rPr>
                <a:t>x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cxnSp>
          <p:nvCxnSpPr>
            <p:cNvPr id="10" name="直線矢印コネクタ 11">
              <a:extLst>
                <a:ext uri="{FF2B5EF4-FFF2-40B4-BE49-F238E27FC236}">
                  <a16:creationId xmlns:a16="http://schemas.microsoft.com/office/drawing/2014/main" id="{ACF6CCCF-F99B-4B83-A369-84F9D90404FF}"/>
                </a:ext>
              </a:extLst>
            </p:cNvPr>
            <p:cNvCxnSpPr>
              <a:cxnSpLocks/>
            </p:cNvCxnSpPr>
            <p:nvPr/>
          </p:nvCxnSpPr>
          <p:spPr>
            <a:xfrm>
              <a:off x="4139336" y="3262155"/>
              <a:ext cx="2096963" cy="0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Freeform 14"/>
          <p:cNvSpPr/>
          <p:nvPr/>
        </p:nvSpPr>
        <p:spPr>
          <a:xfrm>
            <a:off x="4868039" y="1340685"/>
            <a:ext cx="3383824" cy="2000990"/>
          </a:xfrm>
          <a:custGeom>
            <a:avLst/>
            <a:gdLst>
              <a:gd name="connsiteX0" fmla="*/ 0 w 1018903"/>
              <a:gd name="connsiteY0" fmla="*/ 1593669 h 1593669"/>
              <a:gd name="connsiteX1" fmla="*/ 287383 w 1018903"/>
              <a:gd name="connsiteY1" fmla="*/ 618309 h 1593669"/>
              <a:gd name="connsiteX2" fmla="*/ 696685 w 1018903"/>
              <a:gd name="connsiteY2" fmla="*/ 940526 h 1593669"/>
              <a:gd name="connsiteX3" fmla="*/ 1018903 w 1018903"/>
              <a:gd name="connsiteY3" fmla="*/ 0 h 159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8903" h="1593669">
                <a:moveTo>
                  <a:pt x="0" y="1593669"/>
                </a:moveTo>
                <a:cubicBezTo>
                  <a:pt x="85634" y="1160417"/>
                  <a:pt x="171269" y="727166"/>
                  <a:pt x="287383" y="618309"/>
                </a:cubicBezTo>
                <a:cubicBezTo>
                  <a:pt x="403497" y="509452"/>
                  <a:pt x="574765" y="1043577"/>
                  <a:pt x="696685" y="940526"/>
                </a:cubicBezTo>
                <a:cubicBezTo>
                  <a:pt x="818605" y="837475"/>
                  <a:pt x="918754" y="418737"/>
                  <a:pt x="1018903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5507302" y="1724045"/>
            <a:ext cx="6094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(1,4)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74127" y="2554211"/>
            <a:ext cx="6094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(3,1)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18" name="Group 64">
            <a:extLst>
              <a:ext uri="{FF2B5EF4-FFF2-40B4-BE49-F238E27FC236}">
                <a16:creationId xmlns:a16="http://schemas.microsoft.com/office/drawing/2014/main" id="{523AF932-E80B-4C2F-A485-442923F92693}"/>
              </a:ext>
            </a:extLst>
          </p:cNvPr>
          <p:cNvGrpSpPr/>
          <p:nvPr/>
        </p:nvGrpSpPr>
        <p:grpSpPr>
          <a:xfrm>
            <a:off x="5812033" y="2011084"/>
            <a:ext cx="152400" cy="152400"/>
            <a:chOff x="1066800" y="762000"/>
            <a:chExt cx="152400" cy="152400"/>
          </a:xfrm>
        </p:grpSpPr>
        <p:cxnSp>
          <p:nvCxnSpPr>
            <p:cNvPr id="19" name="Straight Connector 65">
              <a:extLst>
                <a:ext uri="{FF2B5EF4-FFF2-40B4-BE49-F238E27FC236}">
                  <a16:creationId xmlns:a16="http://schemas.microsoft.com/office/drawing/2014/main" id="{81DF7B37-8C8E-4FBF-BA81-6EA2CCF3D534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66">
              <a:extLst>
                <a:ext uri="{FF2B5EF4-FFF2-40B4-BE49-F238E27FC236}">
                  <a16:creationId xmlns:a16="http://schemas.microsoft.com/office/drawing/2014/main" id="{B71A346A-E9B3-4AC5-B0AB-87C61F0FBCFB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64">
            <a:extLst>
              <a:ext uri="{FF2B5EF4-FFF2-40B4-BE49-F238E27FC236}">
                <a16:creationId xmlns:a16="http://schemas.microsoft.com/office/drawing/2014/main" id="{523AF932-E80B-4C2F-A485-442923F92693}"/>
              </a:ext>
            </a:extLst>
          </p:cNvPr>
          <p:cNvGrpSpPr/>
          <p:nvPr/>
        </p:nvGrpSpPr>
        <p:grpSpPr>
          <a:xfrm>
            <a:off x="7002658" y="2463363"/>
            <a:ext cx="152400" cy="152400"/>
            <a:chOff x="1066800" y="762000"/>
            <a:chExt cx="152400" cy="152400"/>
          </a:xfrm>
        </p:grpSpPr>
        <p:cxnSp>
          <p:nvCxnSpPr>
            <p:cNvPr id="22" name="Straight Connector 65">
              <a:extLst>
                <a:ext uri="{FF2B5EF4-FFF2-40B4-BE49-F238E27FC236}">
                  <a16:creationId xmlns:a16="http://schemas.microsoft.com/office/drawing/2014/main" id="{81DF7B37-8C8E-4FBF-BA81-6EA2CCF3D534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66">
              <a:extLst>
                <a:ext uri="{FF2B5EF4-FFF2-40B4-BE49-F238E27FC236}">
                  <a16:creationId xmlns:a16="http://schemas.microsoft.com/office/drawing/2014/main" id="{B71A346A-E9B3-4AC5-B0AB-87C61F0FBCFB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988514" y="1013132"/>
                <a:ext cx="64896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6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8514" y="1013132"/>
                <a:ext cx="648960" cy="338554"/>
              </a:xfrm>
              <a:prstGeom prst="rect">
                <a:avLst/>
              </a:prstGeom>
              <a:blipFill>
                <a:blip r:embed="rId4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4" name="グループ化 7">
            <a:extLst>
              <a:ext uri="{FF2B5EF4-FFF2-40B4-BE49-F238E27FC236}">
                <a16:creationId xmlns:a16="http://schemas.microsoft.com/office/drawing/2014/main" id="{F0F99ED2-D82E-4A3B-A02F-1FF950EEE278}"/>
              </a:ext>
            </a:extLst>
          </p:cNvPr>
          <p:cNvGrpSpPr/>
          <p:nvPr/>
        </p:nvGrpSpPr>
        <p:grpSpPr>
          <a:xfrm>
            <a:off x="4056291" y="3735243"/>
            <a:ext cx="5051749" cy="2431568"/>
            <a:chOff x="4139336" y="2295810"/>
            <a:chExt cx="2376412" cy="1185226"/>
          </a:xfrm>
        </p:grpSpPr>
        <p:cxnSp>
          <p:nvCxnSpPr>
            <p:cNvPr id="45" name="直線矢印コネクタ 8">
              <a:extLst>
                <a:ext uri="{FF2B5EF4-FFF2-40B4-BE49-F238E27FC236}">
                  <a16:creationId xmlns:a16="http://schemas.microsoft.com/office/drawing/2014/main" id="{D6B102AE-D1E6-455F-BB11-2B1159EB4D4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79084" y="2408579"/>
              <a:ext cx="0" cy="1032749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7FFB6832-939E-4392-ACE0-865D4138DFE6}"/>
                </a:ext>
              </a:extLst>
            </p:cNvPr>
            <p:cNvSpPr txBox="1"/>
            <p:nvPr/>
          </p:nvSpPr>
          <p:spPr>
            <a:xfrm>
              <a:off x="4463105" y="2295810"/>
              <a:ext cx="2776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anose="030F0702030302020204" pitchFamily="66" charset="0"/>
                </a:rPr>
                <a:t>y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021EE324-C6FA-439A-B4BE-0BC1D0564CD3}"/>
                </a:ext>
              </a:extLst>
            </p:cNvPr>
            <p:cNvSpPr txBox="1"/>
            <p:nvPr/>
          </p:nvSpPr>
          <p:spPr>
            <a:xfrm>
              <a:off x="6225284" y="3173259"/>
              <a:ext cx="2904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anose="030F0702030302020204" pitchFamily="66" charset="0"/>
                </a:rPr>
                <a:t>x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cxnSp>
          <p:nvCxnSpPr>
            <p:cNvPr id="48" name="直線矢印コネクタ 11">
              <a:extLst>
                <a:ext uri="{FF2B5EF4-FFF2-40B4-BE49-F238E27FC236}">
                  <a16:creationId xmlns:a16="http://schemas.microsoft.com/office/drawing/2014/main" id="{ACF6CCCF-F99B-4B83-A369-84F9D90404FF}"/>
                </a:ext>
              </a:extLst>
            </p:cNvPr>
            <p:cNvCxnSpPr>
              <a:cxnSpLocks/>
            </p:cNvCxnSpPr>
            <p:nvPr/>
          </p:nvCxnSpPr>
          <p:spPr>
            <a:xfrm>
              <a:off x="4139336" y="3262155"/>
              <a:ext cx="2096963" cy="0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Freeform 48"/>
          <p:cNvSpPr/>
          <p:nvPr/>
        </p:nvSpPr>
        <p:spPr>
          <a:xfrm>
            <a:off x="5490538" y="3997427"/>
            <a:ext cx="3383824" cy="2000990"/>
          </a:xfrm>
          <a:custGeom>
            <a:avLst/>
            <a:gdLst>
              <a:gd name="connsiteX0" fmla="*/ 0 w 1018903"/>
              <a:gd name="connsiteY0" fmla="*/ 1593669 h 1593669"/>
              <a:gd name="connsiteX1" fmla="*/ 287383 w 1018903"/>
              <a:gd name="connsiteY1" fmla="*/ 618309 h 1593669"/>
              <a:gd name="connsiteX2" fmla="*/ 696685 w 1018903"/>
              <a:gd name="connsiteY2" fmla="*/ 940526 h 1593669"/>
              <a:gd name="connsiteX3" fmla="*/ 1018903 w 1018903"/>
              <a:gd name="connsiteY3" fmla="*/ 0 h 159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8903" h="1593669">
                <a:moveTo>
                  <a:pt x="0" y="1593669"/>
                </a:moveTo>
                <a:cubicBezTo>
                  <a:pt x="85634" y="1160417"/>
                  <a:pt x="171269" y="727166"/>
                  <a:pt x="287383" y="618309"/>
                </a:cubicBezTo>
                <a:cubicBezTo>
                  <a:pt x="403497" y="509452"/>
                  <a:pt x="574765" y="1043577"/>
                  <a:pt x="696685" y="940526"/>
                </a:cubicBezTo>
                <a:cubicBezTo>
                  <a:pt x="818605" y="837475"/>
                  <a:pt x="918754" y="418737"/>
                  <a:pt x="1018903" y="0"/>
                </a:cubicBezTo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FF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951042" y="4439045"/>
            <a:ext cx="6415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Comic Sans MS" panose="030F0702030302020204" pitchFamily="66" charset="0"/>
              </a:rPr>
              <a:t>(2,4)</a:t>
            </a:r>
            <a:endParaRPr lang="en-GB" sz="16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662440" y="5221586"/>
            <a:ext cx="6094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Comic Sans MS" panose="030F0702030302020204" pitchFamily="66" charset="0"/>
              </a:rPr>
              <a:t>(4,1)</a:t>
            </a:r>
            <a:endParaRPr lang="en-GB" sz="16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52" name="Group 64">
            <a:extLst>
              <a:ext uri="{FF2B5EF4-FFF2-40B4-BE49-F238E27FC236}">
                <a16:creationId xmlns:a16="http://schemas.microsoft.com/office/drawing/2014/main" id="{523AF932-E80B-4C2F-A485-442923F92693}"/>
              </a:ext>
            </a:extLst>
          </p:cNvPr>
          <p:cNvGrpSpPr/>
          <p:nvPr/>
        </p:nvGrpSpPr>
        <p:grpSpPr>
          <a:xfrm>
            <a:off x="6455798" y="4678459"/>
            <a:ext cx="152400" cy="152400"/>
            <a:chOff x="1066800" y="762000"/>
            <a:chExt cx="152400" cy="152400"/>
          </a:xfrm>
        </p:grpSpPr>
        <p:cxnSp>
          <p:nvCxnSpPr>
            <p:cNvPr id="53" name="Straight Connector 65">
              <a:extLst>
                <a:ext uri="{FF2B5EF4-FFF2-40B4-BE49-F238E27FC236}">
                  <a16:creationId xmlns:a16="http://schemas.microsoft.com/office/drawing/2014/main" id="{81DF7B37-8C8E-4FBF-BA81-6EA2CCF3D534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66">
              <a:extLst>
                <a:ext uri="{FF2B5EF4-FFF2-40B4-BE49-F238E27FC236}">
                  <a16:creationId xmlns:a16="http://schemas.microsoft.com/office/drawing/2014/main" id="{B71A346A-E9B3-4AC5-B0AB-87C61F0FBCFB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64">
            <a:extLst>
              <a:ext uri="{FF2B5EF4-FFF2-40B4-BE49-F238E27FC236}">
                <a16:creationId xmlns:a16="http://schemas.microsoft.com/office/drawing/2014/main" id="{523AF932-E80B-4C2F-A485-442923F92693}"/>
              </a:ext>
            </a:extLst>
          </p:cNvPr>
          <p:cNvGrpSpPr/>
          <p:nvPr/>
        </p:nvGrpSpPr>
        <p:grpSpPr>
          <a:xfrm>
            <a:off x="7625157" y="5120105"/>
            <a:ext cx="152400" cy="152400"/>
            <a:chOff x="1066800" y="762000"/>
            <a:chExt cx="152400" cy="152400"/>
          </a:xfrm>
        </p:grpSpPr>
        <p:cxnSp>
          <p:nvCxnSpPr>
            <p:cNvPr id="56" name="Straight Connector 65">
              <a:extLst>
                <a:ext uri="{FF2B5EF4-FFF2-40B4-BE49-F238E27FC236}">
                  <a16:creationId xmlns:a16="http://schemas.microsoft.com/office/drawing/2014/main" id="{81DF7B37-8C8E-4FBF-BA81-6EA2CCF3D534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66">
              <a:extLst>
                <a:ext uri="{FF2B5EF4-FFF2-40B4-BE49-F238E27FC236}">
                  <a16:creationId xmlns:a16="http://schemas.microsoft.com/office/drawing/2014/main" id="{B71A346A-E9B3-4AC5-B0AB-87C61F0FBCFB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8242524" y="3656226"/>
                <a:ext cx="100784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6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  <m:r>
                        <a:rPr lang="en-US" sz="16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2524" y="3656226"/>
                <a:ext cx="1007840" cy="338554"/>
              </a:xfrm>
              <a:prstGeom prst="rect">
                <a:avLst/>
              </a:prstGeom>
              <a:blipFill>
                <a:blip r:embed="rId5"/>
                <a:stretch>
                  <a:fillRect b="-12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Box 58"/>
          <p:cNvSpPr txBox="1"/>
          <p:nvPr/>
        </p:nvSpPr>
        <p:spPr>
          <a:xfrm>
            <a:off x="4941392" y="5728243"/>
            <a:ext cx="6094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Comic Sans MS" panose="030F0702030302020204" pitchFamily="66" charset="0"/>
              </a:rPr>
              <a:t>(1,0)</a:t>
            </a:r>
            <a:endParaRPr lang="en-GB" sz="16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60" name="Group 64">
            <a:extLst>
              <a:ext uri="{FF2B5EF4-FFF2-40B4-BE49-F238E27FC236}">
                <a16:creationId xmlns:a16="http://schemas.microsoft.com/office/drawing/2014/main" id="{523AF932-E80B-4C2F-A485-442923F92693}"/>
              </a:ext>
            </a:extLst>
          </p:cNvPr>
          <p:cNvGrpSpPr/>
          <p:nvPr/>
        </p:nvGrpSpPr>
        <p:grpSpPr>
          <a:xfrm>
            <a:off x="5546492" y="5658427"/>
            <a:ext cx="152400" cy="152400"/>
            <a:chOff x="1066800" y="762000"/>
            <a:chExt cx="152400" cy="152400"/>
          </a:xfrm>
        </p:grpSpPr>
        <p:cxnSp>
          <p:nvCxnSpPr>
            <p:cNvPr id="61" name="Straight Connector 65">
              <a:extLst>
                <a:ext uri="{FF2B5EF4-FFF2-40B4-BE49-F238E27FC236}">
                  <a16:creationId xmlns:a16="http://schemas.microsoft.com/office/drawing/2014/main" id="{81DF7B37-8C8E-4FBF-BA81-6EA2CCF3D534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6">
              <a:extLst>
                <a:ext uri="{FF2B5EF4-FFF2-40B4-BE49-F238E27FC236}">
                  <a16:creationId xmlns:a16="http://schemas.microsoft.com/office/drawing/2014/main" id="{B71A346A-E9B3-4AC5-B0AB-87C61F0FBCFB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53978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/>
      <p:bldP spid="51" grpId="0"/>
      <p:bldP spid="58" grpId="0"/>
      <p:bldP spid="5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Graphs and Transformations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789933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apply transformations to unfamiliar functions by considering how specific points and features will be affected.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diagram to the right shows a sketch of the curve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which passes through the origin. The points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(1,4)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(3,1)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also lie on the curve.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Sketch the graph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Graph translates four units down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 coordinates decrease by 4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789933" cy="4776787"/>
              </a:xfrm>
              <a:blipFill>
                <a:blip r:embed="rId2"/>
                <a:stretch>
                  <a:fillRect l="-804" t="-766" r="-25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4G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upload.wikimedia.org/wikipedia/en/8/80/ST_diagram_of_N2_01.jpg">
            <a:extLst>
              <a:ext uri="{FF2B5EF4-FFF2-40B4-BE49-F238E27FC236}">
                <a16:creationId xmlns:a16="http://schemas.microsoft.com/office/drawing/2014/main" id="{9ACEA477-F444-4EC7-B4BE-2344A72ADE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4794" y="25003"/>
            <a:ext cx="1067494" cy="80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グループ化 7">
            <a:extLst>
              <a:ext uri="{FF2B5EF4-FFF2-40B4-BE49-F238E27FC236}">
                <a16:creationId xmlns:a16="http://schemas.microsoft.com/office/drawing/2014/main" id="{F0F99ED2-D82E-4A3B-A02F-1FF950EEE278}"/>
              </a:ext>
            </a:extLst>
          </p:cNvPr>
          <p:cNvGrpSpPr/>
          <p:nvPr/>
        </p:nvGrpSpPr>
        <p:grpSpPr>
          <a:xfrm>
            <a:off x="4056291" y="1092640"/>
            <a:ext cx="5051749" cy="2431547"/>
            <a:chOff x="4139336" y="2295820"/>
            <a:chExt cx="2376412" cy="1185216"/>
          </a:xfrm>
        </p:grpSpPr>
        <p:cxnSp>
          <p:nvCxnSpPr>
            <p:cNvPr id="7" name="直線矢印コネクタ 8">
              <a:extLst>
                <a:ext uri="{FF2B5EF4-FFF2-40B4-BE49-F238E27FC236}">
                  <a16:creationId xmlns:a16="http://schemas.microsoft.com/office/drawing/2014/main" id="{D6B102AE-D1E6-455F-BB11-2B1159EB4D4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79084" y="2408579"/>
              <a:ext cx="0" cy="1032749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FFB6832-939E-4392-ACE0-865D4138DFE6}"/>
                </a:ext>
              </a:extLst>
            </p:cNvPr>
            <p:cNvSpPr txBox="1"/>
            <p:nvPr/>
          </p:nvSpPr>
          <p:spPr>
            <a:xfrm>
              <a:off x="4463105" y="2295820"/>
              <a:ext cx="2776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anose="030F0702030302020204" pitchFamily="66" charset="0"/>
                </a:rPr>
                <a:t>y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21EE324-C6FA-439A-B4BE-0BC1D0564CD3}"/>
                </a:ext>
              </a:extLst>
            </p:cNvPr>
            <p:cNvSpPr txBox="1"/>
            <p:nvPr/>
          </p:nvSpPr>
          <p:spPr>
            <a:xfrm>
              <a:off x="6225284" y="3173259"/>
              <a:ext cx="2904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anose="030F0702030302020204" pitchFamily="66" charset="0"/>
                </a:rPr>
                <a:t>x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cxnSp>
          <p:nvCxnSpPr>
            <p:cNvPr id="10" name="直線矢印コネクタ 11">
              <a:extLst>
                <a:ext uri="{FF2B5EF4-FFF2-40B4-BE49-F238E27FC236}">
                  <a16:creationId xmlns:a16="http://schemas.microsoft.com/office/drawing/2014/main" id="{ACF6CCCF-F99B-4B83-A369-84F9D90404FF}"/>
                </a:ext>
              </a:extLst>
            </p:cNvPr>
            <p:cNvCxnSpPr>
              <a:cxnSpLocks/>
            </p:cNvCxnSpPr>
            <p:nvPr/>
          </p:nvCxnSpPr>
          <p:spPr>
            <a:xfrm>
              <a:off x="4139336" y="3262155"/>
              <a:ext cx="2096963" cy="0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Freeform 14"/>
          <p:cNvSpPr/>
          <p:nvPr/>
        </p:nvSpPr>
        <p:spPr>
          <a:xfrm>
            <a:off x="4868039" y="1340685"/>
            <a:ext cx="3383824" cy="2000990"/>
          </a:xfrm>
          <a:custGeom>
            <a:avLst/>
            <a:gdLst>
              <a:gd name="connsiteX0" fmla="*/ 0 w 1018903"/>
              <a:gd name="connsiteY0" fmla="*/ 1593669 h 1593669"/>
              <a:gd name="connsiteX1" fmla="*/ 287383 w 1018903"/>
              <a:gd name="connsiteY1" fmla="*/ 618309 h 1593669"/>
              <a:gd name="connsiteX2" fmla="*/ 696685 w 1018903"/>
              <a:gd name="connsiteY2" fmla="*/ 940526 h 1593669"/>
              <a:gd name="connsiteX3" fmla="*/ 1018903 w 1018903"/>
              <a:gd name="connsiteY3" fmla="*/ 0 h 159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8903" h="1593669">
                <a:moveTo>
                  <a:pt x="0" y="1593669"/>
                </a:moveTo>
                <a:cubicBezTo>
                  <a:pt x="85634" y="1160417"/>
                  <a:pt x="171269" y="727166"/>
                  <a:pt x="287383" y="618309"/>
                </a:cubicBezTo>
                <a:cubicBezTo>
                  <a:pt x="403497" y="509452"/>
                  <a:pt x="574765" y="1043577"/>
                  <a:pt x="696685" y="940526"/>
                </a:cubicBezTo>
                <a:cubicBezTo>
                  <a:pt x="818605" y="837475"/>
                  <a:pt x="918754" y="418737"/>
                  <a:pt x="1018903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5507302" y="1724045"/>
            <a:ext cx="6094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(1,4)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74127" y="2554211"/>
            <a:ext cx="6094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(3,1)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18" name="Group 64">
            <a:extLst>
              <a:ext uri="{FF2B5EF4-FFF2-40B4-BE49-F238E27FC236}">
                <a16:creationId xmlns:a16="http://schemas.microsoft.com/office/drawing/2014/main" id="{523AF932-E80B-4C2F-A485-442923F92693}"/>
              </a:ext>
            </a:extLst>
          </p:cNvPr>
          <p:cNvGrpSpPr/>
          <p:nvPr/>
        </p:nvGrpSpPr>
        <p:grpSpPr>
          <a:xfrm>
            <a:off x="5812033" y="2011084"/>
            <a:ext cx="152400" cy="152400"/>
            <a:chOff x="1066800" y="762000"/>
            <a:chExt cx="152400" cy="152400"/>
          </a:xfrm>
        </p:grpSpPr>
        <p:cxnSp>
          <p:nvCxnSpPr>
            <p:cNvPr id="19" name="Straight Connector 65">
              <a:extLst>
                <a:ext uri="{FF2B5EF4-FFF2-40B4-BE49-F238E27FC236}">
                  <a16:creationId xmlns:a16="http://schemas.microsoft.com/office/drawing/2014/main" id="{81DF7B37-8C8E-4FBF-BA81-6EA2CCF3D534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66">
              <a:extLst>
                <a:ext uri="{FF2B5EF4-FFF2-40B4-BE49-F238E27FC236}">
                  <a16:creationId xmlns:a16="http://schemas.microsoft.com/office/drawing/2014/main" id="{B71A346A-E9B3-4AC5-B0AB-87C61F0FBCFB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64">
            <a:extLst>
              <a:ext uri="{FF2B5EF4-FFF2-40B4-BE49-F238E27FC236}">
                <a16:creationId xmlns:a16="http://schemas.microsoft.com/office/drawing/2014/main" id="{523AF932-E80B-4C2F-A485-442923F92693}"/>
              </a:ext>
            </a:extLst>
          </p:cNvPr>
          <p:cNvGrpSpPr/>
          <p:nvPr/>
        </p:nvGrpSpPr>
        <p:grpSpPr>
          <a:xfrm>
            <a:off x="7002658" y="2463363"/>
            <a:ext cx="152400" cy="152400"/>
            <a:chOff x="1066800" y="762000"/>
            <a:chExt cx="152400" cy="152400"/>
          </a:xfrm>
        </p:grpSpPr>
        <p:cxnSp>
          <p:nvCxnSpPr>
            <p:cNvPr id="22" name="Straight Connector 65">
              <a:extLst>
                <a:ext uri="{FF2B5EF4-FFF2-40B4-BE49-F238E27FC236}">
                  <a16:creationId xmlns:a16="http://schemas.microsoft.com/office/drawing/2014/main" id="{81DF7B37-8C8E-4FBF-BA81-6EA2CCF3D534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66">
              <a:extLst>
                <a:ext uri="{FF2B5EF4-FFF2-40B4-BE49-F238E27FC236}">
                  <a16:creationId xmlns:a16="http://schemas.microsoft.com/office/drawing/2014/main" id="{B71A346A-E9B3-4AC5-B0AB-87C61F0FBCFB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988514" y="1013132"/>
                <a:ext cx="64896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6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8514" y="1013132"/>
                <a:ext cx="648960" cy="338554"/>
              </a:xfrm>
              <a:prstGeom prst="rect">
                <a:avLst/>
              </a:prstGeom>
              <a:blipFill>
                <a:blip r:embed="rId4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4" name="グループ化 7">
            <a:extLst>
              <a:ext uri="{FF2B5EF4-FFF2-40B4-BE49-F238E27FC236}">
                <a16:creationId xmlns:a16="http://schemas.microsoft.com/office/drawing/2014/main" id="{F0F99ED2-D82E-4A3B-A02F-1FF950EEE278}"/>
              </a:ext>
            </a:extLst>
          </p:cNvPr>
          <p:cNvGrpSpPr/>
          <p:nvPr/>
        </p:nvGrpSpPr>
        <p:grpSpPr>
          <a:xfrm>
            <a:off x="4045291" y="3410064"/>
            <a:ext cx="5051749" cy="2431568"/>
            <a:chOff x="4139336" y="2295810"/>
            <a:chExt cx="2376412" cy="1185226"/>
          </a:xfrm>
        </p:grpSpPr>
        <p:cxnSp>
          <p:nvCxnSpPr>
            <p:cNvPr id="45" name="直線矢印コネクタ 8">
              <a:extLst>
                <a:ext uri="{FF2B5EF4-FFF2-40B4-BE49-F238E27FC236}">
                  <a16:creationId xmlns:a16="http://schemas.microsoft.com/office/drawing/2014/main" id="{D6B102AE-D1E6-455F-BB11-2B1159EB4D4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79084" y="2408579"/>
              <a:ext cx="0" cy="1032749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7FFB6832-939E-4392-ACE0-865D4138DFE6}"/>
                </a:ext>
              </a:extLst>
            </p:cNvPr>
            <p:cNvSpPr txBox="1"/>
            <p:nvPr/>
          </p:nvSpPr>
          <p:spPr>
            <a:xfrm>
              <a:off x="4463105" y="2295810"/>
              <a:ext cx="2776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anose="030F0702030302020204" pitchFamily="66" charset="0"/>
                </a:rPr>
                <a:t>y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021EE324-C6FA-439A-B4BE-0BC1D0564CD3}"/>
                </a:ext>
              </a:extLst>
            </p:cNvPr>
            <p:cNvSpPr txBox="1"/>
            <p:nvPr/>
          </p:nvSpPr>
          <p:spPr>
            <a:xfrm>
              <a:off x="6225284" y="3173259"/>
              <a:ext cx="2904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anose="030F0702030302020204" pitchFamily="66" charset="0"/>
                </a:rPr>
                <a:t>x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cxnSp>
          <p:nvCxnSpPr>
            <p:cNvPr id="48" name="直線矢印コネクタ 11">
              <a:extLst>
                <a:ext uri="{FF2B5EF4-FFF2-40B4-BE49-F238E27FC236}">
                  <a16:creationId xmlns:a16="http://schemas.microsoft.com/office/drawing/2014/main" id="{ACF6CCCF-F99B-4B83-A369-84F9D90404FF}"/>
                </a:ext>
              </a:extLst>
            </p:cNvPr>
            <p:cNvCxnSpPr>
              <a:cxnSpLocks/>
            </p:cNvCxnSpPr>
            <p:nvPr/>
          </p:nvCxnSpPr>
          <p:spPr>
            <a:xfrm>
              <a:off x="4139336" y="3262155"/>
              <a:ext cx="2096963" cy="0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Freeform 48"/>
          <p:cNvSpPr/>
          <p:nvPr/>
        </p:nvSpPr>
        <p:spPr>
          <a:xfrm>
            <a:off x="4805625" y="4639810"/>
            <a:ext cx="3383824" cy="2000990"/>
          </a:xfrm>
          <a:custGeom>
            <a:avLst/>
            <a:gdLst>
              <a:gd name="connsiteX0" fmla="*/ 0 w 1018903"/>
              <a:gd name="connsiteY0" fmla="*/ 1593669 h 1593669"/>
              <a:gd name="connsiteX1" fmla="*/ 287383 w 1018903"/>
              <a:gd name="connsiteY1" fmla="*/ 618309 h 1593669"/>
              <a:gd name="connsiteX2" fmla="*/ 696685 w 1018903"/>
              <a:gd name="connsiteY2" fmla="*/ 940526 h 1593669"/>
              <a:gd name="connsiteX3" fmla="*/ 1018903 w 1018903"/>
              <a:gd name="connsiteY3" fmla="*/ 0 h 159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8903" h="1593669">
                <a:moveTo>
                  <a:pt x="0" y="1593669"/>
                </a:moveTo>
                <a:cubicBezTo>
                  <a:pt x="85634" y="1160417"/>
                  <a:pt x="171269" y="727166"/>
                  <a:pt x="287383" y="618309"/>
                </a:cubicBezTo>
                <a:cubicBezTo>
                  <a:pt x="403497" y="509452"/>
                  <a:pt x="574765" y="1043577"/>
                  <a:pt x="696685" y="940526"/>
                </a:cubicBezTo>
                <a:cubicBezTo>
                  <a:pt x="818605" y="837475"/>
                  <a:pt x="918754" y="418737"/>
                  <a:pt x="1018903" y="0"/>
                </a:cubicBezTo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FF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825688" y="5013189"/>
            <a:ext cx="6094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Comic Sans MS" panose="030F0702030302020204" pitchFamily="66" charset="0"/>
              </a:rPr>
              <a:t>(1,0)</a:t>
            </a:r>
            <a:endParaRPr lang="en-GB" sz="16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977527" y="5863969"/>
            <a:ext cx="7264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Comic Sans MS" panose="030F0702030302020204" pitchFamily="66" charset="0"/>
              </a:rPr>
              <a:t>(3,-3)</a:t>
            </a:r>
            <a:endParaRPr lang="en-GB" sz="16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52" name="Group 64">
            <a:extLst>
              <a:ext uri="{FF2B5EF4-FFF2-40B4-BE49-F238E27FC236}">
                <a16:creationId xmlns:a16="http://schemas.microsoft.com/office/drawing/2014/main" id="{523AF932-E80B-4C2F-A485-442923F92693}"/>
              </a:ext>
            </a:extLst>
          </p:cNvPr>
          <p:cNvGrpSpPr/>
          <p:nvPr/>
        </p:nvGrpSpPr>
        <p:grpSpPr>
          <a:xfrm>
            <a:off x="5770885" y="5320842"/>
            <a:ext cx="152400" cy="152400"/>
            <a:chOff x="1066800" y="762000"/>
            <a:chExt cx="152400" cy="152400"/>
          </a:xfrm>
        </p:grpSpPr>
        <p:cxnSp>
          <p:nvCxnSpPr>
            <p:cNvPr id="53" name="Straight Connector 65">
              <a:extLst>
                <a:ext uri="{FF2B5EF4-FFF2-40B4-BE49-F238E27FC236}">
                  <a16:creationId xmlns:a16="http://schemas.microsoft.com/office/drawing/2014/main" id="{81DF7B37-8C8E-4FBF-BA81-6EA2CCF3D534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66">
              <a:extLst>
                <a:ext uri="{FF2B5EF4-FFF2-40B4-BE49-F238E27FC236}">
                  <a16:creationId xmlns:a16="http://schemas.microsoft.com/office/drawing/2014/main" id="{B71A346A-E9B3-4AC5-B0AB-87C61F0FBCFB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64">
            <a:extLst>
              <a:ext uri="{FF2B5EF4-FFF2-40B4-BE49-F238E27FC236}">
                <a16:creationId xmlns:a16="http://schemas.microsoft.com/office/drawing/2014/main" id="{523AF932-E80B-4C2F-A485-442923F92693}"/>
              </a:ext>
            </a:extLst>
          </p:cNvPr>
          <p:cNvGrpSpPr/>
          <p:nvPr/>
        </p:nvGrpSpPr>
        <p:grpSpPr>
          <a:xfrm>
            <a:off x="6940244" y="5762488"/>
            <a:ext cx="152400" cy="152400"/>
            <a:chOff x="1066800" y="762000"/>
            <a:chExt cx="152400" cy="152400"/>
          </a:xfrm>
        </p:grpSpPr>
        <p:cxnSp>
          <p:nvCxnSpPr>
            <p:cNvPr id="56" name="Straight Connector 65">
              <a:extLst>
                <a:ext uri="{FF2B5EF4-FFF2-40B4-BE49-F238E27FC236}">
                  <a16:creationId xmlns:a16="http://schemas.microsoft.com/office/drawing/2014/main" id="{81DF7B37-8C8E-4FBF-BA81-6EA2CCF3D534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66">
              <a:extLst>
                <a:ext uri="{FF2B5EF4-FFF2-40B4-BE49-F238E27FC236}">
                  <a16:creationId xmlns:a16="http://schemas.microsoft.com/office/drawing/2014/main" id="{B71A346A-E9B3-4AC5-B0AB-87C61F0FBCFB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7926100" y="4312257"/>
                <a:ext cx="100822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600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GB" sz="16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6100" y="4312257"/>
                <a:ext cx="1008225" cy="338554"/>
              </a:xfrm>
              <a:prstGeom prst="rect">
                <a:avLst/>
              </a:prstGeom>
              <a:blipFill>
                <a:blip r:embed="rId5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Box 58"/>
          <p:cNvSpPr txBox="1"/>
          <p:nvPr/>
        </p:nvSpPr>
        <p:spPr>
          <a:xfrm>
            <a:off x="4160944" y="6343331"/>
            <a:ext cx="7264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Comic Sans MS" panose="030F0702030302020204" pitchFamily="66" charset="0"/>
              </a:rPr>
              <a:t>(0,-4)</a:t>
            </a:r>
            <a:endParaRPr lang="en-GB" sz="16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60" name="Group 64">
            <a:extLst>
              <a:ext uri="{FF2B5EF4-FFF2-40B4-BE49-F238E27FC236}">
                <a16:creationId xmlns:a16="http://schemas.microsoft.com/office/drawing/2014/main" id="{523AF932-E80B-4C2F-A485-442923F92693}"/>
              </a:ext>
            </a:extLst>
          </p:cNvPr>
          <p:cNvGrpSpPr/>
          <p:nvPr/>
        </p:nvGrpSpPr>
        <p:grpSpPr>
          <a:xfrm>
            <a:off x="4861579" y="6300810"/>
            <a:ext cx="152400" cy="152400"/>
            <a:chOff x="1066800" y="762000"/>
            <a:chExt cx="152400" cy="152400"/>
          </a:xfrm>
        </p:grpSpPr>
        <p:cxnSp>
          <p:nvCxnSpPr>
            <p:cNvPr id="61" name="Straight Connector 65">
              <a:extLst>
                <a:ext uri="{FF2B5EF4-FFF2-40B4-BE49-F238E27FC236}">
                  <a16:creationId xmlns:a16="http://schemas.microsoft.com/office/drawing/2014/main" id="{81DF7B37-8C8E-4FBF-BA81-6EA2CCF3D534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6">
              <a:extLst>
                <a:ext uri="{FF2B5EF4-FFF2-40B4-BE49-F238E27FC236}">
                  <a16:creationId xmlns:a16="http://schemas.microsoft.com/office/drawing/2014/main" id="{B71A346A-E9B3-4AC5-B0AB-87C61F0FBCFB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15151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/>
      <p:bldP spid="51" grpId="0"/>
      <p:bldP spid="58" grpId="0"/>
      <p:bldP spid="5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Graphs and Transformations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789933" cy="506886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apply transformations to unfamiliar functions by considering how specific points and features will be affected.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diagram to the right shows a sketch of the curve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which passes through the origin. The points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(1,4)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(3,1)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also lie on the curve.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d) Sketch the graph of </a:t>
                </a:r>
                <a14:m>
                  <m:oMath xmlns:m="http://schemas.openxmlformats.org/officeDocument/2006/math">
                    <m:r>
                      <a:rPr lang="en-US" sz="1600" b="0" i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Therefore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Graph ‘stretched’ vertically by ½ 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 coordinates halve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789933" cy="5068864"/>
              </a:xfrm>
              <a:blipFill>
                <a:blip r:embed="rId2"/>
                <a:stretch>
                  <a:fillRect l="-804" t="-722" r="-25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4G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upload.wikimedia.org/wikipedia/en/8/80/ST_diagram_of_N2_01.jpg">
            <a:extLst>
              <a:ext uri="{FF2B5EF4-FFF2-40B4-BE49-F238E27FC236}">
                <a16:creationId xmlns:a16="http://schemas.microsoft.com/office/drawing/2014/main" id="{9ACEA477-F444-4EC7-B4BE-2344A72ADE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4794" y="25003"/>
            <a:ext cx="1067494" cy="80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グループ化 7">
            <a:extLst>
              <a:ext uri="{FF2B5EF4-FFF2-40B4-BE49-F238E27FC236}">
                <a16:creationId xmlns:a16="http://schemas.microsoft.com/office/drawing/2014/main" id="{F0F99ED2-D82E-4A3B-A02F-1FF950EEE278}"/>
              </a:ext>
            </a:extLst>
          </p:cNvPr>
          <p:cNvGrpSpPr/>
          <p:nvPr/>
        </p:nvGrpSpPr>
        <p:grpSpPr>
          <a:xfrm>
            <a:off x="4056291" y="1092640"/>
            <a:ext cx="5051749" cy="2431547"/>
            <a:chOff x="4139336" y="2295820"/>
            <a:chExt cx="2376412" cy="1185216"/>
          </a:xfrm>
        </p:grpSpPr>
        <p:cxnSp>
          <p:nvCxnSpPr>
            <p:cNvPr id="7" name="直線矢印コネクタ 8">
              <a:extLst>
                <a:ext uri="{FF2B5EF4-FFF2-40B4-BE49-F238E27FC236}">
                  <a16:creationId xmlns:a16="http://schemas.microsoft.com/office/drawing/2014/main" id="{D6B102AE-D1E6-455F-BB11-2B1159EB4D4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79084" y="2408579"/>
              <a:ext cx="0" cy="1032749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FFB6832-939E-4392-ACE0-865D4138DFE6}"/>
                </a:ext>
              </a:extLst>
            </p:cNvPr>
            <p:cNvSpPr txBox="1"/>
            <p:nvPr/>
          </p:nvSpPr>
          <p:spPr>
            <a:xfrm>
              <a:off x="4463105" y="2295820"/>
              <a:ext cx="2776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anose="030F0702030302020204" pitchFamily="66" charset="0"/>
                </a:rPr>
                <a:t>y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21EE324-C6FA-439A-B4BE-0BC1D0564CD3}"/>
                </a:ext>
              </a:extLst>
            </p:cNvPr>
            <p:cNvSpPr txBox="1"/>
            <p:nvPr/>
          </p:nvSpPr>
          <p:spPr>
            <a:xfrm>
              <a:off x="6225284" y="3173259"/>
              <a:ext cx="2904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anose="030F0702030302020204" pitchFamily="66" charset="0"/>
                </a:rPr>
                <a:t>x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cxnSp>
          <p:nvCxnSpPr>
            <p:cNvPr id="10" name="直線矢印コネクタ 11">
              <a:extLst>
                <a:ext uri="{FF2B5EF4-FFF2-40B4-BE49-F238E27FC236}">
                  <a16:creationId xmlns:a16="http://schemas.microsoft.com/office/drawing/2014/main" id="{ACF6CCCF-F99B-4B83-A369-84F9D90404FF}"/>
                </a:ext>
              </a:extLst>
            </p:cNvPr>
            <p:cNvCxnSpPr>
              <a:cxnSpLocks/>
            </p:cNvCxnSpPr>
            <p:nvPr/>
          </p:nvCxnSpPr>
          <p:spPr>
            <a:xfrm>
              <a:off x="4139336" y="3262155"/>
              <a:ext cx="2096963" cy="0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Freeform 14"/>
          <p:cNvSpPr/>
          <p:nvPr/>
        </p:nvSpPr>
        <p:spPr>
          <a:xfrm>
            <a:off x="4868039" y="1340685"/>
            <a:ext cx="3383824" cy="2000990"/>
          </a:xfrm>
          <a:custGeom>
            <a:avLst/>
            <a:gdLst>
              <a:gd name="connsiteX0" fmla="*/ 0 w 1018903"/>
              <a:gd name="connsiteY0" fmla="*/ 1593669 h 1593669"/>
              <a:gd name="connsiteX1" fmla="*/ 287383 w 1018903"/>
              <a:gd name="connsiteY1" fmla="*/ 618309 h 1593669"/>
              <a:gd name="connsiteX2" fmla="*/ 696685 w 1018903"/>
              <a:gd name="connsiteY2" fmla="*/ 940526 h 1593669"/>
              <a:gd name="connsiteX3" fmla="*/ 1018903 w 1018903"/>
              <a:gd name="connsiteY3" fmla="*/ 0 h 159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8903" h="1593669">
                <a:moveTo>
                  <a:pt x="0" y="1593669"/>
                </a:moveTo>
                <a:cubicBezTo>
                  <a:pt x="85634" y="1160417"/>
                  <a:pt x="171269" y="727166"/>
                  <a:pt x="287383" y="618309"/>
                </a:cubicBezTo>
                <a:cubicBezTo>
                  <a:pt x="403497" y="509452"/>
                  <a:pt x="574765" y="1043577"/>
                  <a:pt x="696685" y="940526"/>
                </a:cubicBezTo>
                <a:cubicBezTo>
                  <a:pt x="818605" y="837475"/>
                  <a:pt x="918754" y="418737"/>
                  <a:pt x="1018903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5507302" y="1724045"/>
            <a:ext cx="6094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(1,4)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74127" y="2554211"/>
            <a:ext cx="6094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(3,1)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18" name="Group 64">
            <a:extLst>
              <a:ext uri="{FF2B5EF4-FFF2-40B4-BE49-F238E27FC236}">
                <a16:creationId xmlns:a16="http://schemas.microsoft.com/office/drawing/2014/main" id="{523AF932-E80B-4C2F-A485-442923F92693}"/>
              </a:ext>
            </a:extLst>
          </p:cNvPr>
          <p:cNvGrpSpPr/>
          <p:nvPr/>
        </p:nvGrpSpPr>
        <p:grpSpPr>
          <a:xfrm>
            <a:off x="5812033" y="2011084"/>
            <a:ext cx="152400" cy="152400"/>
            <a:chOff x="1066800" y="762000"/>
            <a:chExt cx="152400" cy="152400"/>
          </a:xfrm>
        </p:grpSpPr>
        <p:cxnSp>
          <p:nvCxnSpPr>
            <p:cNvPr id="19" name="Straight Connector 65">
              <a:extLst>
                <a:ext uri="{FF2B5EF4-FFF2-40B4-BE49-F238E27FC236}">
                  <a16:creationId xmlns:a16="http://schemas.microsoft.com/office/drawing/2014/main" id="{81DF7B37-8C8E-4FBF-BA81-6EA2CCF3D534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66">
              <a:extLst>
                <a:ext uri="{FF2B5EF4-FFF2-40B4-BE49-F238E27FC236}">
                  <a16:creationId xmlns:a16="http://schemas.microsoft.com/office/drawing/2014/main" id="{B71A346A-E9B3-4AC5-B0AB-87C61F0FBCFB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64">
            <a:extLst>
              <a:ext uri="{FF2B5EF4-FFF2-40B4-BE49-F238E27FC236}">
                <a16:creationId xmlns:a16="http://schemas.microsoft.com/office/drawing/2014/main" id="{523AF932-E80B-4C2F-A485-442923F92693}"/>
              </a:ext>
            </a:extLst>
          </p:cNvPr>
          <p:cNvGrpSpPr/>
          <p:nvPr/>
        </p:nvGrpSpPr>
        <p:grpSpPr>
          <a:xfrm>
            <a:off x="7002658" y="2463363"/>
            <a:ext cx="152400" cy="152400"/>
            <a:chOff x="1066800" y="762000"/>
            <a:chExt cx="152400" cy="152400"/>
          </a:xfrm>
        </p:grpSpPr>
        <p:cxnSp>
          <p:nvCxnSpPr>
            <p:cNvPr id="22" name="Straight Connector 65">
              <a:extLst>
                <a:ext uri="{FF2B5EF4-FFF2-40B4-BE49-F238E27FC236}">
                  <a16:creationId xmlns:a16="http://schemas.microsoft.com/office/drawing/2014/main" id="{81DF7B37-8C8E-4FBF-BA81-6EA2CCF3D534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66">
              <a:extLst>
                <a:ext uri="{FF2B5EF4-FFF2-40B4-BE49-F238E27FC236}">
                  <a16:creationId xmlns:a16="http://schemas.microsoft.com/office/drawing/2014/main" id="{B71A346A-E9B3-4AC5-B0AB-87C61F0FBCFB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988514" y="1013132"/>
                <a:ext cx="64896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6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8514" y="1013132"/>
                <a:ext cx="648960" cy="338554"/>
              </a:xfrm>
              <a:prstGeom prst="rect">
                <a:avLst/>
              </a:prstGeom>
              <a:blipFill>
                <a:blip r:embed="rId4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4" name="グループ化 7">
            <a:extLst>
              <a:ext uri="{FF2B5EF4-FFF2-40B4-BE49-F238E27FC236}">
                <a16:creationId xmlns:a16="http://schemas.microsoft.com/office/drawing/2014/main" id="{F0F99ED2-D82E-4A3B-A02F-1FF950EEE278}"/>
              </a:ext>
            </a:extLst>
          </p:cNvPr>
          <p:cNvGrpSpPr/>
          <p:nvPr/>
        </p:nvGrpSpPr>
        <p:grpSpPr>
          <a:xfrm>
            <a:off x="4056291" y="3735243"/>
            <a:ext cx="5051749" cy="2431568"/>
            <a:chOff x="4139336" y="2295810"/>
            <a:chExt cx="2376412" cy="1185226"/>
          </a:xfrm>
        </p:grpSpPr>
        <p:cxnSp>
          <p:nvCxnSpPr>
            <p:cNvPr id="45" name="直線矢印コネクタ 8">
              <a:extLst>
                <a:ext uri="{FF2B5EF4-FFF2-40B4-BE49-F238E27FC236}">
                  <a16:creationId xmlns:a16="http://schemas.microsoft.com/office/drawing/2014/main" id="{D6B102AE-D1E6-455F-BB11-2B1159EB4D4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79084" y="2408579"/>
              <a:ext cx="0" cy="1032749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7FFB6832-939E-4392-ACE0-865D4138DFE6}"/>
                </a:ext>
              </a:extLst>
            </p:cNvPr>
            <p:cNvSpPr txBox="1"/>
            <p:nvPr/>
          </p:nvSpPr>
          <p:spPr>
            <a:xfrm>
              <a:off x="4463105" y="2295810"/>
              <a:ext cx="2776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anose="030F0702030302020204" pitchFamily="66" charset="0"/>
                </a:rPr>
                <a:t>y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021EE324-C6FA-439A-B4BE-0BC1D0564CD3}"/>
                </a:ext>
              </a:extLst>
            </p:cNvPr>
            <p:cNvSpPr txBox="1"/>
            <p:nvPr/>
          </p:nvSpPr>
          <p:spPr>
            <a:xfrm>
              <a:off x="6225284" y="3173259"/>
              <a:ext cx="2904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anose="030F0702030302020204" pitchFamily="66" charset="0"/>
                </a:rPr>
                <a:t>x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cxnSp>
          <p:nvCxnSpPr>
            <p:cNvPr id="48" name="直線矢印コネクタ 11">
              <a:extLst>
                <a:ext uri="{FF2B5EF4-FFF2-40B4-BE49-F238E27FC236}">
                  <a16:creationId xmlns:a16="http://schemas.microsoft.com/office/drawing/2014/main" id="{ACF6CCCF-F99B-4B83-A369-84F9D90404FF}"/>
                </a:ext>
              </a:extLst>
            </p:cNvPr>
            <p:cNvCxnSpPr>
              <a:cxnSpLocks/>
            </p:cNvCxnSpPr>
            <p:nvPr/>
          </p:nvCxnSpPr>
          <p:spPr>
            <a:xfrm>
              <a:off x="4139336" y="3262155"/>
              <a:ext cx="2096963" cy="0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Freeform 48"/>
          <p:cNvSpPr/>
          <p:nvPr/>
        </p:nvSpPr>
        <p:spPr>
          <a:xfrm>
            <a:off x="4821797" y="4776716"/>
            <a:ext cx="3383824" cy="1167109"/>
          </a:xfrm>
          <a:custGeom>
            <a:avLst/>
            <a:gdLst>
              <a:gd name="connsiteX0" fmla="*/ 0 w 1018903"/>
              <a:gd name="connsiteY0" fmla="*/ 1593669 h 1593669"/>
              <a:gd name="connsiteX1" fmla="*/ 287383 w 1018903"/>
              <a:gd name="connsiteY1" fmla="*/ 618309 h 1593669"/>
              <a:gd name="connsiteX2" fmla="*/ 696685 w 1018903"/>
              <a:gd name="connsiteY2" fmla="*/ 940526 h 1593669"/>
              <a:gd name="connsiteX3" fmla="*/ 1018903 w 1018903"/>
              <a:gd name="connsiteY3" fmla="*/ 0 h 159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8903" h="1593669">
                <a:moveTo>
                  <a:pt x="0" y="1593669"/>
                </a:moveTo>
                <a:cubicBezTo>
                  <a:pt x="85634" y="1160417"/>
                  <a:pt x="171269" y="727166"/>
                  <a:pt x="287383" y="618309"/>
                </a:cubicBezTo>
                <a:cubicBezTo>
                  <a:pt x="403497" y="509452"/>
                  <a:pt x="574765" y="1043577"/>
                  <a:pt x="696685" y="940526"/>
                </a:cubicBezTo>
                <a:cubicBezTo>
                  <a:pt x="818605" y="837475"/>
                  <a:pt x="918754" y="418737"/>
                  <a:pt x="1018903" y="0"/>
                </a:cubicBezTo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FF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295950" y="4903068"/>
            <a:ext cx="6094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solidFill>
                  <a:srgbClr val="0000FF"/>
                </a:solidFill>
                <a:latin typeface="Comic Sans MS" panose="030F0702030302020204" pitchFamily="66" charset="0"/>
              </a:rPr>
              <a:t>(1,2</a:t>
            </a:r>
            <a:r>
              <a:rPr lang="en-US" sz="1600" dirty="0">
                <a:solidFill>
                  <a:srgbClr val="0000FF"/>
                </a:solidFill>
                <a:latin typeface="Comic Sans MS" panose="030F0702030302020204" pitchFamily="66" charset="0"/>
              </a:rPr>
              <a:t>)</a:t>
            </a:r>
            <a:endParaRPr lang="en-GB" sz="16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857222" y="4989574"/>
            <a:ext cx="8178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Comic Sans MS" panose="030F0702030302020204" pitchFamily="66" charset="0"/>
              </a:rPr>
              <a:t>(3,0.5)</a:t>
            </a:r>
            <a:endParaRPr lang="en-GB" sz="16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52" name="Group 64">
            <a:extLst>
              <a:ext uri="{FF2B5EF4-FFF2-40B4-BE49-F238E27FC236}">
                <a16:creationId xmlns:a16="http://schemas.microsoft.com/office/drawing/2014/main" id="{523AF932-E80B-4C2F-A485-442923F92693}"/>
              </a:ext>
            </a:extLst>
          </p:cNvPr>
          <p:cNvGrpSpPr/>
          <p:nvPr/>
        </p:nvGrpSpPr>
        <p:grpSpPr>
          <a:xfrm>
            <a:off x="5800706" y="5142482"/>
            <a:ext cx="152400" cy="152400"/>
            <a:chOff x="1066800" y="762000"/>
            <a:chExt cx="152400" cy="152400"/>
          </a:xfrm>
        </p:grpSpPr>
        <p:cxnSp>
          <p:nvCxnSpPr>
            <p:cNvPr id="53" name="Straight Connector 65">
              <a:extLst>
                <a:ext uri="{FF2B5EF4-FFF2-40B4-BE49-F238E27FC236}">
                  <a16:creationId xmlns:a16="http://schemas.microsoft.com/office/drawing/2014/main" id="{81DF7B37-8C8E-4FBF-BA81-6EA2CCF3D534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66">
              <a:extLst>
                <a:ext uri="{FF2B5EF4-FFF2-40B4-BE49-F238E27FC236}">
                  <a16:creationId xmlns:a16="http://schemas.microsoft.com/office/drawing/2014/main" id="{B71A346A-E9B3-4AC5-B0AB-87C61F0FBCFB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64">
            <a:extLst>
              <a:ext uri="{FF2B5EF4-FFF2-40B4-BE49-F238E27FC236}">
                <a16:creationId xmlns:a16="http://schemas.microsoft.com/office/drawing/2014/main" id="{523AF932-E80B-4C2F-A485-442923F92693}"/>
              </a:ext>
            </a:extLst>
          </p:cNvPr>
          <p:cNvGrpSpPr/>
          <p:nvPr/>
        </p:nvGrpSpPr>
        <p:grpSpPr>
          <a:xfrm>
            <a:off x="6997360" y="5406708"/>
            <a:ext cx="152400" cy="152400"/>
            <a:chOff x="1066800" y="762000"/>
            <a:chExt cx="152400" cy="152400"/>
          </a:xfrm>
        </p:grpSpPr>
        <p:cxnSp>
          <p:nvCxnSpPr>
            <p:cNvPr id="56" name="Straight Connector 65">
              <a:extLst>
                <a:ext uri="{FF2B5EF4-FFF2-40B4-BE49-F238E27FC236}">
                  <a16:creationId xmlns:a16="http://schemas.microsoft.com/office/drawing/2014/main" id="{81DF7B37-8C8E-4FBF-BA81-6EA2CCF3D534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66">
              <a:extLst>
                <a:ext uri="{FF2B5EF4-FFF2-40B4-BE49-F238E27FC236}">
                  <a16:creationId xmlns:a16="http://schemas.microsoft.com/office/drawing/2014/main" id="{B71A346A-E9B3-4AC5-B0AB-87C61F0FBCFB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8024159" y="4243079"/>
                <a:ext cx="796949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4159" y="4243079"/>
                <a:ext cx="796949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0447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/>
      <p:bldP spid="51" grpId="0"/>
      <p:bldP spid="58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CD312F0-3C21-4E1C-B571-7C40C6F578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5EA2D25-48CA-438E-AF4C-314E7D6F86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1D4533-11C3-45D8-8209-0DC577D6BFB6}">
  <ds:schemaRefs>
    <ds:schemaRef ds:uri="http://schemas.microsoft.com/office/2006/documentManagement/types"/>
    <ds:schemaRef ds:uri="78db98b4-7c56-4667-9532-fea666d1edab"/>
    <ds:schemaRef ds:uri="00eee050-7eda-4a68-8825-514e694f5f09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454</TotalTime>
  <Words>471</Words>
  <Application>Microsoft Office PowerPoint</Application>
  <PresentationFormat>On-screen Show (4:3)</PresentationFormat>
  <Paragraphs>87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Segoe UI Black</vt:lpstr>
      <vt:lpstr>Wingdings</vt:lpstr>
      <vt:lpstr>Office テーマ</vt:lpstr>
      <vt:lpstr>PowerPoint Presentation</vt:lpstr>
      <vt:lpstr>Graphs and Transformations</vt:lpstr>
      <vt:lpstr>Graphs and Transformations</vt:lpstr>
      <vt:lpstr>Graphs and Transformations</vt:lpstr>
      <vt:lpstr>Graphs and Transformations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98</cp:revision>
  <dcterms:created xsi:type="dcterms:W3CDTF">2017-08-14T15:35:38Z</dcterms:created>
  <dcterms:modified xsi:type="dcterms:W3CDTF">2021-03-29T09:20:30Z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