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1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5.wmf"/><Relationship Id="rId1" Type="http://schemas.openxmlformats.org/officeDocument/2006/relationships/image" Target="../media/image3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10" Type="http://schemas.openxmlformats.org/officeDocument/2006/relationships/image" Target="../media/image14.wmf"/><Relationship Id="rId4" Type="http://schemas.openxmlformats.org/officeDocument/2006/relationships/image" Target="../media/image8.wmf"/><Relationship Id="rId9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.wmf"/><Relationship Id="rId6" Type="http://schemas.openxmlformats.org/officeDocument/2006/relationships/image" Target="../media/image19.wmf"/><Relationship Id="rId11" Type="http://schemas.openxmlformats.org/officeDocument/2006/relationships/image" Target="../media/image5.wmf"/><Relationship Id="rId5" Type="http://schemas.openxmlformats.org/officeDocument/2006/relationships/image" Target="../media/image18.wmf"/><Relationship Id="rId10" Type="http://schemas.openxmlformats.org/officeDocument/2006/relationships/image" Target="../media/image3.wmf"/><Relationship Id="rId4" Type="http://schemas.openxmlformats.org/officeDocument/2006/relationships/image" Target="../media/image17.wmf"/><Relationship Id="rId9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BD9840-0D51-45E7-AAD0-DD471B5BE228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36D252-D7BF-459C-AA2C-F8271A569C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3870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6600"/>
            </a:gs>
            <a:gs pos="7000">
              <a:schemeClr val="accent2">
                <a:lumMod val="20000"/>
                <a:lumOff val="80000"/>
              </a:schemeClr>
            </a:gs>
            <a:gs pos="95000">
              <a:schemeClr val="accent2">
                <a:lumMod val="20000"/>
                <a:lumOff val="80000"/>
              </a:schemeClr>
            </a:gs>
            <a:gs pos="100000">
              <a:srgbClr val="FF66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13" Type="http://schemas.openxmlformats.org/officeDocument/2006/relationships/image" Target="../media/image4.wmf"/><Relationship Id="rId3" Type="http://schemas.openxmlformats.org/officeDocument/2006/relationships/image" Target="../media/image67.png"/><Relationship Id="rId7" Type="http://schemas.openxmlformats.org/officeDocument/2006/relationships/oleObject" Target="../embeddings/oleObject2.bin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11" Type="http://schemas.openxmlformats.org/officeDocument/2006/relationships/image" Target="../media/image3.wmf"/><Relationship Id="rId5" Type="http://schemas.openxmlformats.org/officeDocument/2006/relationships/oleObject" Target="../embeddings/oleObject1.bin"/><Relationship Id="rId15" Type="http://schemas.openxmlformats.org/officeDocument/2006/relationships/image" Target="../media/image5.wmf"/><Relationship Id="rId10" Type="http://schemas.openxmlformats.org/officeDocument/2006/relationships/oleObject" Target="../embeddings/oleObject4.bin"/><Relationship Id="rId4" Type="http://schemas.openxmlformats.org/officeDocument/2006/relationships/image" Target="../media/image6.jpeg"/><Relationship Id="rId9" Type="http://schemas.openxmlformats.org/officeDocument/2006/relationships/oleObject" Target="../embeddings/oleObject3.bin"/><Relationship Id="rId14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11.bin"/><Relationship Id="rId18" Type="http://schemas.openxmlformats.org/officeDocument/2006/relationships/image" Target="../media/image11.wmf"/><Relationship Id="rId3" Type="http://schemas.openxmlformats.org/officeDocument/2006/relationships/image" Target="../media/image67.png"/><Relationship Id="rId21" Type="http://schemas.openxmlformats.org/officeDocument/2006/relationships/oleObject" Target="../embeddings/oleObject15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8.wmf"/><Relationship Id="rId1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wmf"/><Relationship Id="rId20" Type="http://schemas.openxmlformats.org/officeDocument/2006/relationships/image" Target="../media/image12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10.bin"/><Relationship Id="rId24" Type="http://schemas.openxmlformats.org/officeDocument/2006/relationships/image" Target="../media/image14.wmf"/><Relationship Id="rId5" Type="http://schemas.openxmlformats.org/officeDocument/2006/relationships/oleObject" Target="../embeddings/oleObject7.bin"/><Relationship Id="rId15" Type="http://schemas.openxmlformats.org/officeDocument/2006/relationships/oleObject" Target="../embeddings/oleObject12.bin"/><Relationship Id="rId23" Type="http://schemas.openxmlformats.org/officeDocument/2006/relationships/oleObject" Target="../embeddings/oleObject16.bin"/><Relationship Id="rId10" Type="http://schemas.openxmlformats.org/officeDocument/2006/relationships/image" Target="../media/image7.wmf"/><Relationship Id="rId19" Type="http://schemas.openxmlformats.org/officeDocument/2006/relationships/oleObject" Target="../embeddings/oleObject14.bin"/><Relationship Id="rId4" Type="http://schemas.openxmlformats.org/officeDocument/2006/relationships/image" Target="../media/image6.jpeg"/><Relationship Id="rId9" Type="http://schemas.openxmlformats.org/officeDocument/2006/relationships/oleObject" Target="../embeddings/oleObject9.bin"/><Relationship Id="rId14" Type="http://schemas.openxmlformats.org/officeDocument/2006/relationships/image" Target="../media/image9.wmf"/><Relationship Id="rId22" Type="http://schemas.openxmlformats.org/officeDocument/2006/relationships/image" Target="../media/image1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image" Target="../media/image16.wmf"/><Relationship Id="rId18" Type="http://schemas.openxmlformats.org/officeDocument/2006/relationships/oleObject" Target="../embeddings/oleObject25.bin"/><Relationship Id="rId26" Type="http://schemas.openxmlformats.org/officeDocument/2006/relationships/oleObject" Target="../embeddings/oleObject7.bin"/><Relationship Id="rId3" Type="http://schemas.openxmlformats.org/officeDocument/2006/relationships/image" Target="../media/image67.png"/><Relationship Id="rId21" Type="http://schemas.openxmlformats.org/officeDocument/2006/relationships/image" Target="../media/image20.wmf"/><Relationship Id="rId7" Type="http://schemas.openxmlformats.org/officeDocument/2006/relationships/oleObject" Target="../embeddings/oleObject18.bin"/><Relationship Id="rId12" Type="http://schemas.openxmlformats.org/officeDocument/2006/relationships/oleObject" Target="../embeddings/oleObject22.bin"/><Relationship Id="rId17" Type="http://schemas.openxmlformats.org/officeDocument/2006/relationships/image" Target="../media/image18.wmf"/><Relationship Id="rId25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4.bin"/><Relationship Id="rId20" Type="http://schemas.openxmlformats.org/officeDocument/2006/relationships/oleObject" Target="../embeddings/oleObject26.bin"/><Relationship Id="rId29" Type="http://schemas.openxmlformats.org/officeDocument/2006/relationships/image" Target="../media/image5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wmf"/><Relationship Id="rId11" Type="http://schemas.openxmlformats.org/officeDocument/2006/relationships/image" Target="../media/image15.wmf"/><Relationship Id="rId24" Type="http://schemas.openxmlformats.org/officeDocument/2006/relationships/oleObject" Target="../embeddings/oleObject16.bin"/><Relationship Id="rId5" Type="http://schemas.openxmlformats.org/officeDocument/2006/relationships/oleObject" Target="../embeddings/oleObject17.bin"/><Relationship Id="rId15" Type="http://schemas.openxmlformats.org/officeDocument/2006/relationships/image" Target="../media/image17.wmf"/><Relationship Id="rId23" Type="http://schemas.openxmlformats.org/officeDocument/2006/relationships/image" Target="../media/image11.wmf"/><Relationship Id="rId28" Type="http://schemas.openxmlformats.org/officeDocument/2006/relationships/oleObject" Target="../embeddings/oleObject8.bin"/><Relationship Id="rId10" Type="http://schemas.openxmlformats.org/officeDocument/2006/relationships/oleObject" Target="../embeddings/oleObject21.bin"/><Relationship Id="rId19" Type="http://schemas.openxmlformats.org/officeDocument/2006/relationships/image" Target="../media/image19.wmf"/><Relationship Id="rId4" Type="http://schemas.openxmlformats.org/officeDocument/2006/relationships/image" Target="../media/image6.jpeg"/><Relationship Id="rId9" Type="http://schemas.openxmlformats.org/officeDocument/2006/relationships/oleObject" Target="../embeddings/oleObject20.bin"/><Relationship Id="rId14" Type="http://schemas.openxmlformats.org/officeDocument/2006/relationships/oleObject" Target="../embeddings/oleObject23.bin"/><Relationship Id="rId22" Type="http://schemas.openxmlformats.org/officeDocument/2006/relationships/oleObject" Target="../embeddings/oleObject13.bin"/><Relationship Id="rId27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67.png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23.wmf"/><Relationship Id="rId4" Type="http://schemas.openxmlformats.org/officeDocument/2006/relationships/image" Target="../media/image6.jpeg"/><Relationship Id="rId9" Type="http://schemas.openxmlformats.org/officeDocument/2006/relationships/oleObject" Target="../embeddings/oleObject29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33.bin"/><Relationship Id="rId3" Type="http://schemas.openxmlformats.org/officeDocument/2006/relationships/image" Target="../media/image89.png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25.wmf"/><Relationship Id="rId4" Type="http://schemas.openxmlformats.org/officeDocument/2006/relationships/image" Target="../media/image6.jpeg"/><Relationship Id="rId9" Type="http://schemas.openxmlformats.org/officeDocument/2006/relationships/oleObject" Target="../embeddings/oleObject31.bin"/><Relationship Id="rId14" Type="http://schemas.openxmlformats.org/officeDocument/2006/relationships/image" Target="../media/image2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B38A01E-7DA4-41D7-9E3C-DDAA32F18184}"/>
              </a:ext>
            </a:extLst>
          </p:cNvPr>
          <p:cNvSpPr/>
          <p:nvPr/>
        </p:nvSpPr>
        <p:spPr>
          <a:xfrm>
            <a:off x="1278333" y="2035187"/>
            <a:ext cx="6587381" cy="228524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72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72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Exercise 4D</a:t>
            </a:r>
            <a:endParaRPr lang="ja-JP" altLang="en-US" sz="7200" b="1" dirty="0">
              <a:ln w="381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latin typeface="Segoe UI Black" panose="020B0A02040204020203" pitchFamily="34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894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Graphs and Transformations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789933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sketch curves to show points of intersection and solutions to equations.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The coordinates at the points of intersection of graphs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)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𝑔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)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show the solutions to the equation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789933" cy="4776787"/>
              </a:xfrm>
              <a:blipFill>
                <a:blip r:embed="rId3"/>
                <a:stretch>
                  <a:fillRect t="-766" r="-14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4D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https://upload.wikimedia.org/wikipedia/en/8/80/ST_diagram_of_N2_01.jpg">
            <a:extLst>
              <a:ext uri="{FF2B5EF4-FFF2-40B4-BE49-F238E27FC236}">
                <a16:creationId xmlns:a16="http://schemas.microsoft.com/office/drawing/2014/main" id="{C9AF2646-D186-4E55-A9F0-A864451AC4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4794" y="25003"/>
            <a:ext cx="1067494" cy="800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Text Box 4">
            <a:extLst>
              <a:ext uri="{FF2B5EF4-FFF2-40B4-BE49-F238E27FC236}">
                <a16:creationId xmlns:a16="http://schemas.microsoft.com/office/drawing/2014/main" id="{1511DBE1-B026-454F-86BF-57B1979404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1468437"/>
            <a:ext cx="11430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b="1" u="sng"/>
              <a:t>Example</a:t>
            </a:r>
          </a:p>
        </p:txBody>
      </p:sp>
      <p:sp>
        <p:nvSpPr>
          <p:cNvPr id="33" name="Text Box 5">
            <a:extLst>
              <a:ext uri="{FF2B5EF4-FFF2-40B4-BE49-F238E27FC236}">
                <a16:creationId xmlns:a16="http://schemas.microsoft.com/office/drawing/2014/main" id="{B87ACD05-1353-4175-852A-4645658F79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1773237"/>
            <a:ext cx="4343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/>
              <a:t>On the same diagram, sketch the following curves:</a:t>
            </a:r>
          </a:p>
        </p:txBody>
      </p:sp>
      <p:graphicFrame>
        <p:nvGraphicFramePr>
          <p:cNvPr id="34" name="Object 7">
            <a:extLst>
              <a:ext uri="{FF2B5EF4-FFF2-40B4-BE49-F238E27FC236}">
                <a16:creationId xmlns:a16="http://schemas.microsoft.com/office/drawing/2014/main" id="{3E41A2BB-D24F-4A45-BF14-79B0D8A48AC1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4495800" y="2382837"/>
          <a:ext cx="145415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2" name="Equation" r:id="rId5" imgW="748975" imgH="203112" progId="Equation.DSMT4">
                  <p:embed/>
                </p:oleObj>
              </mc:Choice>
              <mc:Fallback>
                <p:oleObj name="Equation" r:id="rId5" imgW="748975" imgH="203112" progId="Equation.DSMT4">
                  <p:embed/>
                  <p:pic>
                    <p:nvPicPr>
                      <p:cNvPr id="34" name="Object 7">
                        <a:extLst>
                          <a:ext uri="{FF2B5EF4-FFF2-40B4-BE49-F238E27FC236}">
                            <a16:creationId xmlns:a16="http://schemas.microsoft.com/office/drawing/2014/main" id="{3E41A2BB-D24F-4A45-BF14-79B0D8A48AC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2382837"/>
                        <a:ext cx="145415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8">
            <a:extLst>
              <a:ext uri="{FF2B5EF4-FFF2-40B4-BE49-F238E27FC236}">
                <a16:creationId xmlns:a16="http://schemas.microsoft.com/office/drawing/2014/main" id="{1BD54DFD-719B-44D5-956E-CBE7EE7B8F97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6705600" y="2333625"/>
          <a:ext cx="1552575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3" name="Equation" r:id="rId7" imgW="800100" imgH="228600" progId="Equation.DSMT4">
                  <p:embed/>
                </p:oleObj>
              </mc:Choice>
              <mc:Fallback>
                <p:oleObj name="Equation" r:id="rId7" imgW="800100" imgH="228600" progId="Equation.DSMT4">
                  <p:embed/>
                  <p:pic>
                    <p:nvPicPr>
                      <p:cNvPr id="35" name="Object 8">
                        <a:extLst>
                          <a:ext uri="{FF2B5EF4-FFF2-40B4-BE49-F238E27FC236}">
                            <a16:creationId xmlns:a16="http://schemas.microsoft.com/office/drawing/2014/main" id="{1BD54DFD-719B-44D5-956E-CBE7EE7B8F9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2333625"/>
                        <a:ext cx="1552575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Text Box 9">
            <a:extLst>
              <a:ext uri="{FF2B5EF4-FFF2-40B4-BE49-F238E27FC236}">
                <a16:creationId xmlns:a16="http://schemas.microsoft.com/office/drawing/2014/main" id="{4113E82E-4DAF-40E8-91B1-A72AC53514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2382837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/>
              <a:t>and</a:t>
            </a:r>
          </a:p>
        </p:txBody>
      </p:sp>
      <p:sp>
        <p:nvSpPr>
          <p:cNvPr id="37" name="Line 10">
            <a:extLst>
              <a:ext uri="{FF2B5EF4-FFF2-40B4-BE49-F238E27FC236}">
                <a16:creationId xmlns:a16="http://schemas.microsoft.com/office/drawing/2014/main" id="{379122A7-DD8E-4DB7-9DAC-8A806C98A0B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05600" y="3144837"/>
            <a:ext cx="0" cy="32766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" name="Line 11">
            <a:extLst>
              <a:ext uri="{FF2B5EF4-FFF2-40B4-BE49-F238E27FC236}">
                <a16:creationId xmlns:a16="http://schemas.microsoft.com/office/drawing/2014/main" id="{2895A58B-E564-4799-B482-AAAA8EBE41F7}"/>
              </a:ext>
            </a:extLst>
          </p:cNvPr>
          <p:cNvSpPr>
            <a:spLocks noChangeShapeType="1"/>
          </p:cNvSpPr>
          <p:nvPr/>
        </p:nvSpPr>
        <p:spPr bwMode="auto">
          <a:xfrm rot="5400000" flipV="1">
            <a:off x="6705600" y="3144837"/>
            <a:ext cx="0" cy="33528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" name="Text Box 12">
            <a:extLst>
              <a:ext uri="{FF2B5EF4-FFF2-40B4-BE49-F238E27FC236}">
                <a16:creationId xmlns:a16="http://schemas.microsoft.com/office/drawing/2014/main" id="{41BAA97E-3DB6-48D7-8B50-CD53D956CF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4592637"/>
            <a:ext cx="319088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1800"/>
              <a:t>x</a:t>
            </a:r>
          </a:p>
        </p:txBody>
      </p:sp>
      <p:sp>
        <p:nvSpPr>
          <p:cNvPr id="40" name="Text Box 13">
            <a:extLst>
              <a:ext uri="{FF2B5EF4-FFF2-40B4-BE49-F238E27FC236}">
                <a16:creationId xmlns:a16="http://schemas.microsoft.com/office/drawing/2014/main" id="{21AC10DC-1DB0-4C82-9AC0-7FAD0A65A9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2840037"/>
            <a:ext cx="30321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1800"/>
              <a:t>y</a:t>
            </a:r>
          </a:p>
        </p:txBody>
      </p:sp>
      <p:graphicFrame>
        <p:nvGraphicFramePr>
          <p:cNvPr id="41" name="Object 14">
            <a:extLst>
              <a:ext uri="{FF2B5EF4-FFF2-40B4-BE49-F238E27FC236}">
                <a16:creationId xmlns:a16="http://schemas.microsoft.com/office/drawing/2014/main" id="{C7E791D3-CB01-4D28-9A7F-35D3C301C639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242147" y="3762375"/>
          <a:ext cx="145415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4" name="Equation" r:id="rId9" imgW="748975" imgH="203112" progId="Equation.DSMT4">
                  <p:embed/>
                </p:oleObj>
              </mc:Choice>
              <mc:Fallback>
                <p:oleObj name="Equation" r:id="rId9" imgW="748975" imgH="203112" progId="Equation.DSMT4">
                  <p:embed/>
                  <p:pic>
                    <p:nvPicPr>
                      <p:cNvPr id="41" name="Object 14">
                        <a:extLst>
                          <a:ext uri="{FF2B5EF4-FFF2-40B4-BE49-F238E27FC236}">
                            <a16:creationId xmlns:a16="http://schemas.microsoft.com/office/drawing/2014/main" id="{C7E791D3-CB01-4D28-9A7F-35D3C301C63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147" y="3762375"/>
                        <a:ext cx="145415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Line 15">
            <a:extLst>
              <a:ext uri="{FF2B5EF4-FFF2-40B4-BE49-F238E27FC236}">
                <a16:creationId xmlns:a16="http://schemas.microsoft.com/office/drawing/2014/main" id="{94E025A3-867E-4A50-BE28-0753F671F4A6}"/>
              </a:ext>
            </a:extLst>
          </p:cNvPr>
          <p:cNvSpPr>
            <a:spLocks noChangeShapeType="1"/>
          </p:cNvSpPr>
          <p:nvPr/>
        </p:nvSpPr>
        <p:spPr bwMode="auto">
          <a:xfrm>
            <a:off x="1918547" y="3914775"/>
            <a:ext cx="3810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3" name="Text Box 16">
            <a:extLst>
              <a:ext uri="{FF2B5EF4-FFF2-40B4-BE49-F238E27FC236}">
                <a16:creationId xmlns:a16="http://schemas.microsoft.com/office/drawing/2014/main" id="{2A675558-5DF0-4251-9E19-DFA8E93B43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9547" y="3762375"/>
            <a:ext cx="21336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solidFill>
                  <a:srgbClr val="FF0000"/>
                </a:solidFill>
              </a:rPr>
              <a:t>Quadratic ‘U’ shape</a:t>
            </a:r>
          </a:p>
        </p:txBody>
      </p:sp>
      <p:sp>
        <p:nvSpPr>
          <p:cNvPr id="44" name="Line 17">
            <a:extLst>
              <a:ext uri="{FF2B5EF4-FFF2-40B4-BE49-F238E27FC236}">
                <a16:creationId xmlns:a16="http://schemas.microsoft.com/office/drawing/2014/main" id="{500144F6-180E-4FBB-A760-0499F5D5FE8D}"/>
              </a:ext>
            </a:extLst>
          </p:cNvPr>
          <p:cNvSpPr>
            <a:spLocks noChangeShapeType="1"/>
          </p:cNvSpPr>
          <p:nvPr/>
        </p:nvSpPr>
        <p:spPr bwMode="auto">
          <a:xfrm>
            <a:off x="1918547" y="4371975"/>
            <a:ext cx="3810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5" name="Text Box 18">
            <a:extLst>
              <a:ext uri="{FF2B5EF4-FFF2-40B4-BE49-F238E27FC236}">
                <a16:creationId xmlns:a16="http://schemas.microsoft.com/office/drawing/2014/main" id="{4A083152-69AA-41D7-839F-A3DEE0D2E5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3347" y="4067175"/>
            <a:ext cx="2133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solidFill>
                  <a:srgbClr val="FF0000"/>
                </a:solidFill>
              </a:rPr>
              <a:t>Crosses through 0 and 3</a:t>
            </a:r>
          </a:p>
        </p:txBody>
      </p:sp>
      <p:sp>
        <p:nvSpPr>
          <p:cNvPr id="46" name="Arc 19">
            <a:extLst>
              <a:ext uri="{FF2B5EF4-FFF2-40B4-BE49-F238E27FC236}">
                <a16:creationId xmlns:a16="http://schemas.microsoft.com/office/drawing/2014/main" id="{739C0538-8D67-4743-9002-16D9245DA288}"/>
              </a:ext>
            </a:extLst>
          </p:cNvPr>
          <p:cNvSpPr>
            <a:spLocks/>
          </p:cNvSpPr>
          <p:nvPr/>
        </p:nvSpPr>
        <p:spPr bwMode="auto">
          <a:xfrm rot="5400000">
            <a:off x="4606131" y="1358106"/>
            <a:ext cx="5265738" cy="2286000"/>
          </a:xfrm>
          <a:custGeom>
            <a:avLst/>
            <a:gdLst>
              <a:gd name="T0" fmla="*/ 3636041 w 21600"/>
              <a:gd name="T1" fmla="*/ 0 h 31216"/>
              <a:gd name="T2" fmla="*/ 3644086 w 21600"/>
              <a:gd name="T3" fmla="*/ 2286000 h 31216"/>
              <a:gd name="T4" fmla="*/ 0 w 21600"/>
              <a:gd name="T5" fmla="*/ 1144172 h 3121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31216" fill="none" extrusionOk="0">
                <a:moveTo>
                  <a:pt x="14914" y="0"/>
                </a:moveTo>
                <a:cubicBezTo>
                  <a:pt x="19184" y="4075"/>
                  <a:pt x="21600" y="9721"/>
                  <a:pt x="21600" y="15624"/>
                </a:cubicBezTo>
                <a:cubicBezTo>
                  <a:pt x="21600" y="21510"/>
                  <a:pt x="19197" y="27142"/>
                  <a:pt x="14948" y="31216"/>
                </a:cubicBezTo>
              </a:path>
              <a:path w="21600" h="31216" stroke="0" extrusionOk="0">
                <a:moveTo>
                  <a:pt x="14914" y="0"/>
                </a:moveTo>
                <a:cubicBezTo>
                  <a:pt x="19184" y="4075"/>
                  <a:pt x="21600" y="9721"/>
                  <a:pt x="21600" y="15624"/>
                </a:cubicBezTo>
                <a:cubicBezTo>
                  <a:pt x="21600" y="21510"/>
                  <a:pt x="19197" y="27142"/>
                  <a:pt x="14948" y="31216"/>
                </a:cubicBezTo>
                <a:lnTo>
                  <a:pt x="0" y="15624"/>
                </a:lnTo>
                <a:lnTo>
                  <a:pt x="1491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7" name="Text Box 20">
            <a:extLst>
              <a:ext uri="{FF2B5EF4-FFF2-40B4-BE49-F238E27FC236}">
                <a16:creationId xmlns:a16="http://schemas.microsoft.com/office/drawing/2014/main" id="{55A7851D-28D8-4DF7-BF80-CB1FC9284F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4821237"/>
            <a:ext cx="3048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8" name="Text Box 21">
            <a:extLst>
              <a:ext uri="{FF2B5EF4-FFF2-40B4-BE49-F238E27FC236}">
                <a16:creationId xmlns:a16="http://schemas.microsoft.com/office/drawing/2014/main" id="{BB8D2E86-E7E6-42C0-8944-28EECC8D3B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4821237"/>
            <a:ext cx="3048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solidFill>
                  <a:srgbClr val="FF0000"/>
                </a:solidFill>
              </a:rPr>
              <a:t>3</a:t>
            </a:r>
          </a:p>
        </p:txBody>
      </p:sp>
      <p:graphicFrame>
        <p:nvGraphicFramePr>
          <p:cNvPr id="49" name="Object 22">
            <a:extLst>
              <a:ext uri="{FF2B5EF4-FFF2-40B4-BE49-F238E27FC236}">
                <a16:creationId xmlns:a16="http://schemas.microsoft.com/office/drawing/2014/main" id="{CF161703-F2B2-49BA-B64B-FFE2C03C1CF1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7842250" y="2992437"/>
          <a:ext cx="1073150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5" name="Equation" r:id="rId10" imgW="748975" imgH="203112" progId="Equation.DSMT4">
                  <p:embed/>
                </p:oleObj>
              </mc:Choice>
              <mc:Fallback>
                <p:oleObj name="Equation" r:id="rId10" imgW="748975" imgH="203112" progId="Equation.DSMT4">
                  <p:embed/>
                  <p:pic>
                    <p:nvPicPr>
                      <p:cNvPr id="49" name="Object 22">
                        <a:extLst>
                          <a:ext uri="{FF2B5EF4-FFF2-40B4-BE49-F238E27FC236}">
                            <a16:creationId xmlns:a16="http://schemas.microsoft.com/office/drawing/2014/main" id="{CF161703-F2B2-49BA-B64B-FFE2C03C1CF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2250" y="2992437"/>
                        <a:ext cx="1073150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23">
            <a:extLst>
              <a:ext uri="{FF2B5EF4-FFF2-40B4-BE49-F238E27FC236}">
                <a16:creationId xmlns:a16="http://schemas.microsoft.com/office/drawing/2014/main" id="{323B6865-8E06-4369-B90D-717C1EE76B03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245322" y="4981575"/>
          <a:ext cx="1552575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6" name="Equation" r:id="rId12" imgW="800100" imgH="228600" progId="Equation.DSMT4">
                  <p:embed/>
                </p:oleObj>
              </mc:Choice>
              <mc:Fallback>
                <p:oleObj name="Equation" r:id="rId12" imgW="800100" imgH="228600" progId="Equation.DSMT4">
                  <p:embed/>
                  <p:pic>
                    <p:nvPicPr>
                      <p:cNvPr id="50" name="Object 23">
                        <a:extLst>
                          <a:ext uri="{FF2B5EF4-FFF2-40B4-BE49-F238E27FC236}">
                            <a16:creationId xmlns:a16="http://schemas.microsoft.com/office/drawing/2014/main" id="{323B6865-8E06-4369-B90D-717C1EE76B0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322" y="4981575"/>
                        <a:ext cx="1552575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Line 24">
            <a:extLst>
              <a:ext uri="{FF2B5EF4-FFF2-40B4-BE49-F238E27FC236}">
                <a16:creationId xmlns:a16="http://schemas.microsoft.com/office/drawing/2014/main" id="{8A3767BD-F416-401B-A306-48226250837A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9022" y="5286375"/>
            <a:ext cx="3810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" name="Text Box 25">
            <a:extLst>
              <a:ext uri="{FF2B5EF4-FFF2-40B4-BE49-F238E27FC236}">
                <a16:creationId xmlns:a16="http://schemas.microsoft.com/office/drawing/2014/main" id="{19736732-4CFC-42D2-AD7F-052F67959A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3822" y="5133975"/>
            <a:ext cx="24384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solidFill>
                  <a:srgbClr val="0000FF"/>
                </a:solidFill>
              </a:rPr>
              <a:t>Cubic ‘negative’ shape</a:t>
            </a:r>
          </a:p>
        </p:txBody>
      </p:sp>
      <p:sp>
        <p:nvSpPr>
          <p:cNvPr id="53" name="Line 26">
            <a:extLst>
              <a:ext uri="{FF2B5EF4-FFF2-40B4-BE49-F238E27FC236}">
                <a16:creationId xmlns:a16="http://schemas.microsoft.com/office/drawing/2014/main" id="{46E628C6-DFAF-40B3-9C1D-C7F019A99D5E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9022" y="5743575"/>
            <a:ext cx="3810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4" name="Text Box 27">
            <a:extLst>
              <a:ext uri="{FF2B5EF4-FFF2-40B4-BE49-F238E27FC236}">
                <a16:creationId xmlns:a16="http://schemas.microsoft.com/office/drawing/2014/main" id="{4C378ED0-3C3F-4F75-83D2-0B34E31AB7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3822" y="5438775"/>
            <a:ext cx="2133600" cy="97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solidFill>
                  <a:srgbClr val="0000FF"/>
                </a:solidFill>
              </a:rPr>
              <a:t>Crosses through 0 and 1. The ‘0’ is repeated so just ‘touched’</a:t>
            </a:r>
          </a:p>
        </p:txBody>
      </p:sp>
      <p:sp>
        <p:nvSpPr>
          <p:cNvPr id="55" name="Text Box 28">
            <a:extLst>
              <a:ext uri="{FF2B5EF4-FFF2-40B4-BE49-F238E27FC236}">
                <a16:creationId xmlns:a16="http://schemas.microsoft.com/office/drawing/2014/main" id="{70F1F757-B47B-4FBD-9A0A-C6C3F1D53C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4821237"/>
            <a:ext cx="3048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56" name="Freeform 39">
            <a:extLst>
              <a:ext uri="{FF2B5EF4-FFF2-40B4-BE49-F238E27FC236}">
                <a16:creationId xmlns:a16="http://schemas.microsoft.com/office/drawing/2014/main" id="{35257A1E-3E41-426F-985A-B5BB8C827A56}"/>
              </a:ext>
            </a:extLst>
          </p:cNvPr>
          <p:cNvSpPr>
            <a:spLocks/>
          </p:cNvSpPr>
          <p:nvPr/>
        </p:nvSpPr>
        <p:spPr bwMode="auto">
          <a:xfrm>
            <a:off x="6218238" y="2992437"/>
            <a:ext cx="1219200" cy="2819400"/>
          </a:xfrm>
          <a:custGeom>
            <a:avLst/>
            <a:gdLst>
              <a:gd name="T0" fmla="*/ 0 w 768"/>
              <a:gd name="T1" fmla="*/ 0 h 1776"/>
              <a:gd name="T2" fmla="*/ 152400 w 768"/>
              <a:gd name="T3" fmla="*/ 1219200 h 1776"/>
              <a:gd name="T4" fmla="*/ 457200 w 768"/>
              <a:gd name="T5" fmla="*/ 1828800 h 1776"/>
              <a:gd name="T6" fmla="*/ 685800 w 768"/>
              <a:gd name="T7" fmla="*/ 1600200 h 1776"/>
              <a:gd name="T8" fmla="*/ 914400 w 768"/>
              <a:gd name="T9" fmla="*/ 1828800 h 1776"/>
              <a:gd name="T10" fmla="*/ 1219200 w 768"/>
              <a:gd name="T11" fmla="*/ 2819400 h 177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768" h="1776">
                <a:moveTo>
                  <a:pt x="0" y="0"/>
                </a:moveTo>
                <a:cubicBezTo>
                  <a:pt x="24" y="288"/>
                  <a:pt x="48" y="576"/>
                  <a:pt x="96" y="768"/>
                </a:cubicBezTo>
                <a:cubicBezTo>
                  <a:pt x="144" y="960"/>
                  <a:pt x="232" y="1112"/>
                  <a:pt x="288" y="1152"/>
                </a:cubicBezTo>
                <a:cubicBezTo>
                  <a:pt x="344" y="1192"/>
                  <a:pt x="384" y="1008"/>
                  <a:pt x="432" y="1008"/>
                </a:cubicBezTo>
                <a:cubicBezTo>
                  <a:pt x="480" y="1008"/>
                  <a:pt x="520" y="1024"/>
                  <a:pt x="576" y="1152"/>
                </a:cubicBezTo>
                <a:cubicBezTo>
                  <a:pt x="632" y="1280"/>
                  <a:pt x="700" y="1528"/>
                  <a:pt x="768" y="1776"/>
                </a:cubicBezTo>
              </a:path>
            </a:pathLst>
          </a:custGeom>
          <a:noFill/>
          <a:ln w="25400" cap="flat" cmpd="sng">
            <a:solidFill>
              <a:srgbClr val="0000FF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57" name="Object 40">
            <a:extLst>
              <a:ext uri="{FF2B5EF4-FFF2-40B4-BE49-F238E27FC236}">
                <a16:creationId xmlns:a16="http://schemas.microsoft.com/office/drawing/2014/main" id="{BF5FEEB5-C54A-41C5-8BA0-E9082746AF86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7307263" y="5830887"/>
          <a:ext cx="1076325" cy="306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7" name="Equation" r:id="rId14" imgW="800100" imgH="228600" progId="Equation.DSMT4">
                  <p:embed/>
                </p:oleObj>
              </mc:Choice>
              <mc:Fallback>
                <p:oleObj name="Equation" r:id="rId14" imgW="800100" imgH="228600" progId="Equation.DSMT4">
                  <p:embed/>
                  <p:pic>
                    <p:nvPicPr>
                      <p:cNvPr id="57" name="Object 40">
                        <a:extLst>
                          <a:ext uri="{FF2B5EF4-FFF2-40B4-BE49-F238E27FC236}">
                            <a16:creationId xmlns:a16="http://schemas.microsoft.com/office/drawing/2014/main" id="{BF5FEEB5-C54A-41C5-8BA0-E9082746AF8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7263" y="5830887"/>
                        <a:ext cx="1076325" cy="306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63194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6" grpId="0"/>
      <p:bldP spid="37" grpId="0" animBg="1"/>
      <p:bldP spid="38" grpId="0" animBg="1"/>
      <p:bldP spid="39" grpId="0"/>
      <p:bldP spid="40" grpId="0"/>
      <p:bldP spid="42" grpId="0" animBg="1"/>
      <p:bldP spid="43" grpId="0"/>
      <p:bldP spid="44" grpId="0" animBg="1"/>
      <p:bldP spid="45" grpId="0"/>
      <p:bldP spid="46" grpId="0" animBg="1"/>
      <p:bldP spid="47" grpId="0"/>
      <p:bldP spid="48" grpId="0"/>
      <p:bldP spid="51" grpId="0" animBg="1"/>
      <p:bldP spid="52" grpId="0"/>
      <p:bldP spid="53" grpId="0" animBg="1"/>
      <p:bldP spid="54" grpId="0"/>
      <p:bldP spid="55" grpId="0"/>
      <p:bldP spid="5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Graphs and Transformations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789933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sketch curves to show points of intersection and solutions to equations.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The coordinates at the points of intersection of graphs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)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𝑔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)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show the solutions to the equation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789933" cy="4776787"/>
              </a:xfrm>
              <a:blipFill>
                <a:blip r:embed="rId3"/>
                <a:stretch>
                  <a:fillRect t="-766" r="-14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4D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https://upload.wikimedia.org/wikipedia/en/8/80/ST_diagram_of_N2_01.jpg">
            <a:extLst>
              <a:ext uri="{FF2B5EF4-FFF2-40B4-BE49-F238E27FC236}">
                <a16:creationId xmlns:a16="http://schemas.microsoft.com/office/drawing/2014/main" id="{C9AF2646-D186-4E55-A9F0-A864451AC4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4794" y="25003"/>
            <a:ext cx="1067494" cy="800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" name="Text Box 31">
            <a:extLst>
              <a:ext uri="{FF2B5EF4-FFF2-40B4-BE49-F238E27FC236}">
                <a16:creationId xmlns:a16="http://schemas.microsoft.com/office/drawing/2014/main" id="{8FBF0DAB-140F-4A71-A6F2-82A90DC3F5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1950" y="1607325"/>
            <a:ext cx="43434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 dirty="0"/>
              <a:t>Find the co-ordinates of the points of intersection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 dirty="0">
                <a:solidFill>
                  <a:srgbClr val="FF0000"/>
                </a:solidFill>
                <a:sym typeface="Wingdings" pitchFamily="2" charset="2"/>
              </a:rPr>
              <a:t> Set the equations equal to each other</a:t>
            </a:r>
            <a:endParaRPr lang="en-GB" altLang="en-US" sz="1600" dirty="0">
              <a:solidFill>
                <a:srgbClr val="FF0000"/>
              </a:solidFill>
            </a:endParaRPr>
          </a:p>
        </p:txBody>
      </p:sp>
      <p:grpSp>
        <p:nvGrpSpPr>
          <p:cNvPr id="59" name="Group 43">
            <a:extLst>
              <a:ext uri="{FF2B5EF4-FFF2-40B4-BE49-F238E27FC236}">
                <a16:creationId xmlns:a16="http://schemas.microsoft.com/office/drawing/2014/main" id="{2ABEB315-8BB2-488B-B3DF-4F0624C11697}"/>
              </a:ext>
            </a:extLst>
          </p:cNvPr>
          <p:cNvGrpSpPr>
            <a:grpSpLocks/>
          </p:cNvGrpSpPr>
          <p:nvPr/>
        </p:nvGrpSpPr>
        <p:grpSpPr bwMode="auto">
          <a:xfrm>
            <a:off x="438904" y="1214931"/>
            <a:ext cx="2870200" cy="5237162"/>
            <a:chOff x="3312" y="0"/>
            <a:chExt cx="2448" cy="4128"/>
          </a:xfrm>
        </p:grpSpPr>
        <p:sp>
          <p:nvSpPr>
            <p:cNvPr id="60" name="Line 32">
              <a:extLst>
                <a:ext uri="{FF2B5EF4-FFF2-40B4-BE49-F238E27FC236}">
                  <a16:creationId xmlns:a16="http://schemas.microsoft.com/office/drawing/2014/main" id="{CF9635E4-2362-4B8E-BE35-CCDDF00BC62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68" y="2064"/>
              <a:ext cx="0" cy="206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" name="Line 33">
              <a:extLst>
                <a:ext uri="{FF2B5EF4-FFF2-40B4-BE49-F238E27FC236}">
                  <a16:creationId xmlns:a16="http://schemas.microsoft.com/office/drawing/2014/main" id="{5641F405-0F07-4FAF-980F-F7FADAF1305D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 flipV="1">
              <a:off x="4368" y="2064"/>
              <a:ext cx="0" cy="211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" name="Text Box 34">
              <a:extLst>
                <a:ext uri="{FF2B5EF4-FFF2-40B4-BE49-F238E27FC236}">
                  <a16:creationId xmlns:a16="http://schemas.microsoft.com/office/drawing/2014/main" id="{676A8EC3-41CA-40EC-B0C5-9EBE6095EC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26" y="2976"/>
              <a:ext cx="272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GB" altLang="en-US" sz="1800"/>
                <a:t>x</a:t>
              </a:r>
            </a:p>
          </p:txBody>
        </p:sp>
        <p:sp>
          <p:nvSpPr>
            <p:cNvPr id="63" name="Text Box 35">
              <a:extLst>
                <a:ext uri="{FF2B5EF4-FFF2-40B4-BE49-F238E27FC236}">
                  <a16:creationId xmlns:a16="http://schemas.microsoft.com/office/drawing/2014/main" id="{40B19732-94F1-420C-902A-73DDD979AC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2" y="1872"/>
              <a:ext cx="259" cy="2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GB" altLang="en-US" sz="1800"/>
                <a:t>y</a:t>
              </a:r>
            </a:p>
          </p:txBody>
        </p:sp>
        <p:sp>
          <p:nvSpPr>
            <p:cNvPr id="64" name="Arc 36">
              <a:extLst>
                <a:ext uri="{FF2B5EF4-FFF2-40B4-BE49-F238E27FC236}">
                  <a16:creationId xmlns:a16="http://schemas.microsoft.com/office/drawing/2014/main" id="{ACC09247-B276-4CC0-BB4F-41FADE824D1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3045" y="939"/>
              <a:ext cx="3317" cy="1440"/>
            </a:xfrm>
            <a:custGeom>
              <a:avLst/>
              <a:gdLst>
                <a:gd name="T0" fmla="*/ 2290 w 21600"/>
                <a:gd name="T1" fmla="*/ 0 h 31216"/>
                <a:gd name="T2" fmla="*/ 2295 w 21600"/>
                <a:gd name="T3" fmla="*/ 1440 h 31216"/>
                <a:gd name="T4" fmla="*/ 0 w 21600"/>
                <a:gd name="T5" fmla="*/ 721 h 312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31216" fill="none" extrusionOk="0">
                  <a:moveTo>
                    <a:pt x="14914" y="0"/>
                  </a:moveTo>
                  <a:cubicBezTo>
                    <a:pt x="19184" y="4075"/>
                    <a:pt x="21600" y="9721"/>
                    <a:pt x="21600" y="15624"/>
                  </a:cubicBezTo>
                  <a:cubicBezTo>
                    <a:pt x="21600" y="21510"/>
                    <a:pt x="19197" y="27142"/>
                    <a:pt x="14948" y="31216"/>
                  </a:cubicBezTo>
                </a:path>
                <a:path w="21600" h="31216" stroke="0" extrusionOk="0">
                  <a:moveTo>
                    <a:pt x="14914" y="0"/>
                  </a:moveTo>
                  <a:cubicBezTo>
                    <a:pt x="19184" y="4075"/>
                    <a:pt x="21600" y="9721"/>
                    <a:pt x="21600" y="15624"/>
                  </a:cubicBezTo>
                  <a:cubicBezTo>
                    <a:pt x="21600" y="21510"/>
                    <a:pt x="19197" y="27142"/>
                    <a:pt x="14948" y="31216"/>
                  </a:cubicBezTo>
                  <a:lnTo>
                    <a:pt x="0" y="15624"/>
                  </a:lnTo>
                  <a:lnTo>
                    <a:pt x="14914" y="0"/>
                  </a:lnTo>
                  <a:close/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5" name="Text Box 37">
              <a:extLst>
                <a:ext uri="{FF2B5EF4-FFF2-40B4-BE49-F238E27FC236}">
                  <a16:creationId xmlns:a16="http://schemas.microsoft.com/office/drawing/2014/main" id="{972B37A9-8E28-4190-9EEB-5708072D37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6" y="3119"/>
              <a:ext cx="192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40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66" name="Text Box 38">
              <a:extLst>
                <a:ext uri="{FF2B5EF4-FFF2-40B4-BE49-F238E27FC236}">
                  <a16:creationId xmlns:a16="http://schemas.microsoft.com/office/drawing/2014/main" id="{EC89C242-6B05-45FA-AA1A-CE95F3280C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92" y="3119"/>
              <a:ext cx="193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400">
                  <a:solidFill>
                    <a:srgbClr val="FF0000"/>
                  </a:solidFill>
                </a:rPr>
                <a:t>3</a:t>
              </a:r>
            </a:p>
          </p:txBody>
        </p:sp>
        <p:graphicFrame>
          <p:nvGraphicFramePr>
            <p:cNvPr id="67" name="Object 39">
              <a:extLst>
                <a:ext uri="{FF2B5EF4-FFF2-40B4-BE49-F238E27FC236}">
                  <a16:creationId xmlns:a16="http://schemas.microsoft.com/office/drawing/2014/main" id="{74AEB350-C32A-4942-99E0-2DEC5968C2E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084" y="1968"/>
            <a:ext cx="676" cy="1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986" name="Equation" r:id="rId5" imgW="748975" imgH="203112" progId="Equation.DSMT4">
                    <p:embed/>
                  </p:oleObj>
                </mc:Choice>
                <mc:Fallback>
                  <p:oleObj name="Equation" r:id="rId5" imgW="748975" imgH="203112" progId="Equation.DSMT4">
                    <p:embed/>
                    <p:pic>
                      <p:nvPicPr>
                        <p:cNvPr id="67" name="Object 39">
                          <a:extLst>
                            <a:ext uri="{FF2B5EF4-FFF2-40B4-BE49-F238E27FC236}">
                              <a16:creationId xmlns:a16="http://schemas.microsoft.com/office/drawing/2014/main" id="{74AEB350-C32A-4942-99E0-2DEC5968C2E3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84" y="1968"/>
                          <a:ext cx="676" cy="18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8" name="Text Box 40">
              <a:extLst>
                <a:ext uri="{FF2B5EF4-FFF2-40B4-BE49-F238E27FC236}">
                  <a16:creationId xmlns:a16="http://schemas.microsoft.com/office/drawing/2014/main" id="{8ED44D1D-7AFD-43EB-B071-E8DF42A0ED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12" y="3119"/>
              <a:ext cx="192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400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69" name="Freeform 41">
              <a:extLst>
                <a:ext uri="{FF2B5EF4-FFF2-40B4-BE49-F238E27FC236}">
                  <a16:creationId xmlns:a16="http://schemas.microsoft.com/office/drawing/2014/main" id="{5D3815DB-44E8-46FD-9267-56A7668E4D73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1" y="1968"/>
              <a:ext cx="768" cy="1776"/>
            </a:xfrm>
            <a:custGeom>
              <a:avLst/>
              <a:gdLst>
                <a:gd name="T0" fmla="*/ 0 w 768"/>
                <a:gd name="T1" fmla="*/ 0 h 1776"/>
                <a:gd name="T2" fmla="*/ 96 w 768"/>
                <a:gd name="T3" fmla="*/ 768 h 1776"/>
                <a:gd name="T4" fmla="*/ 288 w 768"/>
                <a:gd name="T5" fmla="*/ 1152 h 1776"/>
                <a:gd name="T6" fmla="*/ 432 w 768"/>
                <a:gd name="T7" fmla="*/ 1008 h 1776"/>
                <a:gd name="T8" fmla="*/ 576 w 768"/>
                <a:gd name="T9" fmla="*/ 1152 h 1776"/>
                <a:gd name="T10" fmla="*/ 768 w 768"/>
                <a:gd name="T11" fmla="*/ 1776 h 17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68" h="1776">
                  <a:moveTo>
                    <a:pt x="0" y="0"/>
                  </a:moveTo>
                  <a:cubicBezTo>
                    <a:pt x="24" y="288"/>
                    <a:pt x="48" y="576"/>
                    <a:pt x="96" y="768"/>
                  </a:cubicBezTo>
                  <a:cubicBezTo>
                    <a:pt x="144" y="960"/>
                    <a:pt x="232" y="1112"/>
                    <a:pt x="288" y="1152"/>
                  </a:cubicBezTo>
                  <a:cubicBezTo>
                    <a:pt x="344" y="1192"/>
                    <a:pt x="384" y="1008"/>
                    <a:pt x="432" y="1008"/>
                  </a:cubicBezTo>
                  <a:cubicBezTo>
                    <a:pt x="480" y="1008"/>
                    <a:pt x="520" y="1024"/>
                    <a:pt x="576" y="1152"/>
                  </a:cubicBezTo>
                  <a:cubicBezTo>
                    <a:pt x="632" y="1280"/>
                    <a:pt x="700" y="1528"/>
                    <a:pt x="768" y="1776"/>
                  </a:cubicBezTo>
                </a:path>
              </a:pathLst>
            </a:custGeom>
            <a:noFill/>
            <a:ln w="25400" cap="flat" cmpd="sng">
              <a:solidFill>
                <a:srgbClr val="0000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graphicFrame>
          <p:nvGraphicFramePr>
            <p:cNvPr id="70" name="Object 42">
              <a:extLst>
                <a:ext uri="{FF2B5EF4-FFF2-40B4-BE49-F238E27FC236}">
                  <a16:creationId xmlns:a16="http://schemas.microsoft.com/office/drawing/2014/main" id="{2D322E29-D5F5-4BB7-B874-1F31B9C617A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747" y="3756"/>
            <a:ext cx="678" cy="19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987" name="Equation" r:id="rId7" imgW="800100" imgH="228600" progId="Equation.DSMT4">
                    <p:embed/>
                  </p:oleObj>
                </mc:Choice>
                <mc:Fallback>
                  <p:oleObj name="Equation" r:id="rId7" imgW="800100" imgH="228600" progId="Equation.DSMT4">
                    <p:embed/>
                    <p:pic>
                      <p:nvPicPr>
                        <p:cNvPr id="70" name="Object 42">
                          <a:extLst>
                            <a:ext uri="{FF2B5EF4-FFF2-40B4-BE49-F238E27FC236}">
                              <a16:creationId xmlns:a16="http://schemas.microsoft.com/office/drawing/2014/main" id="{2D322E29-D5F5-4BB7-B874-1F31B9C617AC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47" y="3756"/>
                          <a:ext cx="678" cy="19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71" name="Object 44">
            <a:extLst>
              <a:ext uri="{FF2B5EF4-FFF2-40B4-BE49-F238E27FC236}">
                <a16:creationId xmlns:a16="http://schemas.microsoft.com/office/drawing/2014/main" id="{055356E2-7B21-42D6-BE5D-775C01462952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046528" y="2874963"/>
          <a:ext cx="198120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8" name="Equation" r:id="rId9" imgW="1168400" imgH="228600" progId="Equation.DSMT4">
                  <p:embed/>
                </p:oleObj>
              </mc:Choice>
              <mc:Fallback>
                <p:oleObj name="Equation" r:id="rId9" imgW="1168400" imgH="228600" progId="Equation.DSMT4">
                  <p:embed/>
                  <p:pic>
                    <p:nvPicPr>
                      <p:cNvPr id="71" name="Object 44">
                        <a:extLst>
                          <a:ext uri="{FF2B5EF4-FFF2-40B4-BE49-F238E27FC236}">
                            <a16:creationId xmlns:a16="http://schemas.microsoft.com/office/drawing/2014/main" id="{055356E2-7B21-42D6-BE5D-775C0146295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6528" y="2874963"/>
                        <a:ext cx="1981200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" name="Object 45">
            <a:extLst>
              <a:ext uri="{FF2B5EF4-FFF2-40B4-BE49-F238E27FC236}">
                <a16:creationId xmlns:a16="http://schemas.microsoft.com/office/drawing/2014/main" id="{D7A3ADB5-75CC-4A9B-B5B9-4C7B40788CA8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122728" y="3332163"/>
          <a:ext cx="1743075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9" name="Equation" r:id="rId11" imgW="1028254" imgH="203112" progId="Equation.DSMT4">
                  <p:embed/>
                </p:oleObj>
              </mc:Choice>
              <mc:Fallback>
                <p:oleObj name="Equation" r:id="rId11" imgW="1028254" imgH="203112" progId="Equation.DSMT4">
                  <p:embed/>
                  <p:pic>
                    <p:nvPicPr>
                      <p:cNvPr id="72" name="Object 45">
                        <a:extLst>
                          <a:ext uri="{FF2B5EF4-FFF2-40B4-BE49-F238E27FC236}">
                            <a16:creationId xmlns:a16="http://schemas.microsoft.com/office/drawing/2014/main" id="{D7A3ADB5-75CC-4A9B-B5B9-4C7B40788CA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2728" y="3332163"/>
                        <a:ext cx="1743075" cy="344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" name="Object 46">
            <a:extLst>
              <a:ext uri="{FF2B5EF4-FFF2-40B4-BE49-F238E27FC236}">
                <a16:creationId xmlns:a16="http://schemas.microsoft.com/office/drawing/2014/main" id="{366D5B27-708D-472C-9B8C-4A869F70476D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122728" y="3789363"/>
          <a:ext cx="1184275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0" name="Equation" r:id="rId13" imgW="698197" imgH="203112" progId="Equation.DSMT4">
                  <p:embed/>
                </p:oleObj>
              </mc:Choice>
              <mc:Fallback>
                <p:oleObj name="Equation" r:id="rId13" imgW="698197" imgH="203112" progId="Equation.DSMT4">
                  <p:embed/>
                  <p:pic>
                    <p:nvPicPr>
                      <p:cNvPr id="73" name="Object 46">
                        <a:extLst>
                          <a:ext uri="{FF2B5EF4-FFF2-40B4-BE49-F238E27FC236}">
                            <a16:creationId xmlns:a16="http://schemas.microsoft.com/office/drawing/2014/main" id="{366D5B27-708D-472C-9B8C-4A869F70476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2728" y="3789363"/>
                        <a:ext cx="1184275" cy="344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" name="Object 47">
            <a:extLst>
              <a:ext uri="{FF2B5EF4-FFF2-40B4-BE49-F238E27FC236}">
                <a16:creationId xmlns:a16="http://schemas.microsoft.com/office/drawing/2014/main" id="{99C99C2F-FFA3-4C3B-A3F7-0074B77144C0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4970328" y="4246563"/>
          <a:ext cx="1355725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1" name="Equation" r:id="rId15" imgW="800100" imgH="228600" progId="Equation.DSMT4">
                  <p:embed/>
                </p:oleObj>
              </mc:Choice>
              <mc:Fallback>
                <p:oleObj name="Equation" r:id="rId15" imgW="800100" imgH="228600" progId="Equation.DSMT4">
                  <p:embed/>
                  <p:pic>
                    <p:nvPicPr>
                      <p:cNvPr id="74" name="Object 47">
                        <a:extLst>
                          <a:ext uri="{FF2B5EF4-FFF2-40B4-BE49-F238E27FC236}">
                            <a16:creationId xmlns:a16="http://schemas.microsoft.com/office/drawing/2014/main" id="{99C99C2F-FFA3-4C3B-A3F7-0074B77144C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0328" y="4246563"/>
                        <a:ext cx="1355725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" name="Arc 48">
            <a:extLst>
              <a:ext uri="{FF2B5EF4-FFF2-40B4-BE49-F238E27FC236}">
                <a16:creationId xmlns:a16="http://schemas.microsoft.com/office/drawing/2014/main" id="{E8C636DD-7D17-4CD3-A67B-99B56E547FF3}"/>
              </a:ext>
            </a:extLst>
          </p:cNvPr>
          <p:cNvSpPr>
            <a:spLocks/>
          </p:cNvSpPr>
          <p:nvPr/>
        </p:nvSpPr>
        <p:spPr bwMode="auto">
          <a:xfrm>
            <a:off x="7103928" y="3103563"/>
            <a:ext cx="228600" cy="457200"/>
          </a:xfrm>
          <a:custGeom>
            <a:avLst/>
            <a:gdLst>
              <a:gd name="T0" fmla="*/ 7424 w 22325"/>
              <a:gd name="T1" fmla="*/ 0 h 43200"/>
              <a:gd name="T2" fmla="*/ 0 w 22325"/>
              <a:gd name="T3" fmla="*/ 457073 h 43200"/>
              <a:gd name="T4" fmla="*/ 7424 w 22325"/>
              <a:gd name="T5" fmla="*/ 22860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25" h="43200" fill="none" extrusionOk="0">
                <a:moveTo>
                  <a:pt x="724" y="0"/>
                </a:moveTo>
                <a:cubicBezTo>
                  <a:pt x="12654" y="0"/>
                  <a:pt x="22325" y="9670"/>
                  <a:pt x="22325" y="21600"/>
                </a:cubicBezTo>
                <a:cubicBezTo>
                  <a:pt x="22325" y="33529"/>
                  <a:pt x="12654" y="43200"/>
                  <a:pt x="725" y="43200"/>
                </a:cubicBezTo>
                <a:cubicBezTo>
                  <a:pt x="483" y="43200"/>
                  <a:pt x="241" y="43195"/>
                  <a:pt x="0" y="43187"/>
                </a:cubicBezTo>
              </a:path>
              <a:path w="22325" h="43200" stroke="0" extrusionOk="0">
                <a:moveTo>
                  <a:pt x="724" y="0"/>
                </a:moveTo>
                <a:cubicBezTo>
                  <a:pt x="12654" y="0"/>
                  <a:pt x="22325" y="9670"/>
                  <a:pt x="22325" y="21600"/>
                </a:cubicBezTo>
                <a:cubicBezTo>
                  <a:pt x="22325" y="33529"/>
                  <a:pt x="12654" y="43200"/>
                  <a:pt x="725" y="43200"/>
                </a:cubicBezTo>
                <a:cubicBezTo>
                  <a:pt x="483" y="43200"/>
                  <a:pt x="241" y="43195"/>
                  <a:pt x="0" y="43187"/>
                </a:cubicBezTo>
                <a:lnTo>
                  <a:pt x="725" y="21600"/>
                </a:lnTo>
                <a:lnTo>
                  <a:pt x="72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6" name="Arc 49">
            <a:extLst>
              <a:ext uri="{FF2B5EF4-FFF2-40B4-BE49-F238E27FC236}">
                <a16:creationId xmlns:a16="http://schemas.microsoft.com/office/drawing/2014/main" id="{31852C06-9729-4821-9905-69CEDE00C048}"/>
              </a:ext>
            </a:extLst>
          </p:cNvPr>
          <p:cNvSpPr>
            <a:spLocks/>
          </p:cNvSpPr>
          <p:nvPr/>
        </p:nvSpPr>
        <p:spPr bwMode="auto">
          <a:xfrm>
            <a:off x="7103928" y="3560763"/>
            <a:ext cx="228600" cy="457200"/>
          </a:xfrm>
          <a:custGeom>
            <a:avLst/>
            <a:gdLst>
              <a:gd name="T0" fmla="*/ 7424 w 22325"/>
              <a:gd name="T1" fmla="*/ 0 h 43200"/>
              <a:gd name="T2" fmla="*/ 0 w 22325"/>
              <a:gd name="T3" fmla="*/ 457073 h 43200"/>
              <a:gd name="T4" fmla="*/ 7424 w 22325"/>
              <a:gd name="T5" fmla="*/ 22860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25" h="43200" fill="none" extrusionOk="0">
                <a:moveTo>
                  <a:pt x="724" y="0"/>
                </a:moveTo>
                <a:cubicBezTo>
                  <a:pt x="12654" y="0"/>
                  <a:pt x="22325" y="9670"/>
                  <a:pt x="22325" y="21600"/>
                </a:cubicBezTo>
                <a:cubicBezTo>
                  <a:pt x="22325" y="33529"/>
                  <a:pt x="12654" y="43200"/>
                  <a:pt x="725" y="43200"/>
                </a:cubicBezTo>
                <a:cubicBezTo>
                  <a:pt x="483" y="43200"/>
                  <a:pt x="241" y="43195"/>
                  <a:pt x="0" y="43187"/>
                </a:cubicBezTo>
              </a:path>
              <a:path w="22325" h="43200" stroke="0" extrusionOk="0">
                <a:moveTo>
                  <a:pt x="724" y="0"/>
                </a:moveTo>
                <a:cubicBezTo>
                  <a:pt x="12654" y="0"/>
                  <a:pt x="22325" y="9670"/>
                  <a:pt x="22325" y="21600"/>
                </a:cubicBezTo>
                <a:cubicBezTo>
                  <a:pt x="22325" y="33529"/>
                  <a:pt x="12654" y="43200"/>
                  <a:pt x="725" y="43200"/>
                </a:cubicBezTo>
                <a:cubicBezTo>
                  <a:pt x="483" y="43200"/>
                  <a:pt x="241" y="43195"/>
                  <a:pt x="0" y="43187"/>
                </a:cubicBezTo>
                <a:lnTo>
                  <a:pt x="725" y="21600"/>
                </a:lnTo>
                <a:lnTo>
                  <a:pt x="72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7" name="Arc 50">
            <a:extLst>
              <a:ext uri="{FF2B5EF4-FFF2-40B4-BE49-F238E27FC236}">
                <a16:creationId xmlns:a16="http://schemas.microsoft.com/office/drawing/2014/main" id="{557D38E8-88AA-4787-9EB2-A2E705515379}"/>
              </a:ext>
            </a:extLst>
          </p:cNvPr>
          <p:cNvSpPr>
            <a:spLocks/>
          </p:cNvSpPr>
          <p:nvPr/>
        </p:nvSpPr>
        <p:spPr bwMode="auto">
          <a:xfrm>
            <a:off x="7103928" y="4017963"/>
            <a:ext cx="228600" cy="457200"/>
          </a:xfrm>
          <a:custGeom>
            <a:avLst/>
            <a:gdLst>
              <a:gd name="T0" fmla="*/ 7424 w 22325"/>
              <a:gd name="T1" fmla="*/ 0 h 43200"/>
              <a:gd name="T2" fmla="*/ 0 w 22325"/>
              <a:gd name="T3" fmla="*/ 457073 h 43200"/>
              <a:gd name="T4" fmla="*/ 7424 w 22325"/>
              <a:gd name="T5" fmla="*/ 22860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25" h="43200" fill="none" extrusionOk="0">
                <a:moveTo>
                  <a:pt x="724" y="0"/>
                </a:moveTo>
                <a:cubicBezTo>
                  <a:pt x="12654" y="0"/>
                  <a:pt x="22325" y="9670"/>
                  <a:pt x="22325" y="21600"/>
                </a:cubicBezTo>
                <a:cubicBezTo>
                  <a:pt x="22325" y="33529"/>
                  <a:pt x="12654" y="43200"/>
                  <a:pt x="725" y="43200"/>
                </a:cubicBezTo>
                <a:cubicBezTo>
                  <a:pt x="483" y="43200"/>
                  <a:pt x="241" y="43195"/>
                  <a:pt x="0" y="43187"/>
                </a:cubicBezTo>
              </a:path>
              <a:path w="22325" h="43200" stroke="0" extrusionOk="0">
                <a:moveTo>
                  <a:pt x="724" y="0"/>
                </a:moveTo>
                <a:cubicBezTo>
                  <a:pt x="12654" y="0"/>
                  <a:pt x="22325" y="9670"/>
                  <a:pt x="22325" y="21600"/>
                </a:cubicBezTo>
                <a:cubicBezTo>
                  <a:pt x="22325" y="33529"/>
                  <a:pt x="12654" y="43200"/>
                  <a:pt x="725" y="43200"/>
                </a:cubicBezTo>
                <a:cubicBezTo>
                  <a:pt x="483" y="43200"/>
                  <a:pt x="241" y="43195"/>
                  <a:pt x="0" y="43187"/>
                </a:cubicBezTo>
                <a:lnTo>
                  <a:pt x="725" y="21600"/>
                </a:lnTo>
                <a:lnTo>
                  <a:pt x="72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8" name="Text Box 51">
            <a:extLst>
              <a:ext uri="{FF2B5EF4-FFF2-40B4-BE49-F238E27FC236}">
                <a16:creationId xmlns:a16="http://schemas.microsoft.com/office/drawing/2014/main" id="{AB428A79-48F5-4FDD-A1EA-F6C7563218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6328" y="3027363"/>
            <a:ext cx="1219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solidFill>
                  <a:srgbClr val="FF0000"/>
                </a:solidFill>
              </a:rPr>
              <a:t>Expand brackets</a:t>
            </a:r>
          </a:p>
        </p:txBody>
      </p:sp>
      <p:sp>
        <p:nvSpPr>
          <p:cNvPr id="79" name="Text Box 52">
            <a:extLst>
              <a:ext uri="{FF2B5EF4-FFF2-40B4-BE49-F238E27FC236}">
                <a16:creationId xmlns:a16="http://schemas.microsoft.com/office/drawing/2014/main" id="{3D63C0B9-930E-4A66-B044-0A21BE97F6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6328" y="3484563"/>
            <a:ext cx="1219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solidFill>
                  <a:srgbClr val="FF0000"/>
                </a:solidFill>
              </a:rPr>
              <a:t>Group together</a:t>
            </a:r>
          </a:p>
        </p:txBody>
      </p:sp>
      <p:sp>
        <p:nvSpPr>
          <p:cNvPr id="80" name="Text Box 53">
            <a:extLst>
              <a:ext uri="{FF2B5EF4-FFF2-40B4-BE49-F238E27FC236}">
                <a16:creationId xmlns:a16="http://schemas.microsoft.com/office/drawing/2014/main" id="{41248928-7E1E-4897-BAAD-15D481A1A2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6328" y="4094163"/>
            <a:ext cx="1219200" cy="31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solidFill>
                  <a:srgbClr val="FF0000"/>
                </a:solidFill>
              </a:rPr>
              <a:t>Factorise</a:t>
            </a:r>
          </a:p>
        </p:txBody>
      </p:sp>
      <p:sp>
        <p:nvSpPr>
          <p:cNvPr id="81" name="Line 54">
            <a:extLst>
              <a:ext uri="{FF2B5EF4-FFF2-40B4-BE49-F238E27FC236}">
                <a16:creationId xmlns:a16="http://schemas.microsoft.com/office/drawing/2014/main" id="{05558D47-15CB-4BC5-BF70-BCC51F87A83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65528" y="4572000"/>
            <a:ext cx="304800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" name="Line 55">
            <a:extLst>
              <a:ext uri="{FF2B5EF4-FFF2-40B4-BE49-F238E27FC236}">
                <a16:creationId xmlns:a16="http://schemas.microsoft.com/office/drawing/2014/main" id="{034A8342-D346-4F52-9F75-4339FCA7EB3C}"/>
              </a:ext>
            </a:extLst>
          </p:cNvPr>
          <p:cNvSpPr>
            <a:spLocks noChangeShapeType="1"/>
          </p:cNvSpPr>
          <p:nvPr/>
        </p:nvSpPr>
        <p:spPr bwMode="auto">
          <a:xfrm>
            <a:off x="5579928" y="4572000"/>
            <a:ext cx="304800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83" name="Object 56">
            <a:extLst>
              <a:ext uri="{FF2B5EF4-FFF2-40B4-BE49-F238E27FC236}">
                <a16:creationId xmlns:a16="http://schemas.microsoft.com/office/drawing/2014/main" id="{F2647D98-1300-41D7-8C17-5443B4D5EED3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4378191" y="4913313"/>
          <a:ext cx="6096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2" name="Equation" r:id="rId17" imgW="355138" imgH="177569" progId="Equation.DSMT4">
                  <p:embed/>
                </p:oleObj>
              </mc:Choice>
              <mc:Fallback>
                <p:oleObj name="Equation" r:id="rId17" imgW="355138" imgH="177569" progId="Equation.DSMT4">
                  <p:embed/>
                  <p:pic>
                    <p:nvPicPr>
                      <p:cNvPr id="83" name="Object 56">
                        <a:extLst>
                          <a:ext uri="{FF2B5EF4-FFF2-40B4-BE49-F238E27FC236}">
                            <a16:creationId xmlns:a16="http://schemas.microsoft.com/office/drawing/2014/main" id="{F2647D98-1300-41D7-8C17-5443B4D5EED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8191" y="4913313"/>
                        <a:ext cx="6096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" name="Object 57">
            <a:extLst>
              <a:ext uri="{FF2B5EF4-FFF2-40B4-BE49-F238E27FC236}">
                <a16:creationId xmlns:a16="http://schemas.microsoft.com/office/drawing/2014/main" id="{B1BE3083-C233-4E93-8648-C781232D8713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444991" y="4846638"/>
          <a:ext cx="1066800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3" name="Equation" r:id="rId19" imgW="622030" imgH="203112" progId="Equation.DSMT4">
                  <p:embed/>
                </p:oleObj>
              </mc:Choice>
              <mc:Fallback>
                <p:oleObj name="Equation" r:id="rId19" imgW="622030" imgH="203112" progId="Equation.DSMT4">
                  <p:embed/>
                  <p:pic>
                    <p:nvPicPr>
                      <p:cNvPr id="84" name="Object 57">
                        <a:extLst>
                          <a:ext uri="{FF2B5EF4-FFF2-40B4-BE49-F238E27FC236}">
                            <a16:creationId xmlns:a16="http://schemas.microsoft.com/office/drawing/2014/main" id="{B1BE3083-C233-4E93-8648-C781232D871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4991" y="4846638"/>
                        <a:ext cx="1066800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" name="Object 58">
            <a:extLst>
              <a:ext uri="{FF2B5EF4-FFF2-40B4-BE49-F238E27FC236}">
                <a16:creationId xmlns:a16="http://schemas.microsoft.com/office/drawing/2014/main" id="{09C670F9-D10B-48A7-BAC2-917A43F5A2E2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781541" y="5126038"/>
          <a:ext cx="696912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4" name="Equation" r:id="rId21" imgW="406048" imgH="203024" progId="Equation.DSMT4">
                  <p:embed/>
                </p:oleObj>
              </mc:Choice>
              <mc:Fallback>
                <p:oleObj name="Equation" r:id="rId21" imgW="406048" imgH="203024" progId="Equation.DSMT4">
                  <p:embed/>
                  <p:pic>
                    <p:nvPicPr>
                      <p:cNvPr id="85" name="Object 58">
                        <a:extLst>
                          <a:ext uri="{FF2B5EF4-FFF2-40B4-BE49-F238E27FC236}">
                            <a16:creationId xmlns:a16="http://schemas.microsoft.com/office/drawing/2014/main" id="{09C670F9-D10B-48A7-BAC2-917A43F5A2E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1541" y="5126038"/>
                        <a:ext cx="696912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" name="Object 59">
            <a:extLst>
              <a:ext uri="{FF2B5EF4-FFF2-40B4-BE49-F238E27FC236}">
                <a16:creationId xmlns:a16="http://schemas.microsoft.com/office/drawing/2014/main" id="{303A8423-B8A4-4AF5-BBD4-B4E1891E30FE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905366" y="5446713"/>
          <a:ext cx="936625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5" name="Equation" r:id="rId23" imgW="545863" imgH="228501" progId="Equation.DSMT4">
                  <p:embed/>
                </p:oleObj>
              </mc:Choice>
              <mc:Fallback>
                <p:oleObj name="Equation" r:id="rId23" imgW="545863" imgH="228501" progId="Equation.DSMT4">
                  <p:embed/>
                  <p:pic>
                    <p:nvPicPr>
                      <p:cNvPr id="86" name="Object 59">
                        <a:extLst>
                          <a:ext uri="{FF2B5EF4-FFF2-40B4-BE49-F238E27FC236}">
                            <a16:creationId xmlns:a16="http://schemas.microsoft.com/office/drawing/2014/main" id="{303A8423-B8A4-4AF5-BBD4-B4E1891E30F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5366" y="5446713"/>
                        <a:ext cx="936625" cy="39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" name="Rectangle 60">
            <a:extLst>
              <a:ext uri="{FF2B5EF4-FFF2-40B4-BE49-F238E27FC236}">
                <a16:creationId xmlns:a16="http://schemas.microsoft.com/office/drawing/2014/main" id="{A1CE3557-C557-41BE-86EF-227180AB1A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4691" y="4932363"/>
            <a:ext cx="676275" cy="265112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8" name="Rectangle 61">
            <a:extLst>
              <a:ext uri="{FF2B5EF4-FFF2-40B4-BE49-F238E27FC236}">
                <a16:creationId xmlns:a16="http://schemas.microsoft.com/office/drawing/2014/main" id="{AC73BBE3-DE4F-44AB-BE2A-ACED5CEFFC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7741" y="5461000"/>
            <a:ext cx="987425" cy="377825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9" name="Text Box 53">
            <a:extLst>
              <a:ext uri="{FF2B5EF4-FFF2-40B4-BE49-F238E27FC236}">
                <a16:creationId xmlns:a16="http://schemas.microsoft.com/office/drawing/2014/main" id="{85116271-0305-4574-B722-FF62311C10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2755" y="6026656"/>
            <a:ext cx="44789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 dirty="0">
                <a:solidFill>
                  <a:srgbClr val="FF0000"/>
                </a:solidFill>
              </a:rPr>
              <a:t>There are 3 solutions for x, we need to find the corresponding values of y</a:t>
            </a:r>
          </a:p>
        </p:txBody>
      </p:sp>
    </p:spTree>
    <p:extLst>
      <p:ext uri="{BB962C8B-B14F-4D97-AF65-F5344CB8AC3E}">
        <p14:creationId xmlns:p14="http://schemas.microsoft.com/office/powerpoint/2010/main" val="3255142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build="allAtOnce"/>
      <p:bldP spid="75" grpId="0" animBg="1"/>
      <p:bldP spid="76" grpId="0" animBg="1"/>
      <p:bldP spid="77" grpId="0" animBg="1"/>
      <p:bldP spid="78" grpId="0"/>
      <p:bldP spid="79" grpId="0"/>
      <p:bldP spid="80" grpId="0"/>
      <p:bldP spid="81" grpId="0" animBg="1"/>
      <p:bldP spid="82" grpId="0" animBg="1"/>
      <p:bldP spid="87" grpId="0" animBg="1"/>
      <p:bldP spid="88" grpId="0" animBg="1"/>
      <p:bldP spid="8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Graphs and Transformations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789933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sketch curves to show points of intersection and solutions to equations.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The coordinates at the points of intersection of graphs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)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𝑔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)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show the solutions to the equation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789933" cy="4776787"/>
              </a:xfrm>
              <a:blipFill>
                <a:blip r:embed="rId3"/>
                <a:stretch>
                  <a:fillRect t="-766" r="-14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4D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https://upload.wikimedia.org/wikipedia/en/8/80/ST_diagram_of_N2_01.jpg">
            <a:extLst>
              <a:ext uri="{FF2B5EF4-FFF2-40B4-BE49-F238E27FC236}">
                <a16:creationId xmlns:a16="http://schemas.microsoft.com/office/drawing/2014/main" id="{C9AF2646-D186-4E55-A9F0-A864451AC4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4794" y="25003"/>
            <a:ext cx="1067494" cy="800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8" name="Object 41">
            <a:extLst>
              <a:ext uri="{FF2B5EF4-FFF2-40B4-BE49-F238E27FC236}">
                <a16:creationId xmlns:a16="http://schemas.microsoft.com/office/drawing/2014/main" id="{BD931035-6D00-4B79-8F2B-8861A92CB9A4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682955" y="2780514"/>
          <a:ext cx="145415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0" name="Equation" r:id="rId5" imgW="748975" imgH="203112" progId="Equation.DSMT4">
                  <p:embed/>
                </p:oleObj>
              </mc:Choice>
              <mc:Fallback>
                <p:oleObj name="Equation" r:id="rId5" imgW="748975" imgH="203112" progId="Equation.DSMT4">
                  <p:embed/>
                  <p:pic>
                    <p:nvPicPr>
                      <p:cNvPr id="38" name="Object 41">
                        <a:extLst>
                          <a:ext uri="{FF2B5EF4-FFF2-40B4-BE49-F238E27FC236}">
                            <a16:creationId xmlns:a16="http://schemas.microsoft.com/office/drawing/2014/main" id="{BD931035-6D00-4B79-8F2B-8861A92CB9A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2955" y="2780514"/>
                        <a:ext cx="145415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Line 42">
            <a:extLst>
              <a:ext uri="{FF2B5EF4-FFF2-40B4-BE49-F238E27FC236}">
                <a16:creationId xmlns:a16="http://schemas.microsoft.com/office/drawing/2014/main" id="{38A88EAE-DBAF-4072-8E7D-655B7870526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01955" y="3161514"/>
            <a:ext cx="768350" cy="26511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" name="Line 43">
            <a:extLst>
              <a:ext uri="{FF2B5EF4-FFF2-40B4-BE49-F238E27FC236}">
                <a16:creationId xmlns:a16="http://schemas.microsoft.com/office/drawing/2014/main" id="{2CE1F5FE-7445-4B1A-A2DB-FB47566EEC2A}"/>
              </a:ext>
            </a:extLst>
          </p:cNvPr>
          <p:cNvSpPr>
            <a:spLocks noChangeShapeType="1"/>
          </p:cNvSpPr>
          <p:nvPr/>
        </p:nvSpPr>
        <p:spPr bwMode="auto">
          <a:xfrm>
            <a:off x="7054555" y="3161514"/>
            <a:ext cx="768350" cy="26511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" name="Line 44">
            <a:extLst>
              <a:ext uri="{FF2B5EF4-FFF2-40B4-BE49-F238E27FC236}">
                <a16:creationId xmlns:a16="http://schemas.microsoft.com/office/drawing/2014/main" id="{E857E862-3CA8-4008-AE3B-7C324058D3EC}"/>
              </a:ext>
            </a:extLst>
          </p:cNvPr>
          <p:cNvSpPr>
            <a:spLocks noChangeShapeType="1"/>
          </p:cNvSpPr>
          <p:nvPr/>
        </p:nvSpPr>
        <p:spPr bwMode="auto">
          <a:xfrm>
            <a:off x="6521155" y="3161514"/>
            <a:ext cx="0" cy="2841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2" name="Text Box 45">
            <a:extLst>
              <a:ext uri="{FF2B5EF4-FFF2-40B4-BE49-F238E27FC236}">
                <a16:creationId xmlns:a16="http://schemas.microsoft.com/office/drawing/2014/main" id="{550211D6-95E0-404D-9FAB-F072C7F838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4755" y="3466314"/>
            <a:ext cx="795338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1800">
                <a:solidFill>
                  <a:srgbClr val="FF0000"/>
                </a:solidFill>
              </a:rPr>
              <a:t>x=-√3</a:t>
            </a:r>
          </a:p>
        </p:txBody>
      </p:sp>
      <p:sp>
        <p:nvSpPr>
          <p:cNvPr id="43" name="Text Box 46">
            <a:extLst>
              <a:ext uri="{FF2B5EF4-FFF2-40B4-BE49-F238E27FC236}">
                <a16:creationId xmlns:a16="http://schemas.microsoft.com/office/drawing/2014/main" id="{BF0DEB3B-A32A-4624-850B-AB1F156D25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6355" y="3466314"/>
            <a:ext cx="5746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1800">
                <a:solidFill>
                  <a:srgbClr val="FF0000"/>
                </a:solidFill>
              </a:rPr>
              <a:t>x=0</a:t>
            </a:r>
          </a:p>
        </p:txBody>
      </p:sp>
      <p:sp>
        <p:nvSpPr>
          <p:cNvPr id="44" name="Text Box 47">
            <a:extLst>
              <a:ext uri="{FF2B5EF4-FFF2-40B4-BE49-F238E27FC236}">
                <a16:creationId xmlns:a16="http://schemas.microsoft.com/office/drawing/2014/main" id="{8084FBFF-41D2-4719-BFE4-5014684492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7955" y="3466314"/>
            <a:ext cx="700088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1800">
                <a:solidFill>
                  <a:srgbClr val="FF0000"/>
                </a:solidFill>
              </a:rPr>
              <a:t>x=√3</a:t>
            </a:r>
          </a:p>
        </p:txBody>
      </p:sp>
      <p:graphicFrame>
        <p:nvGraphicFramePr>
          <p:cNvPr id="45" name="Object 48">
            <a:extLst>
              <a:ext uri="{FF2B5EF4-FFF2-40B4-BE49-F238E27FC236}">
                <a16:creationId xmlns:a16="http://schemas.microsoft.com/office/drawing/2014/main" id="{D4E8CE58-2052-445A-AF4E-047AE27CADAE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4235155" y="3847314"/>
          <a:ext cx="1066800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1" name="Equation" r:id="rId7" imgW="748975" imgH="203112" progId="Equation.DSMT4">
                  <p:embed/>
                </p:oleObj>
              </mc:Choice>
              <mc:Fallback>
                <p:oleObj name="Equation" r:id="rId7" imgW="748975" imgH="203112" progId="Equation.DSMT4">
                  <p:embed/>
                  <p:pic>
                    <p:nvPicPr>
                      <p:cNvPr id="45" name="Object 48">
                        <a:extLst>
                          <a:ext uri="{FF2B5EF4-FFF2-40B4-BE49-F238E27FC236}">
                            <a16:creationId xmlns:a16="http://schemas.microsoft.com/office/drawing/2014/main" id="{D4E8CE58-2052-445A-AF4E-047AE27CADA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5155" y="3847314"/>
                        <a:ext cx="1066800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49">
            <a:extLst>
              <a:ext uri="{FF2B5EF4-FFF2-40B4-BE49-F238E27FC236}">
                <a16:creationId xmlns:a16="http://schemas.microsoft.com/office/drawing/2014/main" id="{08D7BDA7-B9B1-4A3F-AE31-67545CCE58ED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987755" y="3847314"/>
          <a:ext cx="1066800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2" name="Equation" r:id="rId8" imgW="748975" imgH="203112" progId="Equation.DSMT4">
                  <p:embed/>
                </p:oleObj>
              </mc:Choice>
              <mc:Fallback>
                <p:oleObj name="Equation" r:id="rId8" imgW="748975" imgH="203112" progId="Equation.DSMT4">
                  <p:embed/>
                  <p:pic>
                    <p:nvPicPr>
                      <p:cNvPr id="46" name="Object 49">
                        <a:extLst>
                          <a:ext uri="{FF2B5EF4-FFF2-40B4-BE49-F238E27FC236}">
                            <a16:creationId xmlns:a16="http://schemas.microsoft.com/office/drawing/2014/main" id="{08D7BDA7-B9B1-4A3F-AE31-67545CCE58E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7755" y="3847314"/>
                        <a:ext cx="1066800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50">
            <a:extLst>
              <a:ext uri="{FF2B5EF4-FFF2-40B4-BE49-F238E27FC236}">
                <a16:creationId xmlns:a16="http://schemas.microsoft.com/office/drawing/2014/main" id="{A5ACEE8A-34D2-4060-9E56-DA947AB82D99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7511755" y="3847314"/>
          <a:ext cx="1066800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3" name="Equation" r:id="rId9" imgW="748975" imgH="203112" progId="Equation.DSMT4">
                  <p:embed/>
                </p:oleObj>
              </mc:Choice>
              <mc:Fallback>
                <p:oleObj name="Equation" r:id="rId9" imgW="748975" imgH="203112" progId="Equation.DSMT4">
                  <p:embed/>
                  <p:pic>
                    <p:nvPicPr>
                      <p:cNvPr id="47" name="Object 50">
                        <a:extLst>
                          <a:ext uri="{FF2B5EF4-FFF2-40B4-BE49-F238E27FC236}">
                            <a16:creationId xmlns:a16="http://schemas.microsoft.com/office/drawing/2014/main" id="{A5ACEE8A-34D2-4060-9E56-DA947AB82D9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11755" y="3847314"/>
                        <a:ext cx="1066800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51">
            <a:extLst>
              <a:ext uri="{FF2B5EF4-FFF2-40B4-BE49-F238E27FC236}">
                <a16:creationId xmlns:a16="http://schemas.microsoft.com/office/drawing/2014/main" id="{C49B268C-5A5B-4C18-9CB2-74732C21C8C2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4082755" y="4304514"/>
          <a:ext cx="1447800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4" name="Equation" r:id="rId10" imgW="1129810" imgH="241195" progId="Equation.DSMT4">
                  <p:embed/>
                </p:oleObj>
              </mc:Choice>
              <mc:Fallback>
                <p:oleObj name="Equation" r:id="rId10" imgW="1129810" imgH="241195" progId="Equation.DSMT4">
                  <p:embed/>
                  <p:pic>
                    <p:nvPicPr>
                      <p:cNvPr id="48" name="Object 51">
                        <a:extLst>
                          <a:ext uri="{FF2B5EF4-FFF2-40B4-BE49-F238E27FC236}">
                            <a16:creationId xmlns:a16="http://schemas.microsoft.com/office/drawing/2014/main" id="{C49B268C-5A5B-4C18-9CB2-74732C21C8C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2755" y="4304514"/>
                        <a:ext cx="1447800" cy="307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52">
            <a:extLst>
              <a:ext uri="{FF2B5EF4-FFF2-40B4-BE49-F238E27FC236}">
                <a16:creationId xmlns:a16="http://schemas.microsoft.com/office/drawing/2014/main" id="{26872919-AE0C-4D9D-B435-7491EB372A70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987755" y="4304514"/>
          <a:ext cx="1047750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5" name="Equation" r:id="rId12" imgW="736600" imgH="203200" progId="Equation.DSMT4">
                  <p:embed/>
                </p:oleObj>
              </mc:Choice>
              <mc:Fallback>
                <p:oleObj name="Equation" r:id="rId12" imgW="736600" imgH="203200" progId="Equation.DSMT4">
                  <p:embed/>
                  <p:pic>
                    <p:nvPicPr>
                      <p:cNvPr id="49" name="Object 52">
                        <a:extLst>
                          <a:ext uri="{FF2B5EF4-FFF2-40B4-BE49-F238E27FC236}">
                            <a16:creationId xmlns:a16="http://schemas.microsoft.com/office/drawing/2014/main" id="{26872919-AE0C-4D9D-B435-7491EB372A7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7755" y="4304514"/>
                        <a:ext cx="1047750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53">
            <a:extLst>
              <a:ext uri="{FF2B5EF4-FFF2-40B4-BE49-F238E27FC236}">
                <a16:creationId xmlns:a16="http://schemas.microsoft.com/office/drawing/2014/main" id="{2EAC99A4-B816-4AAC-8B39-CECD7500EE35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6292555" y="4761714"/>
          <a:ext cx="506413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6" name="Equation" r:id="rId14" imgW="355292" imgH="203024" progId="Equation.DSMT4">
                  <p:embed/>
                </p:oleObj>
              </mc:Choice>
              <mc:Fallback>
                <p:oleObj name="Equation" r:id="rId14" imgW="355292" imgH="203024" progId="Equation.DSMT4">
                  <p:embed/>
                  <p:pic>
                    <p:nvPicPr>
                      <p:cNvPr id="50" name="Object 53">
                        <a:extLst>
                          <a:ext uri="{FF2B5EF4-FFF2-40B4-BE49-F238E27FC236}">
                            <a16:creationId xmlns:a16="http://schemas.microsoft.com/office/drawing/2014/main" id="{2EAC99A4-B816-4AAC-8B39-CECD7500EE3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2555" y="4761714"/>
                        <a:ext cx="506413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54">
            <a:extLst>
              <a:ext uri="{FF2B5EF4-FFF2-40B4-BE49-F238E27FC236}">
                <a16:creationId xmlns:a16="http://schemas.microsoft.com/office/drawing/2014/main" id="{47CB70B3-7AC9-4EA1-BCCA-4D40401FC9E2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4308180" y="4761714"/>
          <a:ext cx="944563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7" name="Equation" r:id="rId16" imgW="736600" imgH="241300" progId="Equation.DSMT4">
                  <p:embed/>
                </p:oleObj>
              </mc:Choice>
              <mc:Fallback>
                <p:oleObj name="Equation" r:id="rId16" imgW="736600" imgH="241300" progId="Equation.DSMT4">
                  <p:embed/>
                  <p:pic>
                    <p:nvPicPr>
                      <p:cNvPr id="51" name="Object 54">
                        <a:extLst>
                          <a:ext uri="{FF2B5EF4-FFF2-40B4-BE49-F238E27FC236}">
                            <a16:creationId xmlns:a16="http://schemas.microsoft.com/office/drawing/2014/main" id="{47CB70B3-7AC9-4EA1-BCCA-4D40401FC9E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8180" y="4761714"/>
                        <a:ext cx="944563" cy="307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55">
            <a:extLst>
              <a:ext uri="{FF2B5EF4-FFF2-40B4-BE49-F238E27FC236}">
                <a16:creationId xmlns:a16="http://schemas.microsoft.com/office/drawing/2014/main" id="{2523410C-62ED-473D-AE5E-AA2457C11358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7472068" y="4304514"/>
          <a:ext cx="1220787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8" name="Equation" r:id="rId18" imgW="952087" imgH="241195" progId="Equation.DSMT4">
                  <p:embed/>
                </p:oleObj>
              </mc:Choice>
              <mc:Fallback>
                <p:oleObj name="Equation" r:id="rId18" imgW="952087" imgH="241195" progId="Equation.DSMT4">
                  <p:embed/>
                  <p:pic>
                    <p:nvPicPr>
                      <p:cNvPr id="52" name="Object 55">
                        <a:extLst>
                          <a:ext uri="{FF2B5EF4-FFF2-40B4-BE49-F238E27FC236}">
                            <a16:creationId xmlns:a16="http://schemas.microsoft.com/office/drawing/2014/main" id="{2523410C-62ED-473D-AE5E-AA2457C1135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2068" y="4304514"/>
                        <a:ext cx="1220787" cy="307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56">
            <a:extLst>
              <a:ext uri="{FF2B5EF4-FFF2-40B4-BE49-F238E27FC236}">
                <a16:creationId xmlns:a16="http://schemas.microsoft.com/office/drawing/2014/main" id="{8E15AE6A-A0E0-41EE-9B9C-F5BB7DB1F547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7586368" y="4761714"/>
          <a:ext cx="942975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9" name="Equation" r:id="rId20" imgW="736600" imgH="241300" progId="Equation.DSMT4">
                  <p:embed/>
                </p:oleObj>
              </mc:Choice>
              <mc:Fallback>
                <p:oleObj name="Equation" r:id="rId20" imgW="736600" imgH="241300" progId="Equation.DSMT4">
                  <p:embed/>
                  <p:pic>
                    <p:nvPicPr>
                      <p:cNvPr id="53" name="Object 56">
                        <a:extLst>
                          <a:ext uri="{FF2B5EF4-FFF2-40B4-BE49-F238E27FC236}">
                            <a16:creationId xmlns:a16="http://schemas.microsoft.com/office/drawing/2014/main" id="{8E15AE6A-A0E0-41EE-9B9C-F5BB7DB1F54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86368" y="4761714"/>
                        <a:ext cx="942975" cy="307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" name="Text Box 57">
            <a:extLst>
              <a:ext uri="{FF2B5EF4-FFF2-40B4-BE49-F238E27FC236}">
                <a16:creationId xmlns:a16="http://schemas.microsoft.com/office/drawing/2014/main" id="{BF34334B-CDA8-4543-A318-B8AF848D72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6355" y="5371314"/>
            <a:ext cx="636588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1600">
                <a:solidFill>
                  <a:srgbClr val="FF0000"/>
                </a:solidFill>
              </a:rPr>
              <a:t>(0,0)</a:t>
            </a:r>
          </a:p>
        </p:txBody>
      </p:sp>
      <p:sp>
        <p:nvSpPr>
          <p:cNvPr id="55" name="Text Box 58">
            <a:extLst>
              <a:ext uri="{FF2B5EF4-FFF2-40B4-BE49-F238E27FC236}">
                <a16:creationId xmlns:a16="http://schemas.microsoft.com/office/drawing/2014/main" id="{7E547F34-F590-4CF9-A760-F05B2A56D0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8955" y="5371314"/>
            <a:ext cx="14097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1600">
                <a:solidFill>
                  <a:srgbClr val="FF0000"/>
                </a:solidFill>
              </a:rPr>
              <a:t>(-√3 , 3+3√3)</a:t>
            </a:r>
          </a:p>
        </p:txBody>
      </p:sp>
      <p:sp>
        <p:nvSpPr>
          <p:cNvPr id="56" name="Text Box 59">
            <a:extLst>
              <a:ext uri="{FF2B5EF4-FFF2-40B4-BE49-F238E27FC236}">
                <a16:creationId xmlns:a16="http://schemas.microsoft.com/office/drawing/2014/main" id="{49286A39-D36E-4F33-B4FB-66FB739C66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3155" y="5371314"/>
            <a:ext cx="1311275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1600">
                <a:solidFill>
                  <a:srgbClr val="FF0000"/>
                </a:solidFill>
              </a:rPr>
              <a:t>(√3 , 3-3√3)</a:t>
            </a:r>
          </a:p>
        </p:txBody>
      </p:sp>
      <p:graphicFrame>
        <p:nvGraphicFramePr>
          <p:cNvPr id="57" name="Object 56">
            <a:extLst>
              <a:ext uri="{FF2B5EF4-FFF2-40B4-BE49-F238E27FC236}">
                <a16:creationId xmlns:a16="http://schemas.microsoft.com/office/drawing/2014/main" id="{E8F866CE-6344-4019-8B93-0F4AC4DD6B72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389888" y="1687512"/>
          <a:ext cx="6096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0" name="Equation" r:id="rId22" imgW="355138" imgH="177569" progId="Equation.DSMT4">
                  <p:embed/>
                </p:oleObj>
              </mc:Choice>
              <mc:Fallback>
                <p:oleObj name="Equation" r:id="rId22" imgW="355138" imgH="177569" progId="Equation.DSMT4">
                  <p:embed/>
                  <p:pic>
                    <p:nvPicPr>
                      <p:cNvPr id="57" name="Object 56">
                        <a:extLst>
                          <a:ext uri="{FF2B5EF4-FFF2-40B4-BE49-F238E27FC236}">
                            <a16:creationId xmlns:a16="http://schemas.microsoft.com/office/drawing/2014/main" id="{E8F866CE-6344-4019-8B93-0F4AC4DD6B7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9888" y="1687512"/>
                        <a:ext cx="6096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" name="Object 59">
            <a:extLst>
              <a:ext uri="{FF2B5EF4-FFF2-40B4-BE49-F238E27FC236}">
                <a16:creationId xmlns:a16="http://schemas.microsoft.com/office/drawing/2014/main" id="{420D60B8-3EC2-4AA6-8134-188A6292B79C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6661476" y="1606427"/>
          <a:ext cx="936625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1" name="Equation" r:id="rId24" imgW="545863" imgH="228501" progId="Equation.DSMT4">
                  <p:embed/>
                </p:oleObj>
              </mc:Choice>
              <mc:Fallback>
                <p:oleObj name="Equation" r:id="rId24" imgW="545863" imgH="228501" progId="Equation.DSMT4">
                  <p:embed/>
                  <p:pic>
                    <p:nvPicPr>
                      <p:cNvPr id="90" name="Object 59">
                        <a:extLst>
                          <a:ext uri="{FF2B5EF4-FFF2-40B4-BE49-F238E27FC236}">
                            <a16:creationId xmlns:a16="http://schemas.microsoft.com/office/drawing/2014/main" id="{420D60B8-3EC2-4AA6-8134-188A6292B79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1476" y="1606427"/>
                        <a:ext cx="936625" cy="39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1" name="Group 43">
            <a:extLst>
              <a:ext uri="{FF2B5EF4-FFF2-40B4-BE49-F238E27FC236}">
                <a16:creationId xmlns:a16="http://schemas.microsoft.com/office/drawing/2014/main" id="{84412516-C94F-4012-A5C6-3AEF9C1E9B7F}"/>
              </a:ext>
            </a:extLst>
          </p:cNvPr>
          <p:cNvGrpSpPr>
            <a:grpSpLocks/>
          </p:cNvGrpSpPr>
          <p:nvPr/>
        </p:nvGrpSpPr>
        <p:grpSpPr bwMode="auto">
          <a:xfrm>
            <a:off x="438904" y="1214931"/>
            <a:ext cx="2870200" cy="5237162"/>
            <a:chOff x="3312" y="0"/>
            <a:chExt cx="2448" cy="4128"/>
          </a:xfrm>
        </p:grpSpPr>
        <p:sp>
          <p:nvSpPr>
            <p:cNvPr id="92" name="Line 32">
              <a:extLst>
                <a:ext uri="{FF2B5EF4-FFF2-40B4-BE49-F238E27FC236}">
                  <a16:creationId xmlns:a16="http://schemas.microsoft.com/office/drawing/2014/main" id="{8249387D-382E-4189-B737-B6EA3814708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68" y="2064"/>
              <a:ext cx="0" cy="206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" name="Line 33">
              <a:extLst>
                <a:ext uri="{FF2B5EF4-FFF2-40B4-BE49-F238E27FC236}">
                  <a16:creationId xmlns:a16="http://schemas.microsoft.com/office/drawing/2014/main" id="{BB907505-E021-4745-9E32-52FEE57309A8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 flipV="1">
              <a:off x="4368" y="2064"/>
              <a:ext cx="0" cy="211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4" name="Text Box 34">
              <a:extLst>
                <a:ext uri="{FF2B5EF4-FFF2-40B4-BE49-F238E27FC236}">
                  <a16:creationId xmlns:a16="http://schemas.microsoft.com/office/drawing/2014/main" id="{6F284106-54DF-4CC7-8A90-4B8B419FD5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26" y="2976"/>
              <a:ext cx="272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GB" altLang="en-US" sz="1800"/>
                <a:t>x</a:t>
              </a:r>
            </a:p>
          </p:txBody>
        </p:sp>
        <p:sp>
          <p:nvSpPr>
            <p:cNvPr id="95" name="Text Box 35">
              <a:extLst>
                <a:ext uri="{FF2B5EF4-FFF2-40B4-BE49-F238E27FC236}">
                  <a16:creationId xmlns:a16="http://schemas.microsoft.com/office/drawing/2014/main" id="{1F509F88-E4D0-46A8-82E1-ECD9DF12BD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2" y="1872"/>
              <a:ext cx="259" cy="2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GB" altLang="en-US" sz="1800"/>
                <a:t>y</a:t>
              </a:r>
            </a:p>
          </p:txBody>
        </p:sp>
        <p:sp>
          <p:nvSpPr>
            <p:cNvPr id="96" name="Arc 36">
              <a:extLst>
                <a:ext uri="{FF2B5EF4-FFF2-40B4-BE49-F238E27FC236}">
                  <a16:creationId xmlns:a16="http://schemas.microsoft.com/office/drawing/2014/main" id="{CC924676-806E-4B48-A3D3-6ADB954BEB9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3045" y="939"/>
              <a:ext cx="3317" cy="1440"/>
            </a:xfrm>
            <a:custGeom>
              <a:avLst/>
              <a:gdLst>
                <a:gd name="T0" fmla="*/ 2290 w 21600"/>
                <a:gd name="T1" fmla="*/ 0 h 31216"/>
                <a:gd name="T2" fmla="*/ 2295 w 21600"/>
                <a:gd name="T3" fmla="*/ 1440 h 31216"/>
                <a:gd name="T4" fmla="*/ 0 w 21600"/>
                <a:gd name="T5" fmla="*/ 721 h 312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31216" fill="none" extrusionOk="0">
                  <a:moveTo>
                    <a:pt x="14914" y="0"/>
                  </a:moveTo>
                  <a:cubicBezTo>
                    <a:pt x="19184" y="4075"/>
                    <a:pt x="21600" y="9721"/>
                    <a:pt x="21600" y="15624"/>
                  </a:cubicBezTo>
                  <a:cubicBezTo>
                    <a:pt x="21600" y="21510"/>
                    <a:pt x="19197" y="27142"/>
                    <a:pt x="14948" y="31216"/>
                  </a:cubicBezTo>
                </a:path>
                <a:path w="21600" h="31216" stroke="0" extrusionOk="0">
                  <a:moveTo>
                    <a:pt x="14914" y="0"/>
                  </a:moveTo>
                  <a:cubicBezTo>
                    <a:pt x="19184" y="4075"/>
                    <a:pt x="21600" y="9721"/>
                    <a:pt x="21600" y="15624"/>
                  </a:cubicBezTo>
                  <a:cubicBezTo>
                    <a:pt x="21600" y="21510"/>
                    <a:pt x="19197" y="27142"/>
                    <a:pt x="14948" y="31216"/>
                  </a:cubicBezTo>
                  <a:lnTo>
                    <a:pt x="0" y="15624"/>
                  </a:lnTo>
                  <a:lnTo>
                    <a:pt x="14914" y="0"/>
                  </a:lnTo>
                  <a:close/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7" name="Text Box 37">
              <a:extLst>
                <a:ext uri="{FF2B5EF4-FFF2-40B4-BE49-F238E27FC236}">
                  <a16:creationId xmlns:a16="http://schemas.microsoft.com/office/drawing/2014/main" id="{8DB6C19E-881D-453A-9095-2972FC4996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6" y="3119"/>
              <a:ext cx="192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40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98" name="Text Box 38">
              <a:extLst>
                <a:ext uri="{FF2B5EF4-FFF2-40B4-BE49-F238E27FC236}">
                  <a16:creationId xmlns:a16="http://schemas.microsoft.com/office/drawing/2014/main" id="{422F683A-CCA4-4EA7-AF6D-E086FD0919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92" y="3119"/>
              <a:ext cx="193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400">
                  <a:solidFill>
                    <a:srgbClr val="FF0000"/>
                  </a:solidFill>
                </a:rPr>
                <a:t>3</a:t>
              </a:r>
            </a:p>
          </p:txBody>
        </p:sp>
        <p:graphicFrame>
          <p:nvGraphicFramePr>
            <p:cNvPr id="99" name="Object 39">
              <a:extLst>
                <a:ext uri="{FF2B5EF4-FFF2-40B4-BE49-F238E27FC236}">
                  <a16:creationId xmlns:a16="http://schemas.microsoft.com/office/drawing/2014/main" id="{0A2B88F2-0555-4DFC-A602-96A23F572A3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084" y="1968"/>
            <a:ext cx="676" cy="1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022" name="Equation" r:id="rId26" imgW="748975" imgH="203112" progId="Equation.DSMT4">
                    <p:embed/>
                  </p:oleObj>
                </mc:Choice>
                <mc:Fallback>
                  <p:oleObj name="Equation" r:id="rId26" imgW="748975" imgH="203112" progId="Equation.DSMT4">
                    <p:embed/>
                    <p:pic>
                      <p:nvPicPr>
                        <p:cNvPr id="99" name="Object 39">
                          <a:extLst>
                            <a:ext uri="{FF2B5EF4-FFF2-40B4-BE49-F238E27FC236}">
                              <a16:creationId xmlns:a16="http://schemas.microsoft.com/office/drawing/2014/main" id="{0A2B88F2-0555-4DFC-A602-96A23F572A31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84" y="1968"/>
                          <a:ext cx="676" cy="18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0" name="Text Box 40">
              <a:extLst>
                <a:ext uri="{FF2B5EF4-FFF2-40B4-BE49-F238E27FC236}">
                  <a16:creationId xmlns:a16="http://schemas.microsoft.com/office/drawing/2014/main" id="{AA1AFDFA-658B-44EF-9C1F-5AC81CD681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12" y="3119"/>
              <a:ext cx="192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400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101" name="Freeform 41">
              <a:extLst>
                <a:ext uri="{FF2B5EF4-FFF2-40B4-BE49-F238E27FC236}">
                  <a16:creationId xmlns:a16="http://schemas.microsoft.com/office/drawing/2014/main" id="{3BF039B5-B01D-4295-8AA6-E94F4EBED791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1" y="1968"/>
              <a:ext cx="768" cy="1776"/>
            </a:xfrm>
            <a:custGeom>
              <a:avLst/>
              <a:gdLst>
                <a:gd name="T0" fmla="*/ 0 w 768"/>
                <a:gd name="T1" fmla="*/ 0 h 1776"/>
                <a:gd name="T2" fmla="*/ 96 w 768"/>
                <a:gd name="T3" fmla="*/ 768 h 1776"/>
                <a:gd name="T4" fmla="*/ 288 w 768"/>
                <a:gd name="T5" fmla="*/ 1152 h 1776"/>
                <a:gd name="T6" fmla="*/ 432 w 768"/>
                <a:gd name="T7" fmla="*/ 1008 h 1776"/>
                <a:gd name="T8" fmla="*/ 576 w 768"/>
                <a:gd name="T9" fmla="*/ 1152 h 1776"/>
                <a:gd name="T10" fmla="*/ 768 w 768"/>
                <a:gd name="T11" fmla="*/ 1776 h 17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68" h="1776">
                  <a:moveTo>
                    <a:pt x="0" y="0"/>
                  </a:moveTo>
                  <a:cubicBezTo>
                    <a:pt x="24" y="288"/>
                    <a:pt x="48" y="576"/>
                    <a:pt x="96" y="768"/>
                  </a:cubicBezTo>
                  <a:cubicBezTo>
                    <a:pt x="144" y="960"/>
                    <a:pt x="232" y="1112"/>
                    <a:pt x="288" y="1152"/>
                  </a:cubicBezTo>
                  <a:cubicBezTo>
                    <a:pt x="344" y="1192"/>
                    <a:pt x="384" y="1008"/>
                    <a:pt x="432" y="1008"/>
                  </a:cubicBezTo>
                  <a:cubicBezTo>
                    <a:pt x="480" y="1008"/>
                    <a:pt x="520" y="1024"/>
                    <a:pt x="576" y="1152"/>
                  </a:cubicBezTo>
                  <a:cubicBezTo>
                    <a:pt x="632" y="1280"/>
                    <a:pt x="700" y="1528"/>
                    <a:pt x="768" y="1776"/>
                  </a:cubicBezTo>
                </a:path>
              </a:pathLst>
            </a:custGeom>
            <a:noFill/>
            <a:ln w="25400" cap="flat" cmpd="sng">
              <a:solidFill>
                <a:srgbClr val="0000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graphicFrame>
          <p:nvGraphicFramePr>
            <p:cNvPr id="102" name="Object 42">
              <a:extLst>
                <a:ext uri="{FF2B5EF4-FFF2-40B4-BE49-F238E27FC236}">
                  <a16:creationId xmlns:a16="http://schemas.microsoft.com/office/drawing/2014/main" id="{D4ECB403-1517-4840-B458-CD5C9229F95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747" y="3756"/>
            <a:ext cx="678" cy="19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023" name="Equation" r:id="rId28" imgW="800100" imgH="228600" progId="Equation.DSMT4">
                    <p:embed/>
                  </p:oleObj>
                </mc:Choice>
                <mc:Fallback>
                  <p:oleObj name="Equation" r:id="rId28" imgW="800100" imgH="228600" progId="Equation.DSMT4">
                    <p:embed/>
                    <p:pic>
                      <p:nvPicPr>
                        <p:cNvPr id="102" name="Object 42">
                          <a:extLst>
                            <a:ext uri="{FF2B5EF4-FFF2-40B4-BE49-F238E27FC236}">
                              <a16:creationId xmlns:a16="http://schemas.microsoft.com/office/drawing/2014/main" id="{D4ECB403-1517-4840-B458-CD5C9229F957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47" y="3756"/>
                          <a:ext cx="678" cy="19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86892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1" grpId="0" animBg="1"/>
      <p:bldP spid="42" grpId="0"/>
      <p:bldP spid="43" grpId="0"/>
      <p:bldP spid="44" grpId="0"/>
      <p:bldP spid="54" grpId="0"/>
      <p:bldP spid="55" grpId="0"/>
      <p:bldP spid="5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Graphs and Transformations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789933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sketch curves to show points of intersection and solutions to equations.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The coordinates at the points of intersection of graphs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)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𝑔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)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show the solutions to the equation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789933" cy="4776787"/>
              </a:xfrm>
              <a:blipFill>
                <a:blip r:embed="rId3"/>
                <a:stretch>
                  <a:fillRect t="-766" r="-14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4D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https://upload.wikimedia.org/wikipedia/en/8/80/ST_diagram_of_N2_01.jpg">
            <a:extLst>
              <a:ext uri="{FF2B5EF4-FFF2-40B4-BE49-F238E27FC236}">
                <a16:creationId xmlns:a16="http://schemas.microsoft.com/office/drawing/2014/main" id="{C9AF2646-D186-4E55-A9F0-A864451AC4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4794" y="25003"/>
            <a:ext cx="1067494" cy="800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" name="Text Box 4">
            <a:extLst>
              <a:ext uri="{FF2B5EF4-FFF2-40B4-BE49-F238E27FC236}">
                <a16:creationId xmlns:a16="http://schemas.microsoft.com/office/drawing/2014/main" id="{C3327B7B-18F1-4C61-9AE2-E5DCC317E7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3262" y="1493837"/>
            <a:ext cx="11430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b="1" u="sng"/>
              <a:t>Example</a:t>
            </a:r>
          </a:p>
        </p:txBody>
      </p:sp>
      <p:sp>
        <p:nvSpPr>
          <p:cNvPr id="59" name="Text Box 5">
            <a:extLst>
              <a:ext uri="{FF2B5EF4-FFF2-40B4-BE49-F238E27FC236}">
                <a16:creationId xmlns:a16="http://schemas.microsoft.com/office/drawing/2014/main" id="{174D5BAC-F42F-4963-B045-256FEFB934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3262" y="1795462"/>
            <a:ext cx="4343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/>
              <a:t>On the same diagram, sketch the following curves:</a:t>
            </a:r>
          </a:p>
        </p:txBody>
      </p:sp>
      <p:graphicFrame>
        <p:nvGraphicFramePr>
          <p:cNvPr id="60" name="Object 7">
            <a:extLst>
              <a:ext uri="{FF2B5EF4-FFF2-40B4-BE49-F238E27FC236}">
                <a16:creationId xmlns:a16="http://schemas.microsoft.com/office/drawing/2014/main" id="{CA4F53E2-0C81-4707-9BF9-2DE154DAFAD1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4513262" y="2405062"/>
          <a:ext cx="1552575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4" name="Equation" r:id="rId5" imgW="800100" imgH="228600" progId="Equation.DSMT4">
                  <p:embed/>
                </p:oleObj>
              </mc:Choice>
              <mc:Fallback>
                <p:oleObj name="Equation" r:id="rId5" imgW="800100" imgH="228600" progId="Equation.DSMT4">
                  <p:embed/>
                  <p:pic>
                    <p:nvPicPr>
                      <p:cNvPr id="60" name="Object 7">
                        <a:extLst>
                          <a:ext uri="{FF2B5EF4-FFF2-40B4-BE49-F238E27FC236}">
                            <a16:creationId xmlns:a16="http://schemas.microsoft.com/office/drawing/2014/main" id="{CA4F53E2-0C81-4707-9BF9-2DE154DAFAD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3262" y="2405062"/>
                        <a:ext cx="1552575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8">
            <a:extLst>
              <a:ext uri="{FF2B5EF4-FFF2-40B4-BE49-F238E27FC236}">
                <a16:creationId xmlns:a16="http://schemas.microsoft.com/office/drawing/2014/main" id="{A3AB4859-8219-4F4A-8616-E34BA34D94EA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6875462" y="2176462"/>
          <a:ext cx="765175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5" name="Equation" r:id="rId7" imgW="393529" imgH="393529" progId="Equation.DSMT4">
                  <p:embed/>
                </p:oleObj>
              </mc:Choice>
              <mc:Fallback>
                <p:oleObj name="Equation" r:id="rId7" imgW="393529" imgH="393529" progId="Equation.DSMT4">
                  <p:embed/>
                  <p:pic>
                    <p:nvPicPr>
                      <p:cNvPr id="61" name="Object 8">
                        <a:extLst>
                          <a:ext uri="{FF2B5EF4-FFF2-40B4-BE49-F238E27FC236}">
                            <a16:creationId xmlns:a16="http://schemas.microsoft.com/office/drawing/2014/main" id="{A3AB4859-8219-4F4A-8616-E34BA34D94E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5462" y="2176462"/>
                        <a:ext cx="765175" cy="76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" name="Text Box 9">
            <a:extLst>
              <a:ext uri="{FF2B5EF4-FFF2-40B4-BE49-F238E27FC236}">
                <a16:creationId xmlns:a16="http://schemas.microsoft.com/office/drawing/2014/main" id="{9E7C2F90-2984-4EE8-868C-2C22DEC0CF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3462" y="2419350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/>
              <a:t>and</a:t>
            </a:r>
          </a:p>
        </p:txBody>
      </p:sp>
      <p:sp>
        <p:nvSpPr>
          <p:cNvPr id="63" name="Line 10">
            <a:extLst>
              <a:ext uri="{FF2B5EF4-FFF2-40B4-BE49-F238E27FC236}">
                <a16:creationId xmlns:a16="http://schemas.microsoft.com/office/drawing/2014/main" id="{FF6F1B4B-F32C-4698-8594-2558DF7E4EE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99262" y="3127375"/>
            <a:ext cx="0" cy="32766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4" name="Line 11">
            <a:extLst>
              <a:ext uri="{FF2B5EF4-FFF2-40B4-BE49-F238E27FC236}">
                <a16:creationId xmlns:a16="http://schemas.microsoft.com/office/drawing/2014/main" id="{8294C9D7-9CF3-43B7-B3D9-762EAE2D57F5}"/>
              </a:ext>
            </a:extLst>
          </p:cNvPr>
          <p:cNvSpPr>
            <a:spLocks noChangeShapeType="1"/>
          </p:cNvSpPr>
          <p:nvPr/>
        </p:nvSpPr>
        <p:spPr bwMode="auto">
          <a:xfrm rot="5400000" flipV="1">
            <a:off x="6799262" y="3160712"/>
            <a:ext cx="0" cy="33528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5" name="Text Box 12">
            <a:extLst>
              <a:ext uri="{FF2B5EF4-FFF2-40B4-BE49-F238E27FC236}">
                <a16:creationId xmlns:a16="http://schemas.microsoft.com/office/drawing/2014/main" id="{7C0DA584-5923-4F5C-8DEF-55A93C286B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75662" y="4614862"/>
            <a:ext cx="319088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1800"/>
              <a:t>x</a:t>
            </a:r>
          </a:p>
        </p:txBody>
      </p:sp>
      <p:sp>
        <p:nvSpPr>
          <p:cNvPr id="66" name="Text Box 13">
            <a:extLst>
              <a:ext uri="{FF2B5EF4-FFF2-40B4-BE49-F238E27FC236}">
                <a16:creationId xmlns:a16="http://schemas.microsoft.com/office/drawing/2014/main" id="{01E04F92-1C1A-4B25-8D10-7174AA2FC5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6862" y="2819400"/>
            <a:ext cx="30321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1800"/>
              <a:t>y</a:t>
            </a:r>
          </a:p>
        </p:txBody>
      </p:sp>
      <p:graphicFrame>
        <p:nvGraphicFramePr>
          <p:cNvPr id="67" name="Object 14">
            <a:extLst>
              <a:ext uri="{FF2B5EF4-FFF2-40B4-BE49-F238E27FC236}">
                <a16:creationId xmlns:a16="http://schemas.microsoft.com/office/drawing/2014/main" id="{A671E832-D06D-4B9D-A047-F650F7700128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14634" y="3645038"/>
          <a:ext cx="1552575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6" name="Equation" r:id="rId9" imgW="800100" imgH="228600" progId="Equation.DSMT4">
                  <p:embed/>
                </p:oleObj>
              </mc:Choice>
              <mc:Fallback>
                <p:oleObj name="Equation" r:id="rId9" imgW="800100" imgH="228600" progId="Equation.DSMT4">
                  <p:embed/>
                  <p:pic>
                    <p:nvPicPr>
                      <p:cNvPr id="67" name="Object 14">
                        <a:extLst>
                          <a:ext uri="{FF2B5EF4-FFF2-40B4-BE49-F238E27FC236}">
                            <a16:creationId xmlns:a16="http://schemas.microsoft.com/office/drawing/2014/main" id="{A671E832-D06D-4B9D-A047-F650F770012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34" y="3645038"/>
                        <a:ext cx="1552575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" name="Line 15">
            <a:extLst>
              <a:ext uri="{FF2B5EF4-FFF2-40B4-BE49-F238E27FC236}">
                <a16:creationId xmlns:a16="http://schemas.microsoft.com/office/drawing/2014/main" id="{336FFA85-60E4-403E-9706-8503B6D3AEA6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4221" y="3873638"/>
            <a:ext cx="3810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9" name="Text Box 16">
            <a:extLst>
              <a:ext uri="{FF2B5EF4-FFF2-40B4-BE49-F238E27FC236}">
                <a16:creationId xmlns:a16="http://schemas.microsoft.com/office/drawing/2014/main" id="{B35576E4-7D87-458B-BF6B-6D4F91BAC4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5221" y="3708538"/>
            <a:ext cx="22098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solidFill>
                  <a:srgbClr val="FF0000"/>
                </a:solidFill>
              </a:rPr>
              <a:t>Cubic ‘positive’ shape</a:t>
            </a:r>
          </a:p>
        </p:txBody>
      </p:sp>
      <p:sp>
        <p:nvSpPr>
          <p:cNvPr id="70" name="Line 17">
            <a:extLst>
              <a:ext uri="{FF2B5EF4-FFF2-40B4-BE49-F238E27FC236}">
                <a16:creationId xmlns:a16="http://schemas.microsoft.com/office/drawing/2014/main" id="{77FD9460-DF4C-4197-9956-10F6311E853D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4221" y="4314963"/>
            <a:ext cx="3810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" name="Text Box 18">
            <a:extLst>
              <a:ext uri="{FF2B5EF4-FFF2-40B4-BE49-F238E27FC236}">
                <a16:creationId xmlns:a16="http://schemas.microsoft.com/office/drawing/2014/main" id="{AE86D008-4332-419C-ABF7-C581F3DEF1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9496" y="4010163"/>
            <a:ext cx="2133600" cy="754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solidFill>
                  <a:srgbClr val="FF0000"/>
                </a:solidFill>
              </a:rPr>
              <a:t>Crosses through 0 and 1. The ‘0’ is repeated.</a:t>
            </a:r>
          </a:p>
        </p:txBody>
      </p:sp>
      <p:sp>
        <p:nvSpPr>
          <p:cNvPr id="72" name="Text Box 20">
            <a:extLst>
              <a:ext uri="{FF2B5EF4-FFF2-40B4-BE49-F238E27FC236}">
                <a16:creationId xmlns:a16="http://schemas.microsoft.com/office/drawing/2014/main" id="{9871FFF3-0FBA-43BD-AF7F-70D622883E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0662" y="4867275"/>
            <a:ext cx="3048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solidFill>
                  <a:srgbClr val="FF0000"/>
                </a:solidFill>
              </a:rPr>
              <a:t>0</a:t>
            </a:r>
          </a:p>
        </p:txBody>
      </p:sp>
      <p:graphicFrame>
        <p:nvGraphicFramePr>
          <p:cNvPr id="73" name="Object 23">
            <a:extLst>
              <a:ext uri="{FF2B5EF4-FFF2-40B4-BE49-F238E27FC236}">
                <a16:creationId xmlns:a16="http://schemas.microsoft.com/office/drawing/2014/main" id="{0718659E-545E-4E84-8269-6C53D358E156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473421" y="4784863"/>
          <a:ext cx="76358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7" name="Equation" r:id="rId11" imgW="393529" imgH="393529" progId="Equation.DSMT4">
                  <p:embed/>
                </p:oleObj>
              </mc:Choice>
              <mc:Fallback>
                <p:oleObj name="Equation" r:id="rId11" imgW="393529" imgH="393529" progId="Equation.DSMT4">
                  <p:embed/>
                  <p:pic>
                    <p:nvPicPr>
                      <p:cNvPr id="73" name="Object 23">
                        <a:extLst>
                          <a:ext uri="{FF2B5EF4-FFF2-40B4-BE49-F238E27FC236}">
                            <a16:creationId xmlns:a16="http://schemas.microsoft.com/office/drawing/2014/main" id="{0718659E-545E-4E84-8269-6C53D358E15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421" y="4784863"/>
                        <a:ext cx="763588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" name="Line 24">
            <a:extLst>
              <a:ext uri="{FF2B5EF4-FFF2-40B4-BE49-F238E27FC236}">
                <a16:creationId xmlns:a16="http://schemas.microsoft.com/office/drawing/2014/main" id="{68BEF365-B5A8-4069-BE26-6C5E9DB20BE7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9296" y="5242063"/>
            <a:ext cx="3810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5" name="Text Box 25">
            <a:extLst>
              <a:ext uri="{FF2B5EF4-FFF2-40B4-BE49-F238E27FC236}">
                <a16:creationId xmlns:a16="http://schemas.microsoft.com/office/drawing/2014/main" id="{92F1EAB0-B3DA-4D1C-B2F7-085189BDE9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7896" y="5076963"/>
            <a:ext cx="2438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solidFill>
                  <a:srgbClr val="0000FF"/>
                </a:solidFill>
              </a:rPr>
              <a:t>Reciprocal ‘positive’ shape</a:t>
            </a:r>
          </a:p>
        </p:txBody>
      </p:sp>
      <p:sp>
        <p:nvSpPr>
          <p:cNvPr id="76" name="Line 26">
            <a:extLst>
              <a:ext uri="{FF2B5EF4-FFF2-40B4-BE49-F238E27FC236}">
                <a16:creationId xmlns:a16="http://schemas.microsoft.com/office/drawing/2014/main" id="{37E09CC5-3B65-4B30-96F4-19BB069926B8}"/>
              </a:ext>
            </a:extLst>
          </p:cNvPr>
          <p:cNvSpPr>
            <a:spLocks noChangeShapeType="1"/>
          </p:cNvSpPr>
          <p:nvPr/>
        </p:nvSpPr>
        <p:spPr bwMode="auto">
          <a:xfrm>
            <a:off x="1765646" y="5915163"/>
            <a:ext cx="3810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7" name="Text Box 27">
            <a:extLst>
              <a:ext uri="{FF2B5EF4-FFF2-40B4-BE49-F238E27FC236}">
                <a16:creationId xmlns:a16="http://schemas.microsoft.com/office/drawing/2014/main" id="{EEBFE760-BF93-493D-9B86-BCFDDC8B9D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9496" y="5610363"/>
            <a:ext cx="2133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solidFill>
                  <a:srgbClr val="0000FF"/>
                </a:solidFill>
              </a:rPr>
              <a:t>Does </a:t>
            </a:r>
            <a:r>
              <a:rPr lang="en-GB" altLang="en-US" sz="1600" u="sng">
                <a:solidFill>
                  <a:srgbClr val="0000FF"/>
                </a:solidFill>
              </a:rPr>
              <a:t>not</a:t>
            </a:r>
            <a:r>
              <a:rPr lang="en-GB" altLang="en-US" sz="1600">
                <a:solidFill>
                  <a:srgbClr val="0000FF"/>
                </a:solidFill>
              </a:rPr>
              <a:t> cross any axes</a:t>
            </a:r>
          </a:p>
        </p:txBody>
      </p:sp>
      <p:sp>
        <p:nvSpPr>
          <p:cNvPr id="78" name="Text Box 28">
            <a:extLst>
              <a:ext uri="{FF2B5EF4-FFF2-40B4-BE49-F238E27FC236}">
                <a16:creationId xmlns:a16="http://schemas.microsoft.com/office/drawing/2014/main" id="{9AA108DC-C1B3-4EFD-A2CB-E5488F545E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80262" y="4843462"/>
            <a:ext cx="3048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79" name="Freeform 43">
            <a:extLst>
              <a:ext uri="{FF2B5EF4-FFF2-40B4-BE49-F238E27FC236}">
                <a16:creationId xmlns:a16="http://schemas.microsoft.com/office/drawing/2014/main" id="{975C8ED5-E129-45CE-B711-25CB30AA0888}"/>
              </a:ext>
            </a:extLst>
          </p:cNvPr>
          <p:cNvSpPr>
            <a:spLocks/>
          </p:cNvSpPr>
          <p:nvPr/>
        </p:nvSpPr>
        <p:spPr bwMode="auto">
          <a:xfrm>
            <a:off x="6189662" y="3548062"/>
            <a:ext cx="1524000" cy="2819400"/>
          </a:xfrm>
          <a:custGeom>
            <a:avLst/>
            <a:gdLst>
              <a:gd name="T0" fmla="*/ 0 w 960"/>
              <a:gd name="T1" fmla="*/ 2819400 h 1776"/>
              <a:gd name="T2" fmla="*/ 304800 w 960"/>
              <a:gd name="T3" fmla="*/ 1600200 h 1776"/>
              <a:gd name="T4" fmla="*/ 609600 w 960"/>
              <a:gd name="T5" fmla="*/ 1295400 h 1776"/>
              <a:gd name="T6" fmla="*/ 838200 w 960"/>
              <a:gd name="T7" fmla="*/ 1447800 h 1776"/>
              <a:gd name="T8" fmla="*/ 1066800 w 960"/>
              <a:gd name="T9" fmla="*/ 1295400 h 1776"/>
              <a:gd name="T10" fmla="*/ 1524000 w 960"/>
              <a:gd name="T11" fmla="*/ 0 h 177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60" h="1776">
                <a:moveTo>
                  <a:pt x="0" y="1776"/>
                </a:moveTo>
                <a:cubicBezTo>
                  <a:pt x="64" y="1472"/>
                  <a:pt x="128" y="1168"/>
                  <a:pt x="192" y="1008"/>
                </a:cubicBezTo>
                <a:cubicBezTo>
                  <a:pt x="256" y="848"/>
                  <a:pt x="328" y="832"/>
                  <a:pt x="384" y="816"/>
                </a:cubicBezTo>
                <a:cubicBezTo>
                  <a:pt x="440" y="800"/>
                  <a:pt x="480" y="912"/>
                  <a:pt x="528" y="912"/>
                </a:cubicBezTo>
                <a:cubicBezTo>
                  <a:pt x="576" y="912"/>
                  <a:pt x="600" y="968"/>
                  <a:pt x="672" y="816"/>
                </a:cubicBezTo>
                <a:cubicBezTo>
                  <a:pt x="744" y="664"/>
                  <a:pt x="852" y="332"/>
                  <a:pt x="960" y="0"/>
                </a:cubicBezTo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0" name="Arc 44">
            <a:extLst>
              <a:ext uri="{FF2B5EF4-FFF2-40B4-BE49-F238E27FC236}">
                <a16:creationId xmlns:a16="http://schemas.microsoft.com/office/drawing/2014/main" id="{BE7481B7-75F7-4D56-9391-E439023EB15B}"/>
              </a:ext>
            </a:extLst>
          </p:cNvPr>
          <p:cNvSpPr>
            <a:spLocks/>
          </p:cNvSpPr>
          <p:nvPr/>
        </p:nvSpPr>
        <p:spPr bwMode="auto">
          <a:xfrm>
            <a:off x="5272087" y="5068887"/>
            <a:ext cx="1219200" cy="1214438"/>
          </a:xfrm>
          <a:custGeom>
            <a:avLst/>
            <a:gdLst>
              <a:gd name="T0" fmla="*/ 123155 w 21423"/>
              <a:gd name="T1" fmla="*/ 0 h 21491"/>
              <a:gd name="T2" fmla="*/ 1219200 w 21423"/>
              <a:gd name="T3" fmla="*/ 1058416 h 21491"/>
              <a:gd name="T4" fmla="*/ 0 w 21423"/>
              <a:gd name="T5" fmla="*/ 1214438 h 2149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423" h="21491" fill="none" extrusionOk="0">
                <a:moveTo>
                  <a:pt x="2164" y="-1"/>
                </a:moveTo>
                <a:cubicBezTo>
                  <a:pt x="12157" y="1005"/>
                  <a:pt x="20138" y="8768"/>
                  <a:pt x="21422" y="18730"/>
                </a:cubicBezTo>
              </a:path>
              <a:path w="21423" h="21491" stroke="0" extrusionOk="0">
                <a:moveTo>
                  <a:pt x="2164" y="-1"/>
                </a:moveTo>
                <a:cubicBezTo>
                  <a:pt x="12157" y="1005"/>
                  <a:pt x="20138" y="8768"/>
                  <a:pt x="21422" y="18730"/>
                </a:cubicBezTo>
                <a:lnTo>
                  <a:pt x="0" y="21491"/>
                </a:lnTo>
                <a:lnTo>
                  <a:pt x="2164" y="-1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" name="Arc 45">
            <a:extLst>
              <a:ext uri="{FF2B5EF4-FFF2-40B4-BE49-F238E27FC236}">
                <a16:creationId xmlns:a16="http://schemas.microsoft.com/office/drawing/2014/main" id="{C8A46823-B5A3-4376-A57D-0ECB15764D25}"/>
              </a:ext>
            </a:extLst>
          </p:cNvPr>
          <p:cNvSpPr>
            <a:spLocks/>
          </p:cNvSpPr>
          <p:nvPr/>
        </p:nvSpPr>
        <p:spPr bwMode="auto">
          <a:xfrm flipH="1" flipV="1">
            <a:off x="7024687" y="3395662"/>
            <a:ext cx="1219200" cy="1214438"/>
          </a:xfrm>
          <a:custGeom>
            <a:avLst/>
            <a:gdLst>
              <a:gd name="T0" fmla="*/ 123155 w 21423"/>
              <a:gd name="T1" fmla="*/ 0 h 21491"/>
              <a:gd name="T2" fmla="*/ 1219200 w 21423"/>
              <a:gd name="T3" fmla="*/ 1058416 h 21491"/>
              <a:gd name="T4" fmla="*/ 0 w 21423"/>
              <a:gd name="T5" fmla="*/ 1214438 h 2149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423" h="21491" fill="none" extrusionOk="0">
                <a:moveTo>
                  <a:pt x="2164" y="-1"/>
                </a:moveTo>
                <a:cubicBezTo>
                  <a:pt x="12157" y="1005"/>
                  <a:pt x="20138" y="8768"/>
                  <a:pt x="21422" y="18730"/>
                </a:cubicBezTo>
              </a:path>
              <a:path w="21423" h="21491" stroke="0" extrusionOk="0">
                <a:moveTo>
                  <a:pt x="2164" y="-1"/>
                </a:moveTo>
                <a:cubicBezTo>
                  <a:pt x="12157" y="1005"/>
                  <a:pt x="20138" y="8768"/>
                  <a:pt x="21422" y="18730"/>
                </a:cubicBezTo>
                <a:lnTo>
                  <a:pt x="0" y="21491"/>
                </a:lnTo>
                <a:lnTo>
                  <a:pt x="2164" y="-1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" name="Text Box 46">
            <a:extLst>
              <a:ext uri="{FF2B5EF4-FFF2-40B4-BE49-F238E27FC236}">
                <a16:creationId xmlns:a16="http://schemas.microsoft.com/office/drawing/2014/main" id="{9572EA24-4627-40B4-A409-1B7216BDD9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8462" y="4233862"/>
            <a:ext cx="10334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>
                <a:solidFill>
                  <a:srgbClr val="0000FF"/>
                </a:solidFill>
              </a:rPr>
              <a:t>y = </a:t>
            </a:r>
            <a:r>
              <a:rPr lang="en-GB" altLang="en-US" sz="2000" baseline="30000">
                <a:solidFill>
                  <a:srgbClr val="0000FF"/>
                </a:solidFill>
              </a:rPr>
              <a:t>2</a:t>
            </a:r>
            <a:r>
              <a:rPr lang="en-GB" altLang="en-US" sz="2000">
                <a:solidFill>
                  <a:srgbClr val="0000FF"/>
                </a:solidFill>
              </a:rPr>
              <a:t>/</a:t>
            </a:r>
            <a:r>
              <a:rPr lang="en-GB" altLang="en-US" sz="2000" baseline="-25000">
                <a:solidFill>
                  <a:srgbClr val="0000FF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268997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59" grpId="0"/>
      <p:bldP spid="62" grpId="0"/>
      <p:bldP spid="63" grpId="0" animBg="1"/>
      <p:bldP spid="64" grpId="0" animBg="1"/>
      <p:bldP spid="65" grpId="0"/>
      <p:bldP spid="66" grpId="0"/>
      <p:bldP spid="68" grpId="0" animBg="1"/>
      <p:bldP spid="69" grpId="0"/>
      <p:bldP spid="70" grpId="0" animBg="1"/>
      <p:bldP spid="71" grpId="0"/>
      <p:bldP spid="72" grpId="0"/>
      <p:bldP spid="74" grpId="0" animBg="1"/>
      <p:bldP spid="75" grpId="0"/>
      <p:bldP spid="76" grpId="0" animBg="1"/>
      <p:bldP spid="77" grpId="0"/>
      <p:bldP spid="78" grpId="0"/>
      <p:bldP spid="79" grpId="0" animBg="1"/>
      <p:bldP spid="80" grpId="0" animBg="1"/>
      <p:bldP spid="81" grpId="0" animBg="1"/>
      <p:bldP spid="8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Graphs and Transformations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789933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sketch curves to show points of intersection and solutions to equations.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The coordinates at the points of intersection of graphs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)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𝑔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)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show the solutions to the equation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Explain how the graph shows that the following equation has 2 solutions</a:t>
                </a: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789933" cy="4776787"/>
              </a:xfrm>
              <a:blipFill>
                <a:blip r:embed="rId3"/>
                <a:stretch>
                  <a:fillRect t="-766" r="-14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4D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https://upload.wikimedia.org/wikipedia/en/8/80/ST_diagram_of_N2_01.jpg">
            <a:extLst>
              <a:ext uri="{FF2B5EF4-FFF2-40B4-BE49-F238E27FC236}">
                <a16:creationId xmlns:a16="http://schemas.microsoft.com/office/drawing/2014/main" id="{C9AF2646-D186-4E55-A9F0-A864451AC4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4794" y="25003"/>
            <a:ext cx="1067494" cy="800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" name="Text Box 4">
            <a:extLst>
              <a:ext uri="{FF2B5EF4-FFF2-40B4-BE49-F238E27FC236}">
                <a16:creationId xmlns:a16="http://schemas.microsoft.com/office/drawing/2014/main" id="{C3327B7B-18F1-4C61-9AE2-E5DCC317E7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3262" y="1493837"/>
            <a:ext cx="11430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b="1" u="sng"/>
              <a:t>Example</a:t>
            </a:r>
          </a:p>
        </p:txBody>
      </p:sp>
      <p:sp>
        <p:nvSpPr>
          <p:cNvPr id="59" name="Text Box 5">
            <a:extLst>
              <a:ext uri="{FF2B5EF4-FFF2-40B4-BE49-F238E27FC236}">
                <a16:creationId xmlns:a16="http://schemas.microsoft.com/office/drawing/2014/main" id="{174D5BAC-F42F-4963-B045-256FEFB934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3262" y="1795462"/>
            <a:ext cx="4343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/>
              <a:t>On the same diagram, sketch the following curves:</a:t>
            </a:r>
          </a:p>
        </p:txBody>
      </p:sp>
      <p:graphicFrame>
        <p:nvGraphicFramePr>
          <p:cNvPr id="60" name="Object 7">
            <a:extLst>
              <a:ext uri="{FF2B5EF4-FFF2-40B4-BE49-F238E27FC236}">
                <a16:creationId xmlns:a16="http://schemas.microsoft.com/office/drawing/2014/main" id="{CA4F53E2-0C81-4707-9BF9-2DE154DAFAD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13262" y="2405062"/>
          <a:ext cx="1552575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58" name="Equation" r:id="rId5" imgW="800100" imgH="228600" progId="Equation.DSMT4">
                  <p:embed/>
                </p:oleObj>
              </mc:Choice>
              <mc:Fallback>
                <p:oleObj name="Equation" r:id="rId5" imgW="800100" imgH="228600" progId="Equation.DSMT4">
                  <p:embed/>
                  <p:pic>
                    <p:nvPicPr>
                      <p:cNvPr id="60" name="Object 7">
                        <a:extLst>
                          <a:ext uri="{FF2B5EF4-FFF2-40B4-BE49-F238E27FC236}">
                            <a16:creationId xmlns:a16="http://schemas.microsoft.com/office/drawing/2014/main" id="{CA4F53E2-0C81-4707-9BF9-2DE154DAFAD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3262" y="2405062"/>
                        <a:ext cx="1552575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8">
            <a:extLst>
              <a:ext uri="{FF2B5EF4-FFF2-40B4-BE49-F238E27FC236}">
                <a16:creationId xmlns:a16="http://schemas.microsoft.com/office/drawing/2014/main" id="{A3AB4859-8219-4F4A-8616-E34BA34D94E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75462" y="2176462"/>
          <a:ext cx="765175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59" name="Equation" r:id="rId7" imgW="393529" imgH="393529" progId="Equation.DSMT4">
                  <p:embed/>
                </p:oleObj>
              </mc:Choice>
              <mc:Fallback>
                <p:oleObj name="Equation" r:id="rId7" imgW="393529" imgH="393529" progId="Equation.DSMT4">
                  <p:embed/>
                  <p:pic>
                    <p:nvPicPr>
                      <p:cNvPr id="61" name="Object 8">
                        <a:extLst>
                          <a:ext uri="{FF2B5EF4-FFF2-40B4-BE49-F238E27FC236}">
                            <a16:creationId xmlns:a16="http://schemas.microsoft.com/office/drawing/2014/main" id="{A3AB4859-8219-4F4A-8616-E34BA34D94E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5462" y="2176462"/>
                        <a:ext cx="765175" cy="76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" name="Text Box 9">
            <a:extLst>
              <a:ext uri="{FF2B5EF4-FFF2-40B4-BE49-F238E27FC236}">
                <a16:creationId xmlns:a16="http://schemas.microsoft.com/office/drawing/2014/main" id="{9E7C2F90-2984-4EE8-868C-2C22DEC0CF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3462" y="2419350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/>
              <a:t>and</a:t>
            </a:r>
          </a:p>
        </p:txBody>
      </p:sp>
      <p:sp>
        <p:nvSpPr>
          <p:cNvPr id="63" name="Line 10">
            <a:extLst>
              <a:ext uri="{FF2B5EF4-FFF2-40B4-BE49-F238E27FC236}">
                <a16:creationId xmlns:a16="http://schemas.microsoft.com/office/drawing/2014/main" id="{FF6F1B4B-F32C-4698-8594-2558DF7E4EE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99262" y="3127375"/>
            <a:ext cx="0" cy="32766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4" name="Line 11">
            <a:extLst>
              <a:ext uri="{FF2B5EF4-FFF2-40B4-BE49-F238E27FC236}">
                <a16:creationId xmlns:a16="http://schemas.microsoft.com/office/drawing/2014/main" id="{8294C9D7-9CF3-43B7-B3D9-762EAE2D57F5}"/>
              </a:ext>
            </a:extLst>
          </p:cNvPr>
          <p:cNvSpPr>
            <a:spLocks noChangeShapeType="1"/>
          </p:cNvSpPr>
          <p:nvPr/>
        </p:nvSpPr>
        <p:spPr bwMode="auto">
          <a:xfrm rot="5400000" flipV="1">
            <a:off x="6799262" y="3160712"/>
            <a:ext cx="0" cy="33528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5" name="Text Box 12">
            <a:extLst>
              <a:ext uri="{FF2B5EF4-FFF2-40B4-BE49-F238E27FC236}">
                <a16:creationId xmlns:a16="http://schemas.microsoft.com/office/drawing/2014/main" id="{7C0DA584-5923-4F5C-8DEF-55A93C286B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75662" y="4614862"/>
            <a:ext cx="319088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1800"/>
              <a:t>x</a:t>
            </a:r>
          </a:p>
        </p:txBody>
      </p:sp>
      <p:sp>
        <p:nvSpPr>
          <p:cNvPr id="66" name="Text Box 13">
            <a:extLst>
              <a:ext uri="{FF2B5EF4-FFF2-40B4-BE49-F238E27FC236}">
                <a16:creationId xmlns:a16="http://schemas.microsoft.com/office/drawing/2014/main" id="{01E04F92-1C1A-4B25-8D10-7174AA2FC5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6862" y="2819400"/>
            <a:ext cx="30321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1800"/>
              <a:t>y</a:t>
            </a:r>
          </a:p>
        </p:txBody>
      </p:sp>
      <p:sp>
        <p:nvSpPr>
          <p:cNvPr id="72" name="Text Box 20">
            <a:extLst>
              <a:ext uri="{FF2B5EF4-FFF2-40B4-BE49-F238E27FC236}">
                <a16:creationId xmlns:a16="http://schemas.microsoft.com/office/drawing/2014/main" id="{9871FFF3-0FBA-43BD-AF7F-70D622883E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0662" y="4867275"/>
            <a:ext cx="3048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8" name="Text Box 28">
            <a:extLst>
              <a:ext uri="{FF2B5EF4-FFF2-40B4-BE49-F238E27FC236}">
                <a16:creationId xmlns:a16="http://schemas.microsoft.com/office/drawing/2014/main" id="{9AA108DC-C1B3-4EFD-A2CB-E5488F545E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80262" y="4843462"/>
            <a:ext cx="3048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79" name="Freeform 43">
            <a:extLst>
              <a:ext uri="{FF2B5EF4-FFF2-40B4-BE49-F238E27FC236}">
                <a16:creationId xmlns:a16="http://schemas.microsoft.com/office/drawing/2014/main" id="{975C8ED5-E129-45CE-B711-25CB30AA0888}"/>
              </a:ext>
            </a:extLst>
          </p:cNvPr>
          <p:cNvSpPr>
            <a:spLocks/>
          </p:cNvSpPr>
          <p:nvPr/>
        </p:nvSpPr>
        <p:spPr bwMode="auto">
          <a:xfrm>
            <a:off x="6189662" y="3548062"/>
            <a:ext cx="1524000" cy="2819400"/>
          </a:xfrm>
          <a:custGeom>
            <a:avLst/>
            <a:gdLst>
              <a:gd name="T0" fmla="*/ 0 w 960"/>
              <a:gd name="T1" fmla="*/ 2819400 h 1776"/>
              <a:gd name="T2" fmla="*/ 304800 w 960"/>
              <a:gd name="T3" fmla="*/ 1600200 h 1776"/>
              <a:gd name="T4" fmla="*/ 609600 w 960"/>
              <a:gd name="T5" fmla="*/ 1295400 h 1776"/>
              <a:gd name="T6" fmla="*/ 838200 w 960"/>
              <a:gd name="T7" fmla="*/ 1447800 h 1776"/>
              <a:gd name="T8" fmla="*/ 1066800 w 960"/>
              <a:gd name="T9" fmla="*/ 1295400 h 1776"/>
              <a:gd name="T10" fmla="*/ 1524000 w 960"/>
              <a:gd name="T11" fmla="*/ 0 h 177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60" h="1776">
                <a:moveTo>
                  <a:pt x="0" y="1776"/>
                </a:moveTo>
                <a:cubicBezTo>
                  <a:pt x="64" y="1472"/>
                  <a:pt x="128" y="1168"/>
                  <a:pt x="192" y="1008"/>
                </a:cubicBezTo>
                <a:cubicBezTo>
                  <a:pt x="256" y="848"/>
                  <a:pt x="328" y="832"/>
                  <a:pt x="384" y="816"/>
                </a:cubicBezTo>
                <a:cubicBezTo>
                  <a:pt x="440" y="800"/>
                  <a:pt x="480" y="912"/>
                  <a:pt x="528" y="912"/>
                </a:cubicBezTo>
                <a:cubicBezTo>
                  <a:pt x="576" y="912"/>
                  <a:pt x="600" y="968"/>
                  <a:pt x="672" y="816"/>
                </a:cubicBezTo>
                <a:cubicBezTo>
                  <a:pt x="744" y="664"/>
                  <a:pt x="852" y="332"/>
                  <a:pt x="960" y="0"/>
                </a:cubicBezTo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0" name="Arc 44">
            <a:extLst>
              <a:ext uri="{FF2B5EF4-FFF2-40B4-BE49-F238E27FC236}">
                <a16:creationId xmlns:a16="http://schemas.microsoft.com/office/drawing/2014/main" id="{BE7481B7-75F7-4D56-9391-E439023EB15B}"/>
              </a:ext>
            </a:extLst>
          </p:cNvPr>
          <p:cNvSpPr>
            <a:spLocks/>
          </p:cNvSpPr>
          <p:nvPr/>
        </p:nvSpPr>
        <p:spPr bwMode="auto">
          <a:xfrm>
            <a:off x="5272087" y="5068887"/>
            <a:ext cx="1219200" cy="1214438"/>
          </a:xfrm>
          <a:custGeom>
            <a:avLst/>
            <a:gdLst>
              <a:gd name="T0" fmla="*/ 123155 w 21423"/>
              <a:gd name="T1" fmla="*/ 0 h 21491"/>
              <a:gd name="T2" fmla="*/ 1219200 w 21423"/>
              <a:gd name="T3" fmla="*/ 1058416 h 21491"/>
              <a:gd name="T4" fmla="*/ 0 w 21423"/>
              <a:gd name="T5" fmla="*/ 1214438 h 2149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423" h="21491" fill="none" extrusionOk="0">
                <a:moveTo>
                  <a:pt x="2164" y="-1"/>
                </a:moveTo>
                <a:cubicBezTo>
                  <a:pt x="12157" y="1005"/>
                  <a:pt x="20138" y="8768"/>
                  <a:pt x="21422" y="18730"/>
                </a:cubicBezTo>
              </a:path>
              <a:path w="21423" h="21491" stroke="0" extrusionOk="0">
                <a:moveTo>
                  <a:pt x="2164" y="-1"/>
                </a:moveTo>
                <a:cubicBezTo>
                  <a:pt x="12157" y="1005"/>
                  <a:pt x="20138" y="8768"/>
                  <a:pt x="21422" y="18730"/>
                </a:cubicBezTo>
                <a:lnTo>
                  <a:pt x="0" y="21491"/>
                </a:lnTo>
                <a:lnTo>
                  <a:pt x="2164" y="-1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" name="Arc 45">
            <a:extLst>
              <a:ext uri="{FF2B5EF4-FFF2-40B4-BE49-F238E27FC236}">
                <a16:creationId xmlns:a16="http://schemas.microsoft.com/office/drawing/2014/main" id="{C8A46823-B5A3-4376-A57D-0ECB15764D25}"/>
              </a:ext>
            </a:extLst>
          </p:cNvPr>
          <p:cNvSpPr>
            <a:spLocks/>
          </p:cNvSpPr>
          <p:nvPr/>
        </p:nvSpPr>
        <p:spPr bwMode="auto">
          <a:xfrm flipH="1" flipV="1">
            <a:off x="7024687" y="3395662"/>
            <a:ext cx="1219200" cy="1214438"/>
          </a:xfrm>
          <a:custGeom>
            <a:avLst/>
            <a:gdLst>
              <a:gd name="T0" fmla="*/ 123155 w 21423"/>
              <a:gd name="T1" fmla="*/ 0 h 21491"/>
              <a:gd name="T2" fmla="*/ 1219200 w 21423"/>
              <a:gd name="T3" fmla="*/ 1058416 h 21491"/>
              <a:gd name="T4" fmla="*/ 0 w 21423"/>
              <a:gd name="T5" fmla="*/ 1214438 h 2149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423" h="21491" fill="none" extrusionOk="0">
                <a:moveTo>
                  <a:pt x="2164" y="-1"/>
                </a:moveTo>
                <a:cubicBezTo>
                  <a:pt x="12157" y="1005"/>
                  <a:pt x="20138" y="8768"/>
                  <a:pt x="21422" y="18730"/>
                </a:cubicBezTo>
              </a:path>
              <a:path w="21423" h="21491" stroke="0" extrusionOk="0">
                <a:moveTo>
                  <a:pt x="2164" y="-1"/>
                </a:moveTo>
                <a:cubicBezTo>
                  <a:pt x="12157" y="1005"/>
                  <a:pt x="20138" y="8768"/>
                  <a:pt x="21422" y="18730"/>
                </a:cubicBezTo>
                <a:lnTo>
                  <a:pt x="0" y="21491"/>
                </a:lnTo>
                <a:lnTo>
                  <a:pt x="2164" y="-1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" name="Text Box 46">
            <a:extLst>
              <a:ext uri="{FF2B5EF4-FFF2-40B4-BE49-F238E27FC236}">
                <a16:creationId xmlns:a16="http://schemas.microsoft.com/office/drawing/2014/main" id="{9572EA24-4627-40B4-A409-1B7216BDD9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8462" y="4233862"/>
            <a:ext cx="10334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>
                <a:solidFill>
                  <a:srgbClr val="0000FF"/>
                </a:solidFill>
              </a:rPr>
              <a:t>y = </a:t>
            </a:r>
            <a:r>
              <a:rPr lang="en-GB" altLang="en-US" sz="2000" baseline="30000">
                <a:solidFill>
                  <a:srgbClr val="0000FF"/>
                </a:solidFill>
              </a:rPr>
              <a:t>2</a:t>
            </a:r>
            <a:r>
              <a:rPr lang="en-GB" altLang="en-US" sz="2000">
                <a:solidFill>
                  <a:srgbClr val="0000FF"/>
                </a:solidFill>
              </a:rPr>
              <a:t>/</a:t>
            </a:r>
            <a:r>
              <a:rPr lang="en-GB" altLang="en-US" sz="2000" baseline="-25000">
                <a:solidFill>
                  <a:srgbClr val="0000FF"/>
                </a:solidFill>
              </a:rPr>
              <a:t>x</a:t>
            </a:r>
          </a:p>
        </p:txBody>
      </p:sp>
      <p:graphicFrame>
        <p:nvGraphicFramePr>
          <p:cNvPr id="31" name="Object 30">
            <a:extLst>
              <a:ext uri="{FF2B5EF4-FFF2-40B4-BE49-F238E27FC236}">
                <a16:creationId xmlns:a16="http://schemas.microsoft.com/office/drawing/2014/main" id="{F07B9D3C-EE30-4D4C-924F-DC913340020C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1289335" y="4497386"/>
          <a:ext cx="1600200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0" name="Equation" r:id="rId9" imgW="1016000" imgH="393700" progId="Equation.DSMT4">
                  <p:embed/>
                </p:oleObj>
              </mc:Choice>
              <mc:Fallback>
                <p:oleObj name="Equation" r:id="rId9" imgW="1016000" imgH="393700" progId="Equation.DSMT4">
                  <p:embed/>
                  <p:pic>
                    <p:nvPicPr>
                      <p:cNvPr id="31" name="Object 30">
                        <a:extLst>
                          <a:ext uri="{FF2B5EF4-FFF2-40B4-BE49-F238E27FC236}">
                            <a16:creationId xmlns:a16="http://schemas.microsoft.com/office/drawing/2014/main" id="{F07B9D3C-EE30-4D4C-924F-DC913340020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9335" y="4497386"/>
                        <a:ext cx="1600200" cy="62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>
            <a:extLst>
              <a:ext uri="{FF2B5EF4-FFF2-40B4-BE49-F238E27FC236}">
                <a16:creationId xmlns:a16="http://schemas.microsoft.com/office/drawing/2014/main" id="{C62CE24E-011F-47C6-96E7-D0C69A3FF665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235520" y="5224462"/>
          <a:ext cx="1281113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1" name="Equation" r:id="rId11" imgW="812447" imgH="393529" progId="Equation.DSMT4">
                  <p:embed/>
                </p:oleObj>
              </mc:Choice>
              <mc:Fallback>
                <p:oleObj name="Equation" r:id="rId11" imgW="812447" imgH="393529" progId="Equation.DSMT4">
                  <p:embed/>
                  <p:pic>
                    <p:nvPicPr>
                      <p:cNvPr id="32" name="Object 31">
                        <a:extLst>
                          <a:ext uri="{FF2B5EF4-FFF2-40B4-BE49-F238E27FC236}">
                            <a16:creationId xmlns:a16="http://schemas.microsoft.com/office/drawing/2014/main" id="{C62CE24E-011F-47C6-96E7-D0C69A3FF66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520" y="5224462"/>
                        <a:ext cx="1281113" cy="62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>
            <a:extLst>
              <a:ext uri="{FF2B5EF4-FFF2-40B4-BE49-F238E27FC236}">
                <a16:creationId xmlns:a16="http://schemas.microsoft.com/office/drawing/2014/main" id="{D3EFDE2C-1436-4607-AE9D-71C24B3EC97E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235520" y="5986462"/>
          <a:ext cx="1601788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2" name="Equation" r:id="rId13" imgW="1016000" imgH="393700" progId="Equation.DSMT4">
                  <p:embed/>
                </p:oleObj>
              </mc:Choice>
              <mc:Fallback>
                <p:oleObj name="Equation" r:id="rId13" imgW="1016000" imgH="393700" progId="Equation.DSMT4">
                  <p:embed/>
                  <p:pic>
                    <p:nvPicPr>
                      <p:cNvPr id="33" name="Object 32">
                        <a:extLst>
                          <a:ext uri="{FF2B5EF4-FFF2-40B4-BE49-F238E27FC236}">
                            <a16:creationId xmlns:a16="http://schemas.microsoft.com/office/drawing/2014/main" id="{D3EFDE2C-1436-4607-AE9D-71C24B3EC97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520" y="5986462"/>
                        <a:ext cx="1601788" cy="62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Arc 33">
            <a:extLst>
              <a:ext uri="{FF2B5EF4-FFF2-40B4-BE49-F238E27FC236}">
                <a16:creationId xmlns:a16="http://schemas.microsoft.com/office/drawing/2014/main" id="{36BE6550-72A1-4568-9527-7528F006CCBA}"/>
              </a:ext>
            </a:extLst>
          </p:cNvPr>
          <p:cNvSpPr>
            <a:spLocks/>
          </p:cNvSpPr>
          <p:nvPr/>
        </p:nvSpPr>
        <p:spPr bwMode="auto">
          <a:xfrm>
            <a:off x="1988120" y="5529262"/>
            <a:ext cx="304800" cy="838200"/>
          </a:xfrm>
          <a:custGeom>
            <a:avLst/>
            <a:gdLst>
              <a:gd name="T0" fmla="*/ 15115 w 22727"/>
              <a:gd name="T1" fmla="*/ 0 h 43200"/>
              <a:gd name="T2" fmla="*/ 0 w 22727"/>
              <a:gd name="T3" fmla="*/ 837637 h 43200"/>
              <a:gd name="T4" fmla="*/ 15115 w 22727"/>
              <a:gd name="T5" fmla="*/ 41910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727" h="43200" fill="none" extrusionOk="0">
                <a:moveTo>
                  <a:pt x="1126" y="0"/>
                </a:moveTo>
                <a:cubicBezTo>
                  <a:pt x="13056" y="0"/>
                  <a:pt x="22727" y="9670"/>
                  <a:pt x="22727" y="21600"/>
                </a:cubicBezTo>
                <a:cubicBezTo>
                  <a:pt x="22727" y="33529"/>
                  <a:pt x="13056" y="43200"/>
                  <a:pt x="1127" y="43200"/>
                </a:cubicBezTo>
                <a:cubicBezTo>
                  <a:pt x="751" y="43200"/>
                  <a:pt x="375" y="43190"/>
                  <a:pt x="0" y="43170"/>
                </a:cubicBezTo>
              </a:path>
              <a:path w="22727" h="43200" stroke="0" extrusionOk="0">
                <a:moveTo>
                  <a:pt x="1126" y="0"/>
                </a:moveTo>
                <a:cubicBezTo>
                  <a:pt x="13056" y="0"/>
                  <a:pt x="22727" y="9670"/>
                  <a:pt x="22727" y="21600"/>
                </a:cubicBezTo>
                <a:cubicBezTo>
                  <a:pt x="22727" y="33529"/>
                  <a:pt x="13056" y="43200"/>
                  <a:pt x="1127" y="43200"/>
                </a:cubicBezTo>
                <a:cubicBezTo>
                  <a:pt x="751" y="43200"/>
                  <a:pt x="375" y="43190"/>
                  <a:pt x="0" y="43170"/>
                </a:cubicBezTo>
                <a:lnTo>
                  <a:pt x="1127" y="21600"/>
                </a:lnTo>
                <a:lnTo>
                  <a:pt x="1126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" name="Text Box 34">
            <a:extLst>
              <a:ext uri="{FF2B5EF4-FFF2-40B4-BE49-F238E27FC236}">
                <a16:creationId xmlns:a16="http://schemas.microsoft.com/office/drawing/2014/main" id="{BC73F561-78E8-4147-8CFB-75804F464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6720" y="5529262"/>
            <a:ext cx="1676400" cy="754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 dirty="0">
                <a:solidFill>
                  <a:srgbClr val="FF0000"/>
                </a:solidFill>
              </a:rPr>
              <a:t>Set equations equal, and re-arrange</a:t>
            </a:r>
          </a:p>
        </p:txBody>
      </p:sp>
      <p:sp>
        <p:nvSpPr>
          <p:cNvPr id="36" name="Text Box 35">
            <a:extLst>
              <a:ext uri="{FF2B5EF4-FFF2-40B4-BE49-F238E27FC236}">
                <a16:creationId xmlns:a16="http://schemas.microsoft.com/office/drawing/2014/main" id="{49D052CD-77EC-4963-9E2C-B36B85AE0D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2164" y="3519200"/>
            <a:ext cx="1843673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 dirty="0">
                <a:solidFill>
                  <a:srgbClr val="FF0000"/>
                </a:solidFill>
              </a:rPr>
              <a:t>They cross in 2 places…</a:t>
            </a:r>
          </a:p>
        </p:txBody>
      </p:sp>
      <p:cxnSp>
        <p:nvCxnSpPr>
          <p:cNvPr id="7" name="直線矢印コネクタ 6">
            <a:extLst>
              <a:ext uri="{FF2B5EF4-FFF2-40B4-BE49-F238E27FC236}">
                <a16:creationId xmlns:a16="http://schemas.microsoft.com/office/drawing/2014/main" id="{2627F777-D08C-4C88-A386-FB85E2808C69}"/>
              </a:ext>
            </a:extLst>
          </p:cNvPr>
          <p:cNvCxnSpPr>
            <a:cxnSpLocks/>
          </p:cNvCxnSpPr>
          <p:nvPr/>
        </p:nvCxnSpPr>
        <p:spPr>
          <a:xfrm>
            <a:off x="5917181" y="3847811"/>
            <a:ext cx="1415481" cy="48793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>
            <a:extLst>
              <a:ext uri="{FF2B5EF4-FFF2-40B4-BE49-F238E27FC236}">
                <a16:creationId xmlns:a16="http://schemas.microsoft.com/office/drawing/2014/main" id="{217140E9-6D59-4090-90E3-92901F19F2B6}"/>
              </a:ext>
            </a:extLst>
          </p:cNvPr>
          <p:cNvCxnSpPr>
            <a:cxnSpLocks/>
          </p:cNvCxnSpPr>
          <p:nvPr/>
        </p:nvCxnSpPr>
        <p:spPr>
          <a:xfrm>
            <a:off x="5496209" y="4207667"/>
            <a:ext cx="823913" cy="126076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4415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/>
      <p:bldP spid="36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CD312F0-3C21-4E1C-B571-7C40C6F578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5EA2D25-48CA-438E-AF4C-314E7D6F863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01D4533-11C3-45D8-8209-0DC577D6BFB6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451</TotalTime>
  <Words>499</Words>
  <Application>Microsoft Office PowerPoint</Application>
  <PresentationFormat>On-screen Show (4:3)</PresentationFormat>
  <Paragraphs>85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7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Segoe UI Black</vt:lpstr>
      <vt:lpstr>Wingdings</vt:lpstr>
      <vt:lpstr>Office テーマ</vt:lpstr>
      <vt:lpstr>Equation</vt:lpstr>
      <vt:lpstr>PowerPoint Presentation</vt:lpstr>
      <vt:lpstr>Graphs and Transformations</vt:lpstr>
      <vt:lpstr>Graphs and Transformations</vt:lpstr>
      <vt:lpstr>Graphs and Transformations</vt:lpstr>
      <vt:lpstr>Graphs and Transformations</vt:lpstr>
      <vt:lpstr>Graphs and Transformations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95</cp:revision>
  <dcterms:created xsi:type="dcterms:W3CDTF">2017-08-14T15:35:38Z</dcterms:created>
  <dcterms:modified xsi:type="dcterms:W3CDTF">2021-03-29T09:17:39Z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