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0"/>
  </p:notesMasterIdLst>
  <p:sldIdLst>
    <p:sldId id="256" r:id="rId5"/>
    <p:sldId id="257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BD9840-0D51-45E7-AAD0-DD471B5BE228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36D252-D7BF-459C-AA2C-F8271A569C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3870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6600"/>
            </a:gs>
            <a:gs pos="7000">
              <a:schemeClr val="accent2">
                <a:lumMod val="20000"/>
                <a:lumOff val="80000"/>
              </a:schemeClr>
            </a:gs>
            <a:gs pos="95000">
              <a:schemeClr val="accent2">
                <a:lumMod val="20000"/>
                <a:lumOff val="80000"/>
              </a:schemeClr>
            </a:gs>
            <a:gs pos="100000">
              <a:srgbClr val="FF66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jpeg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jpeg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.jpeg"/><Relationship Id="rId5" Type="http://schemas.openxmlformats.org/officeDocument/2006/relationships/image" Target="../media/image4.wmf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B38A01E-7DA4-41D7-9E3C-DDAA32F18184}"/>
              </a:ext>
            </a:extLst>
          </p:cNvPr>
          <p:cNvSpPr/>
          <p:nvPr/>
        </p:nvSpPr>
        <p:spPr>
          <a:xfrm>
            <a:off x="1278333" y="2035187"/>
            <a:ext cx="6587381" cy="2285241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72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72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Exercise 4C</a:t>
            </a:r>
            <a:endParaRPr lang="ja-JP" altLang="en-US" sz="7200" b="1" dirty="0">
              <a:ln w="381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latin typeface="Segoe UI Black" panose="020B0A02040204020203" pitchFamily="34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2459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Graphs and Transformations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789933" cy="5457825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sketch graphs of reciprocal functions such as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den>
                    </m:f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den>
                    </m:f>
                    <m:r>
                      <a:rPr lang="en-US" sz="1600" b="1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by considering their asymptotes.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GB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In the example to the right, the asymptotes are the x and y axes, as the graph tends towards these but does not reach them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</a:t>
                </a:r>
                <a:r>
                  <a:rPr lang="en-GB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heir equations would be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=0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789933" cy="5457825"/>
              </a:xfrm>
              <a:blipFill>
                <a:blip r:embed="rId3"/>
                <a:stretch>
                  <a:fillRect t="-1117" r="-28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 Box 5">
            <a:extLst>
              <a:ext uri="{FF2B5EF4-FFF2-40B4-BE49-F238E27FC236}">
                <a16:creationId xmlns:a16="http://schemas.microsoft.com/office/drawing/2014/main" id="{C1C20661-E48D-479B-9D1B-99DFE60901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9279" y="1400175"/>
            <a:ext cx="11430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 b="1" u="sng"/>
              <a:t>Example</a:t>
            </a:r>
          </a:p>
        </p:txBody>
      </p:sp>
      <p:sp>
        <p:nvSpPr>
          <p:cNvPr id="6" name="Text Box 6">
            <a:extLst>
              <a:ext uri="{FF2B5EF4-FFF2-40B4-BE49-F238E27FC236}">
                <a16:creationId xmlns:a16="http://schemas.microsoft.com/office/drawing/2014/main" id="{9CB2C445-8266-4FBB-9B6D-67176BE14F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9279" y="1704975"/>
            <a:ext cx="34290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/>
              <a:t>Sketch the graph of the function</a:t>
            </a:r>
          </a:p>
        </p:txBody>
      </p:sp>
      <p:graphicFrame>
        <p:nvGraphicFramePr>
          <p:cNvPr id="7" name="Object 7">
            <a:extLst>
              <a:ext uri="{FF2B5EF4-FFF2-40B4-BE49-F238E27FC236}">
                <a16:creationId xmlns:a16="http://schemas.microsoft.com/office/drawing/2014/main" id="{AD78C44D-35E9-4C28-B137-CFBFC7221FB4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5967079" y="2009775"/>
          <a:ext cx="666750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0" name="Equation" r:id="rId4" imgW="393529" imgH="393529" progId="Equation.DSMT4">
                  <p:embed/>
                </p:oleObj>
              </mc:Choice>
              <mc:Fallback>
                <p:oleObj name="Equation" r:id="rId4" imgW="393529" imgH="393529" progId="Equation.DSMT4">
                  <p:embed/>
                  <p:pic>
                    <p:nvPicPr>
                      <p:cNvPr id="7" name="Object 7">
                        <a:extLst>
                          <a:ext uri="{FF2B5EF4-FFF2-40B4-BE49-F238E27FC236}">
                            <a16:creationId xmlns:a16="http://schemas.microsoft.com/office/drawing/2014/main" id="{AD78C44D-35E9-4C28-B137-CFBFC7221FB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67079" y="2009775"/>
                        <a:ext cx="666750" cy="666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Line 52">
            <a:extLst>
              <a:ext uri="{FF2B5EF4-FFF2-40B4-BE49-F238E27FC236}">
                <a16:creationId xmlns:a16="http://schemas.microsoft.com/office/drawing/2014/main" id="{EB4EE25A-1577-4A5C-BA09-AA234AC009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48079" y="3457575"/>
            <a:ext cx="0" cy="27432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" name="Line 53">
            <a:extLst>
              <a:ext uri="{FF2B5EF4-FFF2-40B4-BE49-F238E27FC236}">
                <a16:creationId xmlns:a16="http://schemas.microsoft.com/office/drawing/2014/main" id="{E614DFF1-C9C5-41F8-A3BD-7B6C566ED6C1}"/>
              </a:ext>
            </a:extLst>
          </p:cNvPr>
          <p:cNvSpPr>
            <a:spLocks noChangeShapeType="1"/>
          </p:cNvSpPr>
          <p:nvPr/>
        </p:nvSpPr>
        <p:spPr bwMode="auto">
          <a:xfrm rot="5400000" flipV="1">
            <a:off x="6348079" y="3479800"/>
            <a:ext cx="0" cy="27432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" name="Text Box 54">
            <a:extLst>
              <a:ext uri="{FF2B5EF4-FFF2-40B4-BE49-F238E27FC236}">
                <a16:creationId xmlns:a16="http://schemas.microsoft.com/office/drawing/2014/main" id="{04FE97A2-0DD9-4496-B6A6-C56411A120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43479" y="4622800"/>
            <a:ext cx="319088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1800"/>
              <a:t>x</a:t>
            </a:r>
          </a:p>
        </p:txBody>
      </p:sp>
      <p:sp>
        <p:nvSpPr>
          <p:cNvPr id="12" name="Text Box 55">
            <a:extLst>
              <a:ext uri="{FF2B5EF4-FFF2-40B4-BE49-F238E27FC236}">
                <a16:creationId xmlns:a16="http://schemas.microsoft.com/office/drawing/2014/main" id="{AD324CF0-CE99-4D95-A16A-A0FA56A2AD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5679" y="3163888"/>
            <a:ext cx="303213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1800"/>
              <a:t>y</a:t>
            </a:r>
          </a:p>
        </p:txBody>
      </p:sp>
      <p:grpSp>
        <p:nvGrpSpPr>
          <p:cNvPr id="13" name="Group 58">
            <a:extLst>
              <a:ext uri="{FF2B5EF4-FFF2-40B4-BE49-F238E27FC236}">
                <a16:creationId xmlns:a16="http://schemas.microsoft.com/office/drawing/2014/main" id="{CDB1F31E-FAB1-483A-AA8A-643598C1F1BF}"/>
              </a:ext>
            </a:extLst>
          </p:cNvPr>
          <p:cNvGrpSpPr>
            <a:grpSpLocks/>
          </p:cNvGrpSpPr>
          <p:nvPr/>
        </p:nvGrpSpPr>
        <p:grpSpPr bwMode="auto">
          <a:xfrm>
            <a:off x="5586079" y="5295900"/>
            <a:ext cx="152400" cy="152400"/>
            <a:chOff x="3360" y="3744"/>
            <a:chExt cx="96" cy="96"/>
          </a:xfrm>
        </p:grpSpPr>
        <p:sp>
          <p:nvSpPr>
            <p:cNvPr id="14" name="Line 56">
              <a:extLst>
                <a:ext uri="{FF2B5EF4-FFF2-40B4-BE49-F238E27FC236}">
                  <a16:creationId xmlns:a16="http://schemas.microsoft.com/office/drawing/2014/main" id="{1B62261D-5D10-4314-9905-46DB0D8C2E4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60" y="3744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Line 57">
              <a:extLst>
                <a:ext uri="{FF2B5EF4-FFF2-40B4-BE49-F238E27FC236}">
                  <a16:creationId xmlns:a16="http://schemas.microsoft.com/office/drawing/2014/main" id="{6BDD198A-0DBC-4CA7-9257-64B89C43EAE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60" y="3744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6" name="Group 59">
            <a:extLst>
              <a:ext uri="{FF2B5EF4-FFF2-40B4-BE49-F238E27FC236}">
                <a16:creationId xmlns:a16="http://schemas.microsoft.com/office/drawing/2014/main" id="{F6F2B710-EDAB-4E03-AF88-3B9A38E00C67}"/>
              </a:ext>
            </a:extLst>
          </p:cNvPr>
          <p:cNvGrpSpPr>
            <a:grpSpLocks/>
          </p:cNvGrpSpPr>
          <p:nvPr/>
        </p:nvGrpSpPr>
        <p:grpSpPr bwMode="auto">
          <a:xfrm>
            <a:off x="5052679" y="5018088"/>
            <a:ext cx="152400" cy="152400"/>
            <a:chOff x="3360" y="3744"/>
            <a:chExt cx="96" cy="96"/>
          </a:xfrm>
        </p:grpSpPr>
        <p:sp>
          <p:nvSpPr>
            <p:cNvPr id="17" name="Line 60">
              <a:extLst>
                <a:ext uri="{FF2B5EF4-FFF2-40B4-BE49-F238E27FC236}">
                  <a16:creationId xmlns:a16="http://schemas.microsoft.com/office/drawing/2014/main" id="{02E1064B-1B93-4F19-823D-8D46170B494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60" y="3744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8" name="Line 61">
              <a:extLst>
                <a:ext uri="{FF2B5EF4-FFF2-40B4-BE49-F238E27FC236}">
                  <a16:creationId xmlns:a16="http://schemas.microsoft.com/office/drawing/2014/main" id="{6DAD9731-FC3E-4BAD-9E69-B1644BF08E1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60" y="3744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9" name="Group 62">
            <a:extLst>
              <a:ext uri="{FF2B5EF4-FFF2-40B4-BE49-F238E27FC236}">
                <a16:creationId xmlns:a16="http://schemas.microsoft.com/office/drawing/2014/main" id="{82A22DD8-D776-4DF6-A577-840EC35790BC}"/>
              </a:ext>
            </a:extLst>
          </p:cNvPr>
          <p:cNvGrpSpPr>
            <a:grpSpLocks/>
          </p:cNvGrpSpPr>
          <p:nvPr/>
        </p:nvGrpSpPr>
        <p:grpSpPr bwMode="auto">
          <a:xfrm>
            <a:off x="5967079" y="6057900"/>
            <a:ext cx="152400" cy="152400"/>
            <a:chOff x="3360" y="3744"/>
            <a:chExt cx="96" cy="96"/>
          </a:xfrm>
        </p:grpSpPr>
        <p:sp>
          <p:nvSpPr>
            <p:cNvPr id="20" name="Line 63">
              <a:extLst>
                <a:ext uri="{FF2B5EF4-FFF2-40B4-BE49-F238E27FC236}">
                  <a16:creationId xmlns:a16="http://schemas.microsoft.com/office/drawing/2014/main" id="{0C968A20-5155-41AF-9BBA-BF2FE933BE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60" y="3744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" name="Line 64">
              <a:extLst>
                <a:ext uri="{FF2B5EF4-FFF2-40B4-BE49-F238E27FC236}">
                  <a16:creationId xmlns:a16="http://schemas.microsoft.com/office/drawing/2014/main" id="{FEC132FB-0D18-41FF-BDA6-A5C261816F1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60" y="3744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2" name="Group 65">
            <a:extLst>
              <a:ext uri="{FF2B5EF4-FFF2-40B4-BE49-F238E27FC236}">
                <a16:creationId xmlns:a16="http://schemas.microsoft.com/office/drawing/2014/main" id="{5735F651-C721-4223-B196-36FECE6E1391}"/>
              </a:ext>
            </a:extLst>
          </p:cNvPr>
          <p:cNvGrpSpPr>
            <a:grpSpLocks/>
          </p:cNvGrpSpPr>
          <p:nvPr/>
        </p:nvGrpSpPr>
        <p:grpSpPr bwMode="auto">
          <a:xfrm>
            <a:off x="7424404" y="4570413"/>
            <a:ext cx="152400" cy="152400"/>
            <a:chOff x="3360" y="3744"/>
            <a:chExt cx="96" cy="96"/>
          </a:xfrm>
        </p:grpSpPr>
        <p:sp>
          <p:nvSpPr>
            <p:cNvPr id="23" name="Line 66">
              <a:extLst>
                <a:ext uri="{FF2B5EF4-FFF2-40B4-BE49-F238E27FC236}">
                  <a16:creationId xmlns:a16="http://schemas.microsoft.com/office/drawing/2014/main" id="{E8AB5D9C-4D0B-45B6-B38C-78DE9C724E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60" y="3744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4" name="Line 67">
              <a:extLst>
                <a:ext uri="{FF2B5EF4-FFF2-40B4-BE49-F238E27FC236}">
                  <a16:creationId xmlns:a16="http://schemas.microsoft.com/office/drawing/2014/main" id="{332D9742-23B8-4B67-BF66-CE1C8FDEA18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60" y="3744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5" name="Group 68">
            <a:extLst>
              <a:ext uri="{FF2B5EF4-FFF2-40B4-BE49-F238E27FC236}">
                <a16:creationId xmlns:a16="http://schemas.microsoft.com/office/drawing/2014/main" id="{96AB07A4-6603-4EBD-8BB8-1AC9D067B725}"/>
              </a:ext>
            </a:extLst>
          </p:cNvPr>
          <p:cNvGrpSpPr>
            <a:grpSpLocks/>
          </p:cNvGrpSpPr>
          <p:nvPr/>
        </p:nvGrpSpPr>
        <p:grpSpPr bwMode="auto">
          <a:xfrm>
            <a:off x="6500479" y="3543300"/>
            <a:ext cx="152400" cy="152400"/>
            <a:chOff x="3360" y="3744"/>
            <a:chExt cx="96" cy="96"/>
          </a:xfrm>
        </p:grpSpPr>
        <p:sp>
          <p:nvSpPr>
            <p:cNvPr id="26" name="Line 69">
              <a:extLst>
                <a:ext uri="{FF2B5EF4-FFF2-40B4-BE49-F238E27FC236}">
                  <a16:creationId xmlns:a16="http://schemas.microsoft.com/office/drawing/2014/main" id="{DB8D5872-068F-4FCC-A15B-55011A52DCE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60" y="3744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7" name="Line 70">
              <a:extLst>
                <a:ext uri="{FF2B5EF4-FFF2-40B4-BE49-F238E27FC236}">
                  <a16:creationId xmlns:a16="http://schemas.microsoft.com/office/drawing/2014/main" id="{997D5790-5815-4C00-94F0-7ADDD81189C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60" y="3744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8" name="Group 71">
            <a:extLst>
              <a:ext uri="{FF2B5EF4-FFF2-40B4-BE49-F238E27FC236}">
                <a16:creationId xmlns:a16="http://schemas.microsoft.com/office/drawing/2014/main" id="{7C198DE7-1B64-4AFD-A822-9D558B5A7DBA}"/>
              </a:ext>
            </a:extLst>
          </p:cNvPr>
          <p:cNvGrpSpPr>
            <a:grpSpLocks/>
          </p:cNvGrpSpPr>
          <p:nvPr/>
        </p:nvGrpSpPr>
        <p:grpSpPr bwMode="auto">
          <a:xfrm>
            <a:off x="6879892" y="4259442"/>
            <a:ext cx="152400" cy="152400"/>
            <a:chOff x="3360" y="3744"/>
            <a:chExt cx="96" cy="96"/>
          </a:xfrm>
        </p:grpSpPr>
        <p:sp>
          <p:nvSpPr>
            <p:cNvPr id="29" name="Line 72">
              <a:extLst>
                <a:ext uri="{FF2B5EF4-FFF2-40B4-BE49-F238E27FC236}">
                  <a16:creationId xmlns:a16="http://schemas.microsoft.com/office/drawing/2014/main" id="{8B5BE666-4494-47D8-9D01-4B28A42EE9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60" y="3744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" name="Line 73">
              <a:extLst>
                <a:ext uri="{FF2B5EF4-FFF2-40B4-BE49-F238E27FC236}">
                  <a16:creationId xmlns:a16="http://schemas.microsoft.com/office/drawing/2014/main" id="{5758925D-C296-4F60-8C4E-273F63D11CE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60" y="3744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1" name="Arc 75">
            <a:extLst>
              <a:ext uri="{FF2B5EF4-FFF2-40B4-BE49-F238E27FC236}">
                <a16:creationId xmlns:a16="http://schemas.microsoft.com/office/drawing/2014/main" id="{BE9D0B9A-E283-4D0F-9406-7D86350DA310}"/>
              </a:ext>
            </a:extLst>
          </p:cNvPr>
          <p:cNvSpPr>
            <a:spLocks/>
          </p:cNvSpPr>
          <p:nvPr/>
        </p:nvSpPr>
        <p:spPr bwMode="auto">
          <a:xfrm>
            <a:off x="4824079" y="5057775"/>
            <a:ext cx="1219200" cy="1214438"/>
          </a:xfrm>
          <a:custGeom>
            <a:avLst/>
            <a:gdLst>
              <a:gd name="T0" fmla="*/ 123155 w 21423"/>
              <a:gd name="T1" fmla="*/ 0 h 21491"/>
              <a:gd name="T2" fmla="*/ 1219200 w 21423"/>
              <a:gd name="T3" fmla="*/ 1058416 h 21491"/>
              <a:gd name="T4" fmla="*/ 0 w 21423"/>
              <a:gd name="T5" fmla="*/ 1214438 h 2149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423" h="21491" fill="none" extrusionOk="0">
                <a:moveTo>
                  <a:pt x="2164" y="-1"/>
                </a:moveTo>
                <a:cubicBezTo>
                  <a:pt x="12157" y="1005"/>
                  <a:pt x="20138" y="8768"/>
                  <a:pt x="21422" y="18730"/>
                </a:cubicBezTo>
              </a:path>
              <a:path w="21423" h="21491" stroke="0" extrusionOk="0">
                <a:moveTo>
                  <a:pt x="2164" y="-1"/>
                </a:moveTo>
                <a:cubicBezTo>
                  <a:pt x="12157" y="1005"/>
                  <a:pt x="20138" y="8768"/>
                  <a:pt x="21422" y="18730"/>
                </a:cubicBezTo>
                <a:lnTo>
                  <a:pt x="0" y="21491"/>
                </a:lnTo>
                <a:lnTo>
                  <a:pt x="2164" y="-1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" name="Arc 76">
            <a:extLst>
              <a:ext uri="{FF2B5EF4-FFF2-40B4-BE49-F238E27FC236}">
                <a16:creationId xmlns:a16="http://schemas.microsoft.com/office/drawing/2014/main" id="{723AC625-B979-42BD-841F-43119EB14F4D}"/>
              </a:ext>
            </a:extLst>
          </p:cNvPr>
          <p:cNvSpPr>
            <a:spLocks/>
          </p:cNvSpPr>
          <p:nvPr/>
        </p:nvSpPr>
        <p:spPr bwMode="auto">
          <a:xfrm flipH="1" flipV="1">
            <a:off x="6576679" y="3457575"/>
            <a:ext cx="1219200" cy="1214438"/>
          </a:xfrm>
          <a:custGeom>
            <a:avLst/>
            <a:gdLst>
              <a:gd name="T0" fmla="*/ 123155 w 21423"/>
              <a:gd name="T1" fmla="*/ 0 h 21491"/>
              <a:gd name="T2" fmla="*/ 1219200 w 21423"/>
              <a:gd name="T3" fmla="*/ 1058416 h 21491"/>
              <a:gd name="T4" fmla="*/ 0 w 21423"/>
              <a:gd name="T5" fmla="*/ 1214438 h 2149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423" h="21491" fill="none" extrusionOk="0">
                <a:moveTo>
                  <a:pt x="2164" y="-1"/>
                </a:moveTo>
                <a:cubicBezTo>
                  <a:pt x="12157" y="1005"/>
                  <a:pt x="20138" y="8768"/>
                  <a:pt x="21422" y="18730"/>
                </a:cubicBezTo>
              </a:path>
              <a:path w="21423" h="21491" stroke="0" extrusionOk="0">
                <a:moveTo>
                  <a:pt x="2164" y="-1"/>
                </a:moveTo>
                <a:cubicBezTo>
                  <a:pt x="12157" y="1005"/>
                  <a:pt x="20138" y="8768"/>
                  <a:pt x="21422" y="18730"/>
                </a:cubicBezTo>
                <a:lnTo>
                  <a:pt x="0" y="21491"/>
                </a:lnTo>
                <a:lnTo>
                  <a:pt x="2164" y="-1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3" name="Text Box 77">
            <a:extLst>
              <a:ext uri="{FF2B5EF4-FFF2-40B4-BE49-F238E27FC236}">
                <a16:creationId xmlns:a16="http://schemas.microsoft.com/office/drawing/2014/main" id="{2C4384A0-CD8A-43D2-8B84-A63E8B2693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87904" y="4089400"/>
            <a:ext cx="10334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dirty="0">
                <a:solidFill>
                  <a:srgbClr val="FF0000"/>
                </a:solidFill>
              </a:rPr>
              <a:t>y = </a:t>
            </a:r>
            <a:r>
              <a:rPr lang="en-GB" altLang="en-US" sz="2000" baseline="30000" dirty="0">
                <a:solidFill>
                  <a:srgbClr val="FF0000"/>
                </a:solidFill>
              </a:rPr>
              <a:t>1</a:t>
            </a:r>
            <a:r>
              <a:rPr lang="en-GB" altLang="en-US" sz="2000" dirty="0">
                <a:solidFill>
                  <a:srgbClr val="FF0000"/>
                </a:solidFill>
              </a:rPr>
              <a:t>/</a:t>
            </a:r>
            <a:r>
              <a:rPr lang="en-GB" altLang="en-US" sz="2000" baseline="-25000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36" name="Rectangle 23">
            <a:extLst>
              <a:ext uri="{FF2B5EF4-FFF2-40B4-BE49-F238E27FC236}">
                <a16:creationId xmlns:a16="http://schemas.microsoft.com/office/drawing/2014/main" id="{53DCE045-1103-4CD7-AE6B-8A88A15FE4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5439" y="3384209"/>
            <a:ext cx="609600" cy="555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7" name="Rectangle 22">
            <a:extLst>
              <a:ext uri="{FF2B5EF4-FFF2-40B4-BE49-F238E27FC236}">
                <a16:creationId xmlns:a16="http://schemas.microsoft.com/office/drawing/2014/main" id="{619023A2-711F-49F6-B236-9447C61A1E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5839" y="3384209"/>
            <a:ext cx="609600" cy="555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en-GB" altLang="en-US" sz="140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38" name="Rectangle 21">
            <a:extLst>
              <a:ext uri="{FF2B5EF4-FFF2-40B4-BE49-F238E27FC236}">
                <a16:creationId xmlns:a16="http://schemas.microsoft.com/office/drawing/2014/main" id="{3CE87C3B-382D-425D-BEAA-484E0F26C0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0039" y="3384209"/>
            <a:ext cx="685800" cy="555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en-GB" altLang="en-US" sz="140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39" name="Rectangle 20">
            <a:extLst>
              <a:ext uri="{FF2B5EF4-FFF2-40B4-BE49-F238E27FC236}">
                <a16:creationId xmlns:a16="http://schemas.microsoft.com/office/drawing/2014/main" id="{1C0C2646-D12C-47BC-8437-0A14897388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4239" y="3384209"/>
            <a:ext cx="685800" cy="555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</a:rPr>
              <a:t>-4</a:t>
            </a:r>
          </a:p>
        </p:txBody>
      </p:sp>
      <p:sp>
        <p:nvSpPr>
          <p:cNvPr id="40" name="Rectangle 19">
            <a:extLst>
              <a:ext uri="{FF2B5EF4-FFF2-40B4-BE49-F238E27FC236}">
                <a16:creationId xmlns:a16="http://schemas.microsoft.com/office/drawing/2014/main" id="{19A215DD-72FC-436B-B2E0-6C307382D3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8439" y="3384209"/>
            <a:ext cx="685800" cy="555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en-GB" altLang="en-US" sz="1400">
                <a:solidFill>
                  <a:srgbClr val="FF0000"/>
                </a:solidFill>
              </a:rPr>
              <a:t>-2</a:t>
            </a:r>
          </a:p>
        </p:txBody>
      </p:sp>
      <p:sp>
        <p:nvSpPr>
          <p:cNvPr id="41" name="Rectangle 18">
            <a:extLst>
              <a:ext uri="{FF2B5EF4-FFF2-40B4-BE49-F238E27FC236}">
                <a16:creationId xmlns:a16="http://schemas.microsoft.com/office/drawing/2014/main" id="{002723A7-E8EB-4F25-99BB-615E3EA218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839" y="3384209"/>
            <a:ext cx="609600" cy="555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en-GB" altLang="en-US" sz="1400">
                <a:solidFill>
                  <a:srgbClr val="FF0000"/>
                </a:solidFill>
              </a:rPr>
              <a:t>-1</a:t>
            </a:r>
          </a:p>
        </p:txBody>
      </p:sp>
      <p:sp>
        <p:nvSpPr>
          <p:cNvPr id="42" name="Rectangle 17">
            <a:extLst>
              <a:ext uri="{FF2B5EF4-FFF2-40B4-BE49-F238E27FC236}">
                <a16:creationId xmlns:a16="http://schemas.microsoft.com/office/drawing/2014/main" id="{1DF7ACD5-F7C3-4787-9C00-13ADEC899F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839" y="3384209"/>
            <a:ext cx="381000" cy="555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en-GB" altLang="en-US" sz="1400"/>
              <a:t>y</a:t>
            </a:r>
          </a:p>
        </p:txBody>
      </p:sp>
      <p:sp>
        <p:nvSpPr>
          <p:cNvPr id="43" name="Rectangle 16">
            <a:extLst>
              <a:ext uri="{FF2B5EF4-FFF2-40B4-BE49-F238E27FC236}">
                <a16:creationId xmlns:a16="http://schemas.microsoft.com/office/drawing/2014/main" id="{A8961E65-8D90-4348-BE54-A6DE2B0551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5439" y="2822234"/>
            <a:ext cx="60960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en-GB" altLang="en-US" sz="1400" dirty="0"/>
              <a:t>1</a:t>
            </a:r>
          </a:p>
        </p:txBody>
      </p:sp>
      <p:sp>
        <p:nvSpPr>
          <p:cNvPr id="44" name="Rectangle 15">
            <a:extLst>
              <a:ext uri="{FF2B5EF4-FFF2-40B4-BE49-F238E27FC236}">
                <a16:creationId xmlns:a16="http://schemas.microsoft.com/office/drawing/2014/main" id="{15F1860C-D668-442E-8FF2-5F95881BE2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5839" y="2822234"/>
            <a:ext cx="60960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en-GB" altLang="en-US" sz="1400"/>
              <a:t>0.5</a:t>
            </a:r>
          </a:p>
        </p:txBody>
      </p:sp>
      <p:sp>
        <p:nvSpPr>
          <p:cNvPr id="45" name="Rectangle 14">
            <a:extLst>
              <a:ext uri="{FF2B5EF4-FFF2-40B4-BE49-F238E27FC236}">
                <a16:creationId xmlns:a16="http://schemas.microsoft.com/office/drawing/2014/main" id="{849B330F-84EB-47F4-B124-7A804C803B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0039" y="2822234"/>
            <a:ext cx="68580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en-GB" altLang="en-US" sz="1400"/>
              <a:t>0.25</a:t>
            </a:r>
          </a:p>
        </p:txBody>
      </p:sp>
      <p:sp>
        <p:nvSpPr>
          <p:cNvPr id="46" name="Rectangle 13">
            <a:extLst>
              <a:ext uri="{FF2B5EF4-FFF2-40B4-BE49-F238E27FC236}">
                <a16:creationId xmlns:a16="http://schemas.microsoft.com/office/drawing/2014/main" id="{4ECF0BE1-A281-4A01-8150-A214A520A3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4239" y="2822234"/>
            <a:ext cx="68580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en-GB" altLang="en-US" sz="1400" dirty="0"/>
              <a:t>-0.25</a:t>
            </a:r>
          </a:p>
        </p:txBody>
      </p:sp>
      <p:sp>
        <p:nvSpPr>
          <p:cNvPr id="47" name="Rectangle 12">
            <a:extLst>
              <a:ext uri="{FF2B5EF4-FFF2-40B4-BE49-F238E27FC236}">
                <a16:creationId xmlns:a16="http://schemas.microsoft.com/office/drawing/2014/main" id="{60245CA3-CF23-4643-982A-85B891C1DA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8439" y="2822234"/>
            <a:ext cx="68580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en-GB" altLang="en-US" sz="1400" dirty="0"/>
              <a:t>-0.5</a:t>
            </a:r>
          </a:p>
        </p:txBody>
      </p:sp>
      <p:sp>
        <p:nvSpPr>
          <p:cNvPr id="48" name="Rectangle 11">
            <a:extLst>
              <a:ext uri="{FF2B5EF4-FFF2-40B4-BE49-F238E27FC236}">
                <a16:creationId xmlns:a16="http://schemas.microsoft.com/office/drawing/2014/main" id="{CA51733B-E417-485C-8973-A127485310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364" y="2822234"/>
            <a:ext cx="60960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en-GB" altLang="en-US" sz="1400" dirty="0"/>
              <a:t>-1</a:t>
            </a:r>
          </a:p>
        </p:txBody>
      </p:sp>
      <p:sp>
        <p:nvSpPr>
          <p:cNvPr id="49" name="Rectangle 10">
            <a:extLst>
              <a:ext uri="{FF2B5EF4-FFF2-40B4-BE49-F238E27FC236}">
                <a16:creationId xmlns:a16="http://schemas.microsoft.com/office/drawing/2014/main" id="{198A21F3-71C6-4E17-946C-541DF85049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839" y="2822234"/>
            <a:ext cx="38100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en-GB" altLang="en-US" sz="1400"/>
              <a:t>x</a:t>
            </a:r>
          </a:p>
        </p:txBody>
      </p:sp>
      <p:sp>
        <p:nvSpPr>
          <p:cNvPr id="50" name="Line 24">
            <a:extLst>
              <a:ext uri="{FF2B5EF4-FFF2-40B4-BE49-F238E27FC236}">
                <a16:creationId xmlns:a16="http://schemas.microsoft.com/office/drawing/2014/main" id="{F4EC0615-7930-4314-9FCC-69496ED55CCE}"/>
              </a:ext>
            </a:extLst>
          </p:cNvPr>
          <p:cNvSpPr>
            <a:spLocks noChangeShapeType="1"/>
          </p:cNvSpPr>
          <p:nvPr/>
        </p:nvSpPr>
        <p:spPr bwMode="auto">
          <a:xfrm>
            <a:off x="78314" y="2822234"/>
            <a:ext cx="42672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" name="Line 25">
            <a:extLst>
              <a:ext uri="{FF2B5EF4-FFF2-40B4-BE49-F238E27FC236}">
                <a16:creationId xmlns:a16="http://schemas.microsoft.com/office/drawing/2014/main" id="{5F62488B-C166-4974-A7FC-42AA372D3AAD}"/>
              </a:ext>
            </a:extLst>
          </p:cNvPr>
          <p:cNvSpPr>
            <a:spLocks noChangeShapeType="1"/>
          </p:cNvSpPr>
          <p:nvPr/>
        </p:nvSpPr>
        <p:spPr bwMode="auto">
          <a:xfrm>
            <a:off x="78314" y="3384209"/>
            <a:ext cx="426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2" name="Line 26">
            <a:extLst>
              <a:ext uri="{FF2B5EF4-FFF2-40B4-BE49-F238E27FC236}">
                <a16:creationId xmlns:a16="http://schemas.microsoft.com/office/drawing/2014/main" id="{8AD22268-E583-4960-B607-CF8716883085}"/>
              </a:ext>
            </a:extLst>
          </p:cNvPr>
          <p:cNvSpPr>
            <a:spLocks noChangeShapeType="1"/>
          </p:cNvSpPr>
          <p:nvPr/>
        </p:nvSpPr>
        <p:spPr bwMode="auto">
          <a:xfrm>
            <a:off x="78314" y="3939834"/>
            <a:ext cx="42672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3" name="Line 27">
            <a:extLst>
              <a:ext uri="{FF2B5EF4-FFF2-40B4-BE49-F238E27FC236}">
                <a16:creationId xmlns:a16="http://schemas.microsoft.com/office/drawing/2014/main" id="{D6DEF3F4-8C19-47CE-AF7C-E90DEA1063FC}"/>
              </a:ext>
            </a:extLst>
          </p:cNvPr>
          <p:cNvSpPr>
            <a:spLocks noChangeShapeType="1"/>
          </p:cNvSpPr>
          <p:nvPr/>
        </p:nvSpPr>
        <p:spPr bwMode="auto">
          <a:xfrm>
            <a:off x="78314" y="2822234"/>
            <a:ext cx="0" cy="11176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4" name="Line 28">
            <a:extLst>
              <a:ext uri="{FF2B5EF4-FFF2-40B4-BE49-F238E27FC236}">
                <a16:creationId xmlns:a16="http://schemas.microsoft.com/office/drawing/2014/main" id="{046907FC-C05C-4AF6-9415-4C387C203A5E}"/>
              </a:ext>
            </a:extLst>
          </p:cNvPr>
          <p:cNvSpPr>
            <a:spLocks noChangeShapeType="1"/>
          </p:cNvSpPr>
          <p:nvPr/>
        </p:nvSpPr>
        <p:spPr bwMode="auto">
          <a:xfrm>
            <a:off x="459314" y="2822234"/>
            <a:ext cx="0" cy="1117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5" name="Line 29">
            <a:extLst>
              <a:ext uri="{FF2B5EF4-FFF2-40B4-BE49-F238E27FC236}">
                <a16:creationId xmlns:a16="http://schemas.microsoft.com/office/drawing/2014/main" id="{C2C24119-C7EE-49E7-B8C4-34E7996CADE3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8914" y="2822234"/>
            <a:ext cx="0" cy="1117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6" name="Line 30">
            <a:extLst>
              <a:ext uri="{FF2B5EF4-FFF2-40B4-BE49-F238E27FC236}">
                <a16:creationId xmlns:a16="http://schemas.microsoft.com/office/drawing/2014/main" id="{B0393375-936F-46C4-9FC6-9AC4BF3EBCFB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4714" y="2822234"/>
            <a:ext cx="0" cy="1117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7" name="Line 31">
            <a:extLst>
              <a:ext uri="{FF2B5EF4-FFF2-40B4-BE49-F238E27FC236}">
                <a16:creationId xmlns:a16="http://schemas.microsoft.com/office/drawing/2014/main" id="{269C6CB4-E026-4548-8A54-46D2EA8CF1A1}"/>
              </a:ext>
            </a:extLst>
          </p:cNvPr>
          <p:cNvSpPr>
            <a:spLocks noChangeShapeType="1"/>
          </p:cNvSpPr>
          <p:nvPr/>
        </p:nvSpPr>
        <p:spPr bwMode="auto">
          <a:xfrm>
            <a:off x="2440514" y="2822234"/>
            <a:ext cx="0" cy="1117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8" name="Line 32">
            <a:extLst>
              <a:ext uri="{FF2B5EF4-FFF2-40B4-BE49-F238E27FC236}">
                <a16:creationId xmlns:a16="http://schemas.microsoft.com/office/drawing/2014/main" id="{3E794998-DADB-4881-80BD-3250724BA8B1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6314" y="2822234"/>
            <a:ext cx="0" cy="1117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9" name="Line 33">
            <a:extLst>
              <a:ext uri="{FF2B5EF4-FFF2-40B4-BE49-F238E27FC236}">
                <a16:creationId xmlns:a16="http://schemas.microsoft.com/office/drawing/2014/main" id="{8D80A4AF-52BA-4539-92F5-B1963386BE63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5914" y="2822234"/>
            <a:ext cx="0" cy="1117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0" name="Line 34">
            <a:extLst>
              <a:ext uri="{FF2B5EF4-FFF2-40B4-BE49-F238E27FC236}">
                <a16:creationId xmlns:a16="http://schemas.microsoft.com/office/drawing/2014/main" id="{55AAE03A-CCE4-4A00-8F03-4F6EE7B5391D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5514" y="2822234"/>
            <a:ext cx="0" cy="11176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" name="Text Box 79">
            <a:extLst>
              <a:ext uri="{FF2B5EF4-FFF2-40B4-BE49-F238E27FC236}">
                <a16:creationId xmlns:a16="http://schemas.microsoft.com/office/drawing/2014/main" id="{CC7F9B01-7673-46EC-81F5-278B134882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833" y="4087238"/>
            <a:ext cx="381231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 dirty="0">
                <a:solidFill>
                  <a:srgbClr val="FF0000"/>
                </a:solidFill>
              </a:rPr>
              <a:t>You cannot divide by 0, so you get no coordinate when x takes this value</a:t>
            </a:r>
          </a:p>
        </p:txBody>
      </p:sp>
      <p:pic>
        <p:nvPicPr>
          <p:cNvPr id="62" name="Picture 2" descr="https://upload.wikimedia.org/wikipedia/en/8/80/ST_diagram_of_N2_01.jpg">
            <a:extLst>
              <a:ext uri="{FF2B5EF4-FFF2-40B4-BE49-F238E27FC236}">
                <a16:creationId xmlns:a16="http://schemas.microsoft.com/office/drawing/2014/main" id="{2F82049E-12AC-463A-B031-94064F461D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4794" y="25003"/>
            <a:ext cx="1067494" cy="800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3863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 animBg="1"/>
      <p:bldP spid="10" grpId="0" animBg="1"/>
      <p:bldP spid="11" grpId="0"/>
      <p:bldP spid="12" grpId="0"/>
      <p:bldP spid="31" grpId="0" animBg="1"/>
      <p:bldP spid="32" grpId="0" animBg="1"/>
      <p:bldP spid="33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Graphs and Transformations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7"/>
                <a:ext cx="3789933" cy="1138838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sketch graphs of reciprocal functions such as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den>
                    </m:f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den>
                    </m:f>
                    <m:r>
                      <a:rPr lang="en-US" sz="1600" b="1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by considering their asymptotes.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7"/>
                <a:ext cx="3789933" cy="1138838"/>
              </a:xfrm>
              <a:blipFill>
                <a:blip r:embed="rId3"/>
                <a:stretch>
                  <a:fillRect t="-5348" r="-28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75" name="Text Box 66">
            <a:extLst>
              <a:ext uri="{FF2B5EF4-FFF2-40B4-BE49-F238E27FC236}">
                <a16:creationId xmlns:a16="http://schemas.microsoft.com/office/drawing/2014/main" id="{12A483CE-FDCF-46E0-B53E-391D3304BB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985" y="3481390"/>
            <a:ext cx="3276786" cy="92333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 dirty="0">
                <a:solidFill>
                  <a:srgbClr val="0000FF"/>
                </a:solidFill>
              </a:rPr>
              <a:t>The curve will be the same as the previous one, but further out…</a:t>
            </a:r>
          </a:p>
        </p:txBody>
      </p:sp>
      <p:sp>
        <p:nvSpPr>
          <p:cNvPr id="77" name="Text Box 5">
            <a:extLst>
              <a:ext uri="{FF2B5EF4-FFF2-40B4-BE49-F238E27FC236}">
                <a16:creationId xmlns:a16="http://schemas.microsoft.com/office/drawing/2014/main" id="{7DDC6521-B6AC-479E-8D49-430111FA79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3736" y="1400177"/>
            <a:ext cx="11430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 b="1" u="sng"/>
              <a:t>Example</a:t>
            </a:r>
          </a:p>
        </p:txBody>
      </p:sp>
      <p:sp>
        <p:nvSpPr>
          <p:cNvPr id="78" name="Text Box 6">
            <a:extLst>
              <a:ext uri="{FF2B5EF4-FFF2-40B4-BE49-F238E27FC236}">
                <a16:creationId xmlns:a16="http://schemas.microsoft.com/office/drawing/2014/main" id="{507587C8-DF79-4FE6-99FF-404BB1CF20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3736" y="1704977"/>
            <a:ext cx="34290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/>
              <a:t>Sketch the graph of the function</a:t>
            </a:r>
          </a:p>
        </p:txBody>
      </p:sp>
      <p:graphicFrame>
        <p:nvGraphicFramePr>
          <p:cNvPr id="79" name="Object 7">
            <a:extLst>
              <a:ext uri="{FF2B5EF4-FFF2-40B4-BE49-F238E27FC236}">
                <a16:creationId xmlns:a16="http://schemas.microsoft.com/office/drawing/2014/main" id="{C20ED0F3-CE3F-4FEF-9231-B3ED2496764B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6111536" y="2009777"/>
          <a:ext cx="666750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14" name="Equation" r:id="rId4" imgW="393529" imgH="393529" progId="Equation.DSMT4">
                  <p:embed/>
                </p:oleObj>
              </mc:Choice>
              <mc:Fallback>
                <p:oleObj name="Equation" r:id="rId4" imgW="393529" imgH="393529" progId="Equation.DSMT4">
                  <p:embed/>
                  <p:pic>
                    <p:nvPicPr>
                      <p:cNvPr id="79" name="Object 7">
                        <a:extLst>
                          <a:ext uri="{FF2B5EF4-FFF2-40B4-BE49-F238E27FC236}">
                            <a16:creationId xmlns:a16="http://schemas.microsoft.com/office/drawing/2014/main" id="{C20ED0F3-CE3F-4FEF-9231-B3ED2496764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536" y="2009777"/>
                        <a:ext cx="666750" cy="666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" name="Line 34">
            <a:extLst>
              <a:ext uri="{FF2B5EF4-FFF2-40B4-BE49-F238E27FC236}">
                <a16:creationId xmlns:a16="http://schemas.microsoft.com/office/drawing/2014/main" id="{4BC79C06-30A4-49F9-B996-C836566E891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92536" y="3413127"/>
            <a:ext cx="0" cy="27432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2" name="Line 35">
            <a:extLst>
              <a:ext uri="{FF2B5EF4-FFF2-40B4-BE49-F238E27FC236}">
                <a16:creationId xmlns:a16="http://schemas.microsoft.com/office/drawing/2014/main" id="{2AA85BAA-45CA-49A0-988A-7EBF505AB057}"/>
              </a:ext>
            </a:extLst>
          </p:cNvPr>
          <p:cNvSpPr>
            <a:spLocks noChangeShapeType="1"/>
          </p:cNvSpPr>
          <p:nvPr/>
        </p:nvSpPr>
        <p:spPr bwMode="auto">
          <a:xfrm rot="5400000" flipV="1">
            <a:off x="6492536" y="3435352"/>
            <a:ext cx="0" cy="27432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3" name="Text Box 36">
            <a:extLst>
              <a:ext uri="{FF2B5EF4-FFF2-40B4-BE49-F238E27FC236}">
                <a16:creationId xmlns:a16="http://schemas.microsoft.com/office/drawing/2014/main" id="{5AB90C4F-B9A6-4019-AF9B-98FF261763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87936" y="4600577"/>
            <a:ext cx="319088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1800"/>
              <a:t>x</a:t>
            </a:r>
          </a:p>
        </p:txBody>
      </p:sp>
      <p:sp>
        <p:nvSpPr>
          <p:cNvPr id="84" name="Text Box 37">
            <a:extLst>
              <a:ext uri="{FF2B5EF4-FFF2-40B4-BE49-F238E27FC236}">
                <a16:creationId xmlns:a16="http://schemas.microsoft.com/office/drawing/2014/main" id="{3893EF68-5439-4A3F-821E-00195171DF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0136" y="3141665"/>
            <a:ext cx="303213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1800"/>
              <a:t>y</a:t>
            </a:r>
          </a:p>
        </p:txBody>
      </p:sp>
      <p:sp>
        <p:nvSpPr>
          <p:cNvPr id="85" name="Arc 56">
            <a:extLst>
              <a:ext uri="{FF2B5EF4-FFF2-40B4-BE49-F238E27FC236}">
                <a16:creationId xmlns:a16="http://schemas.microsoft.com/office/drawing/2014/main" id="{87F8DF00-5304-4F7E-9553-C33695293529}"/>
              </a:ext>
            </a:extLst>
          </p:cNvPr>
          <p:cNvSpPr>
            <a:spLocks/>
          </p:cNvSpPr>
          <p:nvPr/>
        </p:nvSpPr>
        <p:spPr bwMode="auto">
          <a:xfrm>
            <a:off x="4978061" y="5057777"/>
            <a:ext cx="1219200" cy="1214438"/>
          </a:xfrm>
          <a:custGeom>
            <a:avLst/>
            <a:gdLst>
              <a:gd name="T0" fmla="*/ 123155 w 21423"/>
              <a:gd name="T1" fmla="*/ 0 h 21491"/>
              <a:gd name="T2" fmla="*/ 1219200 w 21423"/>
              <a:gd name="T3" fmla="*/ 1058416 h 21491"/>
              <a:gd name="T4" fmla="*/ 0 w 21423"/>
              <a:gd name="T5" fmla="*/ 1214438 h 2149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423" h="21491" fill="none" extrusionOk="0">
                <a:moveTo>
                  <a:pt x="2164" y="-1"/>
                </a:moveTo>
                <a:cubicBezTo>
                  <a:pt x="12157" y="1005"/>
                  <a:pt x="20138" y="8768"/>
                  <a:pt x="21422" y="18730"/>
                </a:cubicBezTo>
              </a:path>
              <a:path w="21423" h="21491" stroke="0" extrusionOk="0">
                <a:moveTo>
                  <a:pt x="2164" y="-1"/>
                </a:moveTo>
                <a:cubicBezTo>
                  <a:pt x="12157" y="1005"/>
                  <a:pt x="20138" y="8768"/>
                  <a:pt x="21422" y="18730"/>
                </a:cubicBezTo>
                <a:lnTo>
                  <a:pt x="0" y="21491"/>
                </a:lnTo>
                <a:lnTo>
                  <a:pt x="2164" y="-1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6" name="Arc 57">
            <a:extLst>
              <a:ext uri="{FF2B5EF4-FFF2-40B4-BE49-F238E27FC236}">
                <a16:creationId xmlns:a16="http://schemas.microsoft.com/office/drawing/2014/main" id="{BB9BAB5A-C8CB-40FA-9876-2E73A74355DC}"/>
              </a:ext>
            </a:extLst>
          </p:cNvPr>
          <p:cNvSpPr>
            <a:spLocks/>
          </p:cNvSpPr>
          <p:nvPr/>
        </p:nvSpPr>
        <p:spPr bwMode="auto">
          <a:xfrm flipH="1" flipV="1">
            <a:off x="6721136" y="3457577"/>
            <a:ext cx="1219200" cy="1214438"/>
          </a:xfrm>
          <a:custGeom>
            <a:avLst/>
            <a:gdLst>
              <a:gd name="T0" fmla="*/ 123155 w 21423"/>
              <a:gd name="T1" fmla="*/ 0 h 21491"/>
              <a:gd name="T2" fmla="*/ 1219200 w 21423"/>
              <a:gd name="T3" fmla="*/ 1058416 h 21491"/>
              <a:gd name="T4" fmla="*/ 0 w 21423"/>
              <a:gd name="T5" fmla="*/ 1214438 h 2149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423" h="21491" fill="none" extrusionOk="0">
                <a:moveTo>
                  <a:pt x="2164" y="-1"/>
                </a:moveTo>
                <a:cubicBezTo>
                  <a:pt x="12157" y="1005"/>
                  <a:pt x="20138" y="8768"/>
                  <a:pt x="21422" y="18730"/>
                </a:cubicBezTo>
              </a:path>
              <a:path w="21423" h="21491" stroke="0" extrusionOk="0">
                <a:moveTo>
                  <a:pt x="2164" y="-1"/>
                </a:moveTo>
                <a:cubicBezTo>
                  <a:pt x="12157" y="1005"/>
                  <a:pt x="20138" y="8768"/>
                  <a:pt x="21422" y="18730"/>
                </a:cubicBezTo>
                <a:lnTo>
                  <a:pt x="0" y="21491"/>
                </a:lnTo>
                <a:lnTo>
                  <a:pt x="2164" y="-1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7" name="Text Box 58">
            <a:extLst>
              <a:ext uri="{FF2B5EF4-FFF2-40B4-BE49-F238E27FC236}">
                <a16:creationId xmlns:a16="http://schemas.microsoft.com/office/drawing/2014/main" id="{24478B2E-F0A1-485E-8C45-661468BDC0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24436" y="4381502"/>
            <a:ext cx="10334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>
                <a:solidFill>
                  <a:srgbClr val="FF0000"/>
                </a:solidFill>
              </a:rPr>
              <a:t>y = </a:t>
            </a:r>
            <a:r>
              <a:rPr lang="en-GB" altLang="en-US" sz="2000" baseline="30000">
                <a:solidFill>
                  <a:srgbClr val="FF0000"/>
                </a:solidFill>
              </a:rPr>
              <a:t>1</a:t>
            </a:r>
            <a:r>
              <a:rPr lang="en-GB" altLang="en-US" sz="2000">
                <a:solidFill>
                  <a:srgbClr val="FF0000"/>
                </a:solidFill>
              </a:rPr>
              <a:t>/</a:t>
            </a:r>
            <a:r>
              <a:rPr lang="en-GB" altLang="en-US" sz="2000" baseline="-2500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88" name="Arc 63">
            <a:extLst>
              <a:ext uri="{FF2B5EF4-FFF2-40B4-BE49-F238E27FC236}">
                <a16:creationId xmlns:a16="http://schemas.microsoft.com/office/drawing/2014/main" id="{FB552511-1D4D-4052-881D-57C5C309F53F}"/>
              </a:ext>
            </a:extLst>
          </p:cNvPr>
          <p:cNvSpPr>
            <a:spLocks/>
          </p:cNvSpPr>
          <p:nvPr/>
        </p:nvSpPr>
        <p:spPr bwMode="auto">
          <a:xfrm>
            <a:off x="4692311" y="5491165"/>
            <a:ext cx="1104900" cy="1166812"/>
          </a:xfrm>
          <a:custGeom>
            <a:avLst/>
            <a:gdLst>
              <a:gd name="T0" fmla="*/ 358461 w 19428"/>
              <a:gd name="T1" fmla="*/ 0 h 20660"/>
              <a:gd name="T2" fmla="*/ 1104900 w 19428"/>
              <a:gd name="T3" fmla="*/ 633727 h 20660"/>
              <a:gd name="T4" fmla="*/ 0 w 19428"/>
              <a:gd name="T5" fmla="*/ 1166812 h 206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428" h="20660" fill="none" extrusionOk="0">
                <a:moveTo>
                  <a:pt x="6302" y="0"/>
                </a:moveTo>
                <a:cubicBezTo>
                  <a:pt x="12047" y="1752"/>
                  <a:pt x="16803" y="5818"/>
                  <a:pt x="19428" y="11220"/>
                </a:cubicBezTo>
              </a:path>
              <a:path w="19428" h="20660" stroke="0" extrusionOk="0">
                <a:moveTo>
                  <a:pt x="6302" y="0"/>
                </a:moveTo>
                <a:cubicBezTo>
                  <a:pt x="12047" y="1752"/>
                  <a:pt x="16803" y="5818"/>
                  <a:pt x="19428" y="11220"/>
                </a:cubicBezTo>
                <a:lnTo>
                  <a:pt x="0" y="20660"/>
                </a:lnTo>
                <a:lnTo>
                  <a:pt x="6302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9" name="Arc 64">
            <a:extLst>
              <a:ext uri="{FF2B5EF4-FFF2-40B4-BE49-F238E27FC236}">
                <a16:creationId xmlns:a16="http://schemas.microsoft.com/office/drawing/2014/main" id="{4FD36E06-C83B-4C22-BC5B-6FF262CDCB96}"/>
              </a:ext>
            </a:extLst>
          </p:cNvPr>
          <p:cNvSpPr>
            <a:spLocks/>
          </p:cNvSpPr>
          <p:nvPr/>
        </p:nvSpPr>
        <p:spPr bwMode="auto">
          <a:xfrm flipH="1" flipV="1">
            <a:off x="7125949" y="3127377"/>
            <a:ext cx="1177925" cy="1131888"/>
          </a:xfrm>
          <a:custGeom>
            <a:avLst/>
            <a:gdLst>
              <a:gd name="T0" fmla="*/ 459970 w 20697"/>
              <a:gd name="T1" fmla="*/ 0 h 20031"/>
              <a:gd name="T2" fmla="*/ 1177925 w 20697"/>
              <a:gd name="T3" fmla="*/ 782619 h 20031"/>
              <a:gd name="T4" fmla="*/ 0 w 20697"/>
              <a:gd name="T5" fmla="*/ 1131888 h 2003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697" h="20031" fill="none" extrusionOk="0">
                <a:moveTo>
                  <a:pt x="8082" y="-1"/>
                </a:moveTo>
                <a:cubicBezTo>
                  <a:pt x="14174" y="2458"/>
                  <a:pt x="18816" y="7555"/>
                  <a:pt x="20696" y="13850"/>
                </a:cubicBezTo>
              </a:path>
              <a:path w="20697" h="20031" stroke="0" extrusionOk="0">
                <a:moveTo>
                  <a:pt x="8082" y="-1"/>
                </a:moveTo>
                <a:cubicBezTo>
                  <a:pt x="14174" y="2458"/>
                  <a:pt x="18816" y="7555"/>
                  <a:pt x="20696" y="13850"/>
                </a:cubicBezTo>
                <a:lnTo>
                  <a:pt x="0" y="20031"/>
                </a:lnTo>
                <a:lnTo>
                  <a:pt x="8082" y="-1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0" name="Text Box 65">
            <a:extLst>
              <a:ext uri="{FF2B5EF4-FFF2-40B4-BE49-F238E27FC236}">
                <a16:creationId xmlns:a16="http://schemas.microsoft.com/office/drawing/2014/main" id="{7D2B561D-8416-4D9F-A9CD-4DCEF43241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3399" y="3033715"/>
            <a:ext cx="10334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>
                <a:solidFill>
                  <a:srgbClr val="0000FF"/>
                </a:solidFill>
              </a:rPr>
              <a:t>y = </a:t>
            </a:r>
            <a:r>
              <a:rPr lang="en-GB" altLang="en-US" sz="2000" baseline="30000">
                <a:solidFill>
                  <a:srgbClr val="0000FF"/>
                </a:solidFill>
              </a:rPr>
              <a:t>3</a:t>
            </a:r>
            <a:r>
              <a:rPr lang="en-GB" altLang="en-US" sz="2000">
                <a:solidFill>
                  <a:srgbClr val="0000FF"/>
                </a:solidFill>
              </a:rPr>
              <a:t>/</a:t>
            </a:r>
            <a:r>
              <a:rPr lang="en-GB" altLang="en-US" sz="2000" baseline="-25000">
                <a:solidFill>
                  <a:srgbClr val="0000FF"/>
                </a:solidFill>
              </a:rPr>
              <a:t>x</a:t>
            </a:r>
          </a:p>
        </p:txBody>
      </p:sp>
      <p:pic>
        <p:nvPicPr>
          <p:cNvPr id="91" name="Picture 2" descr="https://upload.wikimedia.org/wikipedia/en/8/80/ST_diagram_of_N2_01.jpg">
            <a:extLst>
              <a:ext uri="{FF2B5EF4-FFF2-40B4-BE49-F238E27FC236}">
                <a16:creationId xmlns:a16="http://schemas.microsoft.com/office/drawing/2014/main" id="{DABEA658-AFD0-4207-80B6-A1ABA897CA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4794" y="25003"/>
            <a:ext cx="1067494" cy="800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9044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 animBg="1"/>
      <p:bldP spid="77" grpId="0"/>
      <p:bldP spid="78" grpId="0"/>
      <p:bldP spid="81" grpId="0" animBg="1"/>
      <p:bldP spid="82" grpId="0" animBg="1"/>
      <p:bldP spid="83" grpId="0"/>
      <p:bldP spid="84" grpId="0"/>
      <p:bldP spid="85" grpId="0" animBg="1"/>
      <p:bldP spid="86" grpId="0" animBg="1"/>
      <p:bldP spid="88" grpId="0" animBg="1"/>
      <p:bldP spid="89" grpId="0" animBg="1"/>
      <p:bldP spid="9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Graphs and Transformations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7"/>
                <a:ext cx="3789933" cy="1138838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sketch graphs of reciprocal functions such as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den>
                    </m:f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den>
                    </m:f>
                    <m:r>
                      <a:rPr lang="en-US" sz="1600" b="1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by considering their asymptotes.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7"/>
                <a:ext cx="3789933" cy="1138838"/>
              </a:xfrm>
              <a:blipFill>
                <a:blip r:embed="rId3"/>
                <a:stretch>
                  <a:fillRect t="-5348" r="-28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0" name="Text Box 5">
            <a:extLst>
              <a:ext uri="{FF2B5EF4-FFF2-40B4-BE49-F238E27FC236}">
                <a16:creationId xmlns:a16="http://schemas.microsoft.com/office/drawing/2014/main" id="{573BA720-839F-4D53-B39C-251CD1000F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5981" y="1324992"/>
            <a:ext cx="11430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 b="1" u="sng" dirty="0"/>
              <a:t>Example</a:t>
            </a:r>
          </a:p>
        </p:txBody>
      </p:sp>
      <p:sp>
        <p:nvSpPr>
          <p:cNvPr id="21" name="Text Box 6">
            <a:extLst>
              <a:ext uri="{FF2B5EF4-FFF2-40B4-BE49-F238E27FC236}">
                <a16:creationId xmlns:a16="http://schemas.microsoft.com/office/drawing/2014/main" id="{D51C1904-6B35-4A3F-8ED5-EF2E5B4764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5981" y="1629792"/>
            <a:ext cx="34290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/>
              <a:t>Sketch the graph of the function</a:t>
            </a:r>
          </a:p>
        </p:txBody>
      </p:sp>
      <p:graphicFrame>
        <p:nvGraphicFramePr>
          <p:cNvPr id="22" name="Object 7">
            <a:extLst>
              <a:ext uri="{FF2B5EF4-FFF2-40B4-BE49-F238E27FC236}">
                <a16:creationId xmlns:a16="http://schemas.microsoft.com/office/drawing/2014/main" id="{56A965FE-02AE-4B8D-A8F7-81A96E961571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5998531" y="1934592"/>
          <a:ext cx="839788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38" name="Equation" r:id="rId4" imgW="495085" imgH="393529" progId="Equation.DSMT4">
                  <p:embed/>
                </p:oleObj>
              </mc:Choice>
              <mc:Fallback>
                <p:oleObj name="Equation" r:id="rId4" imgW="495085" imgH="393529" progId="Equation.DSMT4">
                  <p:embed/>
                  <p:pic>
                    <p:nvPicPr>
                      <p:cNvPr id="22" name="Object 7">
                        <a:extLst>
                          <a:ext uri="{FF2B5EF4-FFF2-40B4-BE49-F238E27FC236}">
                            <a16:creationId xmlns:a16="http://schemas.microsoft.com/office/drawing/2014/main" id="{56A965FE-02AE-4B8D-A8F7-81A96E96157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98531" y="1934592"/>
                        <a:ext cx="839788" cy="666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Line 9">
            <a:extLst>
              <a:ext uri="{FF2B5EF4-FFF2-40B4-BE49-F238E27FC236}">
                <a16:creationId xmlns:a16="http://schemas.microsoft.com/office/drawing/2014/main" id="{B6712356-B5CD-4E72-A92E-E73D7A73805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74781" y="3382392"/>
            <a:ext cx="0" cy="27432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5" name="Line 10">
            <a:extLst>
              <a:ext uri="{FF2B5EF4-FFF2-40B4-BE49-F238E27FC236}">
                <a16:creationId xmlns:a16="http://schemas.microsoft.com/office/drawing/2014/main" id="{960F8109-1C12-4B5E-8016-4F7E265A7478}"/>
              </a:ext>
            </a:extLst>
          </p:cNvPr>
          <p:cNvSpPr>
            <a:spLocks noChangeShapeType="1"/>
          </p:cNvSpPr>
          <p:nvPr/>
        </p:nvSpPr>
        <p:spPr bwMode="auto">
          <a:xfrm rot="5400000" flipV="1">
            <a:off x="6474781" y="3404617"/>
            <a:ext cx="0" cy="27432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" name="Text Box 11">
            <a:extLst>
              <a:ext uri="{FF2B5EF4-FFF2-40B4-BE49-F238E27FC236}">
                <a16:creationId xmlns:a16="http://schemas.microsoft.com/office/drawing/2014/main" id="{11581670-BA26-474A-ADC8-F8F89A3023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0181" y="4547617"/>
            <a:ext cx="319088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1800"/>
              <a:t>x</a:t>
            </a:r>
          </a:p>
        </p:txBody>
      </p:sp>
      <p:sp>
        <p:nvSpPr>
          <p:cNvPr id="27" name="Text Box 12">
            <a:extLst>
              <a:ext uri="{FF2B5EF4-FFF2-40B4-BE49-F238E27FC236}">
                <a16:creationId xmlns:a16="http://schemas.microsoft.com/office/drawing/2014/main" id="{533A0557-2DCD-4F3A-9036-C781A6821B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2381" y="3088705"/>
            <a:ext cx="303213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1800"/>
              <a:t>y</a:t>
            </a:r>
          </a:p>
        </p:txBody>
      </p:sp>
      <p:sp>
        <p:nvSpPr>
          <p:cNvPr id="28" name="Arc 13">
            <a:extLst>
              <a:ext uri="{FF2B5EF4-FFF2-40B4-BE49-F238E27FC236}">
                <a16:creationId xmlns:a16="http://schemas.microsoft.com/office/drawing/2014/main" id="{20CBC7E9-6D2C-4A39-B1E6-F7CEF6583415}"/>
              </a:ext>
            </a:extLst>
          </p:cNvPr>
          <p:cNvSpPr>
            <a:spLocks/>
          </p:cNvSpPr>
          <p:nvPr/>
        </p:nvSpPr>
        <p:spPr bwMode="auto">
          <a:xfrm>
            <a:off x="4950781" y="5003230"/>
            <a:ext cx="1219200" cy="1214437"/>
          </a:xfrm>
          <a:custGeom>
            <a:avLst/>
            <a:gdLst>
              <a:gd name="T0" fmla="*/ 123155 w 21423"/>
              <a:gd name="T1" fmla="*/ 0 h 21491"/>
              <a:gd name="T2" fmla="*/ 1219200 w 21423"/>
              <a:gd name="T3" fmla="*/ 1058415 h 21491"/>
              <a:gd name="T4" fmla="*/ 0 w 21423"/>
              <a:gd name="T5" fmla="*/ 1214437 h 2149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423" h="21491" fill="none" extrusionOk="0">
                <a:moveTo>
                  <a:pt x="2164" y="-1"/>
                </a:moveTo>
                <a:cubicBezTo>
                  <a:pt x="12157" y="1005"/>
                  <a:pt x="20138" y="8768"/>
                  <a:pt x="21422" y="18730"/>
                </a:cubicBezTo>
              </a:path>
              <a:path w="21423" h="21491" stroke="0" extrusionOk="0">
                <a:moveTo>
                  <a:pt x="2164" y="-1"/>
                </a:moveTo>
                <a:cubicBezTo>
                  <a:pt x="12157" y="1005"/>
                  <a:pt x="20138" y="8768"/>
                  <a:pt x="21422" y="18730"/>
                </a:cubicBezTo>
                <a:lnTo>
                  <a:pt x="0" y="21491"/>
                </a:lnTo>
                <a:lnTo>
                  <a:pt x="2164" y="-1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9" name="Arc 14">
            <a:extLst>
              <a:ext uri="{FF2B5EF4-FFF2-40B4-BE49-F238E27FC236}">
                <a16:creationId xmlns:a16="http://schemas.microsoft.com/office/drawing/2014/main" id="{CD9E25B1-98E4-43FF-AB4F-4A94376B6B5C}"/>
              </a:ext>
            </a:extLst>
          </p:cNvPr>
          <p:cNvSpPr>
            <a:spLocks/>
          </p:cNvSpPr>
          <p:nvPr/>
        </p:nvSpPr>
        <p:spPr bwMode="auto">
          <a:xfrm flipH="1" flipV="1">
            <a:off x="6722431" y="3403030"/>
            <a:ext cx="1219200" cy="1214437"/>
          </a:xfrm>
          <a:custGeom>
            <a:avLst/>
            <a:gdLst>
              <a:gd name="T0" fmla="*/ 123155 w 21423"/>
              <a:gd name="T1" fmla="*/ 0 h 21491"/>
              <a:gd name="T2" fmla="*/ 1219200 w 21423"/>
              <a:gd name="T3" fmla="*/ 1058415 h 21491"/>
              <a:gd name="T4" fmla="*/ 0 w 21423"/>
              <a:gd name="T5" fmla="*/ 1214437 h 2149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423" h="21491" fill="none" extrusionOk="0">
                <a:moveTo>
                  <a:pt x="2164" y="-1"/>
                </a:moveTo>
                <a:cubicBezTo>
                  <a:pt x="12157" y="1005"/>
                  <a:pt x="20138" y="8768"/>
                  <a:pt x="21422" y="18730"/>
                </a:cubicBezTo>
              </a:path>
              <a:path w="21423" h="21491" stroke="0" extrusionOk="0">
                <a:moveTo>
                  <a:pt x="2164" y="-1"/>
                </a:moveTo>
                <a:cubicBezTo>
                  <a:pt x="12157" y="1005"/>
                  <a:pt x="20138" y="8768"/>
                  <a:pt x="21422" y="18730"/>
                </a:cubicBezTo>
                <a:lnTo>
                  <a:pt x="0" y="21491"/>
                </a:lnTo>
                <a:lnTo>
                  <a:pt x="2164" y="-1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" name="Text Box 15">
            <a:extLst>
              <a:ext uri="{FF2B5EF4-FFF2-40B4-BE49-F238E27FC236}">
                <a16:creationId xmlns:a16="http://schemas.microsoft.com/office/drawing/2014/main" id="{3FA688D1-C12C-4C37-B4C4-B086AA655F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6381" y="4298380"/>
            <a:ext cx="10334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dirty="0">
                <a:solidFill>
                  <a:srgbClr val="FF0000"/>
                </a:solidFill>
              </a:rPr>
              <a:t>y = </a:t>
            </a:r>
            <a:r>
              <a:rPr lang="en-GB" altLang="en-US" sz="2000" baseline="30000" dirty="0">
                <a:solidFill>
                  <a:srgbClr val="FF0000"/>
                </a:solidFill>
              </a:rPr>
              <a:t>1</a:t>
            </a:r>
            <a:r>
              <a:rPr lang="en-GB" altLang="en-US" sz="2000" dirty="0">
                <a:solidFill>
                  <a:srgbClr val="FF0000"/>
                </a:solidFill>
              </a:rPr>
              <a:t>/</a:t>
            </a:r>
            <a:r>
              <a:rPr lang="en-GB" altLang="en-US" sz="2000" baseline="-25000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31" name="Text Box 19">
            <a:extLst>
              <a:ext uri="{FF2B5EF4-FFF2-40B4-BE49-F238E27FC236}">
                <a16:creationId xmlns:a16="http://schemas.microsoft.com/office/drawing/2014/main" id="{9BE0D079-4424-4B07-A3CF-8C7048CF0F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23819" y="3241105"/>
            <a:ext cx="10334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>
                <a:solidFill>
                  <a:srgbClr val="0000FF"/>
                </a:solidFill>
              </a:rPr>
              <a:t>y = -</a:t>
            </a:r>
            <a:r>
              <a:rPr lang="en-GB" altLang="en-US" sz="2000" baseline="30000">
                <a:solidFill>
                  <a:srgbClr val="0000FF"/>
                </a:solidFill>
              </a:rPr>
              <a:t>1</a:t>
            </a:r>
            <a:r>
              <a:rPr lang="en-GB" altLang="en-US" sz="2000">
                <a:solidFill>
                  <a:srgbClr val="0000FF"/>
                </a:solidFill>
              </a:rPr>
              <a:t>/</a:t>
            </a:r>
            <a:r>
              <a:rPr lang="en-GB" altLang="en-US" sz="2000" baseline="-25000">
                <a:solidFill>
                  <a:srgbClr val="0000FF"/>
                </a:solidFill>
              </a:rPr>
              <a:t>x</a:t>
            </a:r>
          </a:p>
        </p:txBody>
      </p:sp>
      <p:sp>
        <p:nvSpPr>
          <p:cNvPr id="32" name="Text Box 20">
            <a:extLst>
              <a:ext uri="{FF2B5EF4-FFF2-40B4-BE49-F238E27FC236}">
                <a16:creationId xmlns:a16="http://schemas.microsoft.com/office/drawing/2014/main" id="{D24AE340-1C40-4C23-8AB2-A061428F5D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453" y="3445592"/>
            <a:ext cx="2898775" cy="84455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solidFill>
                  <a:srgbClr val="0000FF"/>
                </a:solidFill>
              </a:rPr>
              <a:t>The curve will be the same, but reflected in the x-axis</a:t>
            </a:r>
          </a:p>
        </p:txBody>
      </p:sp>
      <p:sp>
        <p:nvSpPr>
          <p:cNvPr id="33" name="Arc 22">
            <a:extLst>
              <a:ext uri="{FF2B5EF4-FFF2-40B4-BE49-F238E27FC236}">
                <a16:creationId xmlns:a16="http://schemas.microsoft.com/office/drawing/2014/main" id="{E985CEF3-2947-42FF-B14C-1DFCDB5F78F4}"/>
              </a:ext>
            </a:extLst>
          </p:cNvPr>
          <p:cNvSpPr>
            <a:spLocks/>
          </p:cNvSpPr>
          <p:nvPr/>
        </p:nvSpPr>
        <p:spPr bwMode="auto">
          <a:xfrm flipV="1">
            <a:off x="4976181" y="3372867"/>
            <a:ext cx="1219200" cy="1214438"/>
          </a:xfrm>
          <a:custGeom>
            <a:avLst/>
            <a:gdLst>
              <a:gd name="T0" fmla="*/ 123155 w 21423"/>
              <a:gd name="T1" fmla="*/ 0 h 21491"/>
              <a:gd name="T2" fmla="*/ 1219200 w 21423"/>
              <a:gd name="T3" fmla="*/ 1058416 h 21491"/>
              <a:gd name="T4" fmla="*/ 0 w 21423"/>
              <a:gd name="T5" fmla="*/ 1214438 h 2149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423" h="21491" fill="none" extrusionOk="0">
                <a:moveTo>
                  <a:pt x="2164" y="-1"/>
                </a:moveTo>
                <a:cubicBezTo>
                  <a:pt x="12157" y="1005"/>
                  <a:pt x="20138" y="8768"/>
                  <a:pt x="21422" y="18730"/>
                </a:cubicBezTo>
              </a:path>
              <a:path w="21423" h="21491" stroke="0" extrusionOk="0">
                <a:moveTo>
                  <a:pt x="2164" y="-1"/>
                </a:moveTo>
                <a:cubicBezTo>
                  <a:pt x="12157" y="1005"/>
                  <a:pt x="20138" y="8768"/>
                  <a:pt x="21422" y="18730"/>
                </a:cubicBezTo>
                <a:lnTo>
                  <a:pt x="0" y="21491"/>
                </a:lnTo>
                <a:lnTo>
                  <a:pt x="2164" y="-1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4" name="Arc 23">
            <a:extLst>
              <a:ext uri="{FF2B5EF4-FFF2-40B4-BE49-F238E27FC236}">
                <a16:creationId xmlns:a16="http://schemas.microsoft.com/office/drawing/2014/main" id="{EC05B40C-B85A-431D-B8D0-3F32BB6A102D}"/>
              </a:ext>
            </a:extLst>
          </p:cNvPr>
          <p:cNvSpPr>
            <a:spLocks/>
          </p:cNvSpPr>
          <p:nvPr/>
        </p:nvSpPr>
        <p:spPr bwMode="auto">
          <a:xfrm rot="10800000" flipV="1">
            <a:off x="6681156" y="5007992"/>
            <a:ext cx="1219200" cy="1214438"/>
          </a:xfrm>
          <a:custGeom>
            <a:avLst/>
            <a:gdLst>
              <a:gd name="T0" fmla="*/ 123155 w 21423"/>
              <a:gd name="T1" fmla="*/ 0 h 21491"/>
              <a:gd name="T2" fmla="*/ 1219200 w 21423"/>
              <a:gd name="T3" fmla="*/ 1058416 h 21491"/>
              <a:gd name="T4" fmla="*/ 0 w 21423"/>
              <a:gd name="T5" fmla="*/ 1214438 h 2149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423" h="21491" fill="none" extrusionOk="0">
                <a:moveTo>
                  <a:pt x="2164" y="-1"/>
                </a:moveTo>
                <a:cubicBezTo>
                  <a:pt x="12157" y="1005"/>
                  <a:pt x="20138" y="8768"/>
                  <a:pt x="21422" y="18730"/>
                </a:cubicBezTo>
              </a:path>
              <a:path w="21423" h="21491" stroke="0" extrusionOk="0">
                <a:moveTo>
                  <a:pt x="2164" y="-1"/>
                </a:moveTo>
                <a:cubicBezTo>
                  <a:pt x="12157" y="1005"/>
                  <a:pt x="20138" y="8768"/>
                  <a:pt x="21422" y="18730"/>
                </a:cubicBezTo>
                <a:lnTo>
                  <a:pt x="0" y="21491"/>
                </a:lnTo>
                <a:lnTo>
                  <a:pt x="2164" y="-1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pic>
        <p:nvPicPr>
          <p:cNvPr id="35" name="Picture 2" descr="https://upload.wikimedia.org/wikipedia/en/8/80/ST_diagram_of_N2_01.jpg">
            <a:extLst>
              <a:ext uri="{FF2B5EF4-FFF2-40B4-BE49-F238E27FC236}">
                <a16:creationId xmlns:a16="http://schemas.microsoft.com/office/drawing/2014/main" id="{E7054C47-19B8-4794-9E77-A320667802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4794" y="25003"/>
            <a:ext cx="1067494" cy="800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8386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4" grpId="0" animBg="1"/>
      <p:bldP spid="25" grpId="0" animBg="1"/>
      <p:bldP spid="26" grpId="0"/>
      <p:bldP spid="27" grpId="0"/>
      <p:bldP spid="28" grpId="0" animBg="1"/>
      <p:bldP spid="28" grpId="1" animBg="1"/>
      <p:bldP spid="29" grpId="0" animBg="1"/>
      <p:bldP spid="29" grpId="1" animBg="1"/>
      <p:bldP spid="30" grpId="0"/>
      <p:bldP spid="30" grpId="1"/>
      <p:bldP spid="31" grpId="0"/>
      <p:bldP spid="32" grpId="0" animBg="1"/>
      <p:bldP spid="33" grpId="0" animBg="1"/>
      <p:bldP spid="3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Graphs and Transformations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7"/>
                <a:ext cx="3789933" cy="3420398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sketch graphs of reciprocal functions such as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den>
                    </m:f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den>
                    </m:f>
                    <m:r>
                      <a:rPr lang="en-US" sz="1600" b="1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by considering their asymptotes.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If the equation contains an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this will mean that all the values will be positive (assuming there are no other parts to the equation)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</a:t>
                </a:r>
                <a:r>
                  <a:rPr lang="en-GB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Think about what the graph will look like…</a:t>
                </a:r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7"/>
                <a:ext cx="3789933" cy="3420398"/>
              </a:xfrm>
              <a:blipFill>
                <a:blip r:embed="rId2"/>
                <a:stretch>
                  <a:fillRect t="-1783" r="-28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4C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35" name="Picture 2" descr="https://upload.wikimedia.org/wikipedia/en/8/80/ST_diagram_of_N2_01.jpg">
            <a:extLst>
              <a:ext uri="{FF2B5EF4-FFF2-40B4-BE49-F238E27FC236}">
                <a16:creationId xmlns:a16="http://schemas.microsoft.com/office/drawing/2014/main" id="{E7054C47-19B8-4794-9E77-A320667802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4794" y="25003"/>
            <a:ext cx="1067494" cy="800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Line 52">
            <a:extLst>
              <a:ext uri="{FF2B5EF4-FFF2-40B4-BE49-F238E27FC236}">
                <a16:creationId xmlns:a16="http://schemas.microsoft.com/office/drawing/2014/main" id="{EEC4BC94-9AC3-4F61-92E4-C249CEF9D9E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22299" y="3051514"/>
            <a:ext cx="0" cy="27432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8" name="Line 53">
            <a:extLst>
              <a:ext uri="{FF2B5EF4-FFF2-40B4-BE49-F238E27FC236}">
                <a16:creationId xmlns:a16="http://schemas.microsoft.com/office/drawing/2014/main" id="{3F044511-F6DA-45A6-B8BB-87BA0DC7F2F3}"/>
              </a:ext>
            </a:extLst>
          </p:cNvPr>
          <p:cNvSpPr>
            <a:spLocks noChangeShapeType="1"/>
          </p:cNvSpPr>
          <p:nvPr/>
        </p:nvSpPr>
        <p:spPr bwMode="auto">
          <a:xfrm rot="5400000" flipV="1">
            <a:off x="6422299" y="3073739"/>
            <a:ext cx="0" cy="27432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9" name="Text Box 54">
            <a:extLst>
              <a:ext uri="{FF2B5EF4-FFF2-40B4-BE49-F238E27FC236}">
                <a16:creationId xmlns:a16="http://schemas.microsoft.com/office/drawing/2014/main" id="{231143E7-4D69-425F-BA6B-8CEDD8F29B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17699" y="4216739"/>
            <a:ext cx="319088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1800"/>
              <a:t>x</a:t>
            </a:r>
          </a:p>
        </p:txBody>
      </p:sp>
      <p:sp>
        <p:nvSpPr>
          <p:cNvPr id="40" name="Text Box 55">
            <a:extLst>
              <a:ext uri="{FF2B5EF4-FFF2-40B4-BE49-F238E27FC236}">
                <a16:creationId xmlns:a16="http://schemas.microsoft.com/office/drawing/2014/main" id="{4356EBD9-142A-483E-A35C-5C730A0494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69899" y="2757827"/>
            <a:ext cx="303213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1800"/>
              <a:t>y</a:t>
            </a:r>
          </a:p>
        </p:txBody>
      </p:sp>
      <p:grpSp>
        <p:nvGrpSpPr>
          <p:cNvPr id="41" name="Group 58">
            <a:extLst>
              <a:ext uri="{FF2B5EF4-FFF2-40B4-BE49-F238E27FC236}">
                <a16:creationId xmlns:a16="http://schemas.microsoft.com/office/drawing/2014/main" id="{CAEB7959-9A22-4620-A3B1-CB7A6C84C2F0}"/>
              </a:ext>
            </a:extLst>
          </p:cNvPr>
          <p:cNvGrpSpPr>
            <a:grpSpLocks/>
          </p:cNvGrpSpPr>
          <p:nvPr/>
        </p:nvGrpSpPr>
        <p:grpSpPr bwMode="auto">
          <a:xfrm>
            <a:off x="5740483" y="3853381"/>
            <a:ext cx="152400" cy="152400"/>
            <a:chOff x="3360" y="3744"/>
            <a:chExt cx="96" cy="96"/>
          </a:xfrm>
        </p:grpSpPr>
        <p:sp>
          <p:nvSpPr>
            <p:cNvPr id="42" name="Line 56">
              <a:extLst>
                <a:ext uri="{FF2B5EF4-FFF2-40B4-BE49-F238E27FC236}">
                  <a16:creationId xmlns:a16="http://schemas.microsoft.com/office/drawing/2014/main" id="{18062FAD-44B6-4975-A3DA-458AC119C1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60" y="3744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3" name="Line 57">
              <a:extLst>
                <a:ext uri="{FF2B5EF4-FFF2-40B4-BE49-F238E27FC236}">
                  <a16:creationId xmlns:a16="http://schemas.microsoft.com/office/drawing/2014/main" id="{8602FF23-8DE1-4048-B577-CD6B467663E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60" y="3744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4" name="Group 59">
            <a:extLst>
              <a:ext uri="{FF2B5EF4-FFF2-40B4-BE49-F238E27FC236}">
                <a16:creationId xmlns:a16="http://schemas.microsoft.com/office/drawing/2014/main" id="{E6F38B6D-0162-4C57-8E7A-79E5282E3D8A}"/>
              </a:ext>
            </a:extLst>
          </p:cNvPr>
          <p:cNvGrpSpPr>
            <a:grpSpLocks/>
          </p:cNvGrpSpPr>
          <p:nvPr/>
        </p:nvGrpSpPr>
        <p:grpSpPr bwMode="auto">
          <a:xfrm>
            <a:off x="5098518" y="4160924"/>
            <a:ext cx="152400" cy="152400"/>
            <a:chOff x="3360" y="3744"/>
            <a:chExt cx="96" cy="96"/>
          </a:xfrm>
        </p:grpSpPr>
        <p:sp>
          <p:nvSpPr>
            <p:cNvPr id="45" name="Line 60">
              <a:extLst>
                <a:ext uri="{FF2B5EF4-FFF2-40B4-BE49-F238E27FC236}">
                  <a16:creationId xmlns:a16="http://schemas.microsoft.com/office/drawing/2014/main" id="{C996A6B6-0382-4271-952E-7F827A7CF8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60" y="3744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6" name="Line 61">
              <a:extLst>
                <a:ext uri="{FF2B5EF4-FFF2-40B4-BE49-F238E27FC236}">
                  <a16:creationId xmlns:a16="http://schemas.microsoft.com/office/drawing/2014/main" id="{0A1475E8-79DD-4B02-8F60-73E6462B058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60" y="3744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7" name="Group 62">
            <a:extLst>
              <a:ext uri="{FF2B5EF4-FFF2-40B4-BE49-F238E27FC236}">
                <a16:creationId xmlns:a16="http://schemas.microsoft.com/office/drawing/2014/main" id="{41D2CA42-B84F-4FAE-A229-797C52B7B747}"/>
              </a:ext>
            </a:extLst>
          </p:cNvPr>
          <p:cNvGrpSpPr>
            <a:grpSpLocks/>
          </p:cNvGrpSpPr>
          <p:nvPr/>
        </p:nvGrpSpPr>
        <p:grpSpPr bwMode="auto">
          <a:xfrm>
            <a:off x="6117499" y="3135668"/>
            <a:ext cx="152400" cy="152400"/>
            <a:chOff x="3360" y="3744"/>
            <a:chExt cx="96" cy="96"/>
          </a:xfrm>
        </p:grpSpPr>
        <p:sp>
          <p:nvSpPr>
            <p:cNvPr id="48" name="Line 63">
              <a:extLst>
                <a:ext uri="{FF2B5EF4-FFF2-40B4-BE49-F238E27FC236}">
                  <a16:creationId xmlns:a16="http://schemas.microsoft.com/office/drawing/2014/main" id="{FE3AAA2C-F918-48CB-BE1D-780F36BAB8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60" y="3744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9" name="Line 64">
              <a:extLst>
                <a:ext uri="{FF2B5EF4-FFF2-40B4-BE49-F238E27FC236}">
                  <a16:creationId xmlns:a16="http://schemas.microsoft.com/office/drawing/2014/main" id="{E3F16053-17A8-4076-AD11-7D8F801A695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60" y="3744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50" name="Group 65">
            <a:extLst>
              <a:ext uri="{FF2B5EF4-FFF2-40B4-BE49-F238E27FC236}">
                <a16:creationId xmlns:a16="http://schemas.microsoft.com/office/drawing/2014/main" id="{5F78B976-7370-4E76-B381-6812763134E2}"/>
              </a:ext>
            </a:extLst>
          </p:cNvPr>
          <p:cNvGrpSpPr>
            <a:grpSpLocks/>
          </p:cNvGrpSpPr>
          <p:nvPr/>
        </p:nvGrpSpPr>
        <p:grpSpPr bwMode="auto">
          <a:xfrm>
            <a:off x="7498624" y="4164352"/>
            <a:ext cx="152400" cy="152400"/>
            <a:chOff x="3360" y="3744"/>
            <a:chExt cx="96" cy="96"/>
          </a:xfrm>
        </p:grpSpPr>
        <p:sp>
          <p:nvSpPr>
            <p:cNvPr id="51" name="Line 66">
              <a:extLst>
                <a:ext uri="{FF2B5EF4-FFF2-40B4-BE49-F238E27FC236}">
                  <a16:creationId xmlns:a16="http://schemas.microsoft.com/office/drawing/2014/main" id="{1385A661-0E42-44E5-BDD0-72A4A774E0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60" y="3744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Line 67">
              <a:extLst>
                <a:ext uri="{FF2B5EF4-FFF2-40B4-BE49-F238E27FC236}">
                  <a16:creationId xmlns:a16="http://schemas.microsoft.com/office/drawing/2014/main" id="{0D283ABD-C544-45CB-9915-BD53E5AF84D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60" y="3744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53" name="Group 68">
            <a:extLst>
              <a:ext uri="{FF2B5EF4-FFF2-40B4-BE49-F238E27FC236}">
                <a16:creationId xmlns:a16="http://schemas.microsoft.com/office/drawing/2014/main" id="{254DDE40-F2A4-457F-A49A-D0E6AC396B1C}"/>
              </a:ext>
            </a:extLst>
          </p:cNvPr>
          <p:cNvGrpSpPr>
            <a:grpSpLocks/>
          </p:cNvGrpSpPr>
          <p:nvPr/>
        </p:nvGrpSpPr>
        <p:grpSpPr bwMode="auto">
          <a:xfrm>
            <a:off x="6574699" y="3137239"/>
            <a:ext cx="152400" cy="152400"/>
            <a:chOff x="3360" y="3744"/>
            <a:chExt cx="96" cy="96"/>
          </a:xfrm>
        </p:grpSpPr>
        <p:sp>
          <p:nvSpPr>
            <p:cNvPr id="54" name="Line 69">
              <a:extLst>
                <a:ext uri="{FF2B5EF4-FFF2-40B4-BE49-F238E27FC236}">
                  <a16:creationId xmlns:a16="http://schemas.microsoft.com/office/drawing/2014/main" id="{57C8C380-C25B-4B8B-B177-F5225ED4EDF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60" y="3744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" name="Line 70">
              <a:extLst>
                <a:ext uri="{FF2B5EF4-FFF2-40B4-BE49-F238E27FC236}">
                  <a16:creationId xmlns:a16="http://schemas.microsoft.com/office/drawing/2014/main" id="{6AB7C081-6B50-4AFB-AEF2-108D1FA6EA4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60" y="3744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56" name="Group 71">
            <a:extLst>
              <a:ext uri="{FF2B5EF4-FFF2-40B4-BE49-F238E27FC236}">
                <a16:creationId xmlns:a16="http://schemas.microsoft.com/office/drawing/2014/main" id="{63AC2720-7507-4088-AED2-8FBC2F5258AF}"/>
              </a:ext>
            </a:extLst>
          </p:cNvPr>
          <p:cNvGrpSpPr>
            <a:grpSpLocks/>
          </p:cNvGrpSpPr>
          <p:nvPr/>
        </p:nvGrpSpPr>
        <p:grpSpPr bwMode="auto">
          <a:xfrm>
            <a:off x="6954112" y="3853381"/>
            <a:ext cx="152400" cy="152400"/>
            <a:chOff x="3360" y="3744"/>
            <a:chExt cx="96" cy="96"/>
          </a:xfrm>
        </p:grpSpPr>
        <p:sp>
          <p:nvSpPr>
            <p:cNvPr id="57" name="Line 72">
              <a:extLst>
                <a:ext uri="{FF2B5EF4-FFF2-40B4-BE49-F238E27FC236}">
                  <a16:creationId xmlns:a16="http://schemas.microsoft.com/office/drawing/2014/main" id="{AFCD4522-CF32-474C-BA92-615F2D157F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60" y="3744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" name="Line 73">
              <a:extLst>
                <a:ext uri="{FF2B5EF4-FFF2-40B4-BE49-F238E27FC236}">
                  <a16:creationId xmlns:a16="http://schemas.microsoft.com/office/drawing/2014/main" id="{FAFAF9FC-574D-4863-A455-A763C7DF3E9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60" y="3744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9" name="Arc 75">
            <a:extLst>
              <a:ext uri="{FF2B5EF4-FFF2-40B4-BE49-F238E27FC236}">
                <a16:creationId xmlns:a16="http://schemas.microsoft.com/office/drawing/2014/main" id="{F910C6BC-336B-4674-86E1-16A3D6344FF3}"/>
              </a:ext>
            </a:extLst>
          </p:cNvPr>
          <p:cNvSpPr>
            <a:spLocks/>
          </p:cNvSpPr>
          <p:nvPr/>
        </p:nvSpPr>
        <p:spPr bwMode="auto">
          <a:xfrm flipV="1">
            <a:off x="4979261" y="3026637"/>
            <a:ext cx="1219200" cy="1214438"/>
          </a:xfrm>
          <a:custGeom>
            <a:avLst/>
            <a:gdLst>
              <a:gd name="T0" fmla="*/ 123155 w 21423"/>
              <a:gd name="T1" fmla="*/ 0 h 21491"/>
              <a:gd name="T2" fmla="*/ 1219200 w 21423"/>
              <a:gd name="T3" fmla="*/ 1058416 h 21491"/>
              <a:gd name="T4" fmla="*/ 0 w 21423"/>
              <a:gd name="T5" fmla="*/ 1214438 h 2149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423" h="21491" fill="none" extrusionOk="0">
                <a:moveTo>
                  <a:pt x="2164" y="-1"/>
                </a:moveTo>
                <a:cubicBezTo>
                  <a:pt x="12157" y="1005"/>
                  <a:pt x="20138" y="8768"/>
                  <a:pt x="21422" y="18730"/>
                </a:cubicBezTo>
              </a:path>
              <a:path w="21423" h="21491" stroke="0" extrusionOk="0">
                <a:moveTo>
                  <a:pt x="2164" y="-1"/>
                </a:moveTo>
                <a:cubicBezTo>
                  <a:pt x="12157" y="1005"/>
                  <a:pt x="20138" y="8768"/>
                  <a:pt x="21422" y="18730"/>
                </a:cubicBezTo>
                <a:lnTo>
                  <a:pt x="0" y="21491"/>
                </a:lnTo>
                <a:lnTo>
                  <a:pt x="2164" y="-1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0" name="Arc 76">
            <a:extLst>
              <a:ext uri="{FF2B5EF4-FFF2-40B4-BE49-F238E27FC236}">
                <a16:creationId xmlns:a16="http://schemas.microsoft.com/office/drawing/2014/main" id="{EFA36743-80C0-466B-AD88-344F699767AD}"/>
              </a:ext>
            </a:extLst>
          </p:cNvPr>
          <p:cNvSpPr>
            <a:spLocks/>
          </p:cNvSpPr>
          <p:nvPr/>
        </p:nvSpPr>
        <p:spPr bwMode="auto">
          <a:xfrm flipH="1" flipV="1">
            <a:off x="6650899" y="3051514"/>
            <a:ext cx="1219200" cy="1214438"/>
          </a:xfrm>
          <a:custGeom>
            <a:avLst/>
            <a:gdLst>
              <a:gd name="T0" fmla="*/ 123155 w 21423"/>
              <a:gd name="T1" fmla="*/ 0 h 21491"/>
              <a:gd name="T2" fmla="*/ 1219200 w 21423"/>
              <a:gd name="T3" fmla="*/ 1058416 h 21491"/>
              <a:gd name="T4" fmla="*/ 0 w 21423"/>
              <a:gd name="T5" fmla="*/ 1214438 h 2149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423" h="21491" fill="none" extrusionOk="0">
                <a:moveTo>
                  <a:pt x="2164" y="-1"/>
                </a:moveTo>
                <a:cubicBezTo>
                  <a:pt x="12157" y="1005"/>
                  <a:pt x="20138" y="8768"/>
                  <a:pt x="21422" y="18730"/>
                </a:cubicBezTo>
              </a:path>
              <a:path w="21423" h="21491" stroke="0" extrusionOk="0">
                <a:moveTo>
                  <a:pt x="2164" y="-1"/>
                </a:moveTo>
                <a:cubicBezTo>
                  <a:pt x="12157" y="1005"/>
                  <a:pt x="20138" y="8768"/>
                  <a:pt x="21422" y="18730"/>
                </a:cubicBezTo>
                <a:lnTo>
                  <a:pt x="0" y="21491"/>
                </a:lnTo>
                <a:lnTo>
                  <a:pt x="2164" y="-1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4" name="Rectangle 23">
            <a:extLst>
              <a:ext uri="{FF2B5EF4-FFF2-40B4-BE49-F238E27FC236}">
                <a16:creationId xmlns:a16="http://schemas.microsoft.com/office/drawing/2014/main" id="{ECDD63D5-A9B9-4E3E-AF43-35843BFC5C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5379" y="5552842"/>
            <a:ext cx="609600" cy="555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65" name="Rectangle 22">
            <a:extLst>
              <a:ext uri="{FF2B5EF4-FFF2-40B4-BE49-F238E27FC236}">
                <a16:creationId xmlns:a16="http://schemas.microsoft.com/office/drawing/2014/main" id="{BE00507C-C017-4820-8134-8733AA319D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5779" y="5552842"/>
            <a:ext cx="609600" cy="555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66" name="Rectangle 21">
            <a:extLst>
              <a:ext uri="{FF2B5EF4-FFF2-40B4-BE49-F238E27FC236}">
                <a16:creationId xmlns:a16="http://schemas.microsoft.com/office/drawing/2014/main" id="{3FBF1D5A-CD73-42F4-A40B-3AEC54E1B3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9979" y="5552842"/>
            <a:ext cx="685800" cy="555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</a:rPr>
              <a:t>16</a:t>
            </a:r>
          </a:p>
        </p:txBody>
      </p:sp>
      <p:sp>
        <p:nvSpPr>
          <p:cNvPr id="67" name="Rectangle 20">
            <a:extLst>
              <a:ext uri="{FF2B5EF4-FFF2-40B4-BE49-F238E27FC236}">
                <a16:creationId xmlns:a16="http://schemas.microsoft.com/office/drawing/2014/main" id="{1C34279D-E3AA-437D-8880-BF2A829A8B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4179" y="5552842"/>
            <a:ext cx="685800" cy="555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</a:rPr>
              <a:t>16</a:t>
            </a:r>
          </a:p>
        </p:txBody>
      </p:sp>
      <p:sp>
        <p:nvSpPr>
          <p:cNvPr id="68" name="Rectangle 19">
            <a:extLst>
              <a:ext uri="{FF2B5EF4-FFF2-40B4-BE49-F238E27FC236}">
                <a16:creationId xmlns:a16="http://schemas.microsoft.com/office/drawing/2014/main" id="{403137CC-9A52-46BD-8171-4419D8AF22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8379" y="5552842"/>
            <a:ext cx="685800" cy="555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69" name="Rectangle 18">
            <a:extLst>
              <a:ext uri="{FF2B5EF4-FFF2-40B4-BE49-F238E27FC236}">
                <a16:creationId xmlns:a16="http://schemas.microsoft.com/office/drawing/2014/main" id="{D4A2F96C-8E51-42A4-B5D6-ECBA928CF4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779" y="5552842"/>
            <a:ext cx="609600" cy="555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70" name="Rectangle 17">
            <a:extLst>
              <a:ext uri="{FF2B5EF4-FFF2-40B4-BE49-F238E27FC236}">
                <a16:creationId xmlns:a16="http://schemas.microsoft.com/office/drawing/2014/main" id="{19AA3829-D655-4464-A83C-632E84E30F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779" y="5552842"/>
            <a:ext cx="381000" cy="555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en-GB" altLang="en-US" sz="1400"/>
              <a:t>y</a:t>
            </a:r>
          </a:p>
        </p:txBody>
      </p:sp>
      <p:sp>
        <p:nvSpPr>
          <p:cNvPr id="71" name="Rectangle 16">
            <a:extLst>
              <a:ext uri="{FF2B5EF4-FFF2-40B4-BE49-F238E27FC236}">
                <a16:creationId xmlns:a16="http://schemas.microsoft.com/office/drawing/2014/main" id="{7A7E3188-28B4-44A5-8126-8F7AB2EA4C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5379" y="4990867"/>
            <a:ext cx="60960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en-GB" altLang="en-US" sz="1400" dirty="0"/>
              <a:t>1</a:t>
            </a:r>
          </a:p>
        </p:txBody>
      </p:sp>
      <p:sp>
        <p:nvSpPr>
          <p:cNvPr id="72" name="Rectangle 15">
            <a:extLst>
              <a:ext uri="{FF2B5EF4-FFF2-40B4-BE49-F238E27FC236}">
                <a16:creationId xmlns:a16="http://schemas.microsoft.com/office/drawing/2014/main" id="{745C6A53-682A-4C49-92CA-6F776BA3CB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5779" y="4990867"/>
            <a:ext cx="60960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en-GB" altLang="en-US" sz="1400"/>
              <a:t>0.5</a:t>
            </a:r>
          </a:p>
        </p:txBody>
      </p:sp>
      <p:sp>
        <p:nvSpPr>
          <p:cNvPr id="73" name="Rectangle 14">
            <a:extLst>
              <a:ext uri="{FF2B5EF4-FFF2-40B4-BE49-F238E27FC236}">
                <a16:creationId xmlns:a16="http://schemas.microsoft.com/office/drawing/2014/main" id="{7360D085-B4D3-4FF1-A629-61F1E3D1CD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9979" y="4990867"/>
            <a:ext cx="68580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en-GB" altLang="en-US" sz="1400"/>
              <a:t>0.25</a:t>
            </a:r>
          </a:p>
        </p:txBody>
      </p:sp>
      <p:sp>
        <p:nvSpPr>
          <p:cNvPr id="74" name="Rectangle 13">
            <a:extLst>
              <a:ext uri="{FF2B5EF4-FFF2-40B4-BE49-F238E27FC236}">
                <a16:creationId xmlns:a16="http://schemas.microsoft.com/office/drawing/2014/main" id="{7646B0DA-A772-42B5-8F67-737466764C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4179" y="4990867"/>
            <a:ext cx="68580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en-GB" altLang="en-US" sz="1400" dirty="0"/>
              <a:t>-0.25</a:t>
            </a:r>
          </a:p>
        </p:txBody>
      </p:sp>
      <p:sp>
        <p:nvSpPr>
          <p:cNvPr id="75" name="Rectangle 12">
            <a:extLst>
              <a:ext uri="{FF2B5EF4-FFF2-40B4-BE49-F238E27FC236}">
                <a16:creationId xmlns:a16="http://schemas.microsoft.com/office/drawing/2014/main" id="{910A83C9-1CFE-41AB-B362-F8C87D1E30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8379" y="4990867"/>
            <a:ext cx="68580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en-GB" altLang="en-US" sz="1400" dirty="0"/>
              <a:t>-0.5</a:t>
            </a:r>
          </a:p>
        </p:txBody>
      </p:sp>
      <p:sp>
        <p:nvSpPr>
          <p:cNvPr id="76" name="Rectangle 11">
            <a:extLst>
              <a:ext uri="{FF2B5EF4-FFF2-40B4-BE49-F238E27FC236}">
                <a16:creationId xmlns:a16="http://schemas.microsoft.com/office/drawing/2014/main" id="{4B473256-567F-47CD-AAF7-88C351C7A3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304" y="4990867"/>
            <a:ext cx="60960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en-GB" altLang="en-US" sz="1400" dirty="0"/>
              <a:t>-1</a:t>
            </a:r>
          </a:p>
        </p:txBody>
      </p:sp>
      <p:sp>
        <p:nvSpPr>
          <p:cNvPr id="77" name="Rectangle 10">
            <a:extLst>
              <a:ext uri="{FF2B5EF4-FFF2-40B4-BE49-F238E27FC236}">
                <a16:creationId xmlns:a16="http://schemas.microsoft.com/office/drawing/2014/main" id="{3C001623-0850-4A64-BB8C-A9E359FD57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779" y="4990867"/>
            <a:ext cx="38100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en-GB" altLang="en-US" sz="1400"/>
              <a:t>x</a:t>
            </a:r>
          </a:p>
        </p:txBody>
      </p:sp>
      <p:sp>
        <p:nvSpPr>
          <p:cNvPr id="78" name="Line 24">
            <a:extLst>
              <a:ext uri="{FF2B5EF4-FFF2-40B4-BE49-F238E27FC236}">
                <a16:creationId xmlns:a16="http://schemas.microsoft.com/office/drawing/2014/main" id="{B112679A-8C0F-4E71-B09F-BECA9CF4E8EE}"/>
              </a:ext>
            </a:extLst>
          </p:cNvPr>
          <p:cNvSpPr>
            <a:spLocks noChangeShapeType="1"/>
          </p:cNvSpPr>
          <p:nvPr/>
        </p:nvSpPr>
        <p:spPr bwMode="auto">
          <a:xfrm>
            <a:off x="128254" y="4990867"/>
            <a:ext cx="42672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9" name="Line 25">
            <a:extLst>
              <a:ext uri="{FF2B5EF4-FFF2-40B4-BE49-F238E27FC236}">
                <a16:creationId xmlns:a16="http://schemas.microsoft.com/office/drawing/2014/main" id="{ACA37C74-BF69-4982-A4A8-7BAC51005A87}"/>
              </a:ext>
            </a:extLst>
          </p:cNvPr>
          <p:cNvSpPr>
            <a:spLocks noChangeShapeType="1"/>
          </p:cNvSpPr>
          <p:nvPr/>
        </p:nvSpPr>
        <p:spPr bwMode="auto">
          <a:xfrm>
            <a:off x="128254" y="5552842"/>
            <a:ext cx="426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0" name="Line 26">
            <a:extLst>
              <a:ext uri="{FF2B5EF4-FFF2-40B4-BE49-F238E27FC236}">
                <a16:creationId xmlns:a16="http://schemas.microsoft.com/office/drawing/2014/main" id="{86E1269F-5397-4023-9E3C-DD6C8C8D40E9}"/>
              </a:ext>
            </a:extLst>
          </p:cNvPr>
          <p:cNvSpPr>
            <a:spLocks noChangeShapeType="1"/>
          </p:cNvSpPr>
          <p:nvPr/>
        </p:nvSpPr>
        <p:spPr bwMode="auto">
          <a:xfrm>
            <a:off x="128254" y="6108467"/>
            <a:ext cx="42672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1" name="Line 27">
            <a:extLst>
              <a:ext uri="{FF2B5EF4-FFF2-40B4-BE49-F238E27FC236}">
                <a16:creationId xmlns:a16="http://schemas.microsoft.com/office/drawing/2014/main" id="{4E5EA57E-6F5A-4FAB-A4EF-6C31C9CEF54E}"/>
              </a:ext>
            </a:extLst>
          </p:cNvPr>
          <p:cNvSpPr>
            <a:spLocks noChangeShapeType="1"/>
          </p:cNvSpPr>
          <p:nvPr/>
        </p:nvSpPr>
        <p:spPr bwMode="auto">
          <a:xfrm>
            <a:off x="128254" y="4990867"/>
            <a:ext cx="0" cy="11176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2" name="Line 28">
            <a:extLst>
              <a:ext uri="{FF2B5EF4-FFF2-40B4-BE49-F238E27FC236}">
                <a16:creationId xmlns:a16="http://schemas.microsoft.com/office/drawing/2014/main" id="{36170BC8-9411-4F01-BF80-72FF0B8924B6}"/>
              </a:ext>
            </a:extLst>
          </p:cNvPr>
          <p:cNvSpPr>
            <a:spLocks noChangeShapeType="1"/>
          </p:cNvSpPr>
          <p:nvPr/>
        </p:nvSpPr>
        <p:spPr bwMode="auto">
          <a:xfrm>
            <a:off x="509254" y="4990867"/>
            <a:ext cx="0" cy="1117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3" name="Line 29">
            <a:extLst>
              <a:ext uri="{FF2B5EF4-FFF2-40B4-BE49-F238E27FC236}">
                <a16:creationId xmlns:a16="http://schemas.microsoft.com/office/drawing/2014/main" id="{47C3BF08-42A1-4C52-9D53-0249112E75C3}"/>
              </a:ext>
            </a:extLst>
          </p:cNvPr>
          <p:cNvSpPr>
            <a:spLocks noChangeShapeType="1"/>
          </p:cNvSpPr>
          <p:nvPr/>
        </p:nvSpPr>
        <p:spPr bwMode="auto">
          <a:xfrm>
            <a:off x="1118854" y="4990867"/>
            <a:ext cx="0" cy="1117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4" name="Line 30">
            <a:extLst>
              <a:ext uri="{FF2B5EF4-FFF2-40B4-BE49-F238E27FC236}">
                <a16:creationId xmlns:a16="http://schemas.microsoft.com/office/drawing/2014/main" id="{DFABC1CC-E5A0-4410-8847-BE1FEA435F51}"/>
              </a:ext>
            </a:extLst>
          </p:cNvPr>
          <p:cNvSpPr>
            <a:spLocks noChangeShapeType="1"/>
          </p:cNvSpPr>
          <p:nvPr/>
        </p:nvSpPr>
        <p:spPr bwMode="auto">
          <a:xfrm>
            <a:off x="1804654" y="4990867"/>
            <a:ext cx="0" cy="1117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5" name="Line 31">
            <a:extLst>
              <a:ext uri="{FF2B5EF4-FFF2-40B4-BE49-F238E27FC236}">
                <a16:creationId xmlns:a16="http://schemas.microsoft.com/office/drawing/2014/main" id="{25B8A77B-B6ED-4AE3-94A9-9CD976B1008A}"/>
              </a:ext>
            </a:extLst>
          </p:cNvPr>
          <p:cNvSpPr>
            <a:spLocks noChangeShapeType="1"/>
          </p:cNvSpPr>
          <p:nvPr/>
        </p:nvSpPr>
        <p:spPr bwMode="auto">
          <a:xfrm>
            <a:off x="2490454" y="4990867"/>
            <a:ext cx="0" cy="1117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6" name="Line 32">
            <a:extLst>
              <a:ext uri="{FF2B5EF4-FFF2-40B4-BE49-F238E27FC236}">
                <a16:creationId xmlns:a16="http://schemas.microsoft.com/office/drawing/2014/main" id="{2E419962-6A8A-48F8-BD1A-35AC7DEB0DDD}"/>
              </a:ext>
            </a:extLst>
          </p:cNvPr>
          <p:cNvSpPr>
            <a:spLocks noChangeShapeType="1"/>
          </p:cNvSpPr>
          <p:nvPr/>
        </p:nvSpPr>
        <p:spPr bwMode="auto">
          <a:xfrm>
            <a:off x="3176254" y="4990867"/>
            <a:ext cx="0" cy="1117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7" name="Line 33">
            <a:extLst>
              <a:ext uri="{FF2B5EF4-FFF2-40B4-BE49-F238E27FC236}">
                <a16:creationId xmlns:a16="http://schemas.microsoft.com/office/drawing/2014/main" id="{9F7CB97D-CD70-4EBD-A8AD-32CBBB12B806}"/>
              </a:ext>
            </a:extLst>
          </p:cNvPr>
          <p:cNvSpPr>
            <a:spLocks noChangeShapeType="1"/>
          </p:cNvSpPr>
          <p:nvPr/>
        </p:nvSpPr>
        <p:spPr bwMode="auto">
          <a:xfrm>
            <a:off x="3785854" y="4990867"/>
            <a:ext cx="0" cy="1117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8" name="Line 34">
            <a:extLst>
              <a:ext uri="{FF2B5EF4-FFF2-40B4-BE49-F238E27FC236}">
                <a16:creationId xmlns:a16="http://schemas.microsoft.com/office/drawing/2014/main" id="{26D5E2F3-959D-4AC9-8A37-D1FBDCE8D95C}"/>
              </a:ext>
            </a:extLst>
          </p:cNvPr>
          <p:cNvSpPr>
            <a:spLocks noChangeShapeType="1"/>
          </p:cNvSpPr>
          <p:nvPr/>
        </p:nvSpPr>
        <p:spPr bwMode="auto">
          <a:xfrm>
            <a:off x="4395454" y="4990867"/>
            <a:ext cx="0" cy="11176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9" name="Text Box 5">
            <a:extLst>
              <a:ext uri="{FF2B5EF4-FFF2-40B4-BE49-F238E27FC236}">
                <a16:creationId xmlns:a16="http://schemas.microsoft.com/office/drawing/2014/main" id="{2701C8D1-092C-4846-A557-78828DD4BF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5981" y="1324992"/>
            <a:ext cx="11430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 b="1" u="sng" dirty="0"/>
              <a:t>Example</a:t>
            </a:r>
          </a:p>
        </p:txBody>
      </p:sp>
      <p:sp>
        <p:nvSpPr>
          <p:cNvPr id="90" name="Text Box 6">
            <a:extLst>
              <a:ext uri="{FF2B5EF4-FFF2-40B4-BE49-F238E27FC236}">
                <a16:creationId xmlns:a16="http://schemas.microsoft.com/office/drawing/2014/main" id="{7281767D-0D06-4D03-BE03-C35678BDC7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5981" y="1629792"/>
            <a:ext cx="34290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/>
              <a:t>Sketch the graph of the function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9AD8E762-6B74-4381-B5AF-38A5ADB73922}"/>
                  </a:ext>
                </a:extLst>
              </p:cNvPr>
              <p:cNvSpPr txBox="1"/>
              <p:nvPr/>
            </p:nvSpPr>
            <p:spPr>
              <a:xfrm>
                <a:off x="5788981" y="1959598"/>
                <a:ext cx="995785" cy="6705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9AD8E762-6B74-4381-B5AF-38A5ADB739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8981" y="1959598"/>
                <a:ext cx="995785" cy="67056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" name="テキスト ボックス 91">
                <a:extLst>
                  <a:ext uri="{FF2B5EF4-FFF2-40B4-BE49-F238E27FC236}">
                    <a16:creationId xmlns:a16="http://schemas.microsoft.com/office/drawing/2014/main" id="{208B9260-2128-4B70-B5C2-3B732FFA07E6}"/>
                  </a:ext>
                </a:extLst>
              </p:cNvPr>
              <p:cNvSpPr txBox="1"/>
              <p:nvPr/>
            </p:nvSpPr>
            <p:spPr>
              <a:xfrm>
                <a:off x="7682045" y="3746420"/>
                <a:ext cx="833305" cy="5549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GB" sz="16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2" name="テキスト ボックス 91">
                <a:extLst>
                  <a:ext uri="{FF2B5EF4-FFF2-40B4-BE49-F238E27FC236}">
                    <a16:creationId xmlns:a16="http://schemas.microsoft.com/office/drawing/2014/main" id="{208B9260-2128-4B70-B5C2-3B732FFA07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2045" y="3746420"/>
                <a:ext cx="833305" cy="55496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94490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8" grpId="0" animBg="1"/>
      <p:bldP spid="39" grpId="0"/>
      <p:bldP spid="40" grpId="0"/>
      <p:bldP spid="59" grpId="0" animBg="1"/>
      <p:bldP spid="60" grpId="0" animBg="1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/>
      <p:bldP spid="90" grpId="0"/>
      <p:bldP spid="5" grpId="0"/>
      <p:bldP spid="92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CD312F0-3C21-4E1C-B571-7C40C6F578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5EA2D25-48CA-438E-AF4C-314E7D6F863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01D4533-11C3-45D8-8209-0DC577D6BFB6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450</TotalTime>
  <Words>431</Words>
  <Application>Microsoft Office PowerPoint</Application>
  <PresentationFormat>On-screen Show (4:3)</PresentationFormat>
  <Paragraphs>82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6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Segoe UI Black</vt:lpstr>
      <vt:lpstr>Wingdings</vt:lpstr>
      <vt:lpstr>Office テーマ</vt:lpstr>
      <vt:lpstr>Equation</vt:lpstr>
      <vt:lpstr>PowerPoint Presentation</vt:lpstr>
      <vt:lpstr>Graphs and Transformations</vt:lpstr>
      <vt:lpstr>Graphs and Transformations</vt:lpstr>
      <vt:lpstr>Graphs and Transformations</vt:lpstr>
      <vt:lpstr>Graphs and Transformations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94</cp:revision>
  <dcterms:created xsi:type="dcterms:W3CDTF">2017-08-14T15:35:38Z</dcterms:created>
  <dcterms:modified xsi:type="dcterms:W3CDTF">2021-03-29T09:17:05Z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