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1.jpe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62.png"/><Relationship Id="rId4" Type="http://schemas.openxmlformats.org/officeDocument/2006/relationships/image" Target="../media/image5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64.png"/><Relationship Id="rId4" Type="http://schemas.openxmlformats.org/officeDocument/2006/relationships/image" Target="../media/image5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66.png"/><Relationship Id="rId4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4B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Quartic graphs are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𝒅𝒙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𝒆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numbers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9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quartic equation can take a number of different forms depending on its exact nature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 can have up to 4 roots, and up to 3 turning points…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t="-766" r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12">
            <a:extLst>
              <a:ext uri="{FF2B5EF4-FFF2-40B4-BE49-F238E27FC236}">
                <a16:creationId xmlns:a16="http://schemas.microsoft.com/office/drawing/2014/main" id="{92946B1E-5379-4A5E-A1D5-7D9062E57719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104444" y="4113385"/>
            <a:ext cx="0" cy="250350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26">
                <a:extLst>
                  <a:ext uri="{FF2B5EF4-FFF2-40B4-BE49-F238E27FC236}">
                    <a16:creationId xmlns:a16="http://schemas.microsoft.com/office/drawing/2014/main" id="{F7E521BC-E944-4479-96A1-697AEB0A18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97043" y="5211247"/>
                <a:ext cx="339195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altLang="en-US" sz="1400" dirty="0"/>
              </a:p>
            </p:txBody>
          </p:sp>
        </mc:Choice>
        <mc:Fallback xmlns="">
          <p:sp>
            <p:nvSpPr>
              <p:cNvPr id="7" name="Text Box 26">
                <a:extLst>
                  <a:ext uri="{FF2B5EF4-FFF2-40B4-BE49-F238E27FC236}">
                    <a16:creationId xmlns:a16="http://schemas.microsoft.com/office/drawing/2014/main" id="{F7E521BC-E944-4479-96A1-697AEB0A18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97043" y="5211247"/>
                <a:ext cx="3391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27">
                <a:extLst>
                  <a:ext uri="{FF2B5EF4-FFF2-40B4-BE49-F238E27FC236}">
                    <a16:creationId xmlns:a16="http://schemas.microsoft.com/office/drawing/2014/main" id="{DC52AFA4-BCB8-43FD-8F4A-7046991C80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50500" y="3961746"/>
                <a:ext cx="34163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altLang="en-US" sz="1400" dirty="0"/>
              </a:p>
            </p:txBody>
          </p:sp>
        </mc:Choice>
        <mc:Fallback xmlns="">
          <p:sp>
            <p:nvSpPr>
              <p:cNvPr id="8" name="Text Box 27">
                <a:extLst>
                  <a:ext uri="{FF2B5EF4-FFF2-40B4-BE49-F238E27FC236}">
                    <a16:creationId xmlns:a16="http://schemas.microsoft.com/office/drawing/2014/main" id="{DC52AFA4-BCB8-43FD-8F4A-7046991C80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50500" y="3961746"/>
                <a:ext cx="341632" cy="307777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ine 12">
            <a:extLst>
              <a:ext uri="{FF2B5EF4-FFF2-40B4-BE49-F238E27FC236}">
                <a16:creationId xmlns:a16="http://schemas.microsoft.com/office/drawing/2014/main" id="{98D86289-ADF4-431B-8BEF-82295A3F5D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04444" y="4115635"/>
            <a:ext cx="0" cy="250350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FAB74B25-BB3A-41D7-ADB2-9A4831A1D58D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587917" y="1200738"/>
            <a:ext cx="0" cy="250350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26">
                <a:extLst>
                  <a:ext uri="{FF2B5EF4-FFF2-40B4-BE49-F238E27FC236}">
                    <a16:creationId xmlns:a16="http://schemas.microsoft.com/office/drawing/2014/main" id="{B375C7C5-275B-43DA-ACE0-606D47E459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80516" y="2298600"/>
                <a:ext cx="339195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altLang="en-US" sz="1400" dirty="0"/>
              </a:p>
            </p:txBody>
          </p:sp>
        </mc:Choice>
        <mc:Fallback xmlns="">
          <p:sp>
            <p:nvSpPr>
              <p:cNvPr id="17" name="Text Box 26">
                <a:extLst>
                  <a:ext uri="{FF2B5EF4-FFF2-40B4-BE49-F238E27FC236}">
                    <a16:creationId xmlns:a16="http://schemas.microsoft.com/office/drawing/2014/main" id="{B375C7C5-275B-43DA-ACE0-606D47E45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80516" y="2298600"/>
                <a:ext cx="3391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27">
                <a:extLst>
                  <a:ext uri="{FF2B5EF4-FFF2-40B4-BE49-F238E27FC236}">
                    <a16:creationId xmlns:a16="http://schemas.microsoft.com/office/drawing/2014/main" id="{C1ED11AC-C933-43A7-BAB9-8AB91C6173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33973" y="1049099"/>
                <a:ext cx="34163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altLang="en-US" sz="1400" dirty="0"/>
              </a:p>
            </p:txBody>
          </p:sp>
        </mc:Choice>
        <mc:Fallback xmlns="">
          <p:sp>
            <p:nvSpPr>
              <p:cNvPr id="18" name="Text Box 27">
                <a:extLst>
                  <a:ext uri="{FF2B5EF4-FFF2-40B4-BE49-F238E27FC236}">
                    <a16:creationId xmlns:a16="http://schemas.microsoft.com/office/drawing/2014/main" id="{C1ED11AC-C933-43A7-BAB9-8AB91C6173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33973" y="1049099"/>
                <a:ext cx="341632" cy="307777"/>
              </a:xfrm>
              <a:prstGeom prst="rect">
                <a:avLst/>
              </a:prstGeom>
              <a:blipFill>
                <a:blip r:embed="rId6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Line 12">
            <a:extLst>
              <a:ext uri="{FF2B5EF4-FFF2-40B4-BE49-F238E27FC236}">
                <a16:creationId xmlns:a16="http://schemas.microsoft.com/office/drawing/2014/main" id="{B586248D-B574-4791-BB13-8417D961DF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87917" y="1202988"/>
            <a:ext cx="0" cy="250350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12">
            <a:extLst>
              <a:ext uri="{FF2B5EF4-FFF2-40B4-BE49-F238E27FC236}">
                <a16:creationId xmlns:a16="http://schemas.microsoft.com/office/drawing/2014/main" id="{990CB282-F36D-46ED-B1C7-D96D5C82FA6C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587917" y="4113385"/>
            <a:ext cx="0" cy="250350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26">
                <a:extLst>
                  <a:ext uri="{FF2B5EF4-FFF2-40B4-BE49-F238E27FC236}">
                    <a16:creationId xmlns:a16="http://schemas.microsoft.com/office/drawing/2014/main" id="{2546B656-0474-4D8E-8F21-DD6A31995F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80516" y="5211247"/>
                <a:ext cx="339195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altLang="en-US" sz="1400" dirty="0"/>
              </a:p>
            </p:txBody>
          </p:sp>
        </mc:Choice>
        <mc:Fallback xmlns="">
          <p:sp>
            <p:nvSpPr>
              <p:cNvPr id="21" name="Text Box 26">
                <a:extLst>
                  <a:ext uri="{FF2B5EF4-FFF2-40B4-BE49-F238E27FC236}">
                    <a16:creationId xmlns:a16="http://schemas.microsoft.com/office/drawing/2014/main" id="{2546B656-0474-4D8E-8F21-DD6A31995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80516" y="5211247"/>
                <a:ext cx="33919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27">
                <a:extLst>
                  <a:ext uri="{FF2B5EF4-FFF2-40B4-BE49-F238E27FC236}">
                    <a16:creationId xmlns:a16="http://schemas.microsoft.com/office/drawing/2014/main" id="{EA39EF0E-5256-4E41-A65F-92A415E033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33973" y="3961746"/>
                <a:ext cx="34163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altLang="en-US" sz="1400" dirty="0"/>
              </a:p>
            </p:txBody>
          </p:sp>
        </mc:Choice>
        <mc:Fallback xmlns="">
          <p:sp>
            <p:nvSpPr>
              <p:cNvPr id="22" name="Text Box 27">
                <a:extLst>
                  <a:ext uri="{FF2B5EF4-FFF2-40B4-BE49-F238E27FC236}">
                    <a16:creationId xmlns:a16="http://schemas.microsoft.com/office/drawing/2014/main" id="{EA39EF0E-5256-4E41-A65F-92A415E03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33973" y="3961746"/>
                <a:ext cx="341632" cy="307777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Line 12">
            <a:extLst>
              <a:ext uri="{FF2B5EF4-FFF2-40B4-BE49-F238E27FC236}">
                <a16:creationId xmlns:a16="http://schemas.microsoft.com/office/drawing/2014/main" id="{0735CD95-6E3C-4966-93BC-3EF6B1A37D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87917" y="4115635"/>
            <a:ext cx="0" cy="250350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フリーフォーム: 図形 25">
            <a:extLst>
              <a:ext uri="{FF2B5EF4-FFF2-40B4-BE49-F238E27FC236}">
                <a16:creationId xmlns:a16="http://schemas.microsoft.com/office/drawing/2014/main" id="{B2889090-80BB-4186-AC9C-CB3AFFF4A1F3}"/>
              </a:ext>
            </a:extLst>
          </p:cNvPr>
          <p:cNvSpPr/>
          <p:nvPr/>
        </p:nvSpPr>
        <p:spPr>
          <a:xfrm>
            <a:off x="1109340" y="4269523"/>
            <a:ext cx="1988598" cy="1057850"/>
          </a:xfrm>
          <a:custGeom>
            <a:avLst/>
            <a:gdLst>
              <a:gd name="connsiteX0" fmla="*/ 0 w 1988598"/>
              <a:gd name="connsiteY0" fmla="*/ 0 h 1057850"/>
              <a:gd name="connsiteX1" fmla="*/ 408373 w 1988598"/>
              <a:gd name="connsiteY1" fmla="*/ 870012 h 1057850"/>
              <a:gd name="connsiteX2" fmla="*/ 976544 w 1988598"/>
              <a:gd name="connsiteY2" fmla="*/ 1056443 h 1057850"/>
              <a:gd name="connsiteX3" fmla="*/ 1526959 w 1988598"/>
              <a:gd name="connsiteY3" fmla="*/ 932156 h 1057850"/>
              <a:gd name="connsiteX4" fmla="*/ 1811045 w 1988598"/>
              <a:gd name="connsiteY4" fmla="*/ 532660 h 1057850"/>
              <a:gd name="connsiteX5" fmla="*/ 1988598 w 1988598"/>
              <a:gd name="connsiteY5" fmla="*/ 8878 h 105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88598" h="1057850">
                <a:moveTo>
                  <a:pt x="0" y="0"/>
                </a:moveTo>
                <a:cubicBezTo>
                  <a:pt x="122808" y="346969"/>
                  <a:pt x="245616" y="693938"/>
                  <a:pt x="408373" y="870012"/>
                </a:cubicBezTo>
                <a:cubicBezTo>
                  <a:pt x="571130" y="1046086"/>
                  <a:pt x="790113" y="1046086"/>
                  <a:pt x="976544" y="1056443"/>
                </a:cubicBezTo>
                <a:cubicBezTo>
                  <a:pt x="1162975" y="1066800"/>
                  <a:pt x="1387876" y="1019453"/>
                  <a:pt x="1526959" y="932156"/>
                </a:cubicBezTo>
                <a:cubicBezTo>
                  <a:pt x="1666042" y="844859"/>
                  <a:pt x="1734105" y="686540"/>
                  <a:pt x="1811045" y="532660"/>
                </a:cubicBezTo>
                <a:cubicBezTo>
                  <a:pt x="1887985" y="378780"/>
                  <a:pt x="1938291" y="193829"/>
                  <a:pt x="198859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フリーフォーム: 図形 27">
            <a:extLst>
              <a:ext uri="{FF2B5EF4-FFF2-40B4-BE49-F238E27FC236}">
                <a16:creationId xmlns:a16="http://schemas.microsoft.com/office/drawing/2014/main" id="{5FD5B367-4E80-4E39-AA9D-2E52ED790D38}"/>
              </a:ext>
            </a:extLst>
          </p:cNvPr>
          <p:cNvSpPr/>
          <p:nvPr/>
        </p:nvSpPr>
        <p:spPr>
          <a:xfrm>
            <a:off x="5572634" y="1545832"/>
            <a:ext cx="1864310" cy="1919183"/>
          </a:xfrm>
          <a:custGeom>
            <a:avLst/>
            <a:gdLst>
              <a:gd name="connsiteX0" fmla="*/ 0 w 1864310"/>
              <a:gd name="connsiteY0" fmla="*/ 142043 h 1919183"/>
              <a:gd name="connsiteX1" fmla="*/ 648070 w 1864310"/>
              <a:gd name="connsiteY1" fmla="*/ 1642369 h 1919183"/>
              <a:gd name="connsiteX2" fmla="*/ 1145219 w 1864310"/>
              <a:gd name="connsiteY2" fmla="*/ 1020932 h 1919183"/>
              <a:gd name="connsiteX3" fmla="*/ 1518081 w 1864310"/>
              <a:gd name="connsiteY3" fmla="*/ 1899822 h 1919183"/>
              <a:gd name="connsiteX4" fmla="*/ 1864310 w 1864310"/>
              <a:gd name="connsiteY4" fmla="*/ 0 h 1919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310" h="1919183">
                <a:moveTo>
                  <a:pt x="0" y="142043"/>
                </a:moveTo>
                <a:cubicBezTo>
                  <a:pt x="228600" y="818965"/>
                  <a:pt x="457200" y="1495888"/>
                  <a:pt x="648070" y="1642369"/>
                </a:cubicBezTo>
                <a:cubicBezTo>
                  <a:pt x="838940" y="1788850"/>
                  <a:pt x="1000217" y="978023"/>
                  <a:pt x="1145219" y="1020932"/>
                </a:cubicBezTo>
                <a:cubicBezTo>
                  <a:pt x="1290221" y="1063841"/>
                  <a:pt x="1398233" y="2069977"/>
                  <a:pt x="1518081" y="1899822"/>
                </a:cubicBezTo>
                <a:cubicBezTo>
                  <a:pt x="1637929" y="1729667"/>
                  <a:pt x="1751119" y="864833"/>
                  <a:pt x="186431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C1315C7C-8BC1-4A95-B7FD-F9EE462B4062}"/>
              </a:ext>
            </a:extLst>
          </p:cNvPr>
          <p:cNvSpPr/>
          <p:nvPr/>
        </p:nvSpPr>
        <p:spPr>
          <a:xfrm>
            <a:off x="5056123" y="4646818"/>
            <a:ext cx="2263805" cy="1648982"/>
          </a:xfrm>
          <a:custGeom>
            <a:avLst/>
            <a:gdLst>
              <a:gd name="connsiteX0" fmla="*/ 0 w 2263805"/>
              <a:gd name="connsiteY0" fmla="*/ 1533572 h 1648982"/>
              <a:gd name="connsiteX1" fmla="*/ 852256 w 2263805"/>
              <a:gd name="connsiteY1" fmla="*/ 15490 h 1648982"/>
              <a:gd name="connsiteX2" fmla="*/ 1322772 w 2263805"/>
              <a:gd name="connsiteY2" fmla="*/ 716826 h 1648982"/>
              <a:gd name="connsiteX3" fmla="*/ 1669002 w 2263805"/>
              <a:gd name="connsiteY3" fmla="*/ 210799 h 1648982"/>
              <a:gd name="connsiteX4" fmla="*/ 2263805 w 2263805"/>
              <a:gd name="connsiteY4" fmla="*/ 1648982 h 164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805" h="1648982">
                <a:moveTo>
                  <a:pt x="0" y="1533572"/>
                </a:moveTo>
                <a:cubicBezTo>
                  <a:pt x="315897" y="842593"/>
                  <a:pt x="631794" y="151614"/>
                  <a:pt x="852256" y="15490"/>
                </a:cubicBezTo>
                <a:cubicBezTo>
                  <a:pt x="1072718" y="-120634"/>
                  <a:pt x="1186648" y="684275"/>
                  <a:pt x="1322772" y="716826"/>
                </a:cubicBezTo>
                <a:cubicBezTo>
                  <a:pt x="1458896" y="749377"/>
                  <a:pt x="1512163" y="55440"/>
                  <a:pt x="1669002" y="210799"/>
                </a:cubicBezTo>
                <a:cubicBezTo>
                  <a:pt x="1825841" y="366158"/>
                  <a:pt x="2044823" y="1007570"/>
                  <a:pt x="2263805" y="1648982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Line 34">
            <a:extLst>
              <a:ext uri="{FF2B5EF4-FFF2-40B4-BE49-F238E27FC236}">
                <a16:creationId xmlns:a16="http://schemas.microsoft.com/office/drawing/2014/main" id="{AA9B3DF2-80B0-41FF-B398-C29AF18104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27329" y="5517919"/>
            <a:ext cx="167195" cy="56553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Text Box 35">
            <a:extLst>
              <a:ext uri="{FF2B5EF4-FFF2-40B4-BE49-F238E27FC236}">
                <a16:creationId xmlns:a16="http://schemas.microsoft.com/office/drawing/2014/main" id="{445E5C7D-B9E5-4DFA-B09B-67B69CD0B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894" y="6139695"/>
            <a:ext cx="1219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‘repeated root’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379AFF84-8526-4F9F-BBC8-2F270B964C9B}"/>
                  </a:ext>
                </a:extLst>
              </p:cNvPr>
              <p:cNvSpPr txBox="1"/>
              <p:nvPr/>
            </p:nvSpPr>
            <p:spPr>
              <a:xfrm>
                <a:off x="3048899" y="3930969"/>
                <a:ext cx="750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379AFF84-8526-4F9F-BBC8-2F270B964C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899" y="3930969"/>
                <a:ext cx="75071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869C122-4202-41A3-A705-7EF74DB25D72}"/>
                  </a:ext>
                </a:extLst>
              </p:cNvPr>
              <p:cNvSpPr txBox="1"/>
              <p:nvPr/>
            </p:nvSpPr>
            <p:spPr>
              <a:xfrm>
                <a:off x="7464309" y="1151752"/>
                <a:ext cx="750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869C122-4202-41A3-A705-7EF74DB25D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309" y="1151752"/>
                <a:ext cx="75071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D2164DE-6DFB-47D9-B5F6-E135194DC218}"/>
                  </a:ext>
                </a:extLst>
              </p:cNvPr>
              <p:cNvSpPr txBox="1"/>
              <p:nvPr/>
            </p:nvSpPr>
            <p:spPr>
              <a:xfrm>
                <a:off x="6675605" y="4538552"/>
                <a:ext cx="750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D2164DE-6DFB-47D9-B5F6-E135194DC2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605" y="4538552"/>
                <a:ext cx="75071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8806631E-2795-48D4-BCB6-0461855D1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77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13" grpId="0" animBg="1"/>
      <p:bldP spid="16" grpId="0" animBg="1"/>
      <p:bldP spid="17" grpId="0"/>
      <p:bldP spid="18" grpId="0"/>
      <p:bldP spid="19" grpId="0" animBg="1"/>
      <p:bldP spid="20" grpId="0" animBg="1"/>
      <p:bldP spid="21" grpId="0"/>
      <p:bldP spid="22" grpId="0"/>
      <p:bldP spid="23" grpId="0" animBg="1"/>
      <p:bldP spid="26" grpId="0" animBg="1"/>
      <p:bldP spid="28" grpId="0" animBg="1"/>
      <p:bldP spid="32" grpId="0" animBg="1"/>
      <p:bldP spid="33" grpId="0" animBg="1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Quartic graphs are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𝒅𝒙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𝒆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numbers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9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Sketch the curve: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There will be roots where x = -1, -2, 1 and 2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=4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t="-766" r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Line 12">
            <a:extLst>
              <a:ext uri="{FF2B5EF4-FFF2-40B4-BE49-F238E27FC236}">
                <a16:creationId xmlns:a16="http://schemas.microsoft.com/office/drawing/2014/main" id="{8089F2C2-0F1F-4EED-94D4-A8BD266F38B6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552406" y="2159527"/>
            <a:ext cx="0" cy="250350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6">
                <a:extLst>
                  <a:ext uri="{FF2B5EF4-FFF2-40B4-BE49-F238E27FC236}">
                    <a16:creationId xmlns:a16="http://schemas.microsoft.com/office/drawing/2014/main" id="{AE3EF7CA-26C0-447E-AF4C-DB34F93E98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45005" y="3257389"/>
                <a:ext cx="339195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altLang="en-US" sz="1400" dirty="0"/>
              </a:p>
            </p:txBody>
          </p:sp>
        </mc:Choice>
        <mc:Fallback xmlns="">
          <p:sp>
            <p:nvSpPr>
              <p:cNvPr id="27" name="Text Box 26">
                <a:extLst>
                  <a:ext uri="{FF2B5EF4-FFF2-40B4-BE49-F238E27FC236}">
                    <a16:creationId xmlns:a16="http://schemas.microsoft.com/office/drawing/2014/main" id="{AE3EF7CA-26C0-447E-AF4C-DB34F93E9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45005" y="3257389"/>
                <a:ext cx="3391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27">
                <a:extLst>
                  <a:ext uri="{FF2B5EF4-FFF2-40B4-BE49-F238E27FC236}">
                    <a16:creationId xmlns:a16="http://schemas.microsoft.com/office/drawing/2014/main" id="{A4FD94C6-3849-487A-8B7D-BCE3664315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8462" y="2007888"/>
                <a:ext cx="34163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altLang="en-US" sz="1400" dirty="0"/>
              </a:p>
            </p:txBody>
          </p:sp>
        </mc:Choice>
        <mc:Fallback xmlns="">
          <p:sp>
            <p:nvSpPr>
              <p:cNvPr id="29" name="Text Box 27">
                <a:extLst>
                  <a:ext uri="{FF2B5EF4-FFF2-40B4-BE49-F238E27FC236}">
                    <a16:creationId xmlns:a16="http://schemas.microsoft.com/office/drawing/2014/main" id="{A4FD94C6-3849-487A-8B7D-BCE366431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98462" y="2007888"/>
                <a:ext cx="341632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Line 12">
            <a:extLst>
              <a:ext uri="{FF2B5EF4-FFF2-40B4-BE49-F238E27FC236}">
                <a16:creationId xmlns:a16="http://schemas.microsoft.com/office/drawing/2014/main" id="{461181D7-590B-45BF-81F8-5AEE63425B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2406" y="2161777"/>
            <a:ext cx="0" cy="250350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" name="Group 23">
            <a:extLst>
              <a:ext uri="{FF2B5EF4-FFF2-40B4-BE49-F238E27FC236}">
                <a16:creationId xmlns:a16="http://schemas.microsoft.com/office/drawing/2014/main" id="{3B97EC70-DA14-4D91-97EE-0EFE729DC7DC}"/>
              </a:ext>
            </a:extLst>
          </p:cNvPr>
          <p:cNvGrpSpPr>
            <a:grpSpLocks/>
          </p:cNvGrpSpPr>
          <p:nvPr/>
        </p:nvGrpSpPr>
        <p:grpSpPr bwMode="auto">
          <a:xfrm>
            <a:off x="6872721" y="3335077"/>
            <a:ext cx="152400" cy="152400"/>
            <a:chOff x="2736" y="2496"/>
            <a:chExt cx="96" cy="96"/>
          </a:xfrm>
        </p:grpSpPr>
        <p:sp>
          <p:nvSpPr>
            <p:cNvPr id="38" name="Line 24">
              <a:extLst>
                <a:ext uri="{FF2B5EF4-FFF2-40B4-BE49-F238E27FC236}">
                  <a16:creationId xmlns:a16="http://schemas.microsoft.com/office/drawing/2014/main" id="{D07626D2-9B67-43B1-B666-FF0CFF80E5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25">
              <a:extLst>
                <a:ext uri="{FF2B5EF4-FFF2-40B4-BE49-F238E27FC236}">
                  <a16:creationId xmlns:a16="http://schemas.microsoft.com/office/drawing/2014/main" id="{B6C38FA8-D18C-4DA2-915D-F21750A598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0" name="Text Box 31">
            <a:extLst>
              <a:ext uri="{FF2B5EF4-FFF2-40B4-BE49-F238E27FC236}">
                <a16:creationId xmlns:a16="http://schemas.microsoft.com/office/drawing/2014/main" id="{ED738A48-7C0B-4B4D-8255-010C9577A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3093" y="3439201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41" name="Group 23">
            <a:extLst>
              <a:ext uri="{FF2B5EF4-FFF2-40B4-BE49-F238E27FC236}">
                <a16:creationId xmlns:a16="http://schemas.microsoft.com/office/drawing/2014/main" id="{2B19D6FB-4AC9-4C9A-913E-A5E021478226}"/>
              </a:ext>
            </a:extLst>
          </p:cNvPr>
          <p:cNvGrpSpPr>
            <a:grpSpLocks/>
          </p:cNvGrpSpPr>
          <p:nvPr/>
        </p:nvGrpSpPr>
        <p:grpSpPr bwMode="auto">
          <a:xfrm>
            <a:off x="7345435" y="3335077"/>
            <a:ext cx="152400" cy="152400"/>
            <a:chOff x="2736" y="2496"/>
            <a:chExt cx="96" cy="96"/>
          </a:xfrm>
        </p:grpSpPr>
        <p:sp>
          <p:nvSpPr>
            <p:cNvPr id="42" name="Line 24">
              <a:extLst>
                <a:ext uri="{FF2B5EF4-FFF2-40B4-BE49-F238E27FC236}">
                  <a16:creationId xmlns:a16="http://schemas.microsoft.com/office/drawing/2014/main" id="{4DA2FE1C-E6DA-4836-946E-3508CF1B4E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Line 25">
              <a:extLst>
                <a:ext uri="{FF2B5EF4-FFF2-40B4-BE49-F238E27FC236}">
                  <a16:creationId xmlns:a16="http://schemas.microsoft.com/office/drawing/2014/main" id="{4871A4A6-96D9-4677-92A3-D3977C3C0D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4" name="Group 23">
            <a:extLst>
              <a:ext uri="{FF2B5EF4-FFF2-40B4-BE49-F238E27FC236}">
                <a16:creationId xmlns:a16="http://schemas.microsoft.com/office/drawing/2014/main" id="{7BE72AB5-DEC7-43C8-8108-CEC10BAE361F}"/>
              </a:ext>
            </a:extLst>
          </p:cNvPr>
          <p:cNvGrpSpPr>
            <a:grpSpLocks/>
          </p:cNvGrpSpPr>
          <p:nvPr/>
        </p:nvGrpSpPr>
        <p:grpSpPr bwMode="auto">
          <a:xfrm>
            <a:off x="5606978" y="3321054"/>
            <a:ext cx="152400" cy="152400"/>
            <a:chOff x="2736" y="2496"/>
            <a:chExt cx="96" cy="96"/>
          </a:xfrm>
        </p:grpSpPr>
        <p:sp>
          <p:nvSpPr>
            <p:cNvPr id="45" name="Line 24">
              <a:extLst>
                <a:ext uri="{FF2B5EF4-FFF2-40B4-BE49-F238E27FC236}">
                  <a16:creationId xmlns:a16="http://schemas.microsoft.com/office/drawing/2014/main" id="{611FAAC3-29F8-46DC-98EB-A2F97D187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25">
              <a:extLst>
                <a:ext uri="{FF2B5EF4-FFF2-40B4-BE49-F238E27FC236}">
                  <a16:creationId xmlns:a16="http://schemas.microsoft.com/office/drawing/2014/main" id="{F7772761-B380-4ED4-A79B-EF443E6577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" name="Group 23">
            <a:extLst>
              <a:ext uri="{FF2B5EF4-FFF2-40B4-BE49-F238E27FC236}">
                <a16:creationId xmlns:a16="http://schemas.microsoft.com/office/drawing/2014/main" id="{D3400E94-50D5-467D-8099-0583AD62EC7B}"/>
              </a:ext>
            </a:extLst>
          </p:cNvPr>
          <p:cNvGrpSpPr>
            <a:grpSpLocks/>
          </p:cNvGrpSpPr>
          <p:nvPr/>
        </p:nvGrpSpPr>
        <p:grpSpPr bwMode="auto">
          <a:xfrm>
            <a:off x="6079692" y="3321054"/>
            <a:ext cx="152400" cy="152400"/>
            <a:chOff x="2736" y="2496"/>
            <a:chExt cx="96" cy="96"/>
          </a:xfrm>
        </p:grpSpPr>
        <p:sp>
          <p:nvSpPr>
            <p:cNvPr id="48" name="Line 24">
              <a:extLst>
                <a:ext uri="{FF2B5EF4-FFF2-40B4-BE49-F238E27FC236}">
                  <a16:creationId xmlns:a16="http://schemas.microsoft.com/office/drawing/2014/main" id="{76D70C8F-48BD-4465-BA45-FC882D2A61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Line 25">
              <a:extLst>
                <a:ext uri="{FF2B5EF4-FFF2-40B4-BE49-F238E27FC236}">
                  <a16:creationId xmlns:a16="http://schemas.microsoft.com/office/drawing/2014/main" id="{A2959A98-7088-4336-9F53-128A6C13F0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0" name="Text Box 31">
            <a:extLst>
              <a:ext uri="{FF2B5EF4-FFF2-40B4-BE49-F238E27FC236}">
                <a16:creationId xmlns:a16="http://schemas.microsoft.com/office/drawing/2014/main" id="{65FF352C-7A42-4891-A644-605202CF6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9049" y="3439201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1" name="Text Box 31">
            <a:extLst>
              <a:ext uri="{FF2B5EF4-FFF2-40B4-BE49-F238E27FC236}">
                <a16:creationId xmlns:a16="http://schemas.microsoft.com/office/drawing/2014/main" id="{18AE3D52-AAA1-4C6B-90C8-51707F604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4677" y="3439200"/>
            <a:ext cx="381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52" name="Text Box 31">
            <a:extLst>
              <a:ext uri="{FF2B5EF4-FFF2-40B4-BE49-F238E27FC236}">
                <a16:creationId xmlns:a16="http://schemas.microsoft.com/office/drawing/2014/main" id="{6B07A859-9590-43BD-B111-380B1C0D9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990" y="3439200"/>
            <a:ext cx="381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53" name="Text Box 31">
            <a:extLst>
              <a:ext uri="{FF2B5EF4-FFF2-40B4-BE49-F238E27FC236}">
                <a16:creationId xmlns:a16="http://schemas.microsoft.com/office/drawing/2014/main" id="{6523BD80-3E70-4F48-8842-B61DD2059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6909" y="2331054"/>
            <a:ext cx="381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0000"/>
                </a:solidFill>
              </a:rPr>
              <a:t>4</a:t>
            </a:r>
          </a:p>
        </p:txBody>
      </p:sp>
      <p:grpSp>
        <p:nvGrpSpPr>
          <p:cNvPr id="54" name="Group 23">
            <a:extLst>
              <a:ext uri="{FF2B5EF4-FFF2-40B4-BE49-F238E27FC236}">
                <a16:creationId xmlns:a16="http://schemas.microsoft.com/office/drawing/2014/main" id="{14654D4C-E8C2-4A85-AB4B-83AA23E468FF}"/>
              </a:ext>
            </a:extLst>
          </p:cNvPr>
          <p:cNvGrpSpPr>
            <a:grpSpLocks/>
          </p:cNvGrpSpPr>
          <p:nvPr/>
        </p:nvGrpSpPr>
        <p:grpSpPr bwMode="auto">
          <a:xfrm>
            <a:off x="6469278" y="2378089"/>
            <a:ext cx="152400" cy="152400"/>
            <a:chOff x="2736" y="2496"/>
            <a:chExt cx="96" cy="96"/>
          </a:xfrm>
        </p:grpSpPr>
        <p:sp>
          <p:nvSpPr>
            <p:cNvPr id="55" name="Line 24">
              <a:extLst>
                <a:ext uri="{FF2B5EF4-FFF2-40B4-BE49-F238E27FC236}">
                  <a16:creationId xmlns:a16="http://schemas.microsoft.com/office/drawing/2014/main" id="{F87E3F07-A452-494E-962E-BB17C2A499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Line 25">
              <a:extLst>
                <a:ext uri="{FF2B5EF4-FFF2-40B4-BE49-F238E27FC236}">
                  <a16:creationId xmlns:a16="http://schemas.microsoft.com/office/drawing/2014/main" id="{EB536C71-D03D-4A2B-8DC5-AD91A9E226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8B85799E-1CF3-4A07-BE9E-1A09F545E79D}"/>
              </a:ext>
            </a:extLst>
          </p:cNvPr>
          <p:cNvSpPr/>
          <p:nvPr/>
        </p:nvSpPr>
        <p:spPr>
          <a:xfrm>
            <a:off x="5379868" y="2175029"/>
            <a:ext cx="2334827" cy="1386247"/>
          </a:xfrm>
          <a:custGeom>
            <a:avLst/>
            <a:gdLst>
              <a:gd name="connsiteX0" fmla="*/ 0 w 2334827"/>
              <a:gd name="connsiteY0" fmla="*/ 26633 h 1386247"/>
              <a:gd name="connsiteX1" fmla="*/ 310718 w 2334827"/>
              <a:gd name="connsiteY1" fmla="*/ 1233996 h 1386247"/>
              <a:gd name="connsiteX2" fmla="*/ 781235 w 2334827"/>
              <a:gd name="connsiteY2" fmla="*/ 1242874 h 1386247"/>
              <a:gd name="connsiteX3" fmla="*/ 1171852 w 2334827"/>
              <a:gd name="connsiteY3" fmla="*/ 275208 h 1386247"/>
              <a:gd name="connsiteX4" fmla="*/ 1571348 w 2334827"/>
              <a:gd name="connsiteY4" fmla="*/ 1251752 h 1386247"/>
              <a:gd name="connsiteX5" fmla="*/ 2050742 w 2334827"/>
              <a:gd name="connsiteY5" fmla="*/ 1242874 h 1386247"/>
              <a:gd name="connsiteX6" fmla="*/ 2334827 w 2334827"/>
              <a:gd name="connsiteY6" fmla="*/ 0 h 1386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34827" h="1386247">
                <a:moveTo>
                  <a:pt x="0" y="26633"/>
                </a:moveTo>
                <a:cubicBezTo>
                  <a:pt x="90256" y="528961"/>
                  <a:pt x="180512" y="1031289"/>
                  <a:pt x="310718" y="1233996"/>
                </a:cubicBezTo>
                <a:cubicBezTo>
                  <a:pt x="440924" y="1436703"/>
                  <a:pt x="637713" y="1402672"/>
                  <a:pt x="781235" y="1242874"/>
                </a:cubicBezTo>
                <a:cubicBezTo>
                  <a:pt x="924757" y="1083076"/>
                  <a:pt x="1040167" y="273728"/>
                  <a:pt x="1171852" y="275208"/>
                </a:cubicBezTo>
                <a:cubicBezTo>
                  <a:pt x="1303537" y="276688"/>
                  <a:pt x="1424866" y="1090474"/>
                  <a:pt x="1571348" y="1251752"/>
                </a:cubicBezTo>
                <a:cubicBezTo>
                  <a:pt x="1717830" y="1413030"/>
                  <a:pt x="1923496" y="1451499"/>
                  <a:pt x="2050742" y="1242874"/>
                </a:cubicBezTo>
                <a:cubicBezTo>
                  <a:pt x="2177988" y="1034249"/>
                  <a:pt x="2256407" y="517124"/>
                  <a:pt x="2334827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AF15859-0048-4E1E-8B59-CBB5390437A6}"/>
                  </a:ext>
                </a:extLst>
              </p:cNvPr>
              <p:cNvSpPr txBox="1"/>
              <p:nvPr/>
            </p:nvSpPr>
            <p:spPr>
              <a:xfrm>
                <a:off x="3962941" y="1758587"/>
                <a:ext cx="28338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AF15859-0048-4E1E-8B59-CBB539043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941" y="1758587"/>
                <a:ext cx="2833853" cy="307777"/>
              </a:xfrm>
              <a:prstGeom prst="rect">
                <a:avLst/>
              </a:prstGeom>
              <a:blipFill>
                <a:blip r:embed="rId5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CFAE6AA1-5EDA-4AC3-A195-6E990104E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7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/>
      <p:bldP spid="29" grpId="0"/>
      <p:bldP spid="30" grpId="0" animBg="1"/>
      <p:bldP spid="40" grpId="0"/>
      <p:bldP spid="50" grpId="0"/>
      <p:bldP spid="51" grpId="0"/>
      <p:bldP spid="52" grpId="0"/>
      <p:bldP spid="53" grpId="0"/>
      <p:bldP spid="6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Quartic graphs are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𝒅𝒙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𝒆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numbers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9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Sketch the curve: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(3−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There will be roots where x = 0, -2, and 3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 at -2 will be repeated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t="-766" r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Line 12">
            <a:extLst>
              <a:ext uri="{FF2B5EF4-FFF2-40B4-BE49-F238E27FC236}">
                <a16:creationId xmlns:a16="http://schemas.microsoft.com/office/drawing/2014/main" id="{8089F2C2-0F1F-4EED-94D4-A8BD266F38B6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552406" y="2159527"/>
            <a:ext cx="0" cy="250350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6">
                <a:extLst>
                  <a:ext uri="{FF2B5EF4-FFF2-40B4-BE49-F238E27FC236}">
                    <a16:creationId xmlns:a16="http://schemas.microsoft.com/office/drawing/2014/main" id="{AE3EF7CA-26C0-447E-AF4C-DB34F93E98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45005" y="3257389"/>
                <a:ext cx="339195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altLang="en-US" sz="1400" dirty="0"/>
              </a:p>
            </p:txBody>
          </p:sp>
        </mc:Choice>
        <mc:Fallback xmlns="">
          <p:sp>
            <p:nvSpPr>
              <p:cNvPr id="27" name="Text Box 26">
                <a:extLst>
                  <a:ext uri="{FF2B5EF4-FFF2-40B4-BE49-F238E27FC236}">
                    <a16:creationId xmlns:a16="http://schemas.microsoft.com/office/drawing/2014/main" id="{AE3EF7CA-26C0-447E-AF4C-DB34F93E9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45005" y="3257389"/>
                <a:ext cx="3391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27">
                <a:extLst>
                  <a:ext uri="{FF2B5EF4-FFF2-40B4-BE49-F238E27FC236}">
                    <a16:creationId xmlns:a16="http://schemas.microsoft.com/office/drawing/2014/main" id="{A4FD94C6-3849-487A-8B7D-BCE3664315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8462" y="2007888"/>
                <a:ext cx="34163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altLang="en-US" sz="1400" dirty="0"/>
              </a:p>
            </p:txBody>
          </p:sp>
        </mc:Choice>
        <mc:Fallback xmlns="">
          <p:sp>
            <p:nvSpPr>
              <p:cNvPr id="29" name="Text Box 27">
                <a:extLst>
                  <a:ext uri="{FF2B5EF4-FFF2-40B4-BE49-F238E27FC236}">
                    <a16:creationId xmlns:a16="http://schemas.microsoft.com/office/drawing/2014/main" id="{A4FD94C6-3849-487A-8B7D-BCE366431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98462" y="2007888"/>
                <a:ext cx="341632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Line 12">
            <a:extLst>
              <a:ext uri="{FF2B5EF4-FFF2-40B4-BE49-F238E27FC236}">
                <a16:creationId xmlns:a16="http://schemas.microsoft.com/office/drawing/2014/main" id="{461181D7-590B-45BF-81F8-5AEE63425B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2406" y="2161777"/>
            <a:ext cx="0" cy="250350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1" name="Group 23">
            <a:extLst>
              <a:ext uri="{FF2B5EF4-FFF2-40B4-BE49-F238E27FC236}">
                <a16:creationId xmlns:a16="http://schemas.microsoft.com/office/drawing/2014/main" id="{2B19D6FB-4AC9-4C9A-913E-A5E021478226}"/>
              </a:ext>
            </a:extLst>
          </p:cNvPr>
          <p:cNvGrpSpPr>
            <a:grpSpLocks/>
          </p:cNvGrpSpPr>
          <p:nvPr/>
        </p:nvGrpSpPr>
        <p:grpSpPr bwMode="auto">
          <a:xfrm>
            <a:off x="7470410" y="3322542"/>
            <a:ext cx="152400" cy="152400"/>
            <a:chOff x="2736" y="2496"/>
            <a:chExt cx="96" cy="96"/>
          </a:xfrm>
        </p:grpSpPr>
        <p:sp>
          <p:nvSpPr>
            <p:cNvPr id="42" name="Line 24">
              <a:extLst>
                <a:ext uri="{FF2B5EF4-FFF2-40B4-BE49-F238E27FC236}">
                  <a16:creationId xmlns:a16="http://schemas.microsoft.com/office/drawing/2014/main" id="{4DA2FE1C-E6DA-4836-946E-3508CF1B4E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Line 25">
              <a:extLst>
                <a:ext uri="{FF2B5EF4-FFF2-40B4-BE49-F238E27FC236}">
                  <a16:creationId xmlns:a16="http://schemas.microsoft.com/office/drawing/2014/main" id="{4871A4A6-96D9-4677-92A3-D3977C3C0D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4" name="Group 23">
            <a:extLst>
              <a:ext uri="{FF2B5EF4-FFF2-40B4-BE49-F238E27FC236}">
                <a16:creationId xmlns:a16="http://schemas.microsoft.com/office/drawing/2014/main" id="{7BE72AB5-DEC7-43C8-8108-CEC10BAE361F}"/>
              </a:ext>
            </a:extLst>
          </p:cNvPr>
          <p:cNvGrpSpPr>
            <a:grpSpLocks/>
          </p:cNvGrpSpPr>
          <p:nvPr/>
        </p:nvGrpSpPr>
        <p:grpSpPr bwMode="auto">
          <a:xfrm>
            <a:off x="6478114" y="3334287"/>
            <a:ext cx="152400" cy="152400"/>
            <a:chOff x="2736" y="2496"/>
            <a:chExt cx="96" cy="96"/>
          </a:xfrm>
        </p:grpSpPr>
        <p:sp>
          <p:nvSpPr>
            <p:cNvPr id="45" name="Line 24">
              <a:extLst>
                <a:ext uri="{FF2B5EF4-FFF2-40B4-BE49-F238E27FC236}">
                  <a16:creationId xmlns:a16="http://schemas.microsoft.com/office/drawing/2014/main" id="{611FAAC3-29F8-46DC-98EB-A2F97D187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25">
              <a:extLst>
                <a:ext uri="{FF2B5EF4-FFF2-40B4-BE49-F238E27FC236}">
                  <a16:creationId xmlns:a16="http://schemas.microsoft.com/office/drawing/2014/main" id="{F7772761-B380-4ED4-A79B-EF443E6577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" name="Group 23">
            <a:extLst>
              <a:ext uri="{FF2B5EF4-FFF2-40B4-BE49-F238E27FC236}">
                <a16:creationId xmlns:a16="http://schemas.microsoft.com/office/drawing/2014/main" id="{D3400E94-50D5-467D-8099-0583AD62EC7B}"/>
              </a:ext>
            </a:extLst>
          </p:cNvPr>
          <p:cNvGrpSpPr>
            <a:grpSpLocks/>
          </p:cNvGrpSpPr>
          <p:nvPr/>
        </p:nvGrpSpPr>
        <p:grpSpPr bwMode="auto">
          <a:xfrm>
            <a:off x="5818851" y="3334287"/>
            <a:ext cx="152400" cy="152400"/>
            <a:chOff x="2736" y="2496"/>
            <a:chExt cx="96" cy="96"/>
          </a:xfrm>
        </p:grpSpPr>
        <p:sp>
          <p:nvSpPr>
            <p:cNvPr id="48" name="Line 24">
              <a:extLst>
                <a:ext uri="{FF2B5EF4-FFF2-40B4-BE49-F238E27FC236}">
                  <a16:creationId xmlns:a16="http://schemas.microsoft.com/office/drawing/2014/main" id="{76D70C8F-48BD-4465-BA45-FC882D2A61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Line 25">
              <a:extLst>
                <a:ext uri="{FF2B5EF4-FFF2-40B4-BE49-F238E27FC236}">
                  <a16:creationId xmlns:a16="http://schemas.microsoft.com/office/drawing/2014/main" id="{A2959A98-7088-4336-9F53-128A6C13F0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0" name="Text Box 31">
            <a:extLst>
              <a:ext uri="{FF2B5EF4-FFF2-40B4-BE49-F238E27FC236}">
                <a16:creationId xmlns:a16="http://schemas.microsoft.com/office/drawing/2014/main" id="{65FF352C-7A42-4891-A644-605202CF6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4024" y="342666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1" name="Text Box 31">
            <a:extLst>
              <a:ext uri="{FF2B5EF4-FFF2-40B4-BE49-F238E27FC236}">
                <a16:creationId xmlns:a16="http://schemas.microsoft.com/office/drawing/2014/main" id="{18AE3D52-AAA1-4C6B-90C8-51707F604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836" y="3452433"/>
            <a:ext cx="381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52" name="Text Box 31">
            <a:extLst>
              <a:ext uri="{FF2B5EF4-FFF2-40B4-BE49-F238E27FC236}">
                <a16:creationId xmlns:a16="http://schemas.microsoft.com/office/drawing/2014/main" id="{6B07A859-9590-43BD-B111-380B1C0D9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7614" y="3452433"/>
            <a:ext cx="381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0000"/>
                </a:solidFill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AF15859-0048-4E1E-8B59-CBB5390437A6}"/>
                  </a:ext>
                </a:extLst>
              </p:cNvPr>
              <p:cNvSpPr txBox="1"/>
              <p:nvPr/>
            </p:nvSpPr>
            <p:spPr>
              <a:xfrm>
                <a:off x="4261760" y="4614689"/>
                <a:ext cx="1887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(3−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AF15859-0048-4E1E-8B59-CBB539043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760" y="4614689"/>
                <a:ext cx="1887824" cy="307777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4C7DC70B-0EB9-4394-9816-902FD560B2D9}"/>
              </a:ext>
            </a:extLst>
          </p:cNvPr>
          <p:cNvSpPr/>
          <p:nvPr/>
        </p:nvSpPr>
        <p:spPr>
          <a:xfrm>
            <a:off x="5370990" y="2508181"/>
            <a:ext cx="2547892" cy="2125963"/>
          </a:xfrm>
          <a:custGeom>
            <a:avLst/>
            <a:gdLst>
              <a:gd name="connsiteX0" fmla="*/ 0 w 2547892"/>
              <a:gd name="connsiteY0" fmla="*/ 2028308 h 2125963"/>
              <a:gd name="connsiteX1" fmla="*/ 310719 w 2547892"/>
              <a:gd name="connsiteY1" fmla="*/ 1105031 h 2125963"/>
              <a:gd name="connsiteX2" fmla="*/ 532660 w 2547892"/>
              <a:gd name="connsiteY2" fmla="*/ 918600 h 2125963"/>
              <a:gd name="connsiteX3" fmla="*/ 870012 w 2547892"/>
              <a:gd name="connsiteY3" fmla="*/ 1069520 h 2125963"/>
              <a:gd name="connsiteX4" fmla="*/ 1198486 w 2547892"/>
              <a:gd name="connsiteY4" fmla="*/ 909722 h 2125963"/>
              <a:gd name="connsiteX5" fmla="*/ 1535837 w 2547892"/>
              <a:gd name="connsiteY5" fmla="*/ 181753 h 2125963"/>
              <a:gd name="connsiteX6" fmla="*/ 1651247 w 2547892"/>
              <a:gd name="connsiteY6" fmla="*/ 21955 h 2125963"/>
              <a:gd name="connsiteX7" fmla="*/ 1748901 w 2547892"/>
              <a:gd name="connsiteY7" fmla="*/ 4200 h 2125963"/>
              <a:gd name="connsiteX8" fmla="*/ 1819923 w 2547892"/>
              <a:gd name="connsiteY8" fmla="*/ 48588 h 2125963"/>
              <a:gd name="connsiteX9" fmla="*/ 1882066 w 2547892"/>
              <a:gd name="connsiteY9" fmla="*/ 172875 h 2125963"/>
              <a:gd name="connsiteX10" fmla="*/ 1997476 w 2547892"/>
              <a:gd name="connsiteY10" fmla="*/ 448083 h 2125963"/>
              <a:gd name="connsiteX11" fmla="*/ 2308194 w 2547892"/>
              <a:gd name="connsiteY11" fmla="*/ 1264829 h 2125963"/>
              <a:gd name="connsiteX12" fmla="*/ 2547892 w 2547892"/>
              <a:gd name="connsiteY12" fmla="*/ 2125963 h 2125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7892" h="2125963">
                <a:moveTo>
                  <a:pt x="0" y="2028308"/>
                </a:moveTo>
                <a:cubicBezTo>
                  <a:pt x="110971" y="1659145"/>
                  <a:pt x="221942" y="1289982"/>
                  <a:pt x="310719" y="1105031"/>
                </a:cubicBezTo>
                <a:cubicBezTo>
                  <a:pt x="399496" y="920080"/>
                  <a:pt x="439445" y="924518"/>
                  <a:pt x="532660" y="918600"/>
                </a:cubicBezTo>
                <a:cubicBezTo>
                  <a:pt x="625875" y="912682"/>
                  <a:pt x="759041" y="1071000"/>
                  <a:pt x="870012" y="1069520"/>
                </a:cubicBezTo>
                <a:cubicBezTo>
                  <a:pt x="980983" y="1068040"/>
                  <a:pt x="1087515" y="1057683"/>
                  <a:pt x="1198486" y="909722"/>
                </a:cubicBezTo>
                <a:cubicBezTo>
                  <a:pt x="1309457" y="761761"/>
                  <a:pt x="1460377" y="329714"/>
                  <a:pt x="1535837" y="181753"/>
                </a:cubicBezTo>
                <a:cubicBezTo>
                  <a:pt x="1611297" y="33792"/>
                  <a:pt x="1615736" y="51547"/>
                  <a:pt x="1651247" y="21955"/>
                </a:cubicBezTo>
                <a:cubicBezTo>
                  <a:pt x="1686758" y="-7637"/>
                  <a:pt x="1720788" y="-239"/>
                  <a:pt x="1748901" y="4200"/>
                </a:cubicBezTo>
                <a:cubicBezTo>
                  <a:pt x="1777014" y="8639"/>
                  <a:pt x="1797729" y="20476"/>
                  <a:pt x="1819923" y="48588"/>
                </a:cubicBezTo>
                <a:cubicBezTo>
                  <a:pt x="1842117" y="76700"/>
                  <a:pt x="1852474" y="106293"/>
                  <a:pt x="1882066" y="172875"/>
                </a:cubicBezTo>
                <a:cubicBezTo>
                  <a:pt x="1911658" y="239457"/>
                  <a:pt x="1926455" y="266091"/>
                  <a:pt x="1997476" y="448083"/>
                </a:cubicBezTo>
                <a:cubicBezTo>
                  <a:pt x="2068497" y="630075"/>
                  <a:pt x="2216458" y="985182"/>
                  <a:pt x="2308194" y="1264829"/>
                </a:cubicBezTo>
                <a:cubicBezTo>
                  <a:pt x="2399930" y="1544476"/>
                  <a:pt x="2473911" y="1835219"/>
                  <a:pt x="2547892" y="2125963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7CB5628A-8D3F-442D-8A8D-10B23532B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20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/>
      <p:bldP spid="29" grpId="0"/>
      <p:bldP spid="30" grpId="0" animBg="1"/>
      <p:bldP spid="50" grpId="0"/>
      <p:bldP spid="51" grpId="0"/>
      <p:bldP spid="52" grpId="0"/>
      <p:bldP spid="9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Quartic graphs are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𝒅𝒙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𝒆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numbers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9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Sketch the curve: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There will be repeated roots at both 1 and 3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=9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t="-766" r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Line 12">
            <a:extLst>
              <a:ext uri="{FF2B5EF4-FFF2-40B4-BE49-F238E27FC236}">
                <a16:creationId xmlns:a16="http://schemas.microsoft.com/office/drawing/2014/main" id="{8089F2C2-0F1F-4EED-94D4-A8BD266F38B6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552406" y="2159527"/>
            <a:ext cx="0" cy="250350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6">
                <a:extLst>
                  <a:ext uri="{FF2B5EF4-FFF2-40B4-BE49-F238E27FC236}">
                    <a16:creationId xmlns:a16="http://schemas.microsoft.com/office/drawing/2014/main" id="{AE3EF7CA-26C0-447E-AF4C-DB34F93E98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45005" y="3257389"/>
                <a:ext cx="339195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altLang="en-US" sz="1400" dirty="0"/>
              </a:p>
            </p:txBody>
          </p:sp>
        </mc:Choice>
        <mc:Fallback xmlns="">
          <p:sp>
            <p:nvSpPr>
              <p:cNvPr id="27" name="Text Box 26">
                <a:extLst>
                  <a:ext uri="{FF2B5EF4-FFF2-40B4-BE49-F238E27FC236}">
                    <a16:creationId xmlns:a16="http://schemas.microsoft.com/office/drawing/2014/main" id="{AE3EF7CA-26C0-447E-AF4C-DB34F93E9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45005" y="3257389"/>
                <a:ext cx="3391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27">
                <a:extLst>
                  <a:ext uri="{FF2B5EF4-FFF2-40B4-BE49-F238E27FC236}">
                    <a16:creationId xmlns:a16="http://schemas.microsoft.com/office/drawing/2014/main" id="{A4FD94C6-3849-487A-8B7D-BCE3664315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98462" y="2007888"/>
                <a:ext cx="34163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altLang="en-US" sz="1400" dirty="0"/>
              </a:p>
            </p:txBody>
          </p:sp>
        </mc:Choice>
        <mc:Fallback xmlns="">
          <p:sp>
            <p:nvSpPr>
              <p:cNvPr id="29" name="Text Box 27">
                <a:extLst>
                  <a:ext uri="{FF2B5EF4-FFF2-40B4-BE49-F238E27FC236}">
                    <a16:creationId xmlns:a16="http://schemas.microsoft.com/office/drawing/2014/main" id="{A4FD94C6-3849-487A-8B7D-BCE366431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98462" y="2007888"/>
                <a:ext cx="341632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Line 12">
            <a:extLst>
              <a:ext uri="{FF2B5EF4-FFF2-40B4-BE49-F238E27FC236}">
                <a16:creationId xmlns:a16="http://schemas.microsoft.com/office/drawing/2014/main" id="{461181D7-590B-45BF-81F8-5AEE63425B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2406" y="2161777"/>
            <a:ext cx="0" cy="250350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1" name="Group 23">
            <a:extLst>
              <a:ext uri="{FF2B5EF4-FFF2-40B4-BE49-F238E27FC236}">
                <a16:creationId xmlns:a16="http://schemas.microsoft.com/office/drawing/2014/main" id="{2B19D6FB-4AC9-4C9A-913E-A5E021478226}"/>
              </a:ext>
            </a:extLst>
          </p:cNvPr>
          <p:cNvGrpSpPr>
            <a:grpSpLocks/>
          </p:cNvGrpSpPr>
          <p:nvPr/>
        </p:nvGrpSpPr>
        <p:grpSpPr bwMode="auto">
          <a:xfrm>
            <a:off x="7401341" y="3329061"/>
            <a:ext cx="152400" cy="152400"/>
            <a:chOff x="2736" y="2496"/>
            <a:chExt cx="96" cy="96"/>
          </a:xfrm>
        </p:grpSpPr>
        <p:sp>
          <p:nvSpPr>
            <p:cNvPr id="42" name="Line 24">
              <a:extLst>
                <a:ext uri="{FF2B5EF4-FFF2-40B4-BE49-F238E27FC236}">
                  <a16:creationId xmlns:a16="http://schemas.microsoft.com/office/drawing/2014/main" id="{4DA2FE1C-E6DA-4836-946E-3508CF1B4E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Line 25">
              <a:extLst>
                <a:ext uri="{FF2B5EF4-FFF2-40B4-BE49-F238E27FC236}">
                  <a16:creationId xmlns:a16="http://schemas.microsoft.com/office/drawing/2014/main" id="{4871A4A6-96D9-4677-92A3-D3977C3C0D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4" name="Group 23">
            <a:extLst>
              <a:ext uri="{FF2B5EF4-FFF2-40B4-BE49-F238E27FC236}">
                <a16:creationId xmlns:a16="http://schemas.microsoft.com/office/drawing/2014/main" id="{7BE72AB5-DEC7-43C8-8108-CEC10BAE361F}"/>
              </a:ext>
            </a:extLst>
          </p:cNvPr>
          <p:cNvGrpSpPr>
            <a:grpSpLocks/>
          </p:cNvGrpSpPr>
          <p:nvPr/>
        </p:nvGrpSpPr>
        <p:grpSpPr bwMode="auto">
          <a:xfrm>
            <a:off x="6464287" y="2597315"/>
            <a:ext cx="152400" cy="152400"/>
            <a:chOff x="2736" y="2496"/>
            <a:chExt cx="96" cy="96"/>
          </a:xfrm>
        </p:grpSpPr>
        <p:sp>
          <p:nvSpPr>
            <p:cNvPr id="45" name="Line 24">
              <a:extLst>
                <a:ext uri="{FF2B5EF4-FFF2-40B4-BE49-F238E27FC236}">
                  <a16:creationId xmlns:a16="http://schemas.microsoft.com/office/drawing/2014/main" id="{611FAAC3-29F8-46DC-98EB-A2F97D187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25">
              <a:extLst>
                <a:ext uri="{FF2B5EF4-FFF2-40B4-BE49-F238E27FC236}">
                  <a16:creationId xmlns:a16="http://schemas.microsoft.com/office/drawing/2014/main" id="{F7772761-B380-4ED4-A79B-EF443E6577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" name="Group 23">
            <a:extLst>
              <a:ext uri="{FF2B5EF4-FFF2-40B4-BE49-F238E27FC236}">
                <a16:creationId xmlns:a16="http://schemas.microsoft.com/office/drawing/2014/main" id="{D3400E94-50D5-467D-8099-0583AD62EC7B}"/>
              </a:ext>
            </a:extLst>
          </p:cNvPr>
          <p:cNvGrpSpPr>
            <a:grpSpLocks/>
          </p:cNvGrpSpPr>
          <p:nvPr/>
        </p:nvGrpSpPr>
        <p:grpSpPr bwMode="auto">
          <a:xfrm>
            <a:off x="6779599" y="3325707"/>
            <a:ext cx="152400" cy="152400"/>
            <a:chOff x="2736" y="2496"/>
            <a:chExt cx="96" cy="96"/>
          </a:xfrm>
        </p:grpSpPr>
        <p:sp>
          <p:nvSpPr>
            <p:cNvPr id="48" name="Line 24">
              <a:extLst>
                <a:ext uri="{FF2B5EF4-FFF2-40B4-BE49-F238E27FC236}">
                  <a16:creationId xmlns:a16="http://schemas.microsoft.com/office/drawing/2014/main" id="{76D70C8F-48BD-4465-BA45-FC882D2A61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Line 25">
              <a:extLst>
                <a:ext uri="{FF2B5EF4-FFF2-40B4-BE49-F238E27FC236}">
                  <a16:creationId xmlns:a16="http://schemas.microsoft.com/office/drawing/2014/main" id="{A2959A98-7088-4336-9F53-128A6C13F0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0" name="Text Box 31">
            <a:extLst>
              <a:ext uri="{FF2B5EF4-FFF2-40B4-BE49-F238E27FC236}">
                <a16:creationId xmlns:a16="http://schemas.microsoft.com/office/drawing/2014/main" id="{65FF352C-7A42-4891-A644-605202CF6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4955" y="343318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1" name="Text Box 31">
            <a:extLst>
              <a:ext uri="{FF2B5EF4-FFF2-40B4-BE49-F238E27FC236}">
                <a16:creationId xmlns:a16="http://schemas.microsoft.com/office/drawing/2014/main" id="{18AE3D52-AAA1-4C6B-90C8-51707F604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4491" y="3428343"/>
            <a:ext cx="381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2" name="Text Box 31">
            <a:extLst>
              <a:ext uri="{FF2B5EF4-FFF2-40B4-BE49-F238E27FC236}">
                <a16:creationId xmlns:a16="http://schemas.microsoft.com/office/drawing/2014/main" id="{6B07A859-9590-43BD-B111-380B1C0D9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6850" y="2527166"/>
            <a:ext cx="381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FF0000"/>
                </a:solidFill>
              </a:rPr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AF15859-0048-4E1E-8B59-CBB5390437A6}"/>
                  </a:ext>
                </a:extLst>
              </p:cNvPr>
              <p:cNvSpPr txBox="1"/>
              <p:nvPr/>
            </p:nvSpPr>
            <p:spPr>
              <a:xfrm>
                <a:off x="7233734" y="1858428"/>
                <a:ext cx="1887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AF15859-0048-4E1E-8B59-CBB539043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734" y="1858428"/>
                <a:ext cx="1887824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9A2D66CF-4F9E-4103-A278-59C659650723}"/>
              </a:ext>
            </a:extLst>
          </p:cNvPr>
          <p:cNvSpPr/>
          <p:nvPr/>
        </p:nvSpPr>
        <p:spPr>
          <a:xfrm>
            <a:off x="6437350" y="2241040"/>
            <a:ext cx="1472051" cy="1153174"/>
          </a:xfrm>
          <a:custGeom>
            <a:avLst/>
            <a:gdLst>
              <a:gd name="connsiteX0" fmla="*/ 0 w 1624614"/>
              <a:gd name="connsiteY0" fmla="*/ 0 h 1393794"/>
              <a:gd name="connsiteX1" fmla="*/ 585926 w 1624614"/>
              <a:gd name="connsiteY1" fmla="*/ 1269506 h 1393794"/>
              <a:gd name="connsiteX2" fmla="*/ 1180730 w 1624614"/>
              <a:gd name="connsiteY2" fmla="*/ 1020932 h 1393794"/>
              <a:gd name="connsiteX3" fmla="*/ 1464816 w 1624614"/>
              <a:gd name="connsiteY3" fmla="*/ 1287262 h 1393794"/>
              <a:gd name="connsiteX4" fmla="*/ 1624614 w 1624614"/>
              <a:gd name="connsiteY4" fmla="*/ 1393794 h 1393794"/>
              <a:gd name="connsiteX0" fmla="*/ 0 w 2166152"/>
              <a:gd name="connsiteY0" fmla="*/ 44698 h 1374088"/>
              <a:gd name="connsiteX1" fmla="*/ 585926 w 2166152"/>
              <a:gd name="connsiteY1" fmla="*/ 1314204 h 1374088"/>
              <a:gd name="connsiteX2" fmla="*/ 1180730 w 2166152"/>
              <a:gd name="connsiteY2" fmla="*/ 1065630 h 1374088"/>
              <a:gd name="connsiteX3" fmla="*/ 1464816 w 2166152"/>
              <a:gd name="connsiteY3" fmla="*/ 1331960 h 1374088"/>
              <a:gd name="connsiteX4" fmla="*/ 2166152 w 2166152"/>
              <a:gd name="connsiteY4" fmla="*/ 310 h 1374088"/>
              <a:gd name="connsiteX0" fmla="*/ 0 w 2166152"/>
              <a:gd name="connsiteY0" fmla="*/ 44705 h 1354991"/>
              <a:gd name="connsiteX1" fmla="*/ 585926 w 2166152"/>
              <a:gd name="connsiteY1" fmla="*/ 1314211 h 1354991"/>
              <a:gd name="connsiteX2" fmla="*/ 1180730 w 2166152"/>
              <a:gd name="connsiteY2" fmla="*/ 1065637 h 1354991"/>
              <a:gd name="connsiteX3" fmla="*/ 1669003 w 2166152"/>
              <a:gd name="connsiteY3" fmla="*/ 1305334 h 1354991"/>
              <a:gd name="connsiteX4" fmla="*/ 2166152 w 2166152"/>
              <a:gd name="connsiteY4" fmla="*/ 317 h 1354991"/>
              <a:gd name="connsiteX0" fmla="*/ 0 w 2166152"/>
              <a:gd name="connsiteY0" fmla="*/ 44699 h 1374089"/>
              <a:gd name="connsiteX1" fmla="*/ 585926 w 2166152"/>
              <a:gd name="connsiteY1" fmla="*/ 1314205 h 1374089"/>
              <a:gd name="connsiteX2" fmla="*/ 1180730 w 2166152"/>
              <a:gd name="connsiteY2" fmla="*/ 1065631 h 1374089"/>
              <a:gd name="connsiteX3" fmla="*/ 1704514 w 2166152"/>
              <a:gd name="connsiteY3" fmla="*/ 1331961 h 1374089"/>
              <a:gd name="connsiteX4" fmla="*/ 2166152 w 2166152"/>
              <a:gd name="connsiteY4" fmla="*/ 311 h 1374089"/>
              <a:gd name="connsiteX0" fmla="*/ 0 w 2254929"/>
              <a:gd name="connsiteY0" fmla="*/ 18071 h 1345921"/>
              <a:gd name="connsiteX1" fmla="*/ 585926 w 2254929"/>
              <a:gd name="connsiteY1" fmla="*/ 1287577 h 1345921"/>
              <a:gd name="connsiteX2" fmla="*/ 1180730 w 2254929"/>
              <a:gd name="connsiteY2" fmla="*/ 1039003 h 1345921"/>
              <a:gd name="connsiteX3" fmla="*/ 1704514 w 2254929"/>
              <a:gd name="connsiteY3" fmla="*/ 1305333 h 1345921"/>
              <a:gd name="connsiteX4" fmla="*/ 2254929 w 2254929"/>
              <a:gd name="connsiteY4" fmla="*/ 316 h 1345921"/>
              <a:gd name="connsiteX0" fmla="*/ 0 w 2254929"/>
              <a:gd name="connsiteY0" fmla="*/ 18078 h 1328364"/>
              <a:gd name="connsiteX1" fmla="*/ 585926 w 2254929"/>
              <a:gd name="connsiteY1" fmla="*/ 1287584 h 1328364"/>
              <a:gd name="connsiteX2" fmla="*/ 1180730 w 2254929"/>
              <a:gd name="connsiteY2" fmla="*/ 1039010 h 1328364"/>
              <a:gd name="connsiteX3" fmla="*/ 1766657 w 2254929"/>
              <a:gd name="connsiteY3" fmla="*/ 1278707 h 1328364"/>
              <a:gd name="connsiteX4" fmla="*/ 2254929 w 2254929"/>
              <a:gd name="connsiteY4" fmla="*/ 323 h 1328364"/>
              <a:gd name="connsiteX0" fmla="*/ 0 w 2254929"/>
              <a:gd name="connsiteY0" fmla="*/ 18074 h 1337600"/>
              <a:gd name="connsiteX1" fmla="*/ 585926 w 2254929"/>
              <a:gd name="connsiteY1" fmla="*/ 1287580 h 1337600"/>
              <a:gd name="connsiteX2" fmla="*/ 1180730 w 2254929"/>
              <a:gd name="connsiteY2" fmla="*/ 1039006 h 1337600"/>
              <a:gd name="connsiteX3" fmla="*/ 1757780 w 2254929"/>
              <a:gd name="connsiteY3" fmla="*/ 1296458 h 1337600"/>
              <a:gd name="connsiteX4" fmla="*/ 2254929 w 2254929"/>
              <a:gd name="connsiteY4" fmla="*/ 319 h 1337600"/>
              <a:gd name="connsiteX0" fmla="*/ 0 w 2254929"/>
              <a:gd name="connsiteY0" fmla="*/ 18064 h 1328139"/>
              <a:gd name="connsiteX1" fmla="*/ 585926 w 2254929"/>
              <a:gd name="connsiteY1" fmla="*/ 1287570 h 1328139"/>
              <a:gd name="connsiteX2" fmla="*/ 1180730 w 2254929"/>
              <a:gd name="connsiteY2" fmla="*/ 1038996 h 1328139"/>
              <a:gd name="connsiteX3" fmla="*/ 1757780 w 2254929"/>
              <a:gd name="connsiteY3" fmla="*/ 1296448 h 1328139"/>
              <a:gd name="connsiteX4" fmla="*/ 2254929 w 2254929"/>
              <a:gd name="connsiteY4" fmla="*/ 309 h 1328139"/>
              <a:gd name="connsiteX0" fmla="*/ 0 w 2325951"/>
              <a:gd name="connsiteY0" fmla="*/ 18073 h 1337599"/>
              <a:gd name="connsiteX1" fmla="*/ 585926 w 2325951"/>
              <a:gd name="connsiteY1" fmla="*/ 1287579 h 1337599"/>
              <a:gd name="connsiteX2" fmla="*/ 1180730 w 2325951"/>
              <a:gd name="connsiteY2" fmla="*/ 1039005 h 1337599"/>
              <a:gd name="connsiteX3" fmla="*/ 1757780 w 2325951"/>
              <a:gd name="connsiteY3" fmla="*/ 1296457 h 1337599"/>
              <a:gd name="connsiteX4" fmla="*/ 2325951 w 2325951"/>
              <a:gd name="connsiteY4" fmla="*/ 318 h 1337599"/>
              <a:gd name="connsiteX0" fmla="*/ 0 w 2325951"/>
              <a:gd name="connsiteY0" fmla="*/ 18073 h 1337599"/>
              <a:gd name="connsiteX1" fmla="*/ 585926 w 2325951"/>
              <a:gd name="connsiteY1" fmla="*/ 1287579 h 1337599"/>
              <a:gd name="connsiteX2" fmla="*/ 1180730 w 2325951"/>
              <a:gd name="connsiteY2" fmla="*/ 1039005 h 1337599"/>
              <a:gd name="connsiteX3" fmla="*/ 1757780 w 2325951"/>
              <a:gd name="connsiteY3" fmla="*/ 1296457 h 1337599"/>
              <a:gd name="connsiteX4" fmla="*/ 2325951 w 2325951"/>
              <a:gd name="connsiteY4" fmla="*/ 318 h 1337599"/>
              <a:gd name="connsiteX0" fmla="*/ 0 w 2325951"/>
              <a:gd name="connsiteY0" fmla="*/ 18069 h 1331505"/>
              <a:gd name="connsiteX1" fmla="*/ 585926 w 2325951"/>
              <a:gd name="connsiteY1" fmla="*/ 1287575 h 1331505"/>
              <a:gd name="connsiteX2" fmla="*/ 1180730 w 2325951"/>
              <a:gd name="connsiteY2" fmla="*/ 1039001 h 1331505"/>
              <a:gd name="connsiteX3" fmla="*/ 1757780 w 2325951"/>
              <a:gd name="connsiteY3" fmla="*/ 1296453 h 1331505"/>
              <a:gd name="connsiteX4" fmla="*/ 2325951 w 2325951"/>
              <a:gd name="connsiteY4" fmla="*/ 314 h 1331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25951" h="1331505">
                <a:moveTo>
                  <a:pt x="0" y="18069"/>
                </a:moveTo>
                <a:cubicBezTo>
                  <a:pt x="194569" y="567744"/>
                  <a:pt x="389138" y="1117420"/>
                  <a:pt x="585926" y="1287575"/>
                </a:cubicBezTo>
                <a:cubicBezTo>
                  <a:pt x="782714" y="1457730"/>
                  <a:pt x="985421" y="1037521"/>
                  <a:pt x="1180730" y="1039001"/>
                </a:cubicBezTo>
                <a:cubicBezTo>
                  <a:pt x="1376039" y="1040481"/>
                  <a:pt x="1504766" y="1451812"/>
                  <a:pt x="1757780" y="1296453"/>
                </a:cubicBezTo>
                <a:cubicBezTo>
                  <a:pt x="2010794" y="1141094"/>
                  <a:pt x="2283042" y="-21880"/>
                  <a:pt x="2325951" y="314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0F16964D-F571-4B9C-BD43-98CDF7027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40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/>
      <p:bldP spid="29" grpId="0"/>
      <p:bldP spid="30" grpId="0" animBg="1"/>
      <p:bldP spid="50" grpId="0"/>
      <p:bldP spid="51" grpId="0"/>
      <p:bldP spid="52" grpId="0"/>
      <p:bldP spid="9" grpId="0"/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D312F0-3C21-4E1C-B571-7C40C6F57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EA2D25-48CA-438E-AF4C-314E7D6F86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D4533-11C3-45D8-8209-0DC577D6BFB6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</TotalTime>
  <Words>519</Words>
  <Application>Microsoft Office PowerPoint</Application>
  <PresentationFormat>On-screen Show (4:3)</PresentationFormat>
  <Paragraphs>73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Graphs and Transformations</vt:lpstr>
      <vt:lpstr>Graphs and Transformations</vt:lpstr>
      <vt:lpstr>Graphs and Transformations</vt:lpstr>
      <vt:lpstr>Graphs and Transformations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93</cp:revision>
  <dcterms:created xsi:type="dcterms:W3CDTF">2017-08-14T15:35:38Z</dcterms:created>
  <dcterms:modified xsi:type="dcterms:W3CDTF">2021-03-29T09:16:31Z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