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jpeg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38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0" Type="http://schemas.openxmlformats.org/officeDocument/2006/relationships/image" Target="../media/image1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38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10" Type="http://schemas.openxmlformats.org/officeDocument/2006/relationships/image" Target="../media/image1.jpeg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jpeg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38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10" Type="http://schemas.openxmlformats.org/officeDocument/2006/relationships/image" Target="../media/image1.jpeg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364365" y="1848756"/>
            <a:ext cx="8575104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Graphs and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Transformations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5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47185" y="4441028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473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Cubic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sketch cubic graphs in a similar way to quadratics, by considering their roots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</a:t>
                </a:r>
                <a:r>
                  <a:rPr lang="en-GB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ou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should also find where they cross the y-axis, and consider the general shape of the graph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you have a squared bracket, the curve just touches the axis without passing through…</a:t>
                </a:r>
                <a:endParaRPr lang="en-GB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E7A14C00-9E0E-4B68-B8A9-1A0295D85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600200"/>
            <a:ext cx="1143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u="sng"/>
              <a:t>Example</a:t>
            </a: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FB10351D-044E-437A-874F-BBBA3ABB4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2895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(-1,0)  (1,0)  (0,1)</a:t>
            </a:r>
          </a:p>
        </p:txBody>
      </p:sp>
      <p:sp>
        <p:nvSpPr>
          <p:cNvPr id="20" name="Line 12">
            <a:extLst>
              <a:ext uri="{FF2B5EF4-FFF2-40B4-BE49-F238E27FC236}">
                <a16:creationId xmlns:a16="http://schemas.microsoft.com/office/drawing/2014/main" id="{9C5F4510-1172-41B4-AA0C-B1D2E0F5DB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3482975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Line 13">
            <a:extLst>
              <a:ext uri="{FF2B5EF4-FFF2-40B4-BE49-F238E27FC236}">
                <a16:creationId xmlns:a16="http://schemas.microsoft.com/office/drawing/2014/main" id="{75E01C5D-C46A-49F7-A894-1B136997DF11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096000" y="3508375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2" name="Group 14">
            <a:extLst>
              <a:ext uri="{FF2B5EF4-FFF2-40B4-BE49-F238E27FC236}">
                <a16:creationId xmlns:a16="http://schemas.microsoft.com/office/drawing/2014/main" id="{266BA743-651F-4F05-8193-02EE5F21A0CD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4419600"/>
            <a:ext cx="152400" cy="152400"/>
            <a:chOff x="2736" y="2496"/>
            <a:chExt cx="96" cy="96"/>
          </a:xfrm>
        </p:grpSpPr>
        <p:sp>
          <p:nvSpPr>
            <p:cNvPr id="23" name="Line 15">
              <a:extLst>
                <a:ext uri="{FF2B5EF4-FFF2-40B4-BE49-F238E27FC236}">
                  <a16:creationId xmlns:a16="http://schemas.microsoft.com/office/drawing/2014/main" id="{777C5940-2140-466D-A76A-D3184A56E2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DD13DB66-22DE-41E9-B52A-09CA37CC35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5" name="Group 20">
            <a:extLst>
              <a:ext uri="{FF2B5EF4-FFF2-40B4-BE49-F238E27FC236}">
                <a16:creationId xmlns:a16="http://schemas.microsoft.com/office/drawing/2014/main" id="{A3BD1529-818B-433A-A4B7-A573FC2004F1}"/>
              </a:ext>
            </a:extLst>
          </p:cNvPr>
          <p:cNvGrpSpPr>
            <a:grpSpLocks/>
          </p:cNvGrpSpPr>
          <p:nvPr/>
        </p:nvGrpSpPr>
        <p:grpSpPr bwMode="auto">
          <a:xfrm>
            <a:off x="5754688" y="4800600"/>
            <a:ext cx="152400" cy="152400"/>
            <a:chOff x="2736" y="2496"/>
            <a:chExt cx="96" cy="96"/>
          </a:xfrm>
        </p:grpSpPr>
        <p:sp>
          <p:nvSpPr>
            <p:cNvPr id="26" name="Line 21">
              <a:extLst>
                <a:ext uri="{FF2B5EF4-FFF2-40B4-BE49-F238E27FC236}">
                  <a16:creationId xmlns:a16="http://schemas.microsoft.com/office/drawing/2014/main" id="{EB4D169E-E2B3-4B27-B78B-271807EAD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Line 22">
              <a:extLst>
                <a:ext uri="{FF2B5EF4-FFF2-40B4-BE49-F238E27FC236}">
                  <a16:creationId xmlns:a16="http://schemas.microsoft.com/office/drawing/2014/main" id="{C57174D3-C88D-4A8A-9430-A81A47E621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8" name="Group 23">
            <a:extLst>
              <a:ext uri="{FF2B5EF4-FFF2-40B4-BE49-F238E27FC236}">
                <a16:creationId xmlns:a16="http://schemas.microsoft.com/office/drawing/2014/main" id="{99873443-9CD3-4E3D-967F-AA455ACB4976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4800600"/>
            <a:ext cx="152400" cy="152400"/>
            <a:chOff x="2736" y="2496"/>
            <a:chExt cx="96" cy="96"/>
          </a:xfrm>
        </p:grpSpPr>
        <p:sp>
          <p:nvSpPr>
            <p:cNvPr id="29" name="Line 24">
              <a:extLst>
                <a:ext uri="{FF2B5EF4-FFF2-40B4-BE49-F238E27FC236}">
                  <a16:creationId xmlns:a16="http://schemas.microsoft.com/office/drawing/2014/main" id="{C7E0436E-5206-40E0-9974-3501C85B6E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25">
              <a:extLst>
                <a:ext uri="{FF2B5EF4-FFF2-40B4-BE49-F238E27FC236}">
                  <a16:creationId xmlns:a16="http://schemas.microsoft.com/office/drawing/2014/main" id="{7F21FAF0-63CA-4899-BA21-F68ECBBA2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2" name="Text Box 26">
            <a:extLst>
              <a:ext uri="{FF2B5EF4-FFF2-40B4-BE49-F238E27FC236}">
                <a16:creationId xmlns:a16="http://schemas.microsoft.com/office/drawing/2014/main" id="{13040B39-A3B1-4B67-82CD-F3E972E54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670425"/>
            <a:ext cx="3190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43" name="Text Box 27">
            <a:extLst>
              <a:ext uri="{FF2B5EF4-FFF2-40B4-BE49-F238E27FC236}">
                <a16:creationId xmlns:a16="http://schemas.microsoft.com/office/drawing/2014/main" id="{EE9AA562-9937-4087-8C0E-F34A1FE55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232150"/>
            <a:ext cx="3032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y</a:t>
            </a:r>
          </a:p>
        </p:txBody>
      </p:sp>
      <p:sp>
        <p:nvSpPr>
          <p:cNvPr id="44" name="Text Box 29">
            <a:extLst>
              <a:ext uri="{FF2B5EF4-FFF2-40B4-BE49-F238E27FC236}">
                <a16:creationId xmlns:a16="http://schemas.microsoft.com/office/drawing/2014/main" id="{7C95F475-9586-4616-95B3-620003BC2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267200"/>
            <a:ext cx="457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" name="Text Box 30">
            <a:extLst>
              <a:ext uri="{FF2B5EF4-FFF2-40B4-BE49-F238E27FC236}">
                <a16:creationId xmlns:a16="http://schemas.microsoft.com/office/drawing/2014/main" id="{643166EC-8822-49EE-8CDD-93DC2B738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876800"/>
            <a:ext cx="381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46" name="Text Box 31">
            <a:extLst>
              <a:ext uri="{FF2B5EF4-FFF2-40B4-BE49-F238E27FC236}">
                <a16:creationId xmlns:a16="http://schemas.microsoft.com/office/drawing/2014/main" id="{8B823C38-C47B-4F4C-8B75-1E6338528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275" y="487680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7" name="Line 34">
            <a:extLst>
              <a:ext uri="{FF2B5EF4-FFF2-40B4-BE49-F238E27FC236}">
                <a16:creationId xmlns:a16="http://schemas.microsoft.com/office/drawing/2014/main" id="{66C22651-AE77-43A0-8EE9-86639E84DB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4191000"/>
            <a:ext cx="14478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 Box 35">
            <a:extLst>
              <a:ext uri="{FF2B5EF4-FFF2-40B4-BE49-F238E27FC236}">
                <a16:creationId xmlns:a16="http://schemas.microsoft.com/office/drawing/2014/main" id="{2494E0BA-592D-4826-AC1A-02D760A13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3810000"/>
            <a:ext cx="1219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‘repeated root’</a:t>
            </a:r>
          </a:p>
        </p:txBody>
      </p:sp>
      <p:sp>
        <p:nvSpPr>
          <p:cNvPr id="49" name="Freeform 41">
            <a:extLst>
              <a:ext uri="{FF2B5EF4-FFF2-40B4-BE49-F238E27FC236}">
                <a16:creationId xmlns:a16="http://schemas.microsoft.com/office/drawing/2014/main" id="{59B8581B-D3E8-40AC-93C6-AC574A3B111C}"/>
              </a:ext>
            </a:extLst>
          </p:cNvPr>
          <p:cNvSpPr>
            <a:spLocks/>
          </p:cNvSpPr>
          <p:nvPr/>
        </p:nvSpPr>
        <p:spPr bwMode="auto">
          <a:xfrm>
            <a:off x="5334000" y="3429000"/>
            <a:ext cx="1752600" cy="2667000"/>
          </a:xfrm>
          <a:custGeom>
            <a:avLst/>
            <a:gdLst>
              <a:gd name="T0" fmla="*/ 0 w 1104"/>
              <a:gd name="T1" fmla="*/ 2667000 h 1536"/>
              <a:gd name="T2" fmla="*/ 457200 w 1104"/>
              <a:gd name="T3" fmla="*/ 1500188 h 1536"/>
              <a:gd name="T4" fmla="*/ 762000 w 1104"/>
              <a:gd name="T5" fmla="*/ 1083469 h 1536"/>
              <a:gd name="T6" fmla="*/ 1143000 w 1104"/>
              <a:gd name="T7" fmla="*/ 1416844 h 1536"/>
              <a:gd name="T8" fmla="*/ 1752600 w 1104"/>
              <a:gd name="T9" fmla="*/ 0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04" h="1536">
                <a:moveTo>
                  <a:pt x="0" y="1536"/>
                </a:moveTo>
                <a:cubicBezTo>
                  <a:pt x="104" y="1276"/>
                  <a:pt x="208" y="1016"/>
                  <a:pt x="288" y="864"/>
                </a:cubicBezTo>
                <a:cubicBezTo>
                  <a:pt x="368" y="712"/>
                  <a:pt x="408" y="632"/>
                  <a:pt x="480" y="624"/>
                </a:cubicBezTo>
                <a:cubicBezTo>
                  <a:pt x="552" y="616"/>
                  <a:pt x="616" y="920"/>
                  <a:pt x="720" y="816"/>
                </a:cubicBezTo>
                <a:cubicBezTo>
                  <a:pt x="824" y="712"/>
                  <a:pt x="964" y="356"/>
                  <a:pt x="1104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" name="Text Box 9">
            <a:extLst>
              <a:ext uri="{FF2B5EF4-FFF2-40B4-BE49-F238E27FC236}">
                <a16:creationId xmlns:a16="http://schemas.microsoft.com/office/drawing/2014/main" id="{C40C36CE-56F2-453F-AED3-870326FDC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3429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Sketch the graph of the function:</a:t>
            </a:r>
          </a:p>
        </p:txBody>
      </p:sp>
      <p:graphicFrame>
        <p:nvGraphicFramePr>
          <p:cNvPr id="51" name="Object 10">
            <a:extLst>
              <a:ext uri="{FF2B5EF4-FFF2-40B4-BE49-F238E27FC236}">
                <a16:creationId xmlns:a16="http://schemas.microsoft.com/office/drawing/2014/main" id="{41EF6EBA-9EC3-4825-8D02-A5B7A0F870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13350" y="2341563"/>
          <a:ext cx="17954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" name="Equation" r:id="rId4" imgW="1091726" imgH="228501" progId="Equation.DSMT4">
                  <p:embed/>
                </p:oleObj>
              </mc:Choice>
              <mc:Fallback>
                <p:oleObj name="Equation" r:id="rId4" imgW="1091726" imgH="228501" progId="Equation.DSMT4">
                  <p:embed/>
                  <p:pic>
                    <p:nvPicPr>
                      <p:cNvPr id="51" name="Object 10">
                        <a:extLst>
                          <a:ext uri="{FF2B5EF4-FFF2-40B4-BE49-F238E27FC236}">
                            <a16:creationId xmlns:a16="http://schemas.microsoft.com/office/drawing/2014/main" id="{41EF6EBA-9EC3-4825-8D02-A5B7A0F870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3350" y="2341563"/>
                        <a:ext cx="1795463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7073E093-9626-4C67-A464-F9230224B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15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Cubic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Sketch the curve with equation: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=−2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(0,-2)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One root is 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(1,0)</a:t>
                </a:r>
                <a:endParaRPr lang="en-GB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AE0AA428-A233-4933-87E5-FB400188C009}"/>
              </a:ext>
            </a:extLst>
          </p:cNvPr>
          <p:cNvCxnSpPr>
            <a:cxnSpLocks/>
          </p:cNvCxnSpPr>
          <p:nvPr/>
        </p:nvCxnSpPr>
        <p:spPr>
          <a:xfrm flipH="1" flipV="1">
            <a:off x="3071675" y="3657600"/>
            <a:ext cx="1340527" cy="4172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CFA8C853-2724-426A-BDE9-E642842530F5}"/>
                  </a:ext>
                </a:extLst>
              </p:cNvPr>
              <p:cNvSpPr txBox="1"/>
              <p:nvPr/>
            </p:nvSpPr>
            <p:spPr>
              <a:xfrm>
                <a:off x="4412202" y="3399540"/>
                <a:ext cx="441492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could try </a:t>
                </a:r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factorising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see if there are more roots from the second bracket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In this case though,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−4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𝑎𝑐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&lt;0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so there are not more roots…</a:t>
                </a: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CFA8C853-2724-426A-BDE9-E642842530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2202" y="3399540"/>
                <a:ext cx="4414927" cy="1323439"/>
              </a:xfrm>
              <a:prstGeom prst="rect">
                <a:avLst/>
              </a:prstGeom>
              <a:blipFill>
                <a:blip r:embed="rId3"/>
                <a:stretch>
                  <a:fillRect l="-276" t="-922" r="-1657" b="-55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AFF233D8-C0EC-456A-B4F0-E2FBED54A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Cubic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Sketch the curve with equation: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=−2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(0,-2)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One root is 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(1,0)</a:t>
                </a:r>
                <a:endParaRPr lang="en-GB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9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AFF233D8-C0EC-456A-B4F0-E2FBED54A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Line 12">
            <a:extLst>
              <a:ext uri="{FF2B5EF4-FFF2-40B4-BE49-F238E27FC236}">
                <a16:creationId xmlns:a16="http://schemas.microsoft.com/office/drawing/2014/main" id="{45D0F35C-935C-4993-A006-42D1BCB3B9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1651000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D1B252DB-71D2-4DE7-989D-B26CCB4BC426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096000" y="1676400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5" name="Group 20">
            <a:extLst>
              <a:ext uri="{FF2B5EF4-FFF2-40B4-BE49-F238E27FC236}">
                <a16:creationId xmlns:a16="http://schemas.microsoft.com/office/drawing/2014/main" id="{5486922A-F12A-4251-95FE-C0BBDE88FAE9}"/>
              </a:ext>
            </a:extLst>
          </p:cNvPr>
          <p:cNvGrpSpPr>
            <a:grpSpLocks/>
          </p:cNvGrpSpPr>
          <p:nvPr/>
        </p:nvGrpSpPr>
        <p:grpSpPr bwMode="auto">
          <a:xfrm>
            <a:off x="6019006" y="3752850"/>
            <a:ext cx="152400" cy="152400"/>
            <a:chOff x="2736" y="2496"/>
            <a:chExt cx="96" cy="96"/>
          </a:xfrm>
        </p:grpSpPr>
        <p:sp>
          <p:nvSpPr>
            <p:cNvPr id="16" name="Line 21">
              <a:extLst>
                <a:ext uri="{FF2B5EF4-FFF2-40B4-BE49-F238E27FC236}">
                  <a16:creationId xmlns:a16="http://schemas.microsoft.com/office/drawing/2014/main" id="{940EED20-9169-4CE3-9FAA-34F2AFCE17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22">
              <a:extLst>
                <a:ext uri="{FF2B5EF4-FFF2-40B4-BE49-F238E27FC236}">
                  <a16:creationId xmlns:a16="http://schemas.microsoft.com/office/drawing/2014/main" id="{562A4EAE-ED2A-4058-AA6E-E5904C2B00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23">
            <a:extLst>
              <a:ext uri="{FF2B5EF4-FFF2-40B4-BE49-F238E27FC236}">
                <a16:creationId xmlns:a16="http://schemas.microsoft.com/office/drawing/2014/main" id="{19652D99-DD81-4580-BD60-8804F0489E3A}"/>
              </a:ext>
            </a:extLst>
          </p:cNvPr>
          <p:cNvGrpSpPr>
            <a:grpSpLocks/>
          </p:cNvGrpSpPr>
          <p:nvPr/>
        </p:nvGrpSpPr>
        <p:grpSpPr bwMode="auto">
          <a:xfrm>
            <a:off x="6515100" y="2968625"/>
            <a:ext cx="152400" cy="152400"/>
            <a:chOff x="2736" y="2496"/>
            <a:chExt cx="96" cy="96"/>
          </a:xfrm>
        </p:grpSpPr>
        <p:sp>
          <p:nvSpPr>
            <p:cNvPr id="19" name="Line 24">
              <a:extLst>
                <a:ext uri="{FF2B5EF4-FFF2-40B4-BE49-F238E27FC236}">
                  <a16:creationId xmlns:a16="http://schemas.microsoft.com/office/drawing/2014/main" id="{E41AA216-D093-41BC-BD4F-B1D5FF9E8C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Line 25">
              <a:extLst>
                <a:ext uri="{FF2B5EF4-FFF2-40B4-BE49-F238E27FC236}">
                  <a16:creationId xmlns:a16="http://schemas.microsoft.com/office/drawing/2014/main" id="{9EA2110D-ED05-46A6-994C-1005C07FEA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1" name="Text Box 26">
            <a:extLst>
              <a:ext uri="{FF2B5EF4-FFF2-40B4-BE49-F238E27FC236}">
                <a16:creationId xmlns:a16="http://schemas.microsoft.com/office/drawing/2014/main" id="{71F3C3BB-AFF9-42C5-9C1F-EDF5E6540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38450"/>
            <a:ext cx="3190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22" name="Text Box 27">
            <a:extLst>
              <a:ext uri="{FF2B5EF4-FFF2-40B4-BE49-F238E27FC236}">
                <a16:creationId xmlns:a16="http://schemas.microsoft.com/office/drawing/2014/main" id="{701CEE2B-AE74-47EA-BC35-515557413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400175"/>
            <a:ext cx="3032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y</a:t>
            </a:r>
          </a:p>
        </p:txBody>
      </p:sp>
      <p:sp>
        <p:nvSpPr>
          <p:cNvPr id="24" name="Text Box 30">
            <a:extLst>
              <a:ext uri="{FF2B5EF4-FFF2-40B4-BE49-F238E27FC236}">
                <a16:creationId xmlns:a16="http://schemas.microsoft.com/office/drawing/2014/main" id="{6A09C180-55EA-47D8-9FF6-56EBCE7D2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1662" y="3659773"/>
            <a:ext cx="5238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25" name="Text Box 31">
            <a:extLst>
              <a:ext uri="{FF2B5EF4-FFF2-40B4-BE49-F238E27FC236}">
                <a16:creationId xmlns:a16="http://schemas.microsoft.com/office/drawing/2014/main" id="{BC48C82F-19DF-4A0E-BE98-EF7B9A22C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0905" y="3044825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D58CB3FE-D5B8-4300-A2E2-C7561CD68CF6}"/>
              </a:ext>
            </a:extLst>
          </p:cNvPr>
          <p:cNvSpPr/>
          <p:nvPr/>
        </p:nvSpPr>
        <p:spPr>
          <a:xfrm>
            <a:off x="5370990" y="1633491"/>
            <a:ext cx="1544715" cy="2636668"/>
          </a:xfrm>
          <a:custGeom>
            <a:avLst/>
            <a:gdLst>
              <a:gd name="connsiteX0" fmla="*/ 0 w 1544715"/>
              <a:gd name="connsiteY0" fmla="*/ 2636668 h 2636668"/>
              <a:gd name="connsiteX1" fmla="*/ 426128 w 1544715"/>
              <a:gd name="connsiteY1" fmla="*/ 2290439 h 2636668"/>
              <a:gd name="connsiteX2" fmla="*/ 736847 w 1544715"/>
              <a:gd name="connsiteY2" fmla="*/ 2192785 h 2636668"/>
              <a:gd name="connsiteX3" fmla="*/ 923278 w 1544715"/>
              <a:gd name="connsiteY3" fmla="*/ 2077375 h 2636668"/>
              <a:gd name="connsiteX4" fmla="*/ 1038688 w 1544715"/>
              <a:gd name="connsiteY4" fmla="*/ 1944210 h 2636668"/>
              <a:gd name="connsiteX5" fmla="*/ 1136342 w 1544715"/>
              <a:gd name="connsiteY5" fmla="*/ 1704513 h 2636668"/>
              <a:gd name="connsiteX6" fmla="*/ 1402672 w 1544715"/>
              <a:gd name="connsiteY6" fmla="*/ 781235 h 2636668"/>
              <a:gd name="connsiteX7" fmla="*/ 1544715 w 1544715"/>
              <a:gd name="connsiteY7" fmla="*/ 0 h 263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4715" h="2636668">
                <a:moveTo>
                  <a:pt x="0" y="2636668"/>
                </a:moveTo>
                <a:cubicBezTo>
                  <a:pt x="151660" y="2500543"/>
                  <a:pt x="303320" y="2364419"/>
                  <a:pt x="426128" y="2290439"/>
                </a:cubicBezTo>
                <a:cubicBezTo>
                  <a:pt x="548936" y="2216458"/>
                  <a:pt x="653989" y="2228296"/>
                  <a:pt x="736847" y="2192785"/>
                </a:cubicBezTo>
                <a:cubicBezTo>
                  <a:pt x="819705" y="2157274"/>
                  <a:pt x="872971" y="2118804"/>
                  <a:pt x="923278" y="2077375"/>
                </a:cubicBezTo>
                <a:cubicBezTo>
                  <a:pt x="973585" y="2035946"/>
                  <a:pt x="1003177" y="2006354"/>
                  <a:pt x="1038688" y="1944210"/>
                </a:cubicBezTo>
                <a:cubicBezTo>
                  <a:pt x="1074199" y="1882066"/>
                  <a:pt x="1075678" y="1898342"/>
                  <a:pt x="1136342" y="1704513"/>
                </a:cubicBezTo>
                <a:cubicBezTo>
                  <a:pt x="1197006" y="1510684"/>
                  <a:pt x="1334610" y="1065321"/>
                  <a:pt x="1402672" y="781235"/>
                </a:cubicBezTo>
                <a:cubicBezTo>
                  <a:pt x="1470734" y="497149"/>
                  <a:pt x="1507724" y="248574"/>
                  <a:pt x="1544715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 Box 35">
            <a:extLst>
              <a:ext uri="{FF2B5EF4-FFF2-40B4-BE49-F238E27FC236}">
                <a16:creationId xmlns:a16="http://schemas.microsoft.com/office/drawing/2014/main" id="{F8C8454A-5762-49BA-BE4B-AA2C7EDC0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0732" y="4768897"/>
            <a:ext cx="522894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With the information we have we cannot be sure about the precise shape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GB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 Remember this is just a sketch with key points included</a:t>
            </a:r>
            <a:endParaRPr lang="en-GB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84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1" grpId="0"/>
      <p:bldP spid="22" grpId="0"/>
      <p:bldP spid="24" grpId="0"/>
      <p:bldP spid="25" grpId="0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654" y="1198485"/>
                <a:ext cx="4376692" cy="499623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1) </a:t>
                </a:r>
                <a:r>
                  <a:rPr lang="en-US" sz="1800" dirty="0" err="1">
                    <a:latin typeface="Comic Sans MS" panose="030F0702030302020204" pitchFamily="66" charset="0"/>
                  </a:rPr>
                  <a:t>Factorise</a:t>
                </a:r>
                <a:r>
                  <a:rPr lang="en-US" sz="1800" dirty="0">
                    <a:latin typeface="Comic Sans MS" panose="030F0702030302020204" pitchFamily="66" charset="0"/>
                  </a:rPr>
                  <a:t> these quadratic expressions: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	    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</a:t>
                </a:r>
                <a:r>
                  <a:rPr lang="en-GB" sz="1800" dirty="0">
                    <a:latin typeface="Comic Sans MS" panose="030F0702030302020204" pitchFamily="66" charset="0"/>
                  </a:rPr>
                  <a:t>) Sketch the graphs of the following   functions: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</a:t>
                </a:r>
                <a:r>
                  <a:rPr lang="en-GB" sz="18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 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654" y="1198485"/>
                <a:ext cx="4376692" cy="4996233"/>
              </a:xfrm>
              <a:blipFill>
                <a:blip r:embed="rId2"/>
                <a:stretch>
                  <a:fillRect l="-1114" t="-12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D40A0249-365F-4505-ADE9-2806BD82C2A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72000" y="1198484"/>
                <a:ext cx="4376692" cy="523782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Copy and complete the table below and use it to plot the graph of     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4) </a:t>
                </a:r>
                <a:r>
                  <a:rPr lang="en-GB" sz="1800" dirty="0">
                    <a:latin typeface="Comic Sans MS" panose="030F0702030302020204" pitchFamily="66" charset="0"/>
                  </a:rPr>
                  <a:t>Solve each pair of simultaneous equations: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</a:t>
                </a:r>
                <a:r>
                  <a:rPr lang="en-GB" sz="1800" dirty="0">
                    <a:latin typeface="Comic Sans MS" panose="030F0702030302020204" pitchFamily="66" charset="0"/>
                  </a:rPr>
                  <a:t>)	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</a:t>
                </a:r>
                <a:r>
                  <a:rPr lang="en-GB" sz="1800" dirty="0">
                    <a:latin typeface="Comic Sans MS" panose="030F0702030302020204" pitchFamily="66" charset="0"/>
                  </a:rPr>
                  <a:t>)	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D40A0249-365F-4505-ADE9-2806BD82C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98484"/>
                <a:ext cx="4376692" cy="5237827"/>
              </a:xfrm>
              <a:prstGeom prst="rect">
                <a:avLst/>
              </a:prstGeom>
              <a:blipFill>
                <a:blip r:embed="rId3"/>
                <a:stretch>
                  <a:fillRect l="-1114" t="-11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BB24C58-8BA6-40E2-B9B8-8D1946F31F59}"/>
                  </a:ext>
                </a:extLst>
              </p:cNvPr>
              <p:cNvSpPr txBox="1"/>
              <p:nvPr/>
            </p:nvSpPr>
            <p:spPr>
              <a:xfrm>
                <a:off x="97654" y="2154716"/>
                <a:ext cx="16910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BB24C58-8BA6-40E2-B9B8-8D1946F31F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54" y="2154716"/>
                <a:ext cx="1691040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CD0553D-9CF8-4EEB-979E-575CB01D1A36}"/>
                  </a:ext>
                </a:extLst>
              </p:cNvPr>
              <p:cNvSpPr txBox="1"/>
              <p:nvPr/>
            </p:nvSpPr>
            <p:spPr>
              <a:xfrm>
                <a:off x="2286000" y="2154716"/>
                <a:ext cx="16910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DCD0553D-9CF8-4EEB-979E-575CB01D1A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154716"/>
                <a:ext cx="1691040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00E218A-B30C-4CC0-8DFD-2CAC154E1097}"/>
              </a:ext>
            </a:extLst>
          </p:cNvPr>
          <p:cNvGrpSpPr/>
          <p:nvPr/>
        </p:nvGrpSpPr>
        <p:grpSpPr>
          <a:xfrm>
            <a:off x="628650" y="4216894"/>
            <a:ext cx="1518082" cy="1606858"/>
            <a:chOff x="3320248" y="2547891"/>
            <a:chExt cx="763480" cy="763480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F16A3F63-1305-4142-9BEE-AFFC663408A7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686B14CB-23D9-4DB6-998E-1FB416FF5FE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4287FE52-C8A5-4A35-96D2-C54CA3E5C9CC}"/>
              </a:ext>
            </a:extLst>
          </p:cNvPr>
          <p:cNvSpPr/>
          <p:nvPr/>
        </p:nvSpPr>
        <p:spPr>
          <a:xfrm>
            <a:off x="874729" y="4341180"/>
            <a:ext cx="1180730" cy="1309214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09D19384-FBB9-4097-AE52-F86DF89675B3}"/>
              </a:ext>
            </a:extLst>
          </p:cNvPr>
          <p:cNvGrpSpPr/>
          <p:nvPr/>
        </p:nvGrpSpPr>
        <p:grpSpPr>
          <a:xfrm>
            <a:off x="2677728" y="4216894"/>
            <a:ext cx="1518082" cy="1606858"/>
            <a:chOff x="3320248" y="2547891"/>
            <a:chExt cx="763480" cy="763480"/>
          </a:xfrm>
        </p:grpSpPr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331C22B4-2D3F-4A63-B378-BC1C295140F6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2D0F031D-1CBA-441B-86B7-8853E483684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FD809D63-90B0-40B8-9E17-E038B626E873}"/>
              </a:ext>
            </a:extLst>
          </p:cNvPr>
          <p:cNvSpPr/>
          <p:nvPr/>
        </p:nvSpPr>
        <p:spPr>
          <a:xfrm>
            <a:off x="3112734" y="4341180"/>
            <a:ext cx="1180730" cy="1309214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/>
              <p:nvPr/>
            </p:nvSpPr>
            <p:spPr>
              <a:xfrm>
                <a:off x="673143" y="4989251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FDC59B76-555F-44F7-BA95-01A46D37D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43" y="4989251"/>
                <a:ext cx="54006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A086F75-7F4D-4A1E-8BF5-1293C7AD6665}"/>
                  </a:ext>
                </a:extLst>
              </p:cNvPr>
              <p:cNvSpPr txBox="1"/>
              <p:nvPr/>
            </p:nvSpPr>
            <p:spPr>
              <a:xfrm>
                <a:off x="1667379" y="4989250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A086F75-7F4D-4A1E-8BF5-1293C7AD6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379" y="4989250"/>
                <a:ext cx="54006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/>
              <p:nvPr/>
            </p:nvSpPr>
            <p:spPr>
              <a:xfrm>
                <a:off x="943173" y="5507196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A1C9D9C-149D-411A-8B74-8DDDCE2E7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173" y="5507196"/>
                <a:ext cx="54006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CE244DE8-FAA3-4054-AECF-CBEDCAFE7F6A}"/>
                  </a:ext>
                </a:extLst>
              </p:cNvPr>
              <p:cNvSpPr txBox="1"/>
              <p:nvPr/>
            </p:nvSpPr>
            <p:spPr>
              <a:xfrm>
                <a:off x="2901891" y="4989249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CE244DE8-FAA3-4054-AECF-CBEDCAFE7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891" y="4989249"/>
                <a:ext cx="540061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93C4B60-D0B2-4FFD-882D-870151F28E9F}"/>
                  </a:ext>
                </a:extLst>
              </p:cNvPr>
              <p:cNvSpPr txBox="1"/>
              <p:nvPr/>
            </p:nvSpPr>
            <p:spPr>
              <a:xfrm>
                <a:off x="3899399" y="4997284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93C4B60-D0B2-4FFD-882D-870151F28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399" y="4997284"/>
                <a:ext cx="5400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45C087C-7EE2-4977-80D2-18871F12E67B}"/>
                  </a:ext>
                </a:extLst>
              </p:cNvPr>
              <p:cNvSpPr txBox="1"/>
              <p:nvPr/>
            </p:nvSpPr>
            <p:spPr>
              <a:xfrm>
                <a:off x="2999666" y="5183968"/>
                <a:ext cx="54006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45C087C-7EE2-4977-80D2-18871F12E6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66" y="5183968"/>
                <a:ext cx="5400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9F44676B-5994-4975-83E7-EC1B611B6B8E}"/>
                  </a:ext>
                </a:extLst>
              </p:cNvPr>
              <p:cNvSpPr txBox="1"/>
              <p:nvPr/>
            </p:nvSpPr>
            <p:spPr>
              <a:xfrm>
                <a:off x="1359433" y="5605522"/>
                <a:ext cx="11559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9F44676B-5994-4975-83E7-EC1B611B6B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433" y="5605522"/>
                <a:ext cx="1155952" cy="307777"/>
              </a:xfrm>
              <a:prstGeom prst="rect">
                <a:avLst/>
              </a:prstGeom>
              <a:blipFill>
                <a:blip r:embed="rId12"/>
                <a:stretch>
                  <a:fillRect r="-2632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97EA1402-F19B-47D4-BF82-568FCB4A380C}"/>
                  </a:ext>
                </a:extLst>
              </p:cNvPr>
              <p:cNvSpPr txBox="1"/>
              <p:nvPr/>
            </p:nvSpPr>
            <p:spPr>
              <a:xfrm>
                <a:off x="3420679" y="5634857"/>
                <a:ext cx="9213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97EA1402-F19B-47D4-BF82-568FCB4A3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679" y="5634857"/>
                <a:ext cx="921384" cy="307777"/>
              </a:xfrm>
              <a:prstGeom prst="rect">
                <a:avLst/>
              </a:prstGeom>
              <a:blipFill>
                <a:blip r:embed="rId1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5E200A88-6A31-4AD3-8870-AA4EAE021774}"/>
                  </a:ext>
                </a:extLst>
              </p:cNvPr>
              <p:cNvSpPr txBox="1"/>
              <p:nvPr/>
            </p:nvSpPr>
            <p:spPr>
              <a:xfrm>
                <a:off x="6548392" y="5112360"/>
                <a:ext cx="16537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5E200A88-6A31-4AD3-8870-AA4EAE021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392" y="5112360"/>
                <a:ext cx="1653792" cy="369332"/>
              </a:xfrm>
              <a:prstGeom prst="rect">
                <a:avLst/>
              </a:prstGeom>
              <a:blipFill>
                <a:blip r:embed="rId1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9B83CB5-C925-45C4-B30A-4688A2DEF9FA}"/>
                  </a:ext>
                </a:extLst>
              </p:cNvPr>
              <p:cNvSpPr txBox="1"/>
              <p:nvPr/>
            </p:nvSpPr>
            <p:spPr>
              <a:xfrm>
                <a:off x="6643253" y="5814973"/>
                <a:ext cx="16537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9B83CB5-C925-45C4-B30A-4688A2DEF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253" y="5814973"/>
                <a:ext cx="1653792" cy="369332"/>
              </a:xfrm>
              <a:prstGeom prst="rect">
                <a:avLst/>
              </a:prstGeom>
              <a:blipFill>
                <a:blip r:embed="rId1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12">
            <a:extLst>
              <a:ext uri="{FF2B5EF4-FFF2-40B4-BE49-F238E27FC236}">
                <a16:creationId xmlns:a16="http://schemas.microsoft.com/office/drawing/2014/main" id="{86EDC983-1700-4579-AB81-CA1B17EBE26D}"/>
              </a:ext>
            </a:extLst>
          </p:cNvPr>
          <p:cNvSpPr/>
          <p:nvPr/>
        </p:nvSpPr>
        <p:spPr>
          <a:xfrm>
            <a:off x="4681492" y="21202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13">
            <a:extLst>
              <a:ext uri="{FF2B5EF4-FFF2-40B4-BE49-F238E27FC236}">
                <a16:creationId xmlns:a16="http://schemas.microsoft.com/office/drawing/2014/main" id="{4399B450-45EC-4279-9733-7A4EF7E0EC5B}"/>
              </a:ext>
            </a:extLst>
          </p:cNvPr>
          <p:cNvSpPr/>
          <p:nvPr/>
        </p:nvSpPr>
        <p:spPr>
          <a:xfrm>
            <a:off x="4681492" y="24250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499771C2-173C-4DF6-8D74-610A1E533E3D}"/>
              </a:ext>
            </a:extLst>
          </p:cNvPr>
          <p:cNvSpPr/>
          <p:nvPr/>
        </p:nvSpPr>
        <p:spPr>
          <a:xfrm>
            <a:off x="5214892" y="24250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AF0B70F9-8273-48B9-A2B3-3598DCCEED6F}"/>
              </a:ext>
            </a:extLst>
          </p:cNvPr>
          <p:cNvSpPr/>
          <p:nvPr/>
        </p:nvSpPr>
        <p:spPr>
          <a:xfrm>
            <a:off x="5214892" y="21202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EA013BF4-18F8-4336-B9EA-DB451D316DA5}"/>
              </a:ext>
            </a:extLst>
          </p:cNvPr>
          <p:cNvSpPr/>
          <p:nvPr/>
        </p:nvSpPr>
        <p:spPr>
          <a:xfrm>
            <a:off x="5748292" y="21202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17">
            <a:extLst>
              <a:ext uri="{FF2B5EF4-FFF2-40B4-BE49-F238E27FC236}">
                <a16:creationId xmlns:a16="http://schemas.microsoft.com/office/drawing/2014/main" id="{C3E70FB9-7C8B-43FC-AB3E-A8B160BC4971}"/>
              </a:ext>
            </a:extLst>
          </p:cNvPr>
          <p:cNvSpPr/>
          <p:nvPr/>
        </p:nvSpPr>
        <p:spPr>
          <a:xfrm>
            <a:off x="5748292" y="24250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1" name="Rectangle 18">
            <a:extLst>
              <a:ext uri="{FF2B5EF4-FFF2-40B4-BE49-F238E27FC236}">
                <a16:creationId xmlns:a16="http://schemas.microsoft.com/office/drawing/2014/main" id="{5B52563F-8E09-4910-B362-DEDD270BA5AB}"/>
              </a:ext>
            </a:extLst>
          </p:cNvPr>
          <p:cNvSpPr/>
          <p:nvPr/>
        </p:nvSpPr>
        <p:spPr>
          <a:xfrm>
            <a:off x="6281692" y="24250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2" name="Rectangle 19">
            <a:extLst>
              <a:ext uri="{FF2B5EF4-FFF2-40B4-BE49-F238E27FC236}">
                <a16:creationId xmlns:a16="http://schemas.microsoft.com/office/drawing/2014/main" id="{685BF683-1188-425B-9666-7650C9525EAD}"/>
              </a:ext>
            </a:extLst>
          </p:cNvPr>
          <p:cNvSpPr/>
          <p:nvPr/>
        </p:nvSpPr>
        <p:spPr>
          <a:xfrm>
            <a:off x="6281692" y="21202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20">
            <a:extLst>
              <a:ext uri="{FF2B5EF4-FFF2-40B4-BE49-F238E27FC236}">
                <a16:creationId xmlns:a16="http://schemas.microsoft.com/office/drawing/2014/main" id="{B8EFE568-233E-4874-A450-C81FABD7E39F}"/>
              </a:ext>
            </a:extLst>
          </p:cNvPr>
          <p:cNvSpPr/>
          <p:nvPr/>
        </p:nvSpPr>
        <p:spPr>
          <a:xfrm>
            <a:off x="6815092" y="21202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21">
            <a:extLst>
              <a:ext uri="{FF2B5EF4-FFF2-40B4-BE49-F238E27FC236}">
                <a16:creationId xmlns:a16="http://schemas.microsoft.com/office/drawing/2014/main" id="{B0D1EC94-AB01-46F9-93EC-FBBD40A6A6BC}"/>
              </a:ext>
            </a:extLst>
          </p:cNvPr>
          <p:cNvSpPr/>
          <p:nvPr/>
        </p:nvSpPr>
        <p:spPr>
          <a:xfrm>
            <a:off x="6815092" y="24250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5" name="Rectangle 22">
            <a:extLst>
              <a:ext uri="{FF2B5EF4-FFF2-40B4-BE49-F238E27FC236}">
                <a16:creationId xmlns:a16="http://schemas.microsoft.com/office/drawing/2014/main" id="{6000C037-C986-4939-90DB-E3AA85316B5D}"/>
              </a:ext>
            </a:extLst>
          </p:cNvPr>
          <p:cNvSpPr/>
          <p:nvPr/>
        </p:nvSpPr>
        <p:spPr>
          <a:xfrm>
            <a:off x="7348492" y="24250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23A8F449-A975-42C7-B175-1281F6ED98C1}"/>
              </a:ext>
            </a:extLst>
          </p:cNvPr>
          <p:cNvSpPr/>
          <p:nvPr/>
        </p:nvSpPr>
        <p:spPr>
          <a:xfrm>
            <a:off x="7348492" y="21202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24">
            <a:extLst>
              <a:ext uri="{FF2B5EF4-FFF2-40B4-BE49-F238E27FC236}">
                <a16:creationId xmlns:a16="http://schemas.microsoft.com/office/drawing/2014/main" id="{A1047093-D87B-4916-B88E-A97E89AF7D42}"/>
              </a:ext>
            </a:extLst>
          </p:cNvPr>
          <p:cNvSpPr/>
          <p:nvPr/>
        </p:nvSpPr>
        <p:spPr>
          <a:xfrm>
            <a:off x="7881892" y="24250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38" name="Rectangle 25">
            <a:extLst>
              <a:ext uri="{FF2B5EF4-FFF2-40B4-BE49-F238E27FC236}">
                <a16:creationId xmlns:a16="http://schemas.microsoft.com/office/drawing/2014/main" id="{B45D9EA9-A56C-4A56-B9C8-F2D3413938DD}"/>
              </a:ext>
            </a:extLst>
          </p:cNvPr>
          <p:cNvSpPr/>
          <p:nvPr/>
        </p:nvSpPr>
        <p:spPr>
          <a:xfrm>
            <a:off x="7881892" y="21202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26">
            <a:extLst>
              <a:ext uri="{FF2B5EF4-FFF2-40B4-BE49-F238E27FC236}">
                <a16:creationId xmlns:a16="http://schemas.microsoft.com/office/drawing/2014/main" id="{7B058B77-565C-43AB-8FC8-FEC30AC0375C}"/>
              </a:ext>
            </a:extLst>
          </p:cNvPr>
          <p:cNvSpPr/>
          <p:nvPr/>
        </p:nvSpPr>
        <p:spPr>
          <a:xfrm>
            <a:off x="8415292" y="24250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0" name="Rectangle 27">
            <a:extLst>
              <a:ext uri="{FF2B5EF4-FFF2-40B4-BE49-F238E27FC236}">
                <a16:creationId xmlns:a16="http://schemas.microsoft.com/office/drawing/2014/main" id="{B135FC5A-2967-470D-883E-F61F3B01C5D0}"/>
              </a:ext>
            </a:extLst>
          </p:cNvPr>
          <p:cNvSpPr/>
          <p:nvPr/>
        </p:nvSpPr>
        <p:spPr>
          <a:xfrm>
            <a:off x="8415292" y="2120213"/>
            <a:ext cx="5334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28">
                <a:extLst>
                  <a:ext uri="{FF2B5EF4-FFF2-40B4-BE49-F238E27FC236}">
                    <a16:creationId xmlns:a16="http://schemas.microsoft.com/office/drawing/2014/main" id="{8D1FCAB7-9F67-4203-A7F1-36052B4F9790}"/>
                  </a:ext>
                </a:extLst>
              </p:cNvPr>
              <p:cNvSpPr txBox="1"/>
              <p:nvPr/>
            </p:nvSpPr>
            <p:spPr>
              <a:xfrm>
                <a:off x="4768577" y="2054900"/>
                <a:ext cx="36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41" name="TextBox 28">
                <a:extLst>
                  <a:ext uri="{FF2B5EF4-FFF2-40B4-BE49-F238E27FC236}">
                    <a16:creationId xmlns:a16="http://schemas.microsoft.com/office/drawing/2014/main" id="{8D1FCAB7-9F67-4203-A7F1-36052B4F97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577" y="2054900"/>
                <a:ext cx="367986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29">
                <a:extLst>
                  <a:ext uri="{FF2B5EF4-FFF2-40B4-BE49-F238E27FC236}">
                    <a16:creationId xmlns:a16="http://schemas.microsoft.com/office/drawing/2014/main" id="{32B08C2F-6507-4D25-9D2D-DBA0D7E7F52A}"/>
                  </a:ext>
                </a:extLst>
              </p:cNvPr>
              <p:cNvSpPr txBox="1"/>
              <p:nvPr/>
            </p:nvSpPr>
            <p:spPr>
              <a:xfrm>
                <a:off x="4757692" y="2348813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42" name="TextBox 29">
                <a:extLst>
                  <a:ext uri="{FF2B5EF4-FFF2-40B4-BE49-F238E27FC236}">
                    <a16:creationId xmlns:a16="http://schemas.microsoft.com/office/drawing/2014/main" id="{32B08C2F-6507-4D25-9D2D-DBA0D7E7F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692" y="2348813"/>
                <a:ext cx="375423" cy="369332"/>
              </a:xfrm>
              <a:prstGeom prst="rect">
                <a:avLst/>
              </a:prstGeom>
              <a:blipFill>
                <a:blip r:embed="rId1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30">
                <a:extLst>
                  <a:ext uri="{FF2B5EF4-FFF2-40B4-BE49-F238E27FC236}">
                    <a16:creationId xmlns:a16="http://schemas.microsoft.com/office/drawing/2014/main" id="{B0E0F475-7FBB-45D2-9290-0505B90FB2DA}"/>
                  </a:ext>
                </a:extLst>
              </p:cNvPr>
              <p:cNvSpPr txBox="1"/>
              <p:nvPr/>
            </p:nvSpPr>
            <p:spPr>
              <a:xfrm>
                <a:off x="5153210" y="2113281"/>
                <a:ext cx="6410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3" name="TextBox 30">
                <a:extLst>
                  <a:ext uri="{FF2B5EF4-FFF2-40B4-BE49-F238E27FC236}">
                    <a16:creationId xmlns:a16="http://schemas.microsoft.com/office/drawing/2014/main" id="{B0E0F475-7FBB-45D2-9290-0505B90FB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210" y="2113281"/>
                <a:ext cx="641008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31">
                <a:extLst>
                  <a:ext uri="{FF2B5EF4-FFF2-40B4-BE49-F238E27FC236}">
                    <a16:creationId xmlns:a16="http://schemas.microsoft.com/office/drawing/2014/main" id="{8E17C5D3-1F71-4EAA-AAAE-088692C8DFF5}"/>
                  </a:ext>
                </a:extLst>
              </p:cNvPr>
              <p:cNvSpPr txBox="1"/>
              <p:nvPr/>
            </p:nvSpPr>
            <p:spPr>
              <a:xfrm>
                <a:off x="5782538" y="2102396"/>
                <a:ext cx="4667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4" name="TextBox 31">
                <a:extLst>
                  <a:ext uri="{FF2B5EF4-FFF2-40B4-BE49-F238E27FC236}">
                    <a16:creationId xmlns:a16="http://schemas.microsoft.com/office/drawing/2014/main" id="{8E17C5D3-1F71-4EAA-AAAE-088692C8D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538" y="2102396"/>
                <a:ext cx="466794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32">
                <a:extLst>
                  <a:ext uri="{FF2B5EF4-FFF2-40B4-BE49-F238E27FC236}">
                    <a16:creationId xmlns:a16="http://schemas.microsoft.com/office/drawing/2014/main" id="{6CE93792-E31C-450C-B8D4-7AEC31F7245A}"/>
                  </a:ext>
                </a:extLst>
              </p:cNvPr>
              <p:cNvSpPr txBox="1"/>
              <p:nvPr/>
            </p:nvSpPr>
            <p:spPr>
              <a:xfrm>
                <a:off x="6236763" y="2102396"/>
                <a:ext cx="6410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5" name="TextBox 32">
                <a:extLst>
                  <a:ext uri="{FF2B5EF4-FFF2-40B4-BE49-F238E27FC236}">
                    <a16:creationId xmlns:a16="http://schemas.microsoft.com/office/drawing/2014/main" id="{6CE93792-E31C-450C-B8D4-7AEC31F72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763" y="2102396"/>
                <a:ext cx="641008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33">
                <a:extLst>
                  <a:ext uri="{FF2B5EF4-FFF2-40B4-BE49-F238E27FC236}">
                    <a16:creationId xmlns:a16="http://schemas.microsoft.com/office/drawing/2014/main" id="{ED766709-855D-4C80-99FD-6E9B5CC0AD9F}"/>
                  </a:ext>
                </a:extLst>
              </p:cNvPr>
              <p:cNvSpPr txBox="1"/>
              <p:nvPr/>
            </p:nvSpPr>
            <p:spPr>
              <a:xfrm>
                <a:off x="6910131" y="2102396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6" name="TextBox 33">
                <a:extLst>
                  <a:ext uri="{FF2B5EF4-FFF2-40B4-BE49-F238E27FC236}">
                    <a16:creationId xmlns:a16="http://schemas.microsoft.com/office/drawing/2014/main" id="{ED766709-855D-4C80-99FD-6E9B5CC0AD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131" y="2102396"/>
                <a:ext cx="332142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34">
                <a:extLst>
                  <a:ext uri="{FF2B5EF4-FFF2-40B4-BE49-F238E27FC236}">
                    <a16:creationId xmlns:a16="http://schemas.microsoft.com/office/drawing/2014/main" id="{8B86AA7A-928A-47B8-8328-212A69FBF1E0}"/>
                  </a:ext>
                </a:extLst>
              </p:cNvPr>
              <p:cNvSpPr txBox="1"/>
              <p:nvPr/>
            </p:nvSpPr>
            <p:spPr>
              <a:xfrm>
                <a:off x="7362013" y="2102396"/>
                <a:ext cx="5063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7" name="TextBox 34">
                <a:extLst>
                  <a:ext uri="{FF2B5EF4-FFF2-40B4-BE49-F238E27FC236}">
                    <a16:creationId xmlns:a16="http://schemas.microsoft.com/office/drawing/2014/main" id="{8B86AA7A-928A-47B8-8328-212A69FBF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013" y="2102396"/>
                <a:ext cx="506357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35">
                <a:extLst>
                  <a:ext uri="{FF2B5EF4-FFF2-40B4-BE49-F238E27FC236}">
                    <a16:creationId xmlns:a16="http://schemas.microsoft.com/office/drawing/2014/main" id="{63CD1B30-BCA4-45E5-9E2C-E9883DF3AEC7}"/>
                  </a:ext>
                </a:extLst>
              </p:cNvPr>
              <p:cNvSpPr txBox="1"/>
              <p:nvPr/>
            </p:nvSpPr>
            <p:spPr>
              <a:xfrm>
                <a:off x="7987386" y="2103424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8" name="TextBox 35">
                <a:extLst>
                  <a:ext uri="{FF2B5EF4-FFF2-40B4-BE49-F238E27FC236}">
                    <a16:creationId xmlns:a16="http://schemas.microsoft.com/office/drawing/2014/main" id="{63CD1B30-BCA4-45E5-9E2C-E9883DF3AE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386" y="2103424"/>
                <a:ext cx="332142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36">
                <a:extLst>
                  <a:ext uri="{FF2B5EF4-FFF2-40B4-BE49-F238E27FC236}">
                    <a16:creationId xmlns:a16="http://schemas.microsoft.com/office/drawing/2014/main" id="{B024F3D3-A0D7-455B-81A4-CEE1209FD03C}"/>
                  </a:ext>
                </a:extLst>
              </p:cNvPr>
              <p:cNvSpPr txBox="1"/>
              <p:nvPr/>
            </p:nvSpPr>
            <p:spPr>
              <a:xfrm>
                <a:off x="8428076" y="2102396"/>
                <a:ext cx="5063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9" name="TextBox 36">
                <a:extLst>
                  <a:ext uri="{FF2B5EF4-FFF2-40B4-BE49-F238E27FC236}">
                    <a16:creationId xmlns:a16="http://schemas.microsoft.com/office/drawing/2014/main" id="{B024F3D3-A0D7-455B-81A4-CEE1209FD0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8076" y="2102396"/>
                <a:ext cx="506357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37">
                <a:extLst>
                  <a:ext uri="{FF2B5EF4-FFF2-40B4-BE49-F238E27FC236}">
                    <a16:creationId xmlns:a16="http://schemas.microsoft.com/office/drawing/2014/main" id="{28AAEF34-FEFA-4E72-B1A8-2036BB0BA106}"/>
                  </a:ext>
                </a:extLst>
              </p:cNvPr>
              <p:cNvSpPr txBox="1"/>
              <p:nvPr/>
            </p:nvSpPr>
            <p:spPr>
              <a:xfrm>
                <a:off x="6874565" y="2425013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37">
                <a:extLst>
                  <a:ext uri="{FF2B5EF4-FFF2-40B4-BE49-F238E27FC236}">
                    <a16:creationId xmlns:a16="http://schemas.microsoft.com/office/drawing/2014/main" id="{28AAEF34-FEFA-4E72-B1A8-2036BB0BA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4565" y="2425013"/>
                <a:ext cx="426720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38">
                <a:extLst>
                  <a:ext uri="{FF2B5EF4-FFF2-40B4-BE49-F238E27FC236}">
                    <a16:creationId xmlns:a16="http://schemas.microsoft.com/office/drawing/2014/main" id="{0FBFEEF2-1B8F-4263-9930-A890831C30BB}"/>
                  </a:ext>
                </a:extLst>
              </p:cNvPr>
              <p:cNvSpPr txBox="1"/>
              <p:nvPr/>
            </p:nvSpPr>
            <p:spPr>
              <a:xfrm>
                <a:off x="7233029" y="2418080"/>
                <a:ext cx="7585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𝟑𝟕𝟓</m:t>
                      </m:r>
                    </m:oMath>
                  </m:oMathPara>
                </a14:m>
                <a:endParaRPr lang="en-GB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TextBox 38">
                <a:extLst>
                  <a:ext uri="{FF2B5EF4-FFF2-40B4-BE49-F238E27FC236}">
                    <a16:creationId xmlns:a16="http://schemas.microsoft.com/office/drawing/2014/main" id="{0FBFEEF2-1B8F-4263-9930-A890831C3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029" y="2418080"/>
                <a:ext cx="758541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39">
                <a:extLst>
                  <a:ext uri="{FF2B5EF4-FFF2-40B4-BE49-F238E27FC236}">
                    <a16:creationId xmlns:a16="http://schemas.microsoft.com/office/drawing/2014/main" id="{5DDCAA0C-8B8C-40DC-B845-2CE750FE9786}"/>
                  </a:ext>
                </a:extLst>
              </p:cNvPr>
              <p:cNvSpPr txBox="1"/>
              <p:nvPr/>
            </p:nvSpPr>
            <p:spPr>
              <a:xfrm>
                <a:off x="8003428" y="2418080"/>
                <a:ext cx="3113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39">
                <a:extLst>
                  <a:ext uri="{FF2B5EF4-FFF2-40B4-BE49-F238E27FC236}">
                    <a16:creationId xmlns:a16="http://schemas.microsoft.com/office/drawing/2014/main" id="{5DDCAA0C-8B8C-40DC-B845-2CE750FE9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3428" y="2418080"/>
                <a:ext cx="311304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40">
                <a:extLst>
                  <a:ext uri="{FF2B5EF4-FFF2-40B4-BE49-F238E27FC236}">
                    <a16:creationId xmlns:a16="http://schemas.microsoft.com/office/drawing/2014/main" id="{DCFF6289-FF1D-42C2-BE19-1455F8A0AB92}"/>
                  </a:ext>
                </a:extLst>
              </p:cNvPr>
              <p:cNvSpPr txBox="1"/>
              <p:nvPr/>
            </p:nvSpPr>
            <p:spPr>
              <a:xfrm>
                <a:off x="8359691" y="2418079"/>
                <a:ext cx="6431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𝟖𝟕𝟓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40">
                <a:extLst>
                  <a:ext uri="{FF2B5EF4-FFF2-40B4-BE49-F238E27FC236}">
                    <a16:creationId xmlns:a16="http://schemas.microsoft.com/office/drawing/2014/main" id="{DCFF6289-FF1D-42C2-BE19-1455F8A0AB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9691" y="2418079"/>
                <a:ext cx="643125" cy="27699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41">
                <a:extLst>
                  <a:ext uri="{FF2B5EF4-FFF2-40B4-BE49-F238E27FC236}">
                    <a16:creationId xmlns:a16="http://schemas.microsoft.com/office/drawing/2014/main" id="{49AFAA15-F002-40A4-9E06-89C8F8BF23F8}"/>
                  </a:ext>
                </a:extLst>
              </p:cNvPr>
              <p:cNvSpPr txBox="1"/>
              <p:nvPr/>
            </p:nvSpPr>
            <p:spPr>
              <a:xfrm>
                <a:off x="6169866" y="2427990"/>
                <a:ext cx="7585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𝟔𝟐𝟓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41">
                <a:extLst>
                  <a:ext uri="{FF2B5EF4-FFF2-40B4-BE49-F238E27FC236}">
                    <a16:creationId xmlns:a16="http://schemas.microsoft.com/office/drawing/2014/main" id="{49AFAA15-F002-40A4-9E06-89C8F8BF2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866" y="2427990"/>
                <a:ext cx="758541" cy="27699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42">
                <a:extLst>
                  <a:ext uri="{FF2B5EF4-FFF2-40B4-BE49-F238E27FC236}">
                    <a16:creationId xmlns:a16="http://schemas.microsoft.com/office/drawing/2014/main" id="{3A8DEB79-484F-4E4E-A121-9B8BE33F03D8}"/>
                  </a:ext>
                </a:extLst>
              </p:cNvPr>
              <p:cNvSpPr txBox="1"/>
              <p:nvPr/>
            </p:nvSpPr>
            <p:spPr>
              <a:xfrm>
                <a:off x="5831811" y="2435057"/>
                <a:ext cx="4267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42">
                <a:extLst>
                  <a:ext uri="{FF2B5EF4-FFF2-40B4-BE49-F238E27FC236}">
                    <a16:creationId xmlns:a16="http://schemas.microsoft.com/office/drawing/2014/main" id="{3A8DEB79-484F-4E4E-A121-9B8BE33F0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811" y="2435057"/>
                <a:ext cx="426720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43">
                <a:extLst>
                  <a:ext uri="{FF2B5EF4-FFF2-40B4-BE49-F238E27FC236}">
                    <a16:creationId xmlns:a16="http://schemas.microsoft.com/office/drawing/2014/main" id="{B9326E2E-9FB2-455D-A3CE-92F2872E225D}"/>
                  </a:ext>
                </a:extLst>
              </p:cNvPr>
              <p:cNvSpPr txBox="1"/>
              <p:nvPr/>
            </p:nvSpPr>
            <p:spPr>
              <a:xfrm>
                <a:off x="5084458" y="2428968"/>
                <a:ext cx="7585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𝟖𝟕𝟓</m:t>
                      </m:r>
                    </m:oMath>
                  </m:oMathPara>
                </a14:m>
                <a:endParaRPr lang="en-GB" sz="1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TextBox 43">
                <a:extLst>
                  <a:ext uri="{FF2B5EF4-FFF2-40B4-BE49-F238E27FC236}">
                    <a16:creationId xmlns:a16="http://schemas.microsoft.com/office/drawing/2014/main" id="{B9326E2E-9FB2-455D-A3CE-92F2872E22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458" y="2428968"/>
                <a:ext cx="758541" cy="27699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5C83E7B3-04E4-4D00-9F86-4DF68DCF7476}"/>
              </a:ext>
            </a:extLst>
          </p:cNvPr>
          <p:cNvGrpSpPr/>
          <p:nvPr/>
        </p:nvGrpSpPr>
        <p:grpSpPr>
          <a:xfrm>
            <a:off x="5947907" y="2766351"/>
            <a:ext cx="1518082" cy="1606858"/>
            <a:chOff x="3320248" y="2547891"/>
            <a:chExt cx="763480" cy="763480"/>
          </a:xfrm>
        </p:grpSpPr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AEE1E72D-E421-4F0A-830B-F03D0DD66113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26F53C47-8D3C-495C-B65C-D7DC3CB9F5E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フリーフォーム: 図形 59">
            <a:extLst>
              <a:ext uri="{FF2B5EF4-FFF2-40B4-BE49-F238E27FC236}">
                <a16:creationId xmlns:a16="http://schemas.microsoft.com/office/drawing/2014/main" id="{18853E4C-F686-48A3-B020-65DC52A8D1C4}"/>
              </a:ext>
            </a:extLst>
          </p:cNvPr>
          <p:cNvSpPr/>
          <p:nvPr/>
        </p:nvSpPr>
        <p:spPr>
          <a:xfrm>
            <a:off x="6276513" y="2840854"/>
            <a:ext cx="1038687" cy="1393795"/>
          </a:xfrm>
          <a:custGeom>
            <a:avLst/>
            <a:gdLst>
              <a:gd name="connsiteX0" fmla="*/ 0 w 1038687"/>
              <a:gd name="connsiteY0" fmla="*/ 1393795 h 1393795"/>
              <a:gd name="connsiteX1" fmla="*/ 310718 w 1038687"/>
              <a:gd name="connsiteY1" fmla="*/ 949911 h 1393795"/>
              <a:gd name="connsiteX2" fmla="*/ 630314 w 1038687"/>
              <a:gd name="connsiteY2" fmla="*/ 816746 h 1393795"/>
              <a:gd name="connsiteX3" fmla="*/ 887767 w 1038687"/>
              <a:gd name="connsiteY3" fmla="*/ 417251 h 1393795"/>
              <a:gd name="connsiteX4" fmla="*/ 1038687 w 1038687"/>
              <a:gd name="connsiteY4" fmla="*/ 0 h 1393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8687" h="1393795">
                <a:moveTo>
                  <a:pt x="0" y="1393795"/>
                </a:moveTo>
                <a:cubicBezTo>
                  <a:pt x="102833" y="1219940"/>
                  <a:pt x="205666" y="1046086"/>
                  <a:pt x="310718" y="949911"/>
                </a:cubicBezTo>
                <a:cubicBezTo>
                  <a:pt x="415770" y="853736"/>
                  <a:pt x="534139" y="905523"/>
                  <a:pt x="630314" y="816746"/>
                </a:cubicBezTo>
                <a:cubicBezTo>
                  <a:pt x="726489" y="727969"/>
                  <a:pt x="819705" y="553375"/>
                  <a:pt x="887767" y="417251"/>
                </a:cubicBezTo>
                <a:cubicBezTo>
                  <a:pt x="955829" y="281127"/>
                  <a:pt x="997258" y="140563"/>
                  <a:pt x="1038687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29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52" grpId="0"/>
      <p:bldP spid="53" grpId="0"/>
      <p:bldP spid="54" grpId="0"/>
      <p:bldP spid="55" grpId="0"/>
      <p:bldP spid="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4A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051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Cubic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14B6EDF-42E2-46B8-9402-D17E7D6731B5}"/>
                  </a:ext>
                </a:extLst>
              </p:cNvPr>
              <p:cNvSpPr txBox="1"/>
              <p:nvPr/>
            </p:nvSpPr>
            <p:spPr>
              <a:xfrm>
                <a:off x="2991774" y="2501006"/>
                <a:ext cx="30192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sz="1600" b="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14B6EDF-42E2-46B8-9402-D17E7D673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1774" y="2501006"/>
                <a:ext cx="3019223" cy="338554"/>
              </a:xfrm>
              <a:prstGeom prst="rect">
                <a:avLst/>
              </a:prstGeom>
              <a:blipFill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067CA3B-E88C-4979-83C2-0B18AD9A2E98}"/>
              </a:ext>
            </a:extLst>
          </p:cNvPr>
          <p:cNvGrpSpPr/>
          <p:nvPr/>
        </p:nvGrpSpPr>
        <p:grpSpPr>
          <a:xfrm>
            <a:off x="936480" y="3634342"/>
            <a:ext cx="2984562" cy="2733120"/>
            <a:chOff x="3320248" y="2547891"/>
            <a:chExt cx="763480" cy="763480"/>
          </a:xfrm>
        </p:grpSpPr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FC60860A-1E29-4E88-A90C-FE4487FED304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BEC22E81-E781-4C2F-B44E-0E20AC9BA38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A6486EE-C5D8-49C6-84AE-5D64F5C857DB}"/>
              </a:ext>
            </a:extLst>
          </p:cNvPr>
          <p:cNvGrpSpPr/>
          <p:nvPr/>
        </p:nvGrpSpPr>
        <p:grpSpPr>
          <a:xfrm>
            <a:off x="4842446" y="3634342"/>
            <a:ext cx="2984562" cy="2733120"/>
            <a:chOff x="3320248" y="2547891"/>
            <a:chExt cx="763480" cy="763480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428EB77B-2C13-4B05-9428-DAE6A614B12C}"/>
                </a:ext>
              </a:extLst>
            </p:cNvPr>
            <p:cNvCxnSpPr/>
            <p:nvPr/>
          </p:nvCxnSpPr>
          <p:spPr>
            <a:xfrm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A8D7CE30-4411-46E8-9945-7C21824E13F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01988" y="2547891"/>
              <a:ext cx="0" cy="7634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9A1D4EA1-D4BB-482B-A55B-4F1C8BE65E7E}"/>
              </a:ext>
            </a:extLst>
          </p:cNvPr>
          <p:cNvSpPr/>
          <p:nvPr/>
        </p:nvSpPr>
        <p:spPr>
          <a:xfrm>
            <a:off x="1359325" y="3838113"/>
            <a:ext cx="2299317" cy="1970843"/>
          </a:xfrm>
          <a:custGeom>
            <a:avLst/>
            <a:gdLst>
              <a:gd name="connsiteX0" fmla="*/ 0 w 2299317"/>
              <a:gd name="connsiteY0" fmla="*/ 1970843 h 1970843"/>
              <a:gd name="connsiteX1" fmla="*/ 710214 w 2299317"/>
              <a:gd name="connsiteY1" fmla="*/ 594804 h 1970843"/>
              <a:gd name="connsiteX2" fmla="*/ 1429305 w 2299317"/>
              <a:gd name="connsiteY2" fmla="*/ 1473694 h 1970843"/>
              <a:gd name="connsiteX3" fmla="*/ 1953088 w 2299317"/>
              <a:gd name="connsiteY3" fmla="*/ 1136342 h 1970843"/>
              <a:gd name="connsiteX4" fmla="*/ 2299317 w 2299317"/>
              <a:gd name="connsiteY4" fmla="*/ 0 h 1970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9317" h="1970843">
                <a:moveTo>
                  <a:pt x="0" y="1970843"/>
                </a:moveTo>
                <a:cubicBezTo>
                  <a:pt x="235998" y="1324252"/>
                  <a:pt x="471996" y="677662"/>
                  <a:pt x="710214" y="594804"/>
                </a:cubicBezTo>
                <a:cubicBezTo>
                  <a:pt x="948432" y="511946"/>
                  <a:pt x="1222159" y="1383438"/>
                  <a:pt x="1429305" y="1473694"/>
                </a:cubicBezTo>
                <a:cubicBezTo>
                  <a:pt x="1636451" y="1563950"/>
                  <a:pt x="1808086" y="1381958"/>
                  <a:pt x="1953088" y="1136342"/>
                </a:cubicBezTo>
                <a:cubicBezTo>
                  <a:pt x="2098090" y="890726"/>
                  <a:pt x="2198703" y="445363"/>
                  <a:pt x="2299317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CC3E9F50-7134-46E2-84F0-D9951A2E6268}"/>
              </a:ext>
            </a:extLst>
          </p:cNvPr>
          <p:cNvSpPr/>
          <p:nvPr/>
        </p:nvSpPr>
        <p:spPr>
          <a:xfrm flipH="1">
            <a:off x="5638151" y="3686313"/>
            <a:ext cx="2018701" cy="2307200"/>
          </a:xfrm>
          <a:custGeom>
            <a:avLst/>
            <a:gdLst>
              <a:gd name="connsiteX0" fmla="*/ 0 w 2299317"/>
              <a:gd name="connsiteY0" fmla="*/ 1970843 h 1970843"/>
              <a:gd name="connsiteX1" fmla="*/ 710214 w 2299317"/>
              <a:gd name="connsiteY1" fmla="*/ 594804 h 1970843"/>
              <a:gd name="connsiteX2" fmla="*/ 1429305 w 2299317"/>
              <a:gd name="connsiteY2" fmla="*/ 1473694 h 1970843"/>
              <a:gd name="connsiteX3" fmla="*/ 1953088 w 2299317"/>
              <a:gd name="connsiteY3" fmla="*/ 1136342 h 1970843"/>
              <a:gd name="connsiteX4" fmla="*/ 2299317 w 2299317"/>
              <a:gd name="connsiteY4" fmla="*/ 0 h 1970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9317" h="1970843">
                <a:moveTo>
                  <a:pt x="0" y="1970843"/>
                </a:moveTo>
                <a:cubicBezTo>
                  <a:pt x="235998" y="1324252"/>
                  <a:pt x="471996" y="677662"/>
                  <a:pt x="710214" y="594804"/>
                </a:cubicBezTo>
                <a:cubicBezTo>
                  <a:pt x="948432" y="511946"/>
                  <a:pt x="1222159" y="1383438"/>
                  <a:pt x="1429305" y="1473694"/>
                </a:cubicBezTo>
                <a:cubicBezTo>
                  <a:pt x="1636451" y="1563950"/>
                  <a:pt x="1808086" y="1381958"/>
                  <a:pt x="1953088" y="1136342"/>
                </a:cubicBezTo>
                <a:cubicBezTo>
                  <a:pt x="2098090" y="890726"/>
                  <a:pt x="2198703" y="445363"/>
                  <a:pt x="2299317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4AD882A6-F2D4-4386-A3A6-601AA9639E85}"/>
              </a:ext>
            </a:extLst>
          </p:cNvPr>
          <p:cNvCxnSpPr/>
          <p:nvPr/>
        </p:nvCxnSpPr>
        <p:spPr>
          <a:xfrm flipH="1">
            <a:off x="2991774" y="2975915"/>
            <a:ext cx="741147" cy="45932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198F11C8-90C9-45FE-A649-DC84CE4443B4}"/>
              </a:ext>
            </a:extLst>
          </p:cNvPr>
          <p:cNvCxnSpPr>
            <a:cxnSpLocks/>
          </p:cNvCxnSpPr>
          <p:nvPr/>
        </p:nvCxnSpPr>
        <p:spPr>
          <a:xfrm>
            <a:off x="5257379" y="2971337"/>
            <a:ext cx="741147" cy="45932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BBAB8AB3-B425-4D56-968C-ED9726B5C59F}"/>
                  </a:ext>
                </a:extLst>
              </p:cNvPr>
              <p:cNvSpPr txBox="1"/>
              <p:nvPr/>
            </p:nvSpPr>
            <p:spPr>
              <a:xfrm>
                <a:off x="1893095" y="2962359"/>
                <a:ext cx="14093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positive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BBAB8AB3-B425-4D56-968C-ED9726B5C5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3095" y="2962359"/>
                <a:ext cx="1409360" cy="307777"/>
              </a:xfrm>
              <a:prstGeom prst="rect">
                <a:avLst/>
              </a:prstGeom>
              <a:blipFill>
                <a:blip r:embed="rId4"/>
                <a:stretch>
                  <a:fillRect l="-1299" t="-4000" r="-1299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D5E3D356-0DC3-4AF3-8F8F-51207C518025}"/>
                  </a:ext>
                </a:extLst>
              </p:cNvPr>
              <p:cNvSpPr txBox="1"/>
              <p:nvPr/>
            </p:nvSpPr>
            <p:spPr>
              <a:xfrm>
                <a:off x="5638151" y="2955159"/>
                <a:ext cx="14590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negative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D5E3D356-0DC3-4AF3-8F8F-51207C518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151" y="2955159"/>
                <a:ext cx="1459054" cy="307777"/>
              </a:xfrm>
              <a:prstGeom prst="rect">
                <a:avLst/>
              </a:prstGeom>
              <a:blipFill>
                <a:blip r:embed="rId5"/>
                <a:stretch>
                  <a:fillRect l="-1255" t="-4000" r="-125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355143F-8BDA-47FC-B8B1-66B963B69F6C}"/>
              </a:ext>
            </a:extLst>
          </p:cNvPr>
          <p:cNvSpPr txBox="1"/>
          <p:nvPr/>
        </p:nvSpPr>
        <p:spPr>
          <a:xfrm>
            <a:off x="3873166" y="482531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D24557E-D409-45EC-BDBB-E2070F1F5963}"/>
              </a:ext>
            </a:extLst>
          </p:cNvPr>
          <p:cNvSpPr txBox="1"/>
          <p:nvPr/>
        </p:nvSpPr>
        <p:spPr>
          <a:xfrm>
            <a:off x="2289941" y="33289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5DE59EF-682C-4F1D-B3D3-A3D1D2AD93E4}"/>
              </a:ext>
            </a:extLst>
          </p:cNvPr>
          <p:cNvSpPr txBox="1"/>
          <p:nvPr/>
        </p:nvSpPr>
        <p:spPr>
          <a:xfrm>
            <a:off x="7779132" y="4822976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4601178-32CA-4A22-A4DB-235F393F7FD4}"/>
              </a:ext>
            </a:extLst>
          </p:cNvPr>
          <p:cNvSpPr txBox="1"/>
          <p:nvPr/>
        </p:nvSpPr>
        <p:spPr>
          <a:xfrm>
            <a:off x="6195907" y="3326565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23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1A001B9C-5352-4F47-9979-4008A77AA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42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13" grpId="0" animBg="1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Cubic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sketch cubic graphs in a similar way to quadratics, by considering their roots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</a:t>
                </a:r>
                <a:r>
                  <a:rPr lang="en-GB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ou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should also find where they cross the y-axis, and consider the general shape of the graph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7E2DC1A1-E192-4031-A7E9-26787DADA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287" y="1400175"/>
            <a:ext cx="1143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u="sng"/>
              <a:t>Example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A9428C6E-2A10-45C3-9F6A-B38B7F7AF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287" y="1704975"/>
            <a:ext cx="3429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Sketch the graph of the function:</a:t>
            </a:r>
          </a:p>
        </p:txBody>
      </p:sp>
      <p:graphicFrame>
        <p:nvGraphicFramePr>
          <p:cNvPr id="7" name="Object 10">
            <a:extLst>
              <a:ext uri="{FF2B5EF4-FFF2-40B4-BE49-F238E27FC236}">
                <a16:creationId xmlns:a16="http://schemas.microsoft.com/office/drawing/2014/main" id="{C655FC2F-5C13-4F4A-B046-7C3EAB60B60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77287" y="2162175"/>
          <a:ext cx="231775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Equation" r:id="rId4" imgW="1409088" imgH="203112" progId="Equation.DSMT4">
                  <p:embed/>
                </p:oleObj>
              </mc:Choice>
              <mc:Fallback>
                <p:oleObj name="Equation" r:id="rId4" imgW="1409088" imgH="203112" progId="Equation.DSMT4">
                  <p:embed/>
                  <p:pic>
                    <p:nvPicPr>
                      <p:cNvPr id="7" name="Object 10">
                        <a:extLst>
                          <a:ext uri="{FF2B5EF4-FFF2-40B4-BE49-F238E27FC236}">
                            <a16:creationId xmlns:a16="http://schemas.microsoft.com/office/drawing/2014/main" id="{C655FC2F-5C13-4F4A-B046-7C3EAB60B6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7287" y="2162175"/>
                        <a:ext cx="231775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1">
            <a:extLst>
              <a:ext uri="{FF2B5EF4-FFF2-40B4-BE49-F238E27FC236}">
                <a16:creationId xmlns:a16="http://schemas.microsoft.com/office/drawing/2014/main" id="{D1072A47-BF05-4427-BC7D-20CCD6DC5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487" y="2695575"/>
            <a:ext cx="1066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u="sng"/>
              <a:t>If y = 0</a:t>
            </a:r>
          </a:p>
        </p:txBody>
      </p:sp>
      <p:graphicFrame>
        <p:nvGraphicFramePr>
          <p:cNvPr id="9" name="Object 12">
            <a:extLst>
              <a:ext uri="{FF2B5EF4-FFF2-40B4-BE49-F238E27FC236}">
                <a16:creationId xmlns:a16="http://schemas.microsoft.com/office/drawing/2014/main" id="{F05C03B6-F5BF-4AF0-8F14-1FCB14A4920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77287" y="3152775"/>
          <a:ext cx="2297113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Equation" r:id="rId6" imgW="1396394" imgH="203112" progId="Equation.DSMT4">
                  <p:embed/>
                </p:oleObj>
              </mc:Choice>
              <mc:Fallback>
                <p:oleObj name="Equation" r:id="rId6" imgW="1396394" imgH="203112" progId="Equation.DSMT4">
                  <p:embed/>
                  <p:pic>
                    <p:nvPicPr>
                      <p:cNvPr id="9" name="Object 12">
                        <a:extLst>
                          <a:ext uri="{FF2B5EF4-FFF2-40B4-BE49-F238E27FC236}">
                            <a16:creationId xmlns:a16="http://schemas.microsoft.com/office/drawing/2014/main" id="{F05C03B6-F5BF-4AF0-8F14-1FCB14A492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7287" y="3152775"/>
                        <a:ext cx="2297113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3">
            <a:extLst>
              <a:ext uri="{FF2B5EF4-FFF2-40B4-BE49-F238E27FC236}">
                <a16:creationId xmlns:a16="http://schemas.microsoft.com/office/drawing/2014/main" id="{EC1E30FE-850B-488D-9EB2-3AF8D7485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1087" y="3533775"/>
            <a:ext cx="1905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So x = 2, 1 or -1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1EA13CD-73D0-493E-B730-60F9B29E9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1087" y="3914775"/>
            <a:ext cx="2514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(-1,0)  (1,0)  and (2,0)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5CB8CAF3-D75E-4226-9893-597F3A10A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487" y="4371975"/>
            <a:ext cx="1066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u="sng"/>
              <a:t>If x = 0</a:t>
            </a:r>
          </a:p>
        </p:txBody>
      </p:sp>
      <p:graphicFrame>
        <p:nvGraphicFramePr>
          <p:cNvPr id="13" name="Object 16">
            <a:extLst>
              <a:ext uri="{FF2B5EF4-FFF2-40B4-BE49-F238E27FC236}">
                <a16:creationId xmlns:a16="http://schemas.microsoft.com/office/drawing/2014/main" id="{9D075874-39BD-41DD-BFD7-BB558459D91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77287" y="4829175"/>
          <a:ext cx="2297113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Equation" r:id="rId8" imgW="1396394" imgH="203112" progId="Equation.DSMT4">
                  <p:embed/>
                </p:oleObj>
              </mc:Choice>
              <mc:Fallback>
                <p:oleObj name="Equation" r:id="rId8" imgW="1396394" imgH="203112" progId="Equation.DSMT4">
                  <p:embed/>
                  <p:pic>
                    <p:nvPicPr>
                      <p:cNvPr id="13" name="Object 16">
                        <a:extLst>
                          <a:ext uri="{FF2B5EF4-FFF2-40B4-BE49-F238E27FC236}">
                            <a16:creationId xmlns:a16="http://schemas.microsoft.com/office/drawing/2014/main" id="{9D075874-39BD-41DD-BFD7-BB558459D9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7287" y="4829175"/>
                        <a:ext cx="2297113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7">
            <a:extLst>
              <a:ext uri="{FF2B5EF4-FFF2-40B4-BE49-F238E27FC236}">
                <a16:creationId xmlns:a16="http://schemas.microsoft.com/office/drawing/2014/main" id="{9DFDC881-A74E-4192-8126-47D1D53CD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1087" y="5210175"/>
            <a:ext cx="1905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So y = 2</a:t>
            </a:r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id="{4C59186E-81B9-480E-9577-0C22D96D1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1087" y="5591175"/>
            <a:ext cx="762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(0,2)</a:t>
            </a:r>
          </a:p>
        </p:txBody>
      </p:sp>
      <p:pic>
        <p:nvPicPr>
          <p:cNvPr id="16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2342D4D0-6BEF-4067-9D96-296CCB2F6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72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Cubic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sketch cubic graphs in a similar way to quadratics, by considering their roots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</a:t>
                </a:r>
                <a:r>
                  <a:rPr lang="en-GB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ou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should also find where they cross the y-axis, and consider the general shape of the graph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 you multiplied the brackets out,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 would be positive, so the graph is increasing overall from left to right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88493"/>
              </a:xfrm>
              <a:blipFill>
                <a:blip r:embed="rId3"/>
                <a:stretch>
                  <a:fillRect t="-719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708336D8-2770-445F-9CDB-D8AE2FF57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7998" y="2544192"/>
            <a:ext cx="2895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(-1,0)  (1,0)  (2,0)  (0,2)</a:t>
            </a:r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0E079A57-66F9-4D8C-8955-03E769CE37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5798" y="3261742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3F1D5E89-DE73-42B6-A523-9DFD9F18BC00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255798" y="3249042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2" name="Group 24">
            <a:extLst>
              <a:ext uri="{FF2B5EF4-FFF2-40B4-BE49-F238E27FC236}">
                <a16:creationId xmlns:a16="http://schemas.microsoft.com/office/drawing/2014/main" id="{13BE173B-CA1B-43E0-8969-07359199EF72}"/>
              </a:ext>
            </a:extLst>
          </p:cNvPr>
          <p:cNvGrpSpPr>
            <a:grpSpLocks/>
          </p:cNvGrpSpPr>
          <p:nvPr/>
        </p:nvGrpSpPr>
        <p:grpSpPr bwMode="auto">
          <a:xfrm>
            <a:off x="6179598" y="3915792"/>
            <a:ext cx="152400" cy="152400"/>
            <a:chOff x="2736" y="2496"/>
            <a:chExt cx="96" cy="96"/>
          </a:xfrm>
        </p:grpSpPr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9CBB441E-DFF8-4077-B308-07D2EDDBC9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23">
              <a:extLst>
                <a:ext uri="{FF2B5EF4-FFF2-40B4-BE49-F238E27FC236}">
                  <a16:creationId xmlns:a16="http://schemas.microsoft.com/office/drawing/2014/main" id="{05818B63-42E9-428A-96DE-CC9D9B4CFC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5" name="Group 25">
            <a:extLst>
              <a:ext uri="{FF2B5EF4-FFF2-40B4-BE49-F238E27FC236}">
                <a16:creationId xmlns:a16="http://schemas.microsoft.com/office/drawing/2014/main" id="{7C636A88-07B4-4522-973F-D992F9278846}"/>
              </a:ext>
            </a:extLst>
          </p:cNvPr>
          <p:cNvGrpSpPr>
            <a:grpSpLocks/>
          </p:cNvGrpSpPr>
          <p:nvPr/>
        </p:nvGrpSpPr>
        <p:grpSpPr bwMode="auto">
          <a:xfrm>
            <a:off x="6865398" y="4541267"/>
            <a:ext cx="152400" cy="152400"/>
            <a:chOff x="2736" y="2496"/>
            <a:chExt cx="96" cy="96"/>
          </a:xfrm>
        </p:grpSpPr>
        <p:sp>
          <p:nvSpPr>
            <p:cNvPr id="26" name="Line 26">
              <a:extLst>
                <a:ext uri="{FF2B5EF4-FFF2-40B4-BE49-F238E27FC236}">
                  <a16:creationId xmlns:a16="http://schemas.microsoft.com/office/drawing/2014/main" id="{E9C51CFD-1F4E-4FD9-9CA9-87C124A6DB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Line 27">
              <a:extLst>
                <a:ext uri="{FF2B5EF4-FFF2-40B4-BE49-F238E27FC236}">
                  <a16:creationId xmlns:a16="http://schemas.microsoft.com/office/drawing/2014/main" id="{44BFC2B5-ED94-4612-A255-57D69C0605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8" name="Group 28">
            <a:extLst>
              <a:ext uri="{FF2B5EF4-FFF2-40B4-BE49-F238E27FC236}">
                <a16:creationId xmlns:a16="http://schemas.microsoft.com/office/drawing/2014/main" id="{4196FF1C-B99E-4FC9-83B7-2035705ADC53}"/>
              </a:ext>
            </a:extLst>
          </p:cNvPr>
          <p:cNvGrpSpPr>
            <a:grpSpLocks/>
          </p:cNvGrpSpPr>
          <p:nvPr/>
        </p:nvGrpSpPr>
        <p:grpSpPr bwMode="auto">
          <a:xfrm>
            <a:off x="5862098" y="4541267"/>
            <a:ext cx="152400" cy="152400"/>
            <a:chOff x="2736" y="2496"/>
            <a:chExt cx="96" cy="96"/>
          </a:xfrm>
        </p:grpSpPr>
        <p:sp>
          <p:nvSpPr>
            <p:cNvPr id="29" name="Line 29">
              <a:extLst>
                <a:ext uri="{FF2B5EF4-FFF2-40B4-BE49-F238E27FC236}">
                  <a16:creationId xmlns:a16="http://schemas.microsoft.com/office/drawing/2014/main" id="{8C739774-5645-447F-8718-30BB792F64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30">
              <a:extLst>
                <a:ext uri="{FF2B5EF4-FFF2-40B4-BE49-F238E27FC236}">
                  <a16:creationId xmlns:a16="http://schemas.microsoft.com/office/drawing/2014/main" id="{09019162-1E82-47DA-B9D0-C8FEA07F96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" name="Group 31">
            <a:extLst>
              <a:ext uri="{FF2B5EF4-FFF2-40B4-BE49-F238E27FC236}">
                <a16:creationId xmlns:a16="http://schemas.microsoft.com/office/drawing/2014/main" id="{48C1DBCB-0B47-4E95-85BA-4EA475FD2C99}"/>
              </a:ext>
            </a:extLst>
          </p:cNvPr>
          <p:cNvGrpSpPr>
            <a:grpSpLocks/>
          </p:cNvGrpSpPr>
          <p:nvPr/>
        </p:nvGrpSpPr>
        <p:grpSpPr bwMode="auto">
          <a:xfrm>
            <a:off x="6484398" y="4541267"/>
            <a:ext cx="152400" cy="152400"/>
            <a:chOff x="2736" y="2496"/>
            <a:chExt cx="96" cy="96"/>
          </a:xfrm>
        </p:grpSpPr>
        <p:sp>
          <p:nvSpPr>
            <p:cNvPr id="32" name="Line 32">
              <a:extLst>
                <a:ext uri="{FF2B5EF4-FFF2-40B4-BE49-F238E27FC236}">
                  <a16:creationId xmlns:a16="http://schemas.microsoft.com/office/drawing/2014/main" id="{EEEC4350-E11B-4A8E-ABAF-7D9881CCAA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33">
              <a:extLst>
                <a:ext uri="{FF2B5EF4-FFF2-40B4-BE49-F238E27FC236}">
                  <a16:creationId xmlns:a16="http://schemas.microsoft.com/office/drawing/2014/main" id="{684B4C6A-E569-4ECB-B8C3-5BCBBFF767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4" name="Freeform 34">
            <a:extLst>
              <a:ext uri="{FF2B5EF4-FFF2-40B4-BE49-F238E27FC236}">
                <a16:creationId xmlns:a16="http://schemas.microsoft.com/office/drawing/2014/main" id="{EC93AA5F-D23B-49E3-9F10-1031FDDB979A}"/>
              </a:ext>
            </a:extLst>
          </p:cNvPr>
          <p:cNvSpPr>
            <a:spLocks/>
          </p:cNvSpPr>
          <p:nvPr/>
        </p:nvSpPr>
        <p:spPr bwMode="auto">
          <a:xfrm>
            <a:off x="5646198" y="3306192"/>
            <a:ext cx="1828800" cy="2362200"/>
          </a:xfrm>
          <a:custGeom>
            <a:avLst/>
            <a:gdLst>
              <a:gd name="T0" fmla="*/ 1828800 w 1152"/>
              <a:gd name="T1" fmla="*/ 0 h 1488"/>
              <a:gd name="T2" fmla="*/ 1295400 w 1152"/>
              <a:gd name="T3" fmla="*/ 1295400 h 1488"/>
              <a:gd name="T4" fmla="*/ 914400 w 1152"/>
              <a:gd name="T5" fmla="*/ 1295400 h 1488"/>
              <a:gd name="T6" fmla="*/ 609600 w 1152"/>
              <a:gd name="T7" fmla="*/ 685800 h 1488"/>
              <a:gd name="T8" fmla="*/ 304800 w 1152"/>
              <a:gd name="T9" fmla="*/ 1295400 h 1488"/>
              <a:gd name="T10" fmla="*/ 0 w 1152"/>
              <a:gd name="T11" fmla="*/ 2362200 h 14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52" h="1488">
                <a:moveTo>
                  <a:pt x="1152" y="0"/>
                </a:moveTo>
                <a:cubicBezTo>
                  <a:pt x="1032" y="340"/>
                  <a:pt x="912" y="680"/>
                  <a:pt x="816" y="816"/>
                </a:cubicBezTo>
                <a:cubicBezTo>
                  <a:pt x="720" y="952"/>
                  <a:pt x="648" y="880"/>
                  <a:pt x="576" y="816"/>
                </a:cubicBezTo>
                <a:cubicBezTo>
                  <a:pt x="504" y="752"/>
                  <a:pt x="448" y="432"/>
                  <a:pt x="384" y="432"/>
                </a:cubicBezTo>
                <a:cubicBezTo>
                  <a:pt x="320" y="432"/>
                  <a:pt x="256" y="640"/>
                  <a:pt x="192" y="816"/>
                </a:cubicBezTo>
                <a:cubicBezTo>
                  <a:pt x="128" y="992"/>
                  <a:pt x="64" y="1240"/>
                  <a:pt x="0" y="1488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ext Box 36">
            <a:extLst>
              <a:ext uri="{FF2B5EF4-FFF2-40B4-BE49-F238E27FC236}">
                <a16:creationId xmlns:a16="http://schemas.microsoft.com/office/drawing/2014/main" id="{9105DEA7-A3D7-4226-B8C8-A6BFF7619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1198" y="4395217"/>
            <a:ext cx="3190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36" name="Text Box 37">
            <a:extLst>
              <a:ext uri="{FF2B5EF4-FFF2-40B4-BE49-F238E27FC236}">
                <a16:creationId xmlns:a16="http://schemas.microsoft.com/office/drawing/2014/main" id="{64B53662-CC9F-4050-8CEA-4A3A7FB15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3398" y="2972817"/>
            <a:ext cx="3032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y</a:t>
            </a:r>
          </a:p>
        </p:txBody>
      </p:sp>
      <p:sp>
        <p:nvSpPr>
          <p:cNvPr id="37" name="Text Box 39">
            <a:extLst>
              <a:ext uri="{FF2B5EF4-FFF2-40B4-BE49-F238E27FC236}">
                <a16:creationId xmlns:a16="http://schemas.microsoft.com/office/drawing/2014/main" id="{21B1A3B7-04BD-4D8C-A510-B80F303C8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398" y="4601592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8" name="Text Box 40">
            <a:extLst>
              <a:ext uri="{FF2B5EF4-FFF2-40B4-BE49-F238E27FC236}">
                <a16:creationId xmlns:a16="http://schemas.microsoft.com/office/drawing/2014/main" id="{D83AFC61-41FF-4267-9F4B-DC9551DF0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5798" y="3763392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9" name="Text Box 41">
            <a:extLst>
              <a:ext uri="{FF2B5EF4-FFF2-40B4-BE49-F238E27FC236}">
                <a16:creationId xmlns:a16="http://schemas.microsoft.com/office/drawing/2014/main" id="{02838A47-D19F-4808-8210-45EBA7568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9998" y="4601592"/>
            <a:ext cx="381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40" name="Text Box 42">
            <a:extLst>
              <a:ext uri="{FF2B5EF4-FFF2-40B4-BE49-F238E27FC236}">
                <a16:creationId xmlns:a16="http://schemas.microsoft.com/office/drawing/2014/main" id="{0657E20C-4E70-4573-BC46-F2523928C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1998" y="4598417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1" name="Text Box 8">
            <a:extLst>
              <a:ext uri="{FF2B5EF4-FFF2-40B4-BE49-F238E27FC236}">
                <a16:creationId xmlns:a16="http://schemas.microsoft.com/office/drawing/2014/main" id="{7F557225-3B02-4697-8FC3-2EC3D5E8B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287" y="1400175"/>
            <a:ext cx="1143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u="sng"/>
              <a:t>Example</a:t>
            </a:r>
          </a:p>
        </p:txBody>
      </p:sp>
      <p:sp>
        <p:nvSpPr>
          <p:cNvPr id="42" name="Text Box 9">
            <a:extLst>
              <a:ext uri="{FF2B5EF4-FFF2-40B4-BE49-F238E27FC236}">
                <a16:creationId xmlns:a16="http://schemas.microsoft.com/office/drawing/2014/main" id="{8873BDB6-62EF-430D-A745-B5DE93E68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287" y="1704975"/>
            <a:ext cx="3429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Sketch the graph of the function:</a:t>
            </a:r>
          </a:p>
        </p:txBody>
      </p:sp>
      <p:graphicFrame>
        <p:nvGraphicFramePr>
          <p:cNvPr id="43" name="Object 10">
            <a:extLst>
              <a:ext uri="{FF2B5EF4-FFF2-40B4-BE49-F238E27FC236}">
                <a16:creationId xmlns:a16="http://schemas.microsoft.com/office/drawing/2014/main" id="{C12E0BA9-E951-454B-BEFA-D9A61B29B63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77287" y="2162175"/>
          <a:ext cx="231775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" name="Equation" r:id="rId4" imgW="1409088" imgH="203112" progId="Equation.DSMT4">
                  <p:embed/>
                </p:oleObj>
              </mc:Choice>
              <mc:Fallback>
                <p:oleObj name="Equation" r:id="rId4" imgW="1409088" imgH="203112" progId="Equation.DSMT4">
                  <p:embed/>
                  <p:pic>
                    <p:nvPicPr>
                      <p:cNvPr id="43" name="Object 10">
                        <a:extLst>
                          <a:ext uri="{FF2B5EF4-FFF2-40B4-BE49-F238E27FC236}">
                            <a16:creationId xmlns:a16="http://schemas.microsoft.com/office/drawing/2014/main" id="{C12E0BA9-E951-454B-BEFA-D9A61B29B6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7287" y="2162175"/>
                        <a:ext cx="231775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A265294F-A610-43AE-9988-25BFA8F15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54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4" grpId="0" animBg="1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Cubic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sketch cubic graphs in a similar way to quadratics, by considering their roots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</a:t>
                </a:r>
                <a:r>
                  <a:rPr lang="en-GB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ou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should also find where they cross the y-axis, and consider the general shape of the graph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259AE2D3-143B-4AB9-B9EC-4A605B82C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600200"/>
            <a:ext cx="1143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u="sng"/>
              <a:t>Example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3104A815-C649-4F0C-84D0-1FBF42371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3429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/>
              <a:t>Sketch the graph of the function:</a:t>
            </a:r>
          </a:p>
        </p:txBody>
      </p:sp>
      <p:graphicFrame>
        <p:nvGraphicFramePr>
          <p:cNvPr id="7" name="Object 10">
            <a:extLst>
              <a:ext uri="{FF2B5EF4-FFF2-40B4-BE49-F238E27FC236}">
                <a16:creationId xmlns:a16="http://schemas.microsoft.com/office/drawing/2014/main" id="{B835D561-F5A0-45DC-8F8B-DE5F92B52A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2362200"/>
          <a:ext cx="231775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name="Equation" r:id="rId4" imgW="1409088" imgH="203112" progId="Equation.DSMT4">
                  <p:embed/>
                </p:oleObj>
              </mc:Choice>
              <mc:Fallback>
                <p:oleObj name="Equation" r:id="rId4" imgW="1409088" imgH="203112" progId="Equation.DSMT4">
                  <p:embed/>
                  <p:pic>
                    <p:nvPicPr>
                      <p:cNvPr id="7" name="Object 10">
                        <a:extLst>
                          <a:ext uri="{FF2B5EF4-FFF2-40B4-BE49-F238E27FC236}">
                            <a16:creationId xmlns:a16="http://schemas.microsoft.com/office/drawing/2014/main" id="{B835D561-F5A0-45DC-8F8B-DE5F92B52A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362200"/>
                        <a:ext cx="231775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1">
            <a:extLst>
              <a:ext uri="{FF2B5EF4-FFF2-40B4-BE49-F238E27FC236}">
                <a16:creationId xmlns:a16="http://schemas.microsoft.com/office/drawing/2014/main" id="{42CB2CDF-909F-4757-819C-B5882AA29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95600"/>
            <a:ext cx="1066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u="sng"/>
              <a:t>If y = 0</a:t>
            </a:r>
          </a:p>
        </p:txBody>
      </p:sp>
      <p:graphicFrame>
        <p:nvGraphicFramePr>
          <p:cNvPr id="9" name="Object 12">
            <a:extLst>
              <a:ext uri="{FF2B5EF4-FFF2-40B4-BE49-F238E27FC236}">
                <a16:creationId xmlns:a16="http://schemas.microsoft.com/office/drawing/2014/main" id="{7D076D01-7B46-4FC5-9C7E-25DA0FEFF5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3352800"/>
          <a:ext cx="2297113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5" name="Equation" r:id="rId6" imgW="1396394" imgH="203112" progId="Equation.DSMT4">
                  <p:embed/>
                </p:oleObj>
              </mc:Choice>
              <mc:Fallback>
                <p:oleObj name="Equation" r:id="rId6" imgW="1396394" imgH="203112" progId="Equation.DSMT4">
                  <p:embed/>
                  <p:pic>
                    <p:nvPicPr>
                      <p:cNvPr id="9" name="Object 12">
                        <a:extLst>
                          <a:ext uri="{FF2B5EF4-FFF2-40B4-BE49-F238E27FC236}">
                            <a16:creationId xmlns:a16="http://schemas.microsoft.com/office/drawing/2014/main" id="{7D076D01-7B46-4FC5-9C7E-25DA0FEFF5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352800"/>
                        <a:ext cx="2297113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3">
            <a:extLst>
              <a:ext uri="{FF2B5EF4-FFF2-40B4-BE49-F238E27FC236}">
                <a16:creationId xmlns:a16="http://schemas.microsoft.com/office/drawing/2014/main" id="{BE611EFE-8538-4978-87AF-9BEB86F16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733800"/>
            <a:ext cx="1905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So x = 2, 1 or -1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736674F0-63E3-4F38-BB18-0DEDFFF3A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114800"/>
            <a:ext cx="2514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(-1,0)  (1,0)  and (2,0)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B4624DF5-B3E8-43C6-87B6-71507817F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572000"/>
            <a:ext cx="1066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u="sng"/>
              <a:t>If x = 0</a:t>
            </a:r>
          </a:p>
        </p:txBody>
      </p:sp>
      <p:graphicFrame>
        <p:nvGraphicFramePr>
          <p:cNvPr id="13" name="Object 16">
            <a:extLst>
              <a:ext uri="{FF2B5EF4-FFF2-40B4-BE49-F238E27FC236}">
                <a16:creationId xmlns:a16="http://schemas.microsoft.com/office/drawing/2014/main" id="{75E280EA-689D-4426-8861-8E6AAF9B9B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5029200"/>
          <a:ext cx="2297113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Equation" r:id="rId8" imgW="1396394" imgH="203112" progId="Equation.DSMT4">
                  <p:embed/>
                </p:oleObj>
              </mc:Choice>
              <mc:Fallback>
                <p:oleObj name="Equation" r:id="rId8" imgW="1396394" imgH="203112" progId="Equation.DSMT4">
                  <p:embed/>
                  <p:pic>
                    <p:nvPicPr>
                      <p:cNvPr id="13" name="Object 16">
                        <a:extLst>
                          <a:ext uri="{FF2B5EF4-FFF2-40B4-BE49-F238E27FC236}">
                            <a16:creationId xmlns:a16="http://schemas.microsoft.com/office/drawing/2014/main" id="{75E280EA-689D-4426-8861-8E6AAF9B9B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029200"/>
                        <a:ext cx="2297113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7">
            <a:extLst>
              <a:ext uri="{FF2B5EF4-FFF2-40B4-BE49-F238E27FC236}">
                <a16:creationId xmlns:a16="http://schemas.microsoft.com/office/drawing/2014/main" id="{E74EBEFF-035D-4192-B937-EA9806FDF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410200"/>
            <a:ext cx="1905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So y = -2</a:t>
            </a:r>
          </a:p>
        </p:txBody>
      </p:sp>
      <p:sp>
        <p:nvSpPr>
          <p:cNvPr id="15" name="Text Box 18">
            <a:extLst>
              <a:ext uri="{FF2B5EF4-FFF2-40B4-BE49-F238E27FC236}">
                <a16:creationId xmlns:a16="http://schemas.microsoft.com/office/drawing/2014/main" id="{5931858E-F91B-4D3E-A480-4A6F5FBFE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791200"/>
            <a:ext cx="914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(0,-2)</a:t>
            </a:r>
          </a:p>
        </p:txBody>
      </p:sp>
      <p:pic>
        <p:nvPicPr>
          <p:cNvPr id="16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E30CF7B0-038F-49B1-A51C-86A9FC02B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7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Cubic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sketch cubic graphs in a similar way to quadratics, by considering their roots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</a:t>
                </a:r>
                <a:r>
                  <a:rPr lang="en-GB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ou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should also find where they cross the y-axis, and consider the general shape of the graph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 you multiplied the brackets out,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 would be negative, so the graph is decreasing overall from left to right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BDAAE8ED-6BA3-4943-93E0-9232D788A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600200"/>
            <a:ext cx="1143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u="sng"/>
              <a:t>Example</a:t>
            </a:r>
          </a:p>
        </p:txBody>
      </p:sp>
      <p:graphicFrame>
        <p:nvGraphicFramePr>
          <p:cNvPr id="7" name="Object 10">
            <a:extLst>
              <a:ext uri="{FF2B5EF4-FFF2-40B4-BE49-F238E27FC236}">
                <a16:creationId xmlns:a16="http://schemas.microsoft.com/office/drawing/2014/main" id="{A343C895-9673-49ED-A11B-EF39AC5E3F8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953000" y="2362200"/>
          <a:ext cx="231775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" name="Equation" r:id="rId4" imgW="1409088" imgH="203112" progId="Equation.DSMT4">
                  <p:embed/>
                </p:oleObj>
              </mc:Choice>
              <mc:Fallback>
                <p:oleObj name="Equation" r:id="rId4" imgW="1409088" imgH="203112" progId="Equation.DSMT4">
                  <p:embed/>
                  <p:pic>
                    <p:nvPicPr>
                      <p:cNvPr id="7" name="Object 10">
                        <a:extLst>
                          <a:ext uri="{FF2B5EF4-FFF2-40B4-BE49-F238E27FC236}">
                            <a16:creationId xmlns:a16="http://schemas.microsoft.com/office/drawing/2014/main" id="{A343C895-9673-49ED-A11B-EF39AC5E3F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362200"/>
                        <a:ext cx="231775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1">
            <a:extLst>
              <a:ext uri="{FF2B5EF4-FFF2-40B4-BE49-F238E27FC236}">
                <a16:creationId xmlns:a16="http://schemas.microsoft.com/office/drawing/2014/main" id="{CC499A4B-8C1A-4D79-BD57-6D113977E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0"/>
            <a:ext cx="2895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(-1,0)  (1,0)  (2,0)  (0,-2)</a:t>
            </a:r>
          </a:p>
        </p:txBody>
      </p:sp>
      <p:sp>
        <p:nvSpPr>
          <p:cNvPr id="9" name="Line 12">
            <a:extLst>
              <a:ext uri="{FF2B5EF4-FFF2-40B4-BE49-F238E27FC236}">
                <a16:creationId xmlns:a16="http://schemas.microsoft.com/office/drawing/2014/main" id="{1C0D6EC5-ABA2-48B5-AC4E-B9B2393E12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3482975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13">
            <a:extLst>
              <a:ext uri="{FF2B5EF4-FFF2-40B4-BE49-F238E27FC236}">
                <a16:creationId xmlns:a16="http://schemas.microsoft.com/office/drawing/2014/main" id="{10166055-F243-4491-8B87-986BD3EE5083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096000" y="3508375"/>
            <a:ext cx="0" cy="274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" name="Group 14">
            <a:extLst>
              <a:ext uri="{FF2B5EF4-FFF2-40B4-BE49-F238E27FC236}">
                <a16:creationId xmlns:a16="http://schemas.microsoft.com/office/drawing/2014/main" id="{A3115FA8-D60A-48EE-AA2C-5C5A81B357DB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5440363"/>
            <a:ext cx="152400" cy="152400"/>
            <a:chOff x="2736" y="2496"/>
            <a:chExt cx="96" cy="96"/>
          </a:xfrm>
        </p:grpSpPr>
        <p:sp>
          <p:nvSpPr>
            <p:cNvPr id="12" name="Line 15">
              <a:extLst>
                <a:ext uri="{FF2B5EF4-FFF2-40B4-BE49-F238E27FC236}">
                  <a16:creationId xmlns:a16="http://schemas.microsoft.com/office/drawing/2014/main" id="{EA14A05B-7ADC-4D40-962A-FF2D3C25B7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16">
              <a:extLst>
                <a:ext uri="{FF2B5EF4-FFF2-40B4-BE49-F238E27FC236}">
                  <a16:creationId xmlns:a16="http://schemas.microsoft.com/office/drawing/2014/main" id="{E2E25EDC-DF8A-4374-8277-98B72BA47F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4" name="Group 17">
            <a:extLst>
              <a:ext uri="{FF2B5EF4-FFF2-40B4-BE49-F238E27FC236}">
                <a16:creationId xmlns:a16="http://schemas.microsoft.com/office/drawing/2014/main" id="{691450D1-387E-4B3D-8088-0742C63F5AF9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813300"/>
            <a:ext cx="152400" cy="152400"/>
            <a:chOff x="2736" y="2496"/>
            <a:chExt cx="96" cy="96"/>
          </a:xfrm>
        </p:grpSpPr>
        <p:sp>
          <p:nvSpPr>
            <p:cNvPr id="15" name="Line 18">
              <a:extLst>
                <a:ext uri="{FF2B5EF4-FFF2-40B4-BE49-F238E27FC236}">
                  <a16:creationId xmlns:a16="http://schemas.microsoft.com/office/drawing/2014/main" id="{CF4C7C28-195C-4725-9739-CA5D7EEC30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19">
              <a:extLst>
                <a:ext uri="{FF2B5EF4-FFF2-40B4-BE49-F238E27FC236}">
                  <a16:creationId xmlns:a16="http://schemas.microsoft.com/office/drawing/2014/main" id="{24B28C57-631C-4B51-9C30-C877D7E935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20">
            <a:extLst>
              <a:ext uri="{FF2B5EF4-FFF2-40B4-BE49-F238E27FC236}">
                <a16:creationId xmlns:a16="http://schemas.microsoft.com/office/drawing/2014/main" id="{765DE5B9-43BE-488E-9DBB-DFAB8865174F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4800600"/>
            <a:ext cx="152400" cy="152400"/>
            <a:chOff x="2736" y="2496"/>
            <a:chExt cx="96" cy="96"/>
          </a:xfrm>
        </p:grpSpPr>
        <p:sp>
          <p:nvSpPr>
            <p:cNvPr id="18" name="Line 21">
              <a:extLst>
                <a:ext uri="{FF2B5EF4-FFF2-40B4-BE49-F238E27FC236}">
                  <a16:creationId xmlns:a16="http://schemas.microsoft.com/office/drawing/2014/main" id="{33DE34C7-0167-445B-B459-4FD6CC493B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Line 22">
              <a:extLst>
                <a:ext uri="{FF2B5EF4-FFF2-40B4-BE49-F238E27FC236}">
                  <a16:creationId xmlns:a16="http://schemas.microsoft.com/office/drawing/2014/main" id="{3DF0CE43-CEE3-4FC7-AE8A-9491FD56C5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" name="Group 23">
            <a:extLst>
              <a:ext uri="{FF2B5EF4-FFF2-40B4-BE49-F238E27FC236}">
                <a16:creationId xmlns:a16="http://schemas.microsoft.com/office/drawing/2014/main" id="{3931CFAB-6C52-4BD5-BDC4-3C4AF0E948B0}"/>
              </a:ext>
            </a:extLst>
          </p:cNvPr>
          <p:cNvGrpSpPr>
            <a:grpSpLocks/>
          </p:cNvGrpSpPr>
          <p:nvPr/>
        </p:nvGrpSpPr>
        <p:grpSpPr bwMode="auto">
          <a:xfrm>
            <a:off x="6354763" y="4800600"/>
            <a:ext cx="152400" cy="152400"/>
            <a:chOff x="2736" y="2496"/>
            <a:chExt cx="96" cy="96"/>
          </a:xfrm>
        </p:grpSpPr>
        <p:sp>
          <p:nvSpPr>
            <p:cNvPr id="21" name="Line 24">
              <a:extLst>
                <a:ext uri="{FF2B5EF4-FFF2-40B4-BE49-F238E27FC236}">
                  <a16:creationId xmlns:a16="http://schemas.microsoft.com/office/drawing/2014/main" id="{FFEFC568-530C-4F42-911B-E1AD8D161E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25">
              <a:extLst>
                <a:ext uri="{FF2B5EF4-FFF2-40B4-BE49-F238E27FC236}">
                  <a16:creationId xmlns:a16="http://schemas.microsoft.com/office/drawing/2014/main" id="{87D65B84-6541-4D7D-BF5D-FE4DC039A9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36" y="2496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3" name="Text Box 27">
            <a:extLst>
              <a:ext uri="{FF2B5EF4-FFF2-40B4-BE49-F238E27FC236}">
                <a16:creationId xmlns:a16="http://schemas.microsoft.com/office/drawing/2014/main" id="{B47613DA-F736-4066-AA44-FF6E3AF8E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670425"/>
            <a:ext cx="3190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x</a:t>
            </a:r>
          </a:p>
        </p:txBody>
      </p:sp>
      <p:sp>
        <p:nvSpPr>
          <p:cNvPr id="24" name="Text Box 28">
            <a:extLst>
              <a:ext uri="{FF2B5EF4-FFF2-40B4-BE49-F238E27FC236}">
                <a16:creationId xmlns:a16="http://schemas.microsoft.com/office/drawing/2014/main" id="{8F26FAFF-2D11-472C-B3BB-A86CDBF38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232150"/>
            <a:ext cx="3032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800"/>
              <a:t>y</a:t>
            </a:r>
          </a:p>
        </p:txBody>
      </p:sp>
      <p:sp>
        <p:nvSpPr>
          <p:cNvPr id="25" name="Text Box 29">
            <a:extLst>
              <a:ext uri="{FF2B5EF4-FFF2-40B4-BE49-F238E27FC236}">
                <a16:creationId xmlns:a16="http://schemas.microsoft.com/office/drawing/2014/main" id="{0BDE1C05-C5CF-49EE-8BA5-2CD9191C5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87680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 Box 30">
            <a:extLst>
              <a:ext uri="{FF2B5EF4-FFF2-40B4-BE49-F238E27FC236}">
                <a16:creationId xmlns:a16="http://schemas.microsoft.com/office/drawing/2014/main" id="{50092718-2162-4D76-98F1-26B42E57D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257800"/>
            <a:ext cx="457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-2</a:t>
            </a:r>
          </a:p>
        </p:txBody>
      </p:sp>
      <p:sp>
        <p:nvSpPr>
          <p:cNvPr id="27" name="Text Box 31">
            <a:extLst>
              <a:ext uri="{FF2B5EF4-FFF2-40B4-BE49-F238E27FC236}">
                <a16:creationId xmlns:a16="http://schemas.microsoft.com/office/drawing/2014/main" id="{731CAFF1-790C-4D43-9E97-D84F0502F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876800"/>
            <a:ext cx="381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28" name="Text Box 32">
            <a:extLst>
              <a:ext uri="{FF2B5EF4-FFF2-40B4-BE49-F238E27FC236}">
                <a16:creationId xmlns:a16="http://schemas.microsoft.com/office/drawing/2014/main" id="{458BD414-5669-4EAC-8D01-5E56E530D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87680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Freeform 34">
            <a:extLst>
              <a:ext uri="{FF2B5EF4-FFF2-40B4-BE49-F238E27FC236}">
                <a16:creationId xmlns:a16="http://schemas.microsoft.com/office/drawing/2014/main" id="{FCC27F17-C80B-4D13-87A9-A85AD3531EBF}"/>
              </a:ext>
            </a:extLst>
          </p:cNvPr>
          <p:cNvSpPr>
            <a:spLocks/>
          </p:cNvSpPr>
          <p:nvPr/>
        </p:nvSpPr>
        <p:spPr bwMode="auto">
          <a:xfrm>
            <a:off x="5562600" y="3962400"/>
            <a:ext cx="1676400" cy="1905000"/>
          </a:xfrm>
          <a:custGeom>
            <a:avLst/>
            <a:gdLst>
              <a:gd name="T0" fmla="*/ 1676400 w 1056"/>
              <a:gd name="T1" fmla="*/ 1905000 h 1200"/>
              <a:gd name="T2" fmla="*/ 1219200 w 1056"/>
              <a:gd name="T3" fmla="*/ 914400 h 1200"/>
              <a:gd name="T4" fmla="*/ 838200 w 1056"/>
              <a:gd name="T5" fmla="*/ 914400 h 1200"/>
              <a:gd name="T6" fmla="*/ 533400 w 1056"/>
              <a:gd name="T7" fmla="*/ 1524000 h 1200"/>
              <a:gd name="T8" fmla="*/ 228600 w 1056"/>
              <a:gd name="T9" fmla="*/ 914400 h 1200"/>
              <a:gd name="T10" fmla="*/ 0 w 1056"/>
              <a:gd name="T11" fmla="*/ 0 h 12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56" h="1200">
                <a:moveTo>
                  <a:pt x="1056" y="1200"/>
                </a:moveTo>
                <a:cubicBezTo>
                  <a:pt x="956" y="940"/>
                  <a:pt x="856" y="680"/>
                  <a:pt x="768" y="576"/>
                </a:cubicBezTo>
                <a:cubicBezTo>
                  <a:pt x="680" y="472"/>
                  <a:pt x="600" y="512"/>
                  <a:pt x="528" y="576"/>
                </a:cubicBezTo>
                <a:cubicBezTo>
                  <a:pt x="456" y="640"/>
                  <a:pt x="400" y="960"/>
                  <a:pt x="336" y="960"/>
                </a:cubicBezTo>
                <a:cubicBezTo>
                  <a:pt x="272" y="960"/>
                  <a:pt x="200" y="736"/>
                  <a:pt x="144" y="576"/>
                </a:cubicBezTo>
                <a:cubicBezTo>
                  <a:pt x="88" y="416"/>
                  <a:pt x="44" y="208"/>
                  <a:pt x="0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Text Box 9">
            <a:extLst>
              <a:ext uri="{FF2B5EF4-FFF2-40B4-BE49-F238E27FC236}">
                <a16:creationId xmlns:a16="http://schemas.microsoft.com/office/drawing/2014/main" id="{C5C9CD9A-8036-41EE-9DA1-ABB14205A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3429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/>
              <a:t>Sketch the graph of the function:</a:t>
            </a:r>
          </a:p>
        </p:txBody>
      </p:sp>
      <p:pic>
        <p:nvPicPr>
          <p:cNvPr id="31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3E5819E6-98D7-45C2-9561-BA14A7C06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85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23" grpId="0"/>
      <p:bldP spid="24" grpId="0"/>
      <p:bldP spid="25" grpId="0"/>
      <p:bldP spid="26" grpId="0"/>
      <p:bldP spid="27" grpId="0"/>
      <p:bldP spid="28" grpId="0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Graphs and Transformations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Cubic graphs are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𝒃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𝒄𝒙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are real numbers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sketch cubic graphs in a similar way to quadratics, by considering their roots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</a:t>
                </a:r>
                <a:r>
                  <a:rPr lang="en-GB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ou</a:t>
                </a:r>
                <a:r>
                  <a:rPr lang="en-GB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should also find where they cross the y-axis, and consider the general shape of the graph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Text Box 8">
            <a:extLst>
              <a:ext uri="{FF2B5EF4-FFF2-40B4-BE49-F238E27FC236}">
                <a16:creationId xmlns:a16="http://schemas.microsoft.com/office/drawing/2014/main" id="{FCCCDA92-66C2-4835-B8F4-B7BB063C2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600200"/>
            <a:ext cx="1143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u="sng"/>
              <a:t>Example</a:t>
            </a: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6AE23D0D-D6DF-4EEA-AF85-08E9DFE8A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3429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Sketch the graph of the function:</a:t>
            </a:r>
          </a:p>
        </p:txBody>
      </p:sp>
      <p:graphicFrame>
        <p:nvGraphicFramePr>
          <p:cNvPr id="32" name="Object 10">
            <a:extLst>
              <a:ext uri="{FF2B5EF4-FFF2-40B4-BE49-F238E27FC236}">
                <a16:creationId xmlns:a16="http://schemas.microsoft.com/office/drawing/2014/main" id="{6444D5D9-6517-40E9-AF3E-03C27A4D31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13350" y="2341563"/>
          <a:ext cx="17954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" name="Equation" r:id="rId4" imgW="1091726" imgH="228501" progId="Equation.DSMT4">
                  <p:embed/>
                </p:oleObj>
              </mc:Choice>
              <mc:Fallback>
                <p:oleObj name="Equation" r:id="rId4" imgW="1091726" imgH="228501" progId="Equation.DSMT4">
                  <p:embed/>
                  <p:pic>
                    <p:nvPicPr>
                      <p:cNvPr id="32" name="Object 10">
                        <a:extLst>
                          <a:ext uri="{FF2B5EF4-FFF2-40B4-BE49-F238E27FC236}">
                            <a16:creationId xmlns:a16="http://schemas.microsoft.com/office/drawing/2014/main" id="{6444D5D9-6517-40E9-AF3E-03C27A4D31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3350" y="2341563"/>
                        <a:ext cx="1795463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 Box 11">
            <a:extLst>
              <a:ext uri="{FF2B5EF4-FFF2-40B4-BE49-F238E27FC236}">
                <a16:creationId xmlns:a16="http://schemas.microsoft.com/office/drawing/2014/main" id="{557EB2C7-6F3A-48FA-85ED-D8E247B6C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95600"/>
            <a:ext cx="1066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u="sng"/>
              <a:t>If y = 0</a:t>
            </a:r>
          </a:p>
        </p:txBody>
      </p:sp>
      <p:graphicFrame>
        <p:nvGraphicFramePr>
          <p:cNvPr id="34" name="Object 12">
            <a:extLst>
              <a:ext uri="{FF2B5EF4-FFF2-40B4-BE49-F238E27FC236}">
                <a16:creationId xmlns:a16="http://schemas.microsoft.com/office/drawing/2014/main" id="{BB6F58EA-E1F4-4218-91D7-3899A376D0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3352800"/>
          <a:ext cx="175418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" name="Equation" r:id="rId6" imgW="1066800" imgH="228600" progId="Equation.DSMT4">
                  <p:embed/>
                </p:oleObj>
              </mc:Choice>
              <mc:Fallback>
                <p:oleObj name="Equation" r:id="rId6" imgW="1066800" imgH="228600" progId="Equation.DSMT4">
                  <p:embed/>
                  <p:pic>
                    <p:nvPicPr>
                      <p:cNvPr id="34" name="Object 12">
                        <a:extLst>
                          <a:ext uri="{FF2B5EF4-FFF2-40B4-BE49-F238E27FC236}">
                            <a16:creationId xmlns:a16="http://schemas.microsoft.com/office/drawing/2014/main" id="{BB6F58EA-E1F4-4218-91D7-3899A376D0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352800"/>
                        <a:ext cx="1754188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13">
            <a:extLst>
              <a:ext uri="{FF2B5EF4-FFF2-40B4-BE49-F238E27FC236}">
                <a16:creationId xmlns:a16="http://schemas.microsoft.com/office/drawing/2014/main" id="{D704A115-96AF-4144-A636-A917EDED2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733800"/>
            <a:ext cx="1905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So x = 1 or -1</a:t>
            </a:r>
          </a:p>
        </p:txBody>
      </p:sp>
      <p:sp>
        <p:nvSpPr>
          <p:cNvPr id="36" name="Text Box 14">
            <a:extLst>
              <a:ext uri="{FF2B5EF4-FFF2-40B4-BE49-F238E27FC236}">
                <a16:creationId xmlns:a16="http://schemas.microsoft.com/office/drawing/2014/main" id="{BC9784BE-0F76-4412-BD8B-E78CA3486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114800"/>
            <a:ext cx="2514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(-1,0) and (1,0) </a:t>
            </a:r>
          </a:p>
        </p:txBody>
      </p:sp>
      <p:sp>
        <p:nvSpPr>
          <p:cNvPr id="37" name="Text Box 15">
            <a:extLst>
              <a:ext uri="{FF2B5EF4-FFF2-40B4-BE49-F238E27FC236}">
                <a16:creationId xmlns:a16="http://schemas.microsoft.com/office/drawing/2014/main" id="{F648CFBD-7D04-42EB-BF1A-ADADB2D3B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572000"/>
            <a:ext cx="1066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u="sng"/>
              <a:t>If x = 0</a:t>
            </a:r>
          </a:p>
        </p:txBody>
      </p:sp>
      <p:graphicFrame>
        <p:nvGraphicFramePr>
          <p:cNvPr id="38" name="Object 16">
            <a:extLst>
              <a:ext uri="{FF2B5EF4-FFF2-40B4-BE49-F238E27FC236}">
                <a16:creationId xmlns:a16="http://schemas.microsoft.com/office/drawing/2014/main" id="{6497B7C9-2A3C-4DCD-B88B-7277FBC815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5029200"/>
          <a:ext cx="17748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Equation" r:id="rId8" imgW="1079500" imgH="228600" progId="Equation.DSMT4">
                  <p:embed/>
                </p:oleObj>
              </mc:Choice>
              <mc:Fallback>
                <p:oleObj name="Equation" r:id="rId8" imgW="1079500" imgH="228600" progId="Equation.DSMT4">
                  <p:embed/>
                  <p:pic>
                    <p:nvPicPr>
                      <p:cNvPr id="38" name="Object 16">
                        <a:extLst>
                          <a:ext uri="{FF2B5EF4-FFF2-40B4-BE49-F238E27FC236}">
                            <a16:creationId xmlns:a16="http://schemas.microsoft.com/office/drawing/2014/main" id="{6497B7C9-2A3C-4DCD-B88B-7277FBC815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029200"/>
                        <a:ext cx="1774825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17">
            <a:extLst>
              <a:ext uri="{FF2B5EF4-FFF2-40B4-BE49-F238E27FC236}">
                <a16:creationId xmlns:a16="http://schemas.microsoft.com/office/drawing/2014/main" id="{C61074C4-0ED6-4071-B26B-9AF07F024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410200"/>
            <a:ext cx="1905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So y = 1</a:t>
            </a:r>
          </a:p>
        </p:txBody>
      </p:sp>
      <p:sp>
        <p:nvSpPr>
          <p:cNvPr id="40" name="Text Box 18">
            <a:extLst>
              <a:ext uri="{FF2B5EF4-FFF2-40B4-BE49-F238E27FC236}">
                <a16:creationId xmlns:a16="http://schemas.microsoft.com/office/drawing/2014/main" id="{21161CE2-4662-4A89-AC8A-A6CA67A80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791200"/>
            <a:ext cx="914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</a:rPr>
              <a:t>(0,1)</a:t>
            </a:r>
          </a:p>
        </p:txBody>
      </p:sp>
      <p:pic>
        <p:nvPicPr>
          <p:cNvPr id="41" name="Picture 2" descr="https://upload.wikimedia.org/wikipedia/en/8/80/ST_diagram_of_N2_01.jpg">
            <a:extLst>
              <a:ext uri="{FF2B5EF4-FFF2-40B4-BE49-F238E27FC236}">
                <a16:creationId xmlns:a16="http://schemas.microsoft.com/office/drawing/2014/main" id="{47201BAE-204D-490B-AA83-308F4AA04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794" y="25003"/>
            <a:ext cx="1067494" cy="8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07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35" grpId="0"/>
      <p:bldP spid="36" grpId="0"/>
      <p:bldP spid="37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D312F0-3C21-4E1C-B571-7C40C6F57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EA2D25-48CA-438E-AF4C-314E7D6F86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D4533-11C3-45D8-8209-0DC577D6BFB6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449</TotalTime>
  <Words>1411</Words>
  <Application>Microsoft Office PowerPoint</Application>
  <PresentationFormat>On-screen Show (4:3)</PresentationFormat>
  <Paragraphs>198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Equation</vt:lpstr>
      <vt:lpstr>PowerPoint Presentation</vt:lpstr>
      <vt:lpstr>Prior Knowledge Check</vt:lpstr>
      <vt:lpstr>PowerPoint Presentation</vt:lpstr>
      <vt:lpstr>Graphs and Transformations</vt:lpstr>
      <vt:lpstr>Graphs and Transformations</vt:lpstr>
      <vt:lpstr>Graphs and Transformations</vt:lpstr>
      <vt:lpstr>Graphs and Transformations</vt:lpstr>
      <vt:lpstr>Graphs and Transformations</vt:lpstr>
      <vt:lpstr>Graphs and Transformations</vt:lpstr>
      <vt:lpstr>Graphs and Transformations</vt:lpstr>
      <vt:lpstr>Graphs and Transformations</vt:lpstr>
      <vt:lpstr>Graphs and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92</cp:revision>
  <dcterms:created xsi:type="dcterms:W3CDTF">2017-08-14T15:35:38Z</dcterms:created>
  <dcterms:modified xsi:type="dcterms:W3CDTF">2021-03-29T09:15:36Z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