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sldIdLst>
    <p:sldId id="256" r:id="rId2"/>
    <p:sldId id="259" r:id="rId3"/>
    <p:sldId id="258" r:id="rId4"/>
    <p:sldId id="260" r:id="rId5"/>
    <p:sldId id="273" r:id="rId6"/>
    <p:sldId id="280" r:id="rId7"/>
    <p:sldId id="282" r:id="rId8"/>
    <p:sldId id="283" r:id="rId9"/>
    <p:sldId id="281" r:id="rId10"/>
    <p:sldId id="284" r:id="rId11"/>
    <p:sldId id="285" r:id="rId12"/>
    <p:sldId id="286" r:id="rId13"/>
    <p:sldId id="261" r:id="rId14"/>
    <p:sldId id="262" r:id="rId15"/>
    <p:sldId id="287" r:id="rId16"/>
    <p:sldId id="288" r:id="rId17"/>
    <p:sldId id="289" r:id="rId18"/>
    <p:sldId id="263" r:id="rId19"/>
    <p:sldId id="264" r:id="rId20"/>
    <p:sldId id="293" r:id="rId21"/>
    <p:sldId id="294" r:id="rId22"/>
    <p:sldId id="295" r:id="rId23"/>
    <p:sldId id="265" r:id="rId24"/>
    <p:sldId id="266" r:id="rId25"/>
    <p:sldId id="301" r:id="rId26"/>
    <p:sldId id="302" r:id="rId27"/>
    <p:sldId id="303" r:id="rId28"/>
    <p:sldId id="304" r:id="rId29"/>
    <p:sldId id="267" r:id="rId30"/>
    <p:sldId id="268" r:id="rId31"/>
    <p:sldId id="305" r:id="rId32"/>
    <p:sldId id="306" r:id="rId33"/>
    <p:sldId id="307" r:id="rId34"/>
    <p:sldId id="308" r:id="rId35"/>
    <p:sldId id="309" r:id="rId36"/>
    <p:sldId id="310" r:id="rId37"/>
    <p:sldId id="269" r:id="rId38"/>
    <p:sldId id="311" r:id="rId39"/>
    <p:sldId id="312" r:id="rId40"/>
    <p:sldId id="314" r:id="rId41"/>
    <p:sldId id="313" r:id="rId42"/>
    <p:sldId id="315" r:id="rId43"/>
    <p:sldId id="316" r:id="rId44"/>
    <p:sldId id="271" r:id="rId45"/>
    <p:sldId id="272" r:id="rId46"/>
    <p:sldId id="317" r:id="rId47"/>
    <p:sldId id="318" r:id="rId48"/>
    <p:sldId id="319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image" Target="../media/image17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10" Type="http://schemas.openxmlformats.org/officeDocument/2006/relationships/image" Target="../media/image27.wmf"/><Relationship Id="rId4" Type="http://schemas.openxmlformats.org/officeDocument/2006/relationships/image" Target="../media/image21.wmf"/><Relationship Id="rId9" Type="http://schemas.openxmlformats.org/officeDocument/2006/relationships/image" Target="../media/image26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2" Type="http://schemas.openxmlformats.org/officeDocument/2006/relationships/image" Target="../media/image28.wmf"/><Relationship Id="rId1" Type="http://schemas.openxmlformats.org/officeDocument/2006/relationships/image" Target="../media/image15.wmf"/><Relationship Id="rId6" Type="http://schemas.openxmlformats.org/officeDocument/2006/relationships/image" Target="../media/image32.wmf"/><Relationship Id="rId11" Type="http://schemas.openxmlformats.org/officeDocument/2006/relationships/image" Target="../media/image19.wmf"/><Relationship Id="rId5" Type="http://schemas.openxmlformats.org/officeDocument/2006/relationships/image" Target="../media/image31.wmf"/><Relationship Id="rId10" Type="http://schemas.openxmlformats.org/officeDocument/2006/relationships/image" Target="../media/image17.wmf"/><Relationship Id="rId4" Type="http://schemas.openxmlformats.org/officeDocument/2006/relationships/image" Target="../media/image30.wmf"/><Relationship Id="rId9" Type="http://schemas.openxmlformats.org/officeDocument/2006/relationships/image" Target="../media/image2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4" Type="http://schemas.openxmlformats.org/officeDocument/2006/relationships/image" Target="../media/image37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BD9840-0D51-45E7-AAD0-DD471B5BE228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6D252-D7BF-459C-AA2C-F8271A569C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870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6D252-D7BF-459C-AA2C-F8271A569CFD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285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934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667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268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59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139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65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977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381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146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038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777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6600"/>
            </a:gs>
            <a:gs pos="7000">
              <a:schemeClr val="accent2">
                <a:lumMod val="20000"/>
                <a:lumOff val="80000"/>
              </a:schemeClr>
            </a:gs>
            <a:gs pos="95000">
              <a:schemeClr val="accent2">
                <a:lumMod val="20000"/>
                <a:lumOff val="80000"/>
              </a:schemeClr>
            </a:gs>
            <a:gs pos="100000">
              <a:srgbClr val="FF66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0C350-365A-4F35-859D-17F134836970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973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jpeg"/><Relationship Id="rId5" Type="http://schemas.openxmlformats.org/officeDocument/2006/relationships/image" Target="../media/image9.wmf"/><Relationship Id="rId4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1.jpe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62.png"/><Relationship Id="rId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64.png"/><Relationship Id="rId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66.png"/><Relationship Id="rId4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jpeg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1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jpeg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jpeg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image" Target="../media/image18.wmf"/><Relationship Id="rId3" Type="http://schemas.openxmlformats.org/officeDocument/2006/relationships/image" Target="../media/image67.png"/><Relationship Id="rId7" Type="http://schemas.openxmlformats.org/officeDocument/2006/relationships/oleObject" Target="../embeddings/oleObject15.bin"/><Relationship Id="rId12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5.wmf"/><Relationship Id="rId11" Type="http://schemas.openxmlformats.org/officeDocument/2006/relationships/image" Target="../media/image17.wmf"/><Relationship Id="rId5" Type="http://schemas.openxmlformats.org/officeDocument/2006/relationships/oleObject" Target="../embeddings/oleObject14.bin"/><Relationship Id="rId15" Type="http://schemas.openxmlformats.org/officeDocument/2006/relationships/image" Target="../media/image19.wmf"/><Relationship Id="rId10" Type="http://schemas.openxmlformats.org/officeDocument/2006/relationships/oleObject" Target="../embeddings/oleObject17.bin"/><Relationship Id="rId4" Type="http://schemas.openxmlformats.org/officeDocument/2006/relationships/image" Target="../media/image1.jpeg"/><Relationship Id="rId9" Type="http://schemas.openxmlformats.org/officeDocument/2006/relationships/oleObject" Target="../embeddings/oleObject16.bin"/><Relationship Id="rId14" Type="http://schemas.openxmlformats.org/officeDocument/2006/relationships/oleObject" Target="../embeddings/oleObject19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24.bin"/><Relationship Id="rId18" Type="http://schemas.openxmlformats.org/officeDocument/2006/relationships/image" Target="../media/image24.wmf"/><Relationship Id="rId3" Type="http://schemas.openxmlformats.org/officeDocument/2006/relationships/image" Target="../media/image67.png"/><Relationship Id="rId21" Type="http://schemas.openxmlformats.org/officeDocument/2006/relationships/oleObject" Target="../embeddings/oleObject28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21.wmf"/><Relationship Id="rId1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3.wmf"/><Relationship Id="rId20" Type="http://schemas.openxmlformats.org/officeDocument/2006/relationships/image" Target="../media/image25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23.bin"/><Relationship Id="rId24" Type="http://schemas.openxmlformats.org/officeDocument/2006/relationships/image" Target="../media/image27.wmf"/><Relationship Id="rId5" Type="http://schemas.openxmlformats.org/officeDocument/2006/relationships/oleObject" Target="../embeddings/oleObject20.bin"/><Relationship Id="rId15" Type="http://schemas.openxmlformats.org/officeDocument/2006/relationships/oleObject" Target="../embeddings/oleObject25.bin"/><Relationship Id="rId23" Type="http://schemas.openxmlformats.org/officeDocument/2006/relationships/oleObject" Target="../embeddings/oleObject29.bin"/><Relationship Id="rId10" Type="http://schemas.openxmlformats.org/officeDocument/2006/relationships/image" Target="../media/image20.wmf"/><Relationship Id="rId19" Type="http://schemas.openxmlformats.org/officeDocument/2006/relationships/oleObject" Target="../embeddings/oleObject27.bin"/><Relationship Id="rId4" Type="http://schemas.openxmlformats.org/officeDocument/2006/relationships/image" Target="../media/image1.jpeg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22.wmf"/><Relationship Id="rId22" Type="http://schemas.openxmlformats.org/officeDocument/2006/relationships/image" Target="../media/image26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image" Target="../media/image29.wmf"/><Relationship Id="rId18" Type="http://schemas.openxmlformats.org/officeDocument/2006/relationships/oleObject" Target="../embeddings/oleObject38.bin"/><Relationship Id="rId26" Type="http://schemas.openxmlformats.org/officeDocument/2006/relationships/oleObject" Target="../embeddings/oleObject20.bin"/><Relationship Id="rId3" Type="http://schemas.openxmlformats.org/officeDocument/2006/relationships/image" Target="../media/image67.png"/><Relationship Id="rId21" Type="http://schemas.openxmlformats.org/officeDocument/2006/relationships/image" Target="../media/image33.wmf"/><Relationship Id="rId7" Type="http://schemas.openxmlformats.org/officeDocument/2006/relationships/oleObject" Target="../embeddings/oleObject31.bin"/><Relationship Id="rId12" Type="http://schemas.openxmlformats.org/officeDocument/2006/relationships/oleObject" Target="../embeddings/oleObject35.bin"/><Relationship Id="rId17" Type="http://schemas.openxmlformats.org/officeDocument/2006/relationships/image" Target="../media/image31.wmf"/><Relationship Id="rId25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7.bin"/><Relationship Id="rId20" Type="http://schemas.openxmlformats.org/officeDocument/2006/relationships/oleObject" Target="../embeddings/oleObject39.bin"/><Relationship Id="rId29" Type="http://schemas.openxmlformats.org/officeDocument/2006/relationships/image" Target="../media/image19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5.wmf"/><Relationship Id="rId11" Type="http://schemas.openxmlformats.org/officeDocument/2006/relationships/image" Target="../media/image28.wmf"/><Relationship Id="rId24" Type="http://schemas.openxmlformats.org/officeDocument/2006/relationships/oleObject" Target="../embeddings/oleObject29.bin"/><Relationship Id="rId5" Type="http://schemas.openxmlformats.org/officeDocument/2006/relationships/oleObject" Target="../embeddings/oleObject30.bin"/><Relationship Id="rId15" Type="http://schemas.openxmlformats.org/officeDocument/2006/relationships/image" Target="../media/image30.wmf"/><Relationship Id="rId23" Type="http://schemas.openxmlformats.org/officeDocument/2006/relationships/image" Target="../media/image24.wmf"/><Relationship Id="rId28" Type="http://schemas.openxmlformats.org/officeDocument/2006/relationships/oleObject" Target="../embeddings/oleObject21.bin"/><Relationship Id="rId10" Type="http://schemas.openxmlformats.org/officeDocument/2006/relationships/oleObject" Target="../embeddings/oleObject34.bin"/><Relationship Id="rId19" Type="http://schemas.openxmlformats.org/officeDocument/2006/relationships/image" Target="../media/image32.wmf"/><Relationship Id="rId4" Type="http://schemas.openxmlformats.org/officeDocument/2006/relationships/image" Target="../media/image1.jpeg"/><Relationship Id="rId9" Type="http://schemas.openxmlformats.org/officeDocument/2006/relationships/oleObject" Target="../embeddings/oleObject33.bin"/><Relationship Id="rId14" Type="http://schemas.openxmlformats.org/officeDocument/2006/relationships/oleObject" Target="../embeddings/oleObject36.bin"/><Relationship Id="rId22" Type="http://schemas.openxmlformats.org/officeDocument/2006/relationships/oleObject" Target="../embeddings/oleObject26.bin"/><Relationship Id="rId27" Type="http://schemas.openxmlformats.org/officeDocument/2006/relationships/image" Target="../media/image17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67.png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4.wmf"/><Relationship Id="rId11" Type="http://schemas.openxmlformats.org/officeDocument/2006/relationships/oleObject" Target="../embeddings/oleObject43.bin"/><Relationship Id="rId5" Type="http://schemas.openxmlformats.org/officeDocument/2006/relationships/oleObject" Target="../embeddings/oleObject40.bin"/><Relationship Id="rId10" Type="http://schemas.openxmlformats.org/officeDocument/2006/relationships/image" Target="../media/image36.wmf"/><Relationship Id="rId4" Type="http://schemas.openxmlformats.org/officeDocument/2006/relationships/image" Target="../media/image1.jpeg"/><Relationship Id="rId9" Type="http://schemas.openxmlformats.org/officeDocument/2006/relationships/oleObject" Target="../embeddings/oleObject42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oleObject" Target="../embeddings/oleObject46.bin"/><Relationship Id="rId3" Type="http://schemas.openxmlformats.org/officeDocument/2006/relationships/image" Target="../media/image89.png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4.wmf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40.bin"/><Relationship Id="rId10" Type="http://schemas.openxmlformats.org/officeDocument/2006/relationships/image" Target="../media/image38.wmf"/><Relationship Id="rId4" Type="http://schemas.openxmlformats.org/officeDocument/2006/relationships/image" Target="../media/image1.jpeg"/><Relationship Id="rId9" Type="http://schemas.openxmlformats.org/officeDocument/2006/relationships/oleObject" Target="../embeddings/oleObject44.bin"/><Relationship Id="rId14" Type="http://schemas.openxmlformats.org/officeDocument/2006/relationships/image" Target="../media/image40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100.png"/><Relationship Id="rId18" Type="http://schemas.openxmlformats.org/officeDocument/2006/relationships/image" Target="../media/image105.png"/><Relationship Id="rId26" Type="http://schemas.openxmlformats.org/officeDocument/2006/relationships/image" Target="../media/image113.png"/><Relationship Id="rId3" Type="http://schemas.openxmlformats.org/officeDocument/2006/relationships/image" Target="../media/image1.jpeg"/><Relationship Id="rId21" Type="http://schemas.openxmlformats.org/officeDocument/2006/relationships/image" Target="../media/image108.png"/><Relationship Id="rId34" Type="http://schemas.openxmlformats.org/officeDocument/2006/relationships/image" Target="../media/image121.png"/><Relationship Id="rId7" Type="http://schemas.openxmlformats.org/officeDocument/2006/relationships/image" Target="../media/image94.png"/><Relationship Id="rId12" Type="http://schemas.openxmlformats.org/officeDocument/2006/relationships/image" Target="../media/image99.png"/><Relationship Id="rId17" Type="http://schemas.openxmlformats.org/officeDocument/2006/relationships/image" Target="../media/image104.png"/><Relationship Id="rId25" Type="http://schemas.openxmlformats.org/officeDocument/2006/relationships/image" Target="../media/image112.png"/><Relationship Id="rId33" Type="http://schemas.openxmlformats.org/officeDocument/2006/relationships/image" Target="../media/image43.png"/><Relationship Id="rId2" Type="http://schemas.openxmlformats.org/officeDocument/2006/relationships/image" Target="../media/image90.png"/><Relationship Id="rId16" Type="http://schemas.openxmlformats.org/officeDocument/2006/relationships/image" Target="../media/image103.png"/><Relationship Id="rId20" Type="http://schemas.openxmlformats.org/officeDocument/2006/relationships/image" Target="../media/image107.png"/><Relationship Id="rId29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11" Type="http://schemas.openxmlformats.org/officeDocument/2006/relationships/image" Target="../media/image98.png"/><Relationship Id="rId24" Type="http://schemas.openxmlformats.org/officeDocument/2006/relationships/image" Target="../media/image111.png"/><Relationship Id="rId32" Type="http://schemas.openxmlformats.org/officeDocument/2006/relationships/image" Target="../media/image119.png"/><Relationship Id="rId5" Type="http://schemas.openxmlformats.org/officeDocument/2006/relationships/image" Target="../media/image92.png"/><Relationship Id="rId15" Type="http://schemas.openxmlformats.org/officeDocument/2006/relationships/image" Target="../media/image102.png"/><Relationship Id="rId23" Type="http://schemas.openxmlformats.org/officeDocument/2006/relationships/image" Target="../media/image110.png"/><Relationship Id="rId28" Type="http://schemas.openxmlformats.org/officeDocument/2006/relationships/image" Target="../media/image115.png"/><Relationship Id="rId36" Type="http://schemas.openxmlformats.org/officeDocument/2006/relationships/image" Target="../media/image45.png"/><Relationship Id="rId10" Type="http://schemas.openxmlformats.org/officeDocument/2006/relationships/image" Target="../media/image97.png"/><Relationship Id="rId19" Type="http://schemas.openxmlformats.org/officeDocument/2006/relationships/image" Target="../media/image106.png"/><Relationship Id="rId31" Type="http://schemas.openxmlformats.org/officeDocument/2006/relationships/image" Target="../media/image118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Relationship Id="rId14" Type="http://schemas.openxmlformats.org/officeDocument/2006/relationships/image" Target="../media/image101.png"/><Relationship Id="rId22" Type="http://schemas.openxmlformats.org/officeDocument/2006/relationships/image" Target="../media/image109.png"/><Relationship Id="rId27" Type="http://schemas.openxmlformats.org/officeDocument/2006/relationships/image" Target="../media/image114.png"/><Relationship Id="rId30" Type="http://schemas.openxmlformats.org/officeDocument/2006/relationships/image" Target="../media/image117.png"/><Relationship Id="rId35" Type="http://schemas.openxmlformats.org/officeDocument/2006/relationships/image" Target="../media/image12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100.png"/><Relationship Id="rId18" Type="http://schemas.openxmlformats.org/officeDocument/2006/relationships/image" Target="../media/image105.png"/><Relationship Id="rId26" Type="http://schemas.openxmlformats.org/officeDocument/2006/relationships/image" Target="../media/image113.png"/><Relationship Id="rId3" Type="http://schemas.openxmlformats.org/officeDocument/2006/relationships/image" Target="../media/image1.jpeg"/><Relationship Id="rId21" Type="http://schemas.openxmlformats.org/officeDocument/2006/relationships/image" Target="../media/image108.png"/><Relationship Id="rId7" Type="http://schemas.openxmlformats.org/officeDocument/2006/relationships/image" Target="../media/image94.png"/><Relationship Id="rId12" Type="http://schemas.openxmlformats.org/officeDocument/2006/relationships/image" Target="../media/image99.png"/><Relationship Id="rId17" Type="http://schemas.openxmlformats.org/officeDocument/2006/relationships/image" Target="../media/image104.png"/><Relationship Id="rId25" Type="http://schemas.openxmlformats.org/officeDocument/2006/relationships/image" Target="../media/image112.png"/><Relationship Id="rId33" Type="http://schemas.openxmlformats.org/officeDocument/2006/relationships/image" Target="../media/image43.png"/><Relationship Id="rId38" Type="http://schemas.openxmlformats.org/officeDocument/2006/relationships/image" Target="../media/image68.png"/><Relationship Id="rId2" Type="http://schemas.openxmlformats.org/officeDocument/2006/relationships/image" Target="../media/image123.png"/><Relationship Id="rId16" Type="http://schemas.openxmlformats.org/officeDocument/2006/relationships/image" Target="../media/image103.png"/><Relationship Id="rId20" Type="http://schemas.openxmlformats.org/officeDocument/2006/relationships/image" Target="../media/image107.png"/><Relationship Id="rId29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11" Type="http://schemas.openxmlformats.org/officeDocument/2006/relationships/image" Target="../media/image98.png"/><Relationship Id="rId24" Type="http://schemas.openxmlformats.org/officeDocument/2006/relationships/image" Target="../media/image111.png"/><Relationship Id="rId32" Type="http://schemas.openxmlformats.org/officeDocument/2006/relationships/image" Target="../media/image128.png"/><Relationship Id="rId37" Type="http://schemas.openxmlformats.org/officeDocument/2006/relationships/image" Target="../media/image47.png"/><Relationship Id="rId5" Type="http://schemas.openxmlformats.org/officeDocument/2006/relationships/image" Target="../media/image92.png"/><Relationship Id="rId15" Type="http://schemas.openxmlformats.org/officeDocument/2006/relationships/image" Target="../media/image102.png"/><Relationship Id="rId23" Type="http://schemas.openxmlformats.org/officeDocument/2006/relationships/image" Target="../media/image110.png"/><Relationship Id="rId28" Type="http://schemas.openxmlformats.org/officeDocument/2006/relationships/image" Target="../media/image125.png"/><Relationship Id="rId36" Type="http://schemas.openxmlformats.org/officeDocument/2006/relationships/image" Target="../media/image46.png"/><Relationship Id="rId10" Type="http://schemas.openxmlformats.org/officeDocument/2006/relationships/image" Target="../media/image97.png"/><Relationship Id="rId19" Type="http://schemas.openxmlformats.org/officeDocument/2006/relationships/image" Target="../media/image106.png"/><Relationship Id="rId31" Type="http://schemas.openxmlformats.org/officeDocument/2006/relationships/image" Target="../media/image118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Relationship Id="rId14" Type="http://schemas.openxmlformats.org/officeDocument/2006/relationships/image" Target="../media/image101.png"/><Relationship Id="rId22" Type="http://schemas.openxmlformats.org/officeDocument/2006/relationships/image" Target="../media/image109.png"/><Relationship Id="rId27" Type="http://schemas.openxmlformats.org/officeDocument/2006/relationships/image" Target="../media/image124.png"/><Relationship Id="rId30" Type="http://schemas.openxmlformats.org/officeDocument/2006/relationships/image" Target="../media/image127.png"/><Relationship Id="rId35" Type="http://schemas.openxmlformats.org/officeDocument/2006/relationships/image" Target="../media/image1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0.png"/><Relationship Id="rId3" Type="http://schemas.openxmlformats.org/officeDocument/2006/relationships/image" Target="../media/image1.jpeg"/><Relationship Id="rId7" Type="http://schemas.openxmlformats.org/officeDocument/2006/relationships/image" Target="../media/image470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0.png"/><Relationship Id="rId11" Type="http://schemas.openxmlformats.org/officeDocument/2006/relationships/image" Target="../media/image71.png"/><Relationship Id="rId5" Type="http://schemas.openxmlformats.org/officeDocument/2006/relationships/image" Target="../media/image450.png"/><Relationship Id="rId10" Type="http://schemas.openxmlformats.org/officeDocument/2006/relationships/image" Target="../media/image70.png"/><Relationship Id="rId4" Type="http://schemas.openxmlformats.org/officeDocument/2006/relationships/image" Target="../media/image133.png"/><Relationship Id="rId9" Type="http://schemas.openxmlformats.org/officeDocument/2006/relationships/image" Target="../media/image6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0.png"/><Relationship Id="rId3" Type="http://schemas.openxmlformats.org/officeDocument/2006/relationships/image" Target="../media/image1.jpeg"/><Relationship Id="rId7" Type="http://schemas.openxmlformats.org/officeDocument/2006/relationships/image" Target="../media/image75.png"/><Relationship Id="rId12" Type="http://schemas.openxmlformats.org/officeDocument/2006/relationships/image" Target="../media/image79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780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Relationship Id="rId14" Type="http://schemas.openxmlformats.org/officeDocument/2006/relationships/image" Target="../media/image8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1.jpeg"/><Relationship Id="rId7" Type="http://schemas.openxmlformats.org/officeDocument/2006/relationships/image" Target="../media/image84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730.png"/><Relationship Id="rId9" Type="http://schemas.openxmlformats.org/officeDocument/2006/relationships/image" Target="../media/image8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1.jpeg"/><Relationship Id="rId7" Type="http://schemas.openxmlformats.org/officeDocument/2006/relationships/image" Target="../media/image86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11" Type="http://schemas.openxmlformats.org/officeDocument/2006/relationships/image" Target="../media/image134.png"/><Relationship Id="rId5" Type="http://schemas.openxmlformats.org/officeDocument/2006/relationships/image" Target="../media/image84.png"/><Relationship Id="rId10" Type="http://schemas.openxmlformats.org/officeDocument/2006/relationships/image" Target="../media/image120.png"/><Relationship Id="rId4" Type="http://schemas.openxmlformats.org/officeDocument/2006/relationships/image" Target="../media/image730.png"/><Relationship Id="rId9" Type="http://schemas.openxmlformats.org/officeDocument/2006/relationships/image" Target="../media/image8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9.png"/><Relationship Id="rId18" Type="http://schemas.openxmlformats.org/officeDocument/2006/relationships/image" Target="../media/image104.png"/><Relationship Id="rId26" Type="http://schemas.openxmlformats.org/officeDocument/2006/relationships/image" Target="../media/image112.png"/><Relationship Id="rId3" Type="http://schemas.openxmlformats.org/officeDocument/2006/relationships/image" Target="../media/image129.png"/><Relationship Id="rId21" Type="http://schemas.openxmlformats.org/officeDocument/2006/relationships/image" Target="../media/image107.png"/><Relationship Id="rId34" Type="http://schemas.openxmlformats.org/officeDocument/2006/relationships/image" Target="../media/image43.pn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17" Type="http://schemas.openxmlformats.org/officeDocument/2006/relationships/image" Target="../media/image103.png"/><Relationship Id="rId25" Type="http://schemas.openxmlformats.org/officeDocument/2006/relationships/image" Target="../media/image111.png"/><Relationship Id="rId33" Type="http://schemas.openxmlformats.org/officeDocument/2006/relationships/image" Target="../media/image13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2.png"/><Relationship Id="rId20" Type="http://schemas.openxmlformats.org/officeDocument/2006/relationships/image" Target="../media/image106.png"/><Relationship Id="rId29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24" Type="http://schemas.openxmlformats.org/officeDocument/2006/relationships/image" Target="../media/image110.png"/><Relationship Id="rId32" Type="http://schemas.openxmlformats.org/officeDocument/2006/relationships/image" Target="../media/image138.png"/><Relationship Id="rId37" Type="http://schemas.openxmlformats.org/officeDocument/2006/relationships/image" Target="../media/image141.png"/><Relationship Id="rId5" Type="http://schemas.openxmlformats.org/officeDocument/2006/relationships/image" Target="../media/image91.png"/><Relationship Id="rId15" Type="http://schemas.openxmlformats.org/officeDocument/2006/relationships/image" Target="../media/image101.png"/><Relationship Id="rId23" Type="http://schemas.openxmlformats.org/officeDocument/2006/relationships/image" Target="../media/image109.png"/><Relationship Id="rId28" Type="http://schemas.openxmlformats.org/officeDocument/2006/relationships/image" Target="../media/image131.png"/><Relationship Id="rId36" Type="http://schemas.openxmlformats.org/officeDocument/2006/relationships/image" Target="../media/image140.png"/><Relationship Id="rId10" Type="http://schemas.openxmlformats.org/officeDocument/2006/relationships/image" Target="../media/image96.png"/><Relationship Id="rId19" Type="http://schemas.openxmlformats.org/officeDocument/2006/relationships/image" Target="../media/image105.png"/><Relationship Id="rId31" Type="http://schemas.openxmlformats.org/officeDocument/2006/relationships/image" Target="../media/image137.png"/><Relationship Id="rId4" Type="http://schemas.openxmlformats.org/officeDocument/2006/relationships/image" Target="../media/image1.jpeg"/><Relationship Id="rId9" Type="http://schemas.openxmlformats.org/officeDocument/2006/relationships/image" Target="../media/image95.png"/><Relationship Id="rId14" Type="http://schemas.openxmlformats.org/officeDocument/2006/relationships/image" Target="../media/image100.png"/><Relationship Id="rId22" Type="http://schemas.openxmlformats.org/officeDocument/2006/relationships/image" Target="../media/image108.png"/><Relationship Id="rId27" Type="http://schemas.openxmlformats.org/officeDocument/2006/relationships/image" Target="../media/image113.png"/><Relationship Id="rId30" Type="http://schemas.openxmlformats.org/officeDocument/2006/relationships/image" Target="../media/image136.png"/><Relationship Id="rId35" Type="http://schemas.openxmlformats.org/officeDocument/2006/relationships/image" Target="../media/image12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100.png"/><Relationship Id="rId18" Type="http://schemas.openxmlformats.org/officeDocument/2006/relationships/image" Target="../media/image105.png"/><Relationship Id="rId26" Type="http://schemas.openxmlformats.org/officeDocument/2006/relationships/image" Target="../media/image113.png"/><Relationship Id="rId3" Type="http://schemas.openxmlformats.org/officeDocument/2006/relationships/image" Target="../media/image1.jpeg"/><Relationship Id="rId21" Type="http://schemas.openxmlformats.org/officeDocument/2006/relationships/image" Target="../media/image108.png"/><Relationship Id="rId34" Type="http://schemas.openxmlformats.org/officeDocument/2006/relationships/image" Target="../media/image43.png"/><Relationship Id="rId7" Type="http://schemas.openxmlformats.org/officeDocument/2006/relationships/image" Target="../media/image94.png"/><Relationship Id="rId12" Type="http://schemas.openxmlformats.org/officeDocument/2006/relationships/image" Target="../media/image99.png"/><Relationship Id="rId17" Type="http://schemas.openxmlformats.org/officeDocument/2006/relationships/image" Target="../media/image104.png"/><Relationship Id="rId25" Type="http://schemas.openxmlformats.org/officeDocument/2006/relationships/image" Target="../media/image112.png"/><Relationship Id="rId33" Type="http://schemas.openxmlformats.org/officeDocument/2006/relationships/image" Target="../media/image148.png"/><Relationship Id="rId38" Type="http://schemas.openxmlformats.org/officeDocument/2006/relationships/image" Target="../media/image68.png"/><Relationship Id="rId2" Type="http://schemas.openxmlformats.org/officeDocument/2006/relationships/image" Target="../media/image142.png"/><Relationship Id="rId16" Type="http://schemas.openxmlformats.org/officeDocument/2006/relationships/image" Target="../media/image103.png"/><Relationship Id="rId20" Type="http://schemas.openxmlformats.org/officeDocument/2006/relationships/image" Target="../media/image107.png"/><Relationship Id="rId29" Type="http://schemas.openxmlformats.org/officeDocument/2006/relationships/image" Target="../media/image1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11" Type="http://schemas.openxmlformats.org/officeDocument/2006/relationships/image" Target="../media/image98.png"/><Relationship Id="rId24" Type="http://schemas.openxmlformats.org/officeDocument/2006/relationships/image" Target="../media/image111.png"/><Relationship Id="rId32" Type="http://schemas.openxmlformats.org/officeDocument/2006/relationships/image" Target="../media/image147.png"/><Relationship Id="rId37" Type="http://schemas.openxmlformats.org/officeDocument/2006/relationships/image" Target="../media/image151.png"/><Relationship Id="rId5" Type="http://schemas.openxmlformats.org/officeDocument/2006/relationships/image" Target="../media/image92.png"/><Relationship Id="rId15" Type="http://schemas.openxmlformats.org/officeDocument/2006/relationships/image" Target="../media/image102.png"/><Relationship Id="rId23" Type="http://schemas.openxmlformats.org/officeDocument/2006/relationships/image" Target="../media/image110.png"/><Relationship Id="rId28" Type="http://schemas.openxmlformats.org/officeDocument/2006/relationships/image" Target="../media/image144.png"/><Relationship Id="rId36" Type="http://schemas.openxmlformats.org/officeDocument/2006/relationships/image" Target="../media/image150.png"/><Relationship Id="rId10" Type="http://schemas.openxmlformats.org/officeDocument/2006/relationships/image" Target="../media/image97.png"/><Relationship Id="rId19" Type="http://schemas.openxmlformats.org/officeDocument/2006/relationships/image" Target="../media/image106.png"/><Relationship Id="rId31" Type="http://schemas.openxmlformats.org/officeDocument/2006/relationships/image" Target="../media/image118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Relationship Id="rId14" Type="http://schemas.openxmlformats.org/officeDocument/2006/relationships/image" Target="../media/image101.png"/><Relationship Id="rId22" Type="http://schemas.openxmlformats.org/officeDocument/2006/relationships/image" Target="../media/image109.png"/><Relationship Id="rId27" Type="http://schemas.openxmlformats.org/officeDocument/2006/relationships/image" Target="../media/image143.png"/><Relationship Id="rId30" Type="http://schemas.openxmlformats.org/officeDocument/2006/relationships/image" Target="../media/image146.png"/><Relationship Id="rId35" Type="http://schemas.openxmlformats.org/officeDocument/2006/relationships/image" Target="../media/image14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13" Type="http://schemas.openxmlformats.org/officeDocument/2006/relationships/image" Target="../media/image163.png"/><Relationship Id="rId3" Type="http://schemas.openxmlformats.org/officeDocument/2006/relationships/image" Target="../media/image1.jpeg"/><Relationship Id="rId7" Type="http://schemas.openxmlformats.org/officeDocument/2006/relationships/image" Target="../media/image157.png"/><Relationship Id="rId12" Type="http://schemas.openxmlformats.org/officeDocument/2006/relationships/image" Target="../media/image162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6.png"/><Relationship Id="rId11" Type="http://schemas.openxmlformats.org/officeDocument/2006/relationships/image" Target="../media/image161.png"/><Relationship Id="rId5" Type="http://schemas.openxmlformats.org/officeDocument/2006/relationships/image" Target="../media/image155.png"/><Relationship Id="rId15" Type="http://schemas.openxmlformats.org/officeDocument/2006/relationships/image" Target="../media/image165.png"/><Relationship Id="rId10" Type="http://schemas.openxmlformats.org/officeDocument/2006/relationships/image" Target="../media/image160.png"/><Relationship Id="rId4" Type="http://schemas.openxmlformats.org/officeDocument/2006/relationships/image" Target="../media/image154.png"/><Relationship Id="rId9" Type="http://schemas.openxmlformats.org/officeDocument/2006/relationships/image" Target="../media/image159.png"/><Relationship Id="rId14" Type="http://schemas.openxmlformats.org/officeDocument/2006/relationships/image" Target="../media/image164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image" Target="../media/image175.png"/><Relationship Id="rId3" Type="http://schemas.openxmlformats.org/officeDocument/2006/relationships/image" Target="../media/image1.jpeg"/><Relationship Id="rId7" Type="http://schemas.openxmlformats.org/officeDocument/2006/relationships/image" Target="../media/image169.png"/><Relationship Id="rId12" Type="http://schemas.openxmlformats.org/officeDocument/2006/relationships/image" Target="../media/image174.png"/><Relationship Id="rId2" Type="http://schemas.openxmlformats.org/officeDocument/2006/relationships/image" Target="../media/image1540.png"/><Relationship Id="rId16" Type="http://schemas.openxmlformats.org/officeDocument/2006/relationships/image" Target="../media/image1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8.png"/><Relationship Id="rId11" Type="http://schemas.openxmlformats.org/officeDocument/2006/relationships/image" Target="../media/image173.png"/><Relationship Id="rId5" Type="http://schemas.openxmlformats.org/officeDocument/2006/relationships/image" Target="../media/image167.png"/><Relationship Id="rId15" Type="http://schemas.openxmlformats.org/officeDocument/2006/relationships/image" Target="../media/image177.png"/><Relationship Id="rId10" Type="http://schemas.openxmlformats.org/officeDocument/2006/relationships/image" Target="../media/image172.png"/><Relationship Id="rId4" Type="http://schemas.openxmlformats.org/officeDocument/2006/relationships/image" Target="../media/image166.png"/><Relationship Id="rId9" Type="http://schemas.openxmlformats.org/officeDocument/2006/relationships/image" Target="../media/image171.png"/><Relationship Id="rId14" Type="http://schemas.openxmlformats.org/officeDocument/2006/relationships/image" Target="../media/image176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png"/><Relationship Id="rId3" Type="http://schemas.openxmlformats.org/officeDocument/2006/relationships/image" Target="../media/image1.jpeg"/><Relationship Id="rId7" Type="http://schemas.openxmlformats.org/officeDocument/2006/relationships/image" Target="../media/image183.png"/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2.png"/><Relationship Id="rId11" Type="http://schemas.openxmlformats.org/officeDocument/2006/relationships/image" Target="../media/image187.png"/><Relationship Id="rId5" Type="http://schemas.openxmlformats.org/officeDocument/2006/relationships/image" Target="../media/image181.png"/><Relationship Id="rId10" Type="http://schemas.openxmlformats.org/officeDocument/2006/relationships/image" Target="../media/image186.png"/><Relationship Id="rId4" Type="http://schemas.openxmlformats.org/officeDocument/2006/relationships/image" Target="../media/image180.png"/><Relationship Id="rId9" Type="http://schemas.openxmlformats.org/officeDocument/2006/relationships/image" Target="../media/image18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0.png"/><Relationship Id="rId4" Type="http://schemas.openxmlformats.org/officeDocument/2006/relationships/image" Target="../media/image18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2.png"/><Relationship Id="rId4" Type="http://schemas.openxmlformats.org/officeDocument/2006/relationships/image" Target="../media/image18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4.png"/><Relationship Id="rId4" Type="http://schemas.openxmlformats.org/officeDocument/2006/relationships/image" Target="../media/image18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6.png"/><Relationship Id="rId4" Type="http://schemas.openxmlformats.org/officeDocument/2006/relationships/image" Target="../media/image18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38.png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10" Type="http://schemas.openxmlformats.org/officeDocument/2006/relationships/image" Target="../media/image1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jpeg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38.pn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5.wmf"/><Relationship Id="rId10" Type="http://schemas.openxmlformats.org/officeDocument/2006/relationships/image" Target="../media/image1.jpeg"/><Relationship Id="rId4" Type="http://schemas.openxmlformats.org/officeDocument/2006/relationships/oleObject" Target="../embeddings/oleObject4.bin"/><Relationship Id="rId9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jpeg"/><Relationship Id="rId5" Type="http://schemas.openxmlformats.org/officeDocument/2006/relationships/image" Target="../media/image8.wmf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38.png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9.wmf"/><Relationship Id="rId10" Type="http://schemas.openxmlformats.org/officeDocument/2006/relationships/image" Target="../media/image1.jpeg"/><Relationship Id="rId4" Type="http://schemas.openxmlformats.org/officeDocument/2006/relationships/oleObject" Target="../embeddings/oleObject8.bin"/><Relationship Id="rId9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51BC11E-75C5-4612-8041-02DDC84458DD}"/>
              </a:ext>
            </a:extLst>
          </p:cNvPr>
          <p:cNvSpPr/>
          <p:nvPr/>
        </p:nvSpPr>
        <p:spPr>
          <a:xfrm>
            <a:off x="364365" y="1848756"/>
            <a:ext cx="8575104" cy="253146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8000" b="1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Graphs and </a:t>
            </a:r>
          </a:p>
          <a:p>
            <a:pPr algn="ctr"/>
            <a:r>
              <a:rPr lang="en-US" altLang="ja-JP" sz="8000" b="1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Transformations</a:t>
            </a:r>
            <a:endParaRPr lang="ja-JP" altLang="en-US" sz="8000" b="1" dirty="0"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5" name="テキスト ボックス 1">
            <a:extLst>
              <a:ext uri="{FF2B5EF4-FFF2-40B4-BE49-F238E27FC236}">
                <a16:creationId xmlns:a16="http://schemas.microsoft.com/office/drawing/2014/main" id="{34EE6802-411D-4732-B86A-00E62DEC8AD7}"/>
              </a:ext>
            </a:extLst>
          </p:cNvPr>
          <p:cNvSpPr txBox="1"/>
          <p:nvPr/>
        </p:nvSpPr>
        <p:spPr>
          <a:xfrm>
            <a:off x="2247185" y="4441028"/>
            <a:ext cx="47206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Arial Black" panose="020B0A04020102020204" pitchFamily="34" charset="0"/>
              </a:rPr>
              <a:t>Twitter: @Owen134866</a:t>
            </a:r>
          </a:p>
          <a:p>
            <a:pPr algn="ctr"/>
            <a:endParaRPr lang="en-US" dirty="0">
              <a:latin typeface="Arial Black" panose="020B0A04020102020204" pitchFamily="34" charset="0"/>
            </a:endParaRPr>
          </a:p>
          <a:p>
            <a:pPr algn="ctr"/>
            <a:r>
              <a:rPr lang="en-US" dirty="0">
                <a:latin typeface="Arial Black" panose="020B0A04020102020204" pitchFamily="34" charset="0"/>
              </a:rPr>
              <a:t>www.mathsfreeresourcelibrary.com</a:t>
            </a:r>
            <a:endParaRPr lang="en-GB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763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Graphs and Transformations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Cubic graphs are of the form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𝒃</m:t>
                    </m:r>
                    <m:sSup>
                      <m:sSup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𝒄𝒙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are real numbers and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GB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You can sketch cubic graphs in a similar way to quadratics, by considering their roots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Y</a:t>
                </a:r>
                <a:r>
                  <a:rPr lang="en-GB" sz="1600" dirty="0" err="1">
                    <a:latin typeface="Comic Sans MS" panose="030F0702030302020204" pitchFamily="66" charset="0"/>
                    <a:sym typeface="Wingdings" panose="05000000000000000000" pitchFamily="2" charset="2"/>
                  </a:rPr>
                  <a:t>ou</a:t>
                </a:r>
                <a:r>
                  <a:rPr lang="en-GB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should also find where they cross the y-axis, and consider the general shape of the graph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If you have a squared bracket, the curve just touches the axis without passing through…</a:t>
                </a:r>
                <a:endParaRPr lang="en-GB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3"/>
                <a:stretch>
                  <a:fillRect t="-766" r="-25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4A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6" name="Text Box 8">
            <a:extLst>
              <a:ext uri="{FF2B5EF4-FFF2-40B4-BE49-F238E27FC236}">
                <a16:creationId xmlns:a16="http://schemas.microsoft.com/office/drawing/2014/main" id="{E7A14C00-9E0E-4B68-B8A9-1A0295D85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600200"/>
            <a:ext cx="11430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u="sng"/>
              <a:t>Example</a:t>
            </a:r>
          </a:p>
        </p:txBody>
      </p:sp>
      <p:sp>
        <p:nvSpPr>
          <p:cNvPr id="19" name="Text Box 11">
            <a:extLst>
              <a:ext uri="{FF2B5EF4-FFF2-40B4-BE49-F238E27FC236}">
                <a16:creationId xmlns:a16="http://schemas.microsoft.com/office/drawing/2014/main" id="{FB10351D-044E-437A-874F-BBBA3ABB44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2819400"/>
            <a:ext cx="28956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rgbClr val="FF0000"/>
                </a:solidFill>
              </a:rPr>
              <a:t>(-1,0)  (1,0)  (0,1)</a:t>
            </a:r>
          </a:p>
        </p:txBody>
      </p:sp>
      <p:sp>
        <p:nvSpPr>
          <p:cNvPr id="20" name="Line 12">
            <a:extLst>
              <a:ext uri="{FF2B5EF4-FFF2-40B4-BE49-F238E27FC236}">
                <a16:creationId xmlns:a16="http://schemas.microsoft.com/office/drawing/2014/main" id="{9C5F4510-1172-41B4-AA0C-B1D2E0F5DBF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0" y="3482975"/>
            <a:ext cx="0" cy="27432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" name="Line 13">
            <a:extLst>
              <a:ext uri="{FF2B5EF4-FFF2-40B4-BE49-F238E27FC236}">
                <a16:creationId xmlns:a16="http://schemas.microsoft.com/office/drawing/2014/main" id="{75E01C5D-C46A-49F7-A894-1B136997DF11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6096000" y="3508375"/>
            <a:ext cx="0" cy="27432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22" name="Group 14">
            <a:extLst>
              <a:ext uri="{FF2B5EF4-FFF2-40B4-BE49-F238E27FC236}">
                <a16:creationId xmlns:a16="http://schemas.microsoft.com/office/drawing/2014/main" id="{266BA743-651F-4F05-8193-02EE5F21A0CD}"/>
              </a:ext>
            </a:extLst>
          </p:cNvPr>
          <p:cNvGrpSpPr>
            <a:grpSpLocks/>
          </p:cNvGrpSpPr>
          <p:nvPr/>
        </p:nvGrpSpPr>
        <p:grpSpPr bwMode="auto">
          <a:xfrm>
            <a:off x="6019800" y="4419600"/>
            <a:ext cx="152400" cy="152400"/>
            <a:chOff x="2736" y="2496"/>
            <a:chExt cx="96" cy="96"/>
          </a:xfrm>
        </p:grpSpPr>
        <p:sp>
          <p:nvSpPr>
            <p:cNvPr id="23" name="Line 15">
              <a:extLst>
                <a:ext uri="{FF2B5EF4-FFF2-40B4-BE49-F238E27FC236}">
                  <a16:creationId xmlns:a16="http://schemas.microsoft.com/office/drawing/2014/main" id="{777C5940-2140-466D-A76A-D3184A56E2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496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DD13DB66-22DE-41E9-B52A-09CA37CC35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36" y="2496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5" name="Group 20">
            <a:extLst>
              <a:ext uri="{FF2B5EF4-FFF2-40B4-BE49-F238E27FC236}">
                <a16:creationId xmlns:a16="http://schemas.microsoft.com/office/drawing/2014/main" id="{A3BD1529-818B-433A-A4B7-A573FC2004F1}"/>
              </a:ext>
            </a:extLst>
          </p:cNvPr>
          <p:cNvGrpSpPr>
            <a:grpSpLocks/>
          </p:cNvGrpSpPr>
          <p:nvPr/>
        </p:nvGrpSpPr>
        <p:grpSpPr bwMode="auto">
          <a:xfrm>
            <a:off x="5754688" y="4800600"/>
            <a:ext cx="152400" cy="152400"/>
            <a:chOff x="2736" y="2496"/>
            <a:chExt cx="96" cy="96"/>
          </a:xfrm>
        </p:grpSpPr>
        <p:sp>
          <p:nvSpPr>
            <p:cNvPr id="26" name="Line 21">
              <a:extLst>
                <a:ext uri="{FF2B5EF4-FFF2-40B4-BE49-F238E27FC236}">
                  <a16:creationId xmlns:a16="http://schemas.microsoft.com/office/drawing/2014/main" id="{EB4D169E-E2B3-4B27-B78B-271807EAD5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496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Line 22">
              <a:extLst>
                <a:ext uri="{FF2B5EF4-FFF2-40B4-BE49-F238E27FC236}">
                  <a16:creationId xmlns:a16="http://schemas.microsoft.com/office/drawing/2014/main" id="{C57174D3-C88D-4A8A-9430-A81A47E621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36" y="2496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8" name="Group 23">
            <a:extLst>
              <a:ext uri="{FF2B5EF4-FFF2-40B4-BE49-F238E27FC236}">
                <a16:creationId xmlns:a16="http://schemas.microsoft.com/office/drawing/2014/main" id="{99873443-9CD3-4E3D-967F-AA455ACB4976}"/>
              </a:ext>
            </a:extLst>
          </p:cNvPr>
          <p:cNvGrpSpPr>
            <a:grpSpLocks/>
          </p:cNvGrpSpPr>
          <p:nvPr/>
        </p:nvGrpSpPr>
        <p:grpSpPr bwMode="auto">
          <a:xfrm>
            <a:off x="6324600" y="4800600"/>
            <a:ext cx="152400" cy="152400"/>
            <a:chOff x="2736" y="2496"/>
            <a:chExt cx="96" cy="96"/>
          </a:xfrm>
        </p:grpSpPr>
        <p:sp>
          <p:nvSpPr>
            <p:cNvPr id="29" name="Line 24">
              <a:extLst>
                <a:ext uri="{FF2B5EF4-FFF2-40B4-BE49-F238E27FC236}">
                  <a16:creationId xmlns:a16="http://schemas.microsoft.com/office/drawing/2014/main" id="{C7E0436E-5206-40E0-9974-3501C85B6E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496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Line 25">
              <a:extLst>
                <a:ext uri="{FF2B5EF4-FFF2-40B4-BE49-F238E27FC236}">
                  <a16:creationId xmlns:a16="http://schemas.microsoft.com/office/drawing/2014/main" id="{7F21FAF0-63CA-4899-BA21-F68ECBBA20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36" y="2496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2" name="Text Box 26">
            <a:extLst>
              <a:ext uri="{FF2B5EF4-FFF2-40B4-BE49-F238E27FC236}">
                <a16:creationId xmlns:a16="http://schemas.microsoft.com/office/drawing/2014/main" id="{13040B39-A3B1-4B67-82CD-F3E972E54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4670425"/>
            <a:ext cx="3190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1800"/>
              <a:t>x</a:t>
            </a:r>
          </a:p>
        </p:txBody>
      </p:sp>
      <p:sp>
        <p:nvSpPr>
          <p:cNvPr id="43" name="Text Box 27">
            <a:extLst>
              <a:ext uri="{FF2B5EF4-FFF2-40B4-BE49-F238E27FC236}">
                <a16:creationId xmlns:a16="http://schemas.microsoft.com/office/drawing/2014/main" id="{EE9AA562-9937-4087-8C0E-F34A1FE55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3232150"/>
            <a:ext cx="3032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1800"/>
              <a:t>y</a:t>
            </a:r>
          </a:p>
        </p:txBody>
      </p:sp>
      <p:sp>
        <p:nvSpPr>
          <p:cNvPr id="44" name="Text Box 29">
            <a:extLst>
              <a:ext uri="{FF2B5EF4-FFF2-40B4-BE49-F238E27FC236}">
                <a16:creationId xmlns:a16="http://schemas.microsoft.com/office/drawing/2014/main" id="{7C95F475-9586-4616-95B3-620003BC2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267200"/>
            <a:ext cx="457200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6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5" name="Text Box 30">
            <a:extLst>
              <a:ext uri="{FF2B5EF4-FFF2-40B4-BE49-F238E27FC236}">
                <a16:creationId xmlns:a16="http://schemas.microsoft.com/office/drawing/2014/main" id="{643166EC-8822-49EE-8CDD-93DC2B738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4876800"/>
            <a:ext cx="381000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600">
                <a:solidFill>
                  <a:srgbClr val="FF0000"/>
                </a:solidFill>
              </a:rPr>
              <a:t>-1</a:t>
            </a:r>
          </a:p>
        </p:txBody>
      </p:sp>
      <p:sp>
        <p:nvSpPr>
          <p:cNvPr id="46" name="Text Box 31">
            <a:extLst>
              <a:ext uri="{FF2B5EF4-FFF2-40B4-BE49-F238E27FC236}">
                <a16:creationId xmlns:a16="http://schemas.microsoft.com/office/drawing/2014/main" id="{8B823C38-C47B-4F4C-8B75-1E6338528B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1275" y="4876800"/>
            <a:ext cx="304800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6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7" name="Line 34">
            <a:extLst>
              <a:ext uri="{FF2B5EF4-FFF2-40B4-BE49-F238E27FC236}">
                <a16:creationId xmlns:a16="http://schemas.microsoft.com/office/drawing/2014/main" id="{66C22651-AE77-43A0-8EE9-86639E84DBE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53200" y="4191000"/>
            <a:ext cx="1447800" cy="609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8" name="Text Box 35">
            <a:extLst>
              <a:ext uri="{FF2B5EF4-FFF2-40B4-BE49-F238E27FC236}">
                <a16:creationId xmlns:a16="http://schemas.microsoft.com/office/drawing/2014/main" id="{2494E0BA-592D-4826-AC1A-02D760A13C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3810000"/>
            <a:ext cx="1219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>
                <a:solidFill>
                  <a:srgbClr val="FF0000"/>
                </a:solidFill>
              </a:rPr>
              <a:t>‘repeated root’</a:t>
            </a:r>
          </a:p>
        </p:txBody>
      </p:sp>
      <p:sp>
        <p:nvSpPr>
          <p:cNvPr id="49" name="Freeform 41">
            <a:extLst>
              <a:ext uri="{FF2B5EF4-FFF2-40B4-BE49-F238E27FC236}">
                <a16:creationId xmlns:a16="http://schemas.microsoft.com/office/drawing/2014/main" id="{59B8581B-D3E8-40AC-93C6-AC574A3B111C}"/>
              </a:ext>
            </a:extLst>
          </p:cNvPr>
          <p:cNvSpPr>
            <a:spLocks/>
          </p:cNvSpPr>
          <p:nvPr/>
        </p:nvSpPr>
        <p:spPr bwMode="auto">
          <a:xfrm>
            <a:off x="5334000" y="3429000"/>
            <a:ext cx="1752600" cy="2667000"/>
          </a:xfrm>
          <a:custGeom>
            <a:avLst/>
            <a:gdLst>
              <a:gd name="T0" fmla="*/ 0 w 1104"/>
              <a:gd name="T1" fmla="*/ 2667000 h 1536"/>
              <a:gd name="T2" fmla="*/ 457200 w 1104"/>
              <a:gd name="T3" fmla="*/ 1500188 h 1536"/>
              <a:gd name="T4" fmla="*/ 762000 w 1104"/>
              <a:gd name="T5" fmla="*/ 1083469 h 1536"/>
              <a:gd name="T6" fmla="*/ 1143000 w 1104"/>
              <a:gd name="T7" fmla="*/ 1416844 h 1536"/>
              <a:gd name="T8" fmla="*/ 1752600 w 1104"/>
              <a:gd name="T9" fmla="*/ 0 h 15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04" h="1536">
                <a:moveTo>
                  <a:pt x="0" y="1536"/>
                </a:moveTo>
                <a:cubicBezTo>
                  <a:pt x="104" y="1276"/>
                  <a:pt x="208" y="1016"/>
                  <a:pt x="288" y="864"/>
                </a:cubicBezTo>
                <a:cubicBezTo>
                  <a:pt x="368" y="712"/>
                  <a:pt x="408" y="632"/>
                  <a:pt x="480" y="624"/>
                </a:cubicBezTo>
                <a:cubicBezTo>
                  <a:pt x="552" y="616"/>
                  <a:pt x="616" y="920"/>
                  <a:pt x="720" y="816"/>
                </a:cubicBezTo>
                <a:cubicBezTo>
                  <a:pt x="824" y="712"/>
                  <a:pt x="964" y="356"/>
                  <a:pt x="1104" y="0"/>
                </a:cubicBez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0" name="Text Box 9">
            <a:extLst>
              <a:ext uri="{FF2B5EF4-FFF2-40B4-BE49-F238E27FC236}">
                <a16:creationId xmlns:a16="http://schemas.microsoft.com/office/drawing/2014/main" id="{C40C36CE-56F2-453F-AED3-870326FDC0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905000"/>
            <a:ext cx="3429000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600"/>
              <a:t>Sketch the graph of the function:</a:t>
            </a:r>
          </a:p>
        </p:txBody>
      </p:sp>
      <p:graphicFrame>
        <p:nvGraphicFramePr>
          <p:cNvPr id="51" name="Object 10">
            <a:extLst>
              <a:ext uri="{FF2B5EF4-FFF2-40B4-BE49-F238E27FC236}">
                <a16:creationId xmlns:a16="http://schemas.microsoft.com/office/drawing/2014/main" id="{41EF6EBA-9EC3-4825-8D02-A5B7A0F870A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13350" y="2341563"/>
          <a:ext cx="1795463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7" name="Equation" r:id="rId4" imgW="1091726" imgH="228501" progId="Equation.DSMT4">
                  <p:embed/>
                </p:oleObj>
              </mc:Choice>
              <mc:Fallback>
                <p:oleObj name="Equation" r:id="rId4" imgW="1091726" imgH="228501" progId="Equation.DSMT4">
                  <p:embed/>
                  <p:pic>
                    <p:nvPicPr>
                      <p:cNvPr id="32" name="Object 10">
                        <a:extLst>
                          <a:ext uri="{FF2B5EF4-FFF2-40B4-BE49-F238E27FC236}">
                            <a16:creationId xmlns:a16="http://schemas.microsoft.com/office/drawing/2014/main" id="{6444D5D9-6517-40E9-AF3E-03C27A4D315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3350" y="2341563"/>
                        <a:ext cx="1795463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2" name="Picture 2" descr="https://upload.wikimedia.org/wikipedia/en/8/80/ST_diagram_of_N2_01.jpg">
            <a:extLst>
              <a:ext uri="{FF2B5EF4-FFF2-40B4-BE49-F238E27FC236}">
                <a16:creationId xmlns:a16="http://schemas.microsoft.com/office/drawing/2014/main" id="{7073E093-9626-4C67-A464-F9230224B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794" y="25003"/>
            <a:ext cx="1067494" cy="80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0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42" grpId="0"/>
      <p:bldP spid="43" grpId="0"/>
      <p:bldP spid="44" grpId="0"/>
      <p:bldP spid="45" grpId="0"/>
      <p:bldP spid="46" grpId="0"/>
      <p:bldP spid="47" grpId="0" animBg="1"/>
      <p:bldP spid="48" grpId="0"/>
      <p:bldP spid="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Graphs and Transformations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Cubic graphs are of the form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𝒃</m:t>
                    </m:r>
                    <m:sSup>
                      <m:sSup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𝒄𝒙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are real numbers and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Sketch the curve with equation: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+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+2</m:t>
                          </m:r>
                        </m:e>
                      </m:d>
                    </m:oMath>
                  </m:oMathPara>
                </a14:m>
                <a:endParaRPr lang="en-GB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I</a:t>
                </a:r>
                <a:r>
                  <a:rPr lang="en-GB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f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GB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=0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GB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=−2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GB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(0,-2)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One root is at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=1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(1,0)</a:t>
                </a:r>
                <a:endParaRPr lang="en-GB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t="-7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4A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AE0AA428-A233-4933-87E5-FB400188C009}"/>
              </a:ext>
            </a:extLst>
          </p:cNvPr>
          <p:cNvCxnSpPr>
            <a:cxnSpLocks/>
          </p:cNvCxnSpPr>
          <p:nvPr/>
        </p:nvCxnSpPr>
        <p:spPr>
          <a:xfrm flipH="1" flipV="1">
            <a:off x="3071675" y="3657600"/>
            <a:ext cx="1340527" cy="41725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CFA8C853-2724-426A-BDE9-E642842530F5}"/>
                  </a:ext>
                </a:extLst>
              </p:cNvPr>
              <p:cNvSpPr txBox="1"/>
              <p:nvPr/>
            </p:nvSpPr>
            <p:spPr>
              <a:xfrm>
                <a:off x="4412202" y="3399540"/>
                <a:ext cx="4414927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You could try </a:t>
                </a:r>
                <a:r>
                  <a:rPr lang="en-US" sz="1600" dirty="0" err="1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factorising</a:t>
                </a:r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to see if there are more roots from the second bracket</a:t>
                </a:r>
              </a:p>
              <a:p>
                <a:pPr algn="ctr"/>
                <a:endParaRPr lang="en-US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In this case though,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𝑏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−4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𝑎𝑐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&lt;0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so there are not more roots…</a:t>
                </a: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CFA8C853-2724-426A-BDE9-E642842530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2202" y="3399540"/>
                <a:ext cx="4414927" cy="1323439"/>
              </a:xfrm>
              <a:prstGeom prst="rect">
                <a:avLst/>
              </a:prstGeom>
              <a:blipFill>
                <a:blip r:embed="rId3"/>
                <a:stretch>
                  <a:fillRect l="-276" t="-922" r="-1657" b="-55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 descr="https://upload.wikimedia.org/wikipedia/en/8/80/ST_diagram_of_N2_01.jpg">
            <a:extLst>
              <a:ext uri="{FF2B5EF4-FFF2-40B4-BE49-F238E27FC236}">
                <a16:creationId xmlns:a16="http://schemas.microsoft.com/office/drawing/2014/main" id="{AFF233D8-C0EC-456A-B4F0-E2FBED54A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794" y="25003"/>
            <a:ext cx="1067494" cy="80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94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Graphs and Transformations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Cubic graphs are of the form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𝒃</m:t>
                    </m:r>
                    <m:sSup>
                      <m:sSup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𝒄𝒙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are real numbers and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Sketch the curve with equation: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+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+2</m:t>
                          </m:r>
                        </m:e>
                      </m:d>
                    </m:oMath>
                  </m:oMathPara>
                </a14:m>
                <a:endParaRPr lang="en-GB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I</a:t>
                </a:r>
                <a:r>
                  <a:rPr lang="en-GB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f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GB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=0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GB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=−2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GB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(0,-2)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One root is at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=1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(1,0)</a:t>
                </a:r>
                <a:endParaRPr lang="en-GB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t="-7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4A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9" name="Picture 2" descr="https://upload.wikimedia.org/wikipedia/en/8/80/ST_diagram_of_N2_01.jpg">
            <a:extLst>
              <a:ext uri="{FF2B5EF4-FFF2-40B4-BE49-F238E27FC236}">
                <a16:creationId xmlns:a16="http://schemas.microsoft.com/office/drawing/2014/main" id="{AFF233D8-C0EC-456A-B4F0-E2FBED54A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794" y="25003"/>
            <a:ext cx="1067494" cy="80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ine 12">
            <a:extLst>
              <a:ext uri="{FF2B5EF4-FFF2-40B4-BE49-F238E27FC236}">
                <a16:creationId xmlns:a16="http://schemas.microsoft.com/office/drawing/2014/main" id="{45D0F35C-935C-4993-A006-42D1BCB3B9A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0" y="1651000"/>
            <a:ext cx="0" cy="27432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" name="Line 13">
            <a:extLst>
              <a:ext uri="{FF2B5EF4-FFF2-40B4-BE49-F238E27FC236}">
                <a16:creationId xmlns:a16="http://schemas.microsoft.com/office/drawing/2014/main" id="{D1B252DB-71D2-4DE7-989D-B26CCB4BC426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6096000" y="1676400"/>
            <a:ext cx="0" cy="27432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15" name="Group 20">
            <a:extLst>
              <a:ext uri="{FF2B5EF4-FFF2-40B4-BE49-F238E27FC236}">
                <a16:creationId xmlns:a16="http://schemas.microsoft.com/office/drawing/2014/main" id="{5486922A-F12A-4251-95FE-C0BBDE88FAE9}"/>
              </a:ext>
            </a:extLst>
          </p:cNvPr>
          <p:cNvGrpSpPr>
            <a:grpSpLocks/>
          </p:cNvGrpSpPr>
          <p:nvPr/>
        </p:nvGrpSpPr>
        <p:grpSpPr bwMode="auto">
          <a:xfrm>
            <a:off x="6019006" y="3752850"/>
            <a:ext cx="152400" cy="152400"/>
            <a:chOff x="2736" y="2496"/>
            <a:chExt cx="96" cy="96"/>
          </a:xfrm>
        </p:grpSpPr>
        <p:sp>
          <p:nvSpPr>
            <p:cNvPr id="16" name="Line 21">
              <a:extLst>
                <a:ext uri="{FF2B5EF4-FFF2-40B4-BE49-F238E27FC236}">
                  <a16:creationId xmlns:a16="http://schemas.microsoft.com/office/drawing/2014/main" id="{940EED20-9169-4CE3-9FAA-34F2AFCE17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496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Line 22">
              <a:extLst>
                <a:ext uri="{FF2B5EF4-FFF2-40B4-BE49-F238E27FC236}">
                  <a16:creationId xmlns:a16="http://schemas.microsoft.com/office/drawing/2014/main" id="{562A4EAE-ED2A-4058-AA6E-E5904C2B00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36" y="2496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8" name="Group 23">
            <a:extLst>
              <a:ext uri="{FF2B5EF4-FFF2-40B4-BE49-F238E27FC236}">
                <a16:creationId xmlns:a16="http://schemas.microsoft.com/office/drawing/2014/main" id="{19652D99-DD81-4580-BD60-8804F0489E3A}"/>
              </a:ext>
            </a:extLst>
          </p:cNvPr>
          <p:cNvGrpSpPr>
            <a:grpSpLocks/>
          </p:cNvGrpSpPr>
          <p:nvPr/>
        </p:nvGrpSpPr>
        <p:grpSpPr bwMode="auto">
          <a:xfrm>
            <a:off x="6515100" y="2968625"/>
            <a:ext cx="152400" cy="152400"/>
            <a:chOff x="2736" y="2496"/>
            <a:chExt cx="96" cy="96"/>
          </a:xfrm>
        </p:grpSpPr>
        <p:sp>
          <p:nvSpPr>
            <p:cNvPr id="19" name="Line 24">
              <a:extLst>
                <a:ext uri="{FF2B5EF4-FFF2-40B4-BE49-F238E27FC236}">
                  <a16:creationId xmlns:a16="http://schemas.microsoft.com/office/drawing/2014/main" id="{E41AA216-D093-41BC-BD4F-B1D5FF9E8C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496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Line 25">
              <a:extLst>
                <a:ext uri="{FF2B5EF4-FFF2-40B4-BE49-F238E27FC236}">
                  <a16:creationId xmlns:a16="http://schemas.microsoft.com/office/drawing/2014/main" id="{9EA2110D-ED05-46A6-994C-1005C07FEA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36" y="2496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1" name="Text Box 26">
            <a:extLst>
              <a:ext uri="{FF2B5EF4-FFF2-40B4-BE49-F238E27FC236}">
                <a16:creationId xmlns:a16="http://schemas.microsoft.com/office/drawing/2014/main" id="{71F3C3BB-AFF9-42C5-9C1F-EDF5E6540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2838450"/>
            <a:ext cx="3190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1800"/>
              <a:t>x</a:t>
            </a:r>
          </a:p>
        </p:txBody>
      </p:sp>
      <p:sp>
        <p:nvSpPr>
          <p:cNvPr id="22" name="Text Box 27">
            <a:extLst>
              <a:ext uri="{FF2B5EF4-FFF2-40B4-BE49-F238E27FC236}">
                <a16:creationId xmlns:a16="http://schemas.microsoft.com/office/drawing/2014/main" id="{701CEE2B-AE74-47EA-BC35-515557413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1400175"/>
            <a:ext cx="3032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1800"/>
              <a:t>y</a:t>
            </a:r>
          </a:p>
        </p:txBody>
      </p:sp>
      <p:sp>
        <p:nvSpPr>
          <p:cNvPr id="24" name="Text Box 30">
            <a:extLst>
              <a:ext uri="{FF2B5EF4-FFF2-40B4-BE49-F238E27FC236}">
                <a16:creationId xmlns:a16="http://schemas.microsoft.com/office/drawing/2014/main" id="{6A09C180-55EA-47D8-9FF6-56EBCE7D2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1662" y="3659773"/>
            <a:ext cx="52387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600" dirty="0">
                <a:solidFill>
                  <a:srgbClr val="FF0000"/>
                </a:solidFill>
              </a:rPr>
              <a:t>-2</a:t>
            </a:r>
          </a:p>
        </p:txBody>
      </p:sp>
      <p:sp>
        <p:nvSpPr>
          <p:cNvPr id="25" name="Text Box 31">
            <a:extLst>
              <a:ext uri="{FF2B5EF4-FFF2-40B4-BE49-F238E27FC236}">
                <a16:creationId xmlns:a16="http://schemas.microsoft.com/office/drawing/2014/main" id="{BC48C82F-19DF-4A0E-BE98-EF7B9A22C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0905" y="3044825"/>
            <a:ext cx="304800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D58CB3FE-D5B8-4300-A2E2-C7561CD68CF6}"/>
              </a:ext>
            </a:extLst>
          </p:cNvPr>
          <p:cNvSpPr/>
          <p:nvPr/>
        </p:nvSpPr>
        <p:spPr>
          <a:xfrm>
            <a:off x="5370990" y="1633491"/>
            <a:ext cx="1544715" cy="2636668"/>
          </a:xfrm>
          <a:custGeom>
            <a:avLst/>
            <a:gdLst>
              <a:gd name="connsiteX0" fmla="*/ 0 w 1544715"/>
              <a:gd name="connsiteY0" fmla="*/ 2636668 h 2636668"/>
              <a:gd name="connsiteX1" fmla="*/ 426128 w 1544715"/>
              <a:gd name="connsiteY1" fmla="*/ 2290439 h 2636668"/>
              <a:gd name="connsiteX2" fmla="*/ 736847 w 1544715"/>
              <a:gd name="connsiteY2" fmla="*/ 2192785 h 2636668"/>
              <a:gd name="connsiteX3" fmla="*/ 923278 w 1544715"/>
              <a:gd name="connsiteY3" fmla="*/ 2077375 h 2636668"/>
              <a:gd name="connsiteX4" fmla="*/ 1038688 w 1544715"/>
              <a:gd name="connsiteY4" fmla="*/ 1944210 h 2636668"/>
              <a:gd name="connsiteX5" fmla="*/ 1136342 w 1544715"/>
              <a:gd name="connsiteY5" fmla="*/ 1704513 h 2636668"/>
              <a:gd name="connsiteX6" fmla="*/ 1402672 w 1544715"/>
              <a:gd name="connsiteY6" fmla="*/ 781235 h 2636668"/>
              <a:gd name="connsiteX7" fmla="*/ 1544715 w 1544715"/>
              <a:gd name="connsiteY7" fmla="*/ 0 h 263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4715" h="2636668">
                <a:moveTo>
                  <a:pt x="0" y="2636668"/>
                </a:moveTo>
                <a:cubicBezTo>
                  <a:pt x="151660" y="2500543"/>
                  <a:pt x="303320" y="2364419"/>
                  <a:pt x="426128" y="2290439"/>
                </a:cubicBezTo>
                <a:cubicBezTo>
                  <a:pt x="548936" y="2216458"/>
                  <a:pt x="653989" y="2228296"/>
                  <a:pt x="736847" y="2192785"/>
                </a:cubicBezTo>
                <a:cubicBezTo>
                  <a:pt x="819705" y="2157274"/>
                  <a:pt x="872971" y="2118804"/>
                  <a:pt x="923278" y="2077375"/>
                </a:cubicBezTo>
                <a:cubicBezTo>
                  <a:pt x="973585" y="2035946"/>
                  <a:pt x="1003177" y="2006354"/>
                  <a:pt x="1038688" y="1944210"/>
                </a:cubicBezTo>
                <a:cubicBezTo>
                  <a:pt x="1074199" y="1882066"/>
                  <a:pt x="1075678" y="1898342"/>
                  <a:pt x="1136342" y="1704513"/>
                </a:cubicBezTo>
                <a:cubicBezTo>
                  <a:pt x="1197006" y="1510684"/>
                  <a:pt x="1334610" y="1065321"/>
                  <a:pt x="1402672" y="781235"/>
                </a:cubicBezTo>
                <a:cubicBezTo>
                  <a:pt x="1470734" y="497149"/>
                  <a:pt x="1507724" y="248574"/>
                  <a:pt x="1544715" y="0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 Box 35">
            <a:extLst>
              <a:ext uri="{FF2B5EF4-FFF2-40B4-BE49-F238E27FC236}">
                <a16:creationId xmlns:a16="http://schemas.microsoft.com/office/drawing/2014/main" id="{F8C8454A-5762-49BA-BE4B-AA2C7EDC0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0732" y="4768897"/>
            <a:ext cx="522894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dirty="0">
                <a:solidFill>
                  <a:srgbClr val="FF0000"/>
                </a:solidFill>
              </a:rPr>
              <a:t>With the information we have we cannot be sure about the precise shape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GB" altLang="en-US" sz="1600" dirty="0">
                <a:solidFill>
                  <a:srgbClr val="FF0000"/>
                </a:solidFill>
                <a:sym typeface="Wingdings" panose="05000000000000000000" pitchFamily="2" charset="2"/>
              </a:rPr>
              <a:t> Remember this is just a sketch with key points included</a:t>
            </a:r>
            <a:endParaRPr lang="en-GB" alt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01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1" grpId="0"/>
      <p:bldP spid="22" grpId="0"/>
      <p:bldP spid="24" grpId="0"/>
      <p:bldP spid="25" grpId="0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B38A01E-7DA4-41D7-9E3C-DDAA32F18184}"/>
              </a:ext>
            </a:extLst>
          </p:cNvPr>
          <p:cNvSpPr/>
          <p:nvPr/>
        </p:nvSpPr>
        <p:spPr>
          <a:xfrm>
            <a:off x="1278333" y="2035187"/>
            <a:ext cx="6587381" cy="228524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7200" b="1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7200" b="1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Exercise 4B</a:t>
            </a:r>
            <a:endParaRPr lang="ja-JP" altLang="en-US" sz="7200" b="1" dirty="0"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922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Graphs and Transformations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789933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Quartic graphs are of the form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𝒃</m:t>
                    </m:r>
                    <m:sSup>
                      <m:sSup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𝒄</m:t>
                    </m:r>
                    <m:sSup>
                      <m:sSup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𝒅𝒙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are real numbers and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9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 quartic equation can take a number of different forms depending on its exact nature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I</a:t>
                </a:r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 can have up to 4 roots, and up to 3 turning points…</a:t>
                </a: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789933" cy="4776787"/>
              </a:xfrm>
              <a:blipFill>
                <a:blip r:embed="rId2"/>
                <a:stretch>
                  <a:fillRect t="-766" r="-14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4B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Line 12">
            <a:extLst>
              <a:ext uri="{FF2B5EF4-FFF2-40B4-BE49-F238E27FC236}">
                <a16:creationId xmlns:a16="http://schemas.microsoft.com/office/drawing/2014/main" id="{92946B1E-5379-4A5E-A1D5-7D9062E57719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2104444" y="4113385"/>
            <a:ext cx="0" cy="250350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26">
                <a:extLst>
                  <a:ext uri="{FF2B5EF4-FFF2-40B4-BE49-F238E27FC236}">
                    <a16:creationId xmlns:a16="http://schemas.microsoft.com/office/drawing/2014/main" id="{F7E521BC-E944-4479-96A1-697AEB0A18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97043" y="5211247"/>
                <a:ext cx="339195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14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altLang="en-US" sz="1400" dirty="0"/>
              </a:p>
            </p:txBody>
          </p:sp>
        </mc:Choice>
        <mc:Fallback xmlns="">
          <p:sp>
            <p:nvSpPr>
              <p:cNvPr id="7" name="Text Box 26">
                <a:extLst>
                  <a:ext uri="{FF2B5EF4-FFF2-40B4-BE49-F238E27FC236}">
                    <a16:creationId xmlns:a16="http://schemas.microsoft.com/office/drawing/2014/main" id="{F7E521BC-E944-4479-96A1-697AEB0A18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97043" y="5211247"/>
                <a:ext cx="339195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27">
                <a:extLst>
                  <a:ext uri="{FF2B5EF4-FFF2-40B4-BE49-F238E27FC236}">
                    <a16:creationId xmlns:a16="http://schemas.microsoft.com/office/drawing/2014/main" id="{DC52AFA4-BCB8-43FD-8F4A-7046991C80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50500" y="3961746"/>
                <a:ext cx="341632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140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altLang="en-US" sz="1400" dirty="0"/>
              </a:p>
            </p:txBody>
          </p:sp>
        </mc:Choice>
        <mc:Fallback xmlns="">
          <p:sp>
            <p:nvSpPr>
              <p:cNvPr id="8" name="Text Box 27">
                <a:extLst>
                  <a:ext uri="{FF2B5EF4-FFF2-40B4-BE49-F238E27FC236}">
                    <a16:creationId xmlns:a16="http://schemas.microsoft.com/office/drawing/2014/main" id="{DC52AFA4-BCB8-43FD-8F4A-7046991C80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50500" y="3961746"/>
                <a:ext cx="341632" cy="307777"/>
              </a:xfrm>
              <a:prstGeom prst="rect">
                <a:avLst/>
              </a:prstGeom>
              <a:blipFill>
                <a:blip r:embed="rId4"/>
                <a:stretch>
                  <a:fillRect b="-4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Line 12">
            <a:extLst>
              <a:ext uri="{FF2B5EF4-FFF2-40B4-BE49-F238E27FC236}">
                <a16:creationId xmlns:a16="http://schemas.microsoft.com/office/drawing/2014/main" id="{98D86289-ADF4-431B-8BEF-82295A3F5D2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04444" y="4115635"/>
            <a:ext cx="0" cy="250350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" name="Line 12">
            <a:extLst>
              <a:ext uri="{FF2B5EF4-FFF2-40B4-BE49-F238E27FC236}">
                <a16:creationId xmlns:a16="http://schemas.microsoft.com/office/drawing/2014/main" id="{FAB74B25-BB3A-41D7-ADB2-9A4831A1D58D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6587917" y="1200738"/>
            <a:ext cx="0" cy="250350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26">
                <a:extLst>
                  <a:ext uri="{FF2B5EF4-FFF2-40B4-BE49-F238E27FC236}">
                    <a16:creationId xmlns:a16="http://schemas.microsoft.com/office/drawing/2014/main" id="{B375C7C5-275B-43DA-ACE0-606D47E459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80516" y="2298600"/>
                <a:ext cx="339195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14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altLang="en-US" sz="1400" dirty="0"/>
              </a:p>
            </p:txBody>
          </p:sp>
        </mc:Choice>
        <mc:Fallback xmlns="">
          <p:sp>
            <p:nvSpPr>
              <p:cNvPr id="17" name="Text Box 26">
                <a:extLst>
                  <a:ext uri="{FF2B5EF4-FFF2-40B4-BE49-F238E27FC236}">
                    <a16:creationId xmlns:a16="http://schemas.microsoft.com/office/drawing/2014/main" id="{B375C7C5-275B-43DA-ACE0-606D47E459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80516" y="2298600"/>
                <a:ext cx="339195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27">
                <a:extLst>
                  <a:ext uri="{FF2B5EF4-FFF2-40B4-BE49-F238E27FC236}">
                    <a16:creationId xmlns:a16="http://schemas.microsoft.com/office/drawing/2014/main" id="{C1ED11AC-C933-43A7-BAB9-8AB91C6173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33973" y="1049099"/>
                <a:ext cx="341632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140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altLang="en-US" sz="1400" dirty="0"/>
              </a:p>
            </p:txBody>
          </p:sp>
        </mc:Choice>
        <mc:Fallback xmlns="">
          <p:sp>
            <p:nvSpPr>
              <p:cNvPr id="18" name="Text Box 27">
                <a:extLst>
                  <a:ext uri="{FF2B5EF4-FFF2-40B4-BE49-F238E27FC236}">
                    <a16:creationId xmlns:a16="http://schemas.microsoft.com/office/drawing/2014/main" id="{C1ED11AC-C933-43A7-BAB9-8AB91C6173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33973" y="1049099"/>
                <a:ext cx="341632" cy="307777"/>
              </a:xfrm>
              <a:prstGeom prst="rect">
                <a:avLst/>
              </a:prstGeom>
              <a:blipFill>
                <a:blip r:embed="rId6"/>
                <a:stretch>
                  <a:fillRect b="-196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Line 12">
            <a:extLst>
              <a:ext uri="{FF2B5EF4-FFF2-40B4-BE49-F238E27FC236}">
                <a16:creationId xmlns:a16="http://schemas.microsoft.com/office/drawing/2014/main" id="{B586248D-B574-4791-BB13-8417D961DFA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87917" y="1202988"/>
            <a:ext cx="0" cy="250350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" name="Line 12">
            <a:extLst>
              <a:ext uri="{FF2B5EF4-FFF2-40B4-BE49-F238E27FC236}">
                <a16:creationId xmlns:a16="http://schemas.microsoft.com/office/drawing/2014/main" id="{990CB282-F36D-46ED-B1C7-D96D5C82FA6C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6587917" y="4113385"/>
            <a:ext cx="0" cy="250350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26">
                <a:extLst>
                  <a:ext uri="{FF2B5EF4-FFF2-40B4-BE49-F238E27FC236}">
                    <a16:creationId xmlns:a16="http://schemas.microsoft.com/office/drawing/2014/main" id="{2546B656-0474-4D8E-8F21-DD6A31995F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80516" y="5211247"/>
                <a:ext cx="339195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14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altLang="en-US" sz="1400" dirty="0"/>
              </a:p>
            </p:txBody>
          </p:sp>
        </mc:Choice>
        <mc:Fallback xmlns="">
          <p:sp>
            <p:nvSpPr>
              <p:cNvPr id="21" name="Text Box 26">
                <a:extLst>
                  <a:ext uri="{FF2B5EF4-FFF2-40B4-BE49-F238E27FC236}">
                    <a16:creationId xmlns:a16="http://schemas.microsoft.com/office/drawing/2014/main" id="{2546B656-0474-4D8E-8F21-DD6A31995F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80516" y="5211247"/>
                <a:ext cx="339195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 Box 27">
                <a:extLst>
                  <a:ext uri="{FF2B5EF4-FFF2-40B4-BE49-F238E27FC236}">
                    <a16:creationId xmlns:a16="http://schemas.microsoft.com/office/drawing/2014/main" id="{EA39EF0E-5256-4E41-A65F-92A415E033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33973" y="3961746"/>
                <a:ext cx="341632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140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altLang="en-US" sz="1400" dirty="0"/>
              </a:p>
            </p:txBody>
          </p:sp>
        </mc:Choice>
        <mc:Fallback xmlns="">
          <p:sp>
            <p:nvSpPr>
              <p:cNvPr id="22" name="Text Box 27">
                <a:extLst>
                  <a:ext uri="{FF2B5EF4-FFF2-40B4-BE49-F238E27FC236}">
                    <a16:creationId xmlns:a16="http://schemas.microsoft.com/office/drawing/2014/main" id="{EA39EF0E-5256-4E41-A65F-92A415E033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33973" y="3961746"/>
                <a:ext cx="341632" cy="307777"/>
              </a:xfrm>
              <a:prstGeom prst="rect">
                <a:avLst/>
              </a:prstGeom>
              <a:blipFill>
                <a:blip r:embed="rId4"/>
                <a:stretch>
                  <a:fillRect b="-4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Line 12">
            <a:extLst>
              <a:ext uri="{FF2B5EF4-FFF2-40B4-BE49-F238E27FC236}">
                <a16:creationId xmlns:a16="http://schemas.microsoft.com/office/drawing/2014/main" id="{0735CD95-6E3C-4966-93BC-3EF6B1A37DB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87917" y="4115635"/>
            <a:ext cx="0" cy="250350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B2889090-80BB-4186-AC9C-CB3AFFF4A1F3}"/>
              </a:ext>
            </a:extLst>
          </p:cNvPr>
          <p:cNvSpPr/>
          <p:nvPr/>
        </p:nvSpPr>
        <p:spPr>
          <a:xfrm>
            <a:off x="1109340" y="4269523"/>
            <a:ext cx="1988598" cy="1057850"/>
          </a:xfrm>
          <a:custGeom>
            <a:avLst/>
            <a:gdLst>
              <a:gd name="connsiteX0" fmla="*/ 0 w 1988598"/>
              <a:gd name="connsiteY0" fmla="*/ 0 h 1057850"/>
              <a:gd name="connsiteX1" fmla="*/ 408373 w 1988598"/>
              <a:gd name="connsiteY1" fmla="*/ 870012 h 1057850"/>
              <a:gd name="connsiteX2" fmla="*/ 976544 w 1988598"/>
              <a:gd name="connsiteY2" fmla="*/ 1056443 h 1057850"/>
              <a:gd name="connsiteX3" fmla="*/ 1526959 w 1988598"/>
              <a:gd name="connsiteY3" fmla="*/ 932156 h 1057850"/>
              <a:gd name="connsiteX4" fmla="*/ 1811045 w 1988598"/>
              <a:gd name="connsiteY4" fmla="*/ 532660 h 1057850"/>
              <a:gd name="connsiteX5" fmla="*/ 1988598 w 1988598"/>
              <a:gd name="connsiteY5" fmla="*/ 8878 h 1057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88598" h="1057850">
                <a:moveTo>
                  <a:pt x="0" y="0"/>
                </a:moveTo>
                <a:cubicBezTo>
                  <a:pt x="122808" y="346969"/>
                  <a:pt x="245616" y="693938"/>
                  <a:pt x="408373" y="870012"/>
                </a:cubicBezTo>
                <a:cubicBezTo>
                  <a:pt x="571130" y="1046086"/>
                  <a:pt x="790113" y="1046086"/>
                  <a:pt x="976544" y="1056443"/>
                </a:cubicBezTo>
                <a:cubicBezTo>
                  <a:pt x="1162975" y="1066800"/>
                  <a:pt x="1387876" y="1019453"/>
                  <a:pt x="1526959" y="932156"/>
                </a:cubicBezTo>
                <a:cubicBezTo>
                  <a:pt x="1666042" y="844859"/>
                  <a:pt x="1734105" y="686540"/>
                  <a:pt x="1811045" y="532660"/>
                </a:cubicBezTo>
                <a:cubicBezTo>
                  <a:pt x="1887985" y="378780"/>
                  <a:pt x="1938291" y="193829"/>
                  <a:pt x="1988598" y="8878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5FD5B367-4E80-4E39-AA9D-2E52ED790D38}"/>
              </a:ext>
            </a:extLst>
          </p:cNvPr>
          <p:cNvSpPr/>
          <p:nvPr/>
        </p:nvSpPr>
        <p:spPr>
          <a:xfrm>
            <a:off x="5572634" y="1545832"/>
            <a:ext cx="1864310" cy="1919183"/>
          </a:xfrm>
          <a:custGeom>
            <a:avLst/>
            <a:gdLst>
              <a:gd name="connsiteX0" fmla="*/ 0 w 1864310"/>
              <a:gd name="connsiteY0" fmla="*/ 142043 h 1919183"/>
              <a:gd name="connsiteX1" fmla="*/ 648070 w 1864310"/>
              <a:gd name="connsiteY1" fmla="*/ 1642369 h 1919183"/>
              <a:gd name="connsiteX2" fmla="*/ 1145219 w 1864310"/>
              <a:gd name="connsiteY2" fmla="*/ 1020932 h 1919183"/>
              <a:gd name="connsiteX3" fmla="*/ 1518081 w 1864310"/>
              <a:gd name="connsiteY3" fmla="*/ 1899822 h 1919183"/>
              <a:gd name="connsiteX4" fmla="*/ 1864310 w 1864310"/>
              <a:gd name="connsiteY4" fmla="*/ 0 h 1919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4310" h="1919183">
                <a:moveTo>
                  <a:pt x="0" y="142043"/>
                </a:moveTo>
                <a:cubicBezTo>
                  <a:pt x="228600" y="818965"/>
                  <a:pt x="457200" y="1495888"/>
                  <a:pt x="648070" y="1642369"/>
                </a:cubicBezTo>
                <a:cubicBezTo>
                  <a:pt x="838940" y="1788850"/>
                  <a:pt x="1000217" y="978023"/>
                  <a:pt x="1145219" y="1020932"/>
                </a:cubicBezTo>
                <a:cubicBezTo>
                  <a:pt x="1290221" y="1063841"/>
                  <a:pt x="1398233" y="2069977"/>
                  <a:pt x="1518081" y="1899822"/>
                </a:cubicBezTo>
                <a:cubicBezTo>
                  <a:pt x="1637929" y="1729667"/>
                  <a:pt x="1751119" y="864833"/>
                  <a:pt x="1864310" y="0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C1315C7C-8BC1-4A95-B7FD-F9EE462B4062}"/>
              </a:ext>
            </a:extLst>
          </p:cNvPr>
          <p:cNvSpPr/>
          <p:nvPr/>
        </p:nvSpPr>
        <p:spPr>
          <a:xfrm>
            <a:off x="5056123" y="4646818"/>
            <a:ext cx="2263805" cy="1648982"/>
          </a:xfrm>
          <a:custGeom>
            <a:avLst/>
            <a:gdLst>
              <a:gd name="connsiteX0" fmla="*/ 0 w 2263805"/>
              <a:gd name="connsiteY0" fmla="*/ 1533572 h 1648982"/>
              <a:gd name="connsiteX1" fmla="*/ 852256 w 2263805"/>
              <a:gd name="connsiteY1" fmla="*/ 15490 h 1648982"/>
              <a:gd name="connsiteX2" fmla="*/ 1322772 w 2263805"/>
              <a:gd name="connsiteY2" fmla="*/ 716826 h 1648982"/>
              <a:gd name="connsiteX3" fmla="*/ 1669002 w 2263805"/>
              <a:gd name="connsiteY3" fmla="*/ 210799 h 1648982"/>
              <a:gd name="connsiteX4" fmla="*/ 2263805 w 2263805"/>
              <a:gd name="connsiteY4" fmla="*/ 1648982 h 1648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3805" h="1648982">
                <a:moveTo>
                  <a:pt x="0" y="1533572"/>
                </a:moveTo>
                <a:cubicBezTo>
                  <a:pt x="315897" y="842593"/>
                  <a:pt x="631794" y="151614"/>
                  <a:pt x="852256" y="15490"/>
                </a:cubicBezTo>
                <a:cubicBezTo>
                  <a:pt x="1072718" y="-120634"/>
                  <a:pt x="1186648" y="684275"/>
                  <a:pt x="1322772" y="716826"/>
                </a:cubicBezTo>
                <a:cubicBezTo>
                  <a:pt x="1458896" y="749377"/>
                  <a:pt x="1512163" y="55440"/>
                  <a:pt x="1669002" y="210799"/>
                </a:cubicBezTo>
                <a:cubicBezTo>
                  <a:pt x="1825841" y="366158"/>
                  <a:pt x="2044823" y="1007570"/>
                  <a:pt x="2263805" y="1648982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Line 34">
            <a:extLst>
              <a:ext uri="{FF2B5EF4-FFF2-40B4-BE49-F238E27FC236}">
                <a16:creationId xmlns:a16="http://schemas.microsoft.com/office/drawing/2014/main" id="{AA9B3DF2-80B0-41FF-B398-C29AF181044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27329" y="5517919"/>
            <a:ext cx="167195" cy="565536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" name="Text Box 35">
            <a:extLst>
              <a:ext uri="{FF2B5EF4-FFF2-40B4-BE49-F238E27FC236}">
                <a16:creationId xmlns:a16="http://schemas.microsoft.com/office/drawing/2014/main" id="{445E5C7D-B9E5-4DFA-B09B-67B69CD0B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4894" y="6139695"/>
            <a:ext cx="1219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dirty="0">
                <a:solidFill>
                  <a:srgbClr val="FF0000"/>
                </a:solidFill>
              </a:rPr>
              <a:t>‘repeated root’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379AFF84-8526-4F9F-BBC8-2F270B964C9B}"/>
                  </a:ext>
                </a:extLst>
              </p:cNvPr>
              <p:cNvSpPr txBox="1"/>
              <p:nvPr/>
            </p:nvSpPr>
            <p:spPr>
              <a:xfrm>
                <a:off x="3048899" y="3930969"/>
                <a:ext cx="75071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379AFF84-8526-4F9F-BBC8-2F270B964C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899" y="3930969"/>
                <a:ext cx="750718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6869C122-4202-41A3-A705-7EF74DB25D72}"/>
                  </a:ext>
                </a:extLst>
              </p:cNvPr>
              <p:cNvSpPr txBox="1"/>
              <p:nvPr/>
            </p:nvSpPr>
            <p:spPr>
              <a:xfrm>
                <a:off x="7464309" y="1151752"/>
                <a:ext cx="75071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6869C122-4202-41A3-A705-7EF74DB25D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4309" y="1151752"/>
                <a:ext cx="750718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CD2164DE-6DFB-47D9-B5F6-E135194DC218}"/>
                  </a:ext>
                </a:extLst>
              </p:cNvPr>
              <p:cNvSpPr txBox="1"/>
              <p:nvPr/>
            </p:nvSpPr>
            <p:spPr>
              <a:xfrm>
                <a:off x="6675605" y="4538552"/>
                <a:ext cx="75071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CD2164DE-6DFB-47D9-B5F6-E135194DC2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605" y="4538552"/>
                <a:ext cx="750718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" descr="https://upload.wikimedia.org/wikipedia/en/8/80/ST_diagram_of_N2_01.jpg">
            <a:extLst>
              <a:ext uri="{FF2B5EF4-FFF2-40B4-BE49-F238E27FC236}">
                <a16:creationId xmlns:a16="http://schemas.microsoft.com/office/drawing/2014/main" id="{8806631E-2795-48D4-BCB6-0461855D1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794" y="25003"/>
            <a:ext cx="1067494" cy="80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77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13" grpId="0" animBg="1"/>
      <p:bldP spid="16" grpId="0" animBg="1"/>
      <p:bldP spid="17" grpId="0"/>
      <p:bldP spid="18" grpId="0"/>
      <p:bldP spid="19" grpId="0" animBg="1"/>
      <p:bldP spid="20" grpId="0" animBg="1"/>
      <p:bldP spid="21" grpId="0"/>
      <p:bldP spid="22" grpId="0"/>
      <p:bldP spid="23" grpId="0" animBg="1"/>
      <p:bldP spid="26" grpId="0" animBg="1"/>
      <p:bldP spid="28" grpId="0" animBg="1"/>
      <p:bldP spid="32" grpId="0" animBg="1"/>
      <p:bldP spid="33" grpId="0" animBg="1"/>
      <p:bldP spid="34" grpId="0"/>
      <p:bldP spid="35" grpId="0"/>
      <p:bldP spid="36" grpId="0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Graphs and Transformations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789933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Quartic graphs are of the form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𝒃</m:t>
                    </m:r>
                    <m:sSup>
                      <m:sSup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𝒄</m:t>
                    </m:r>
                    <m:sSup>
                      <m:sSup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𝒅𝒙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are real numbers and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9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Sketch the curve: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There will be roots where x = -1, -2, 1 and 2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=0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=4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789933" cy="4776787"/>
              </a:xfrm>
              <a:blipFill>
                <a:blip r:embed="rId2"/>
                <a:stretch>
                  <a:fillRect t="-766" r="-14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4B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5" name="Line 12">
            <a:extLst>
              <a:ext uri="{FF2B5EF4-FFF2-40B4-BE49-F238E27FC236}">
                <a16:creationId xmlns:a16="http://schemas.microsoft.com/office/drawing/2014/main" id="{8089F2C2-0F1F-4EED-94D4-A8BD266F38B6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6552406" y="2159527"/>
            <a:ext cx="0" cy="250350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 Box 26">
                <a:extLst>
                  <a:ext uri="{FF2B5EF4-FFF2-40B4-BE49-F238E27FC236}">
                    <a16:creationId xmlns:a16="http://schemas.microsoft.com/office/drawing/2014/main" id="{AE3EF7CA-26C0-447E-AF4C-DB34F93E98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45005" y="3257389"/>
                <a:ext cx="339195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14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altLang="en-US" sz="1400" dirty="0"/>
              </a:p>
            </p:txBody>
          </p:sp>
        </mc:Choice>
        <mc:Fallback xmlns="">
          <p:sp>
            <p:nvSpPr>
              <p:cNvPr id="27" name="Text Box 26">
                <a:extLst>
                  <a:ext uri="{FF2B5EF4-FFF2-40B4-BE49-F238E27FC236}">
                    <a16:creationId xmlns:a16="http://schemas.microsoft.com/office/drawing/2014/main" id="{AE3EF7CA-26C0-447E-AF4C-DB34F93E98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45005" y="3257389"/>
                <a:ext cx="339195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 Box 27">
                <a:extLst>
                  <a:ext uri="{FF2B5EF4-FFF2-40B4-BE49-F238E27FC236}">
                    <a16:creationId xmlns:a16="http://schemas.microsoft.com/office/drawing/2014/main" id="{A4FD94C6-3849-487A-8B7D-BCE3664315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98462" y="2007888"/>
                <a:ext cx="341632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140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altLang="en-US" sz="1400" dirty="0"/>
              </a:p>
            </p:txBody>
          </p:sp>
        </mc:Choice>
        <mc:Fallback xmlns="">
          <p:sp>
            <p:nvSpPr>
              <p:cNvPr id="29" name="Text Box 27">
                <a:extLst>
                  <a:ext uri="{FF2B5EF4-FFF2-40B4-BE49-F238E27FC236}">
                    <a16:creationId xmlns:a16="http://schemas.microsoft.com/office/drawing/2014/main" id="{A4FD94C6-3849-487A-8B7D-BCE3664315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98462" y="2007888"/>
                <a:ext cx="341632" cy="307777"/>
              </a:xfrm>
              <a:prstGeom prst="rect">
                <a:avLst/>
              </a:prstGeom>
              <a:blipFill>
                <a:blip r:embed="rId4"/>
                <a:stretch>
                  <a:fillRect b="-196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Line 12">
            <a:extLst>
              <a:ext uri="{FF2B5EF4-FFF2-40B4-BE49-F238E27FC236}">
                <a16:creationId xmlns:a16="http://schemas.microsoft.com/office/drawing/2014/main" id="{461181D7-590B-45BF-81F8-5AEE63425B2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52406" y="2161777"/>
            <a:ext cx="0" cy="250350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31" name="Group 23">
            <a:extLst>
              <a:ext uri="{FF2B5EF4-FFF2-40B4-BE49-F238E27FC236}">
                <a16:creationId xmlns:a16="http://schemas.microsoft.com/office/drawing/2014/main" id="{3B97EC70-DA14-4D91-97EE-0EFE729DC7DC}"/>
              </a:ext>
            </a:extLst>
          </p:cNvPr>
          <p:cNvGrpSpPr>
            <a:grpSpLocks/>
          </p:cNvGrpSpPr>
          <p:nvPr/>
        </p:nvGrpSpPr>
        <p:grpSpPr bwMode="auto">
          <a:xfrm>
            <a:off x="6872721" y="3335077"/>
            <a:ext cx="152400" cy="152400"/>
            <a:chOff x="2736" y="2496"/>
            <a:chExt cx="96" cy="96"/>
          </a:xfrm>
        </p:grpSpPr>
        <p:sp>
          <p:nvSpPr>
            <p:cNvPr id="38" name="Line 24">
              <a:extLst>
                <a:ext uri="{FF2B5EF4-FFF2-40B4-BE49-F238E27FC236}">
                  <a16:creationId xmlns:a16="http://schemas.microsoft.com/office/drawing/2014/main" id="{D07626D2-9B67-43B1-B666-FF0CFF80E5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496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Line 25">
              <a:extLst>
                <a:ext uri="{FF2B5EF4-FFF2-40B4-BE49-F238E27FC236}">
                  <a16:creationId xmlns:a16="http://schemas.microsoft.com/office/drawing/2014/main" id="{B6C38FA8-D18C-4DA2-915D-F21750A598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36" y="2496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0" name="Text Box 31">
            <a:extLst>
              <a:ext uri="{FF2B5EF4-FFF2-40B4-BE49-F238E27FC236}">
                <a16:creationId xmlns:a16="http://schemas.microsoft.com/office/drawing/2014/main" id="{ED738A48-7C0B-4B4D-8255-010C9577A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3093" y="3439201"/>
            <a:ext cx="3048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200" dirty="0">
                <a:solidFill>
                  <a:srgbClr val="FF0000"/>
                </a:solidFill>
              </a:rPr>
              <a:t>1</a:t>
            </a:r>
          </a:p>
        </p:txBody>
      </p:sp>
      <p:grpSp>
        <p:nvGrpSpPr>
          <p:cNvPr id="41" name="Group 23">
            <a:extLst>
              <a:ext uri="{FF2B5EF4-FFF2-40B4-BE49-F238E27FC236}">
                <a16:creationId xmlns:a16="http://schemas.microsoft.com/office/drawing/2014/main" id="{2B19D6FB-4AC9-4C9A-913E-A5E021478226}"/>
              </a:ext>
            </a:extLst>
          </p:cNvPr>
          <p:cNvGrpSpPr>
            <a:grpSpLocks/>
          </p:cNvGrpSpPr>
          <p:nvPr/>
        </p:nvGrpSpPr>
        <p:grpSpPr bwMode="auto">
          <a:xfrm>
            <a:off x="7345435" y="3335077"/>
            <a:ext cx="152400" cy="152400"/>
            <a:chOff x="2736" y="2496"/>
            <a:chExt cx="96" cy="96"/>
          </a:xfrm>
        </p:grpSpPr>
        <p:sp>
          <p:nvSpPr>
            <p:cNvPr id="42" name="Line 24">
              <a:extLst>
                <a:ext uri="{FF2B5EF4-FFF2-40B4-BE49-F238E27FC236}">
                  <a16:creationId xmlns:a16="http://schemas.microsoft.com/office/drawing/2014/main" id="{4DA2FE1C-E6DA-4836-946E-3508CF1B4E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496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Line 25">
              <a:extLst>
                <a:ext uri="{FF2B5EF4-FFF2-40B4-BE49-F238E27FC236}">
                  <a16:creationId xmlns:a16="http://schemas.microsoft.com/office/drawing/2014/main" id="{4871A4A6-96D9-4677-92A3-D3977C3C0D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36" y="2496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4" name="Group 23">
            <a:extLst>
              <a:ext uri="{FF2B5EF4-FFF2-40B4-BE49-F238E27FC236}">
                <a16:creationId xmlns:a16="http://schemas.microsoft.com/office/drawing/2014/main" id="{7BE72AB5-DEC7-43C8-8108-CEC10BAE361F}"/>
              </a:ext>
            </a:extLst>
          </p:cNvPr>
          <p:cNvGrpSpPr>
            <a:grpSpLocks/>
          </p:cNvGrpSpPr>
          <p:nvPr/>
        </p:nvGrpSpPr>
        <p:grpSpPr bwMode="auto">
          <a:xfrm>
            <a:off x="5606978" y="3321054"/>
            <a:ext cx="152400" cy="152400"/>
            <a:chOff x="2736" y="2496"/>
            <a:chExt cx="96" cy="96"/>
          </a:xfrm>
        </p:grpSpPr>
        <p:sp>
          <p:nvSpPr>
            <p:cNvPr id="45" name="Line 24">
              <a:extLst>
                <a:ext uri="{FF2B5EF4-FFF2-40B4-BE49-F238E27FC236}">
                  <a16:creationId xmlns:a16="http://schemas.microsoft.com/office/drawing/2014/main" id="{611FAAC3-29F8-46DC-98EB-A2F97D1874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496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Line 25">
              <a:extLst>
                <a:ext uri="{FF2B5EF4-FFF2-40B4-BE49-F238E27FC236}">
                  <a16:creationId xmlns:a16="http://schemas.microsoft.com/office/drawing/2014/main" id="{F7772761-B380-4ED4-A79B-EF443E6577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36" y="2496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7" name="Group 23">
            <a:extLst>
              <a:ext uri="{FF2B5EF4-FFF2-40B4-BE49-F238E27FC236}">
                <a16:creationId xmlns:a16="http://schemas.microsoft.com/office/drawing/2014/main" id="{D3400E94-50D5-467D-8099-0583AD62EC7B}"/>
              </a:ext>
            </a:extLst>
          </p:cNvPr>
          <p:cNvGrpSpPr>
            <a:grpSpLocks/>
          </p:cNvGrpSpPr>
          <p:nvPr/>
        </p:nvGrpSpPr>
        <p:grpSpPr bwMode="auto">
          <a:xfrm>
            <a:off x="6079692" y="3321054"/>
            <a:ext cx="152400" cy="152400"/>
            <a:chOff x="2736" y="2496"/>
            <a:chExt cx="96" cy="96"/>
          </a:xfrm>
        </p:grpSpPr>
        <p:sp>
          <p:nvSpPr>
            <p:cNvPr id="48" name="Line 24">
              <a:extLst>
                <a:ext uri="{FF2B5EF4-FFF2-40B4-BE49-F238E27FC236}">
                  <a16:creationId xmlns:a16="http://schemas.microsoft.com/office/drawing/2014/main" id="{76D70C8F-48BD-4465-BA45-FC882D2A61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496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Line 25">
              <a:extLst>
                <a:ext uri="{FF2B5EF4-FFF2-40B4-BE49-F238E27FC236}">
                  <a16:creationId xmlns:a16="http://schemas.microsoft.com/office/drawing/2014/main" id="{A2959A98-7088-4336-9F53-128A6C13F0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36" y="2496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0" name="Text Box 31">
            <a:extLst>
              <a:ext uri="{FF2B5EF4-FFF2-40B4-BE49-F238E27FC236}">
                <a16:creationId xmlns:a16="http://schemas.microsoft.com/office/drawing/2014/main" id="{65FF352C-7A42-4891-A644-605202CF6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9049" y="3439201"/>
            <a:ext cx="3048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1" name="Text Box 31">
            <a:extLst>
              <a:ext uri="{FF2B5EF4-FFF2-40B4-BE49-F238E27FC236}">
                <a16:creationId xmlns:a16="http://schemas.microsoft.com/office/drawing/2014/main" id="{18AE3D52-AAA1-4C6B-90C8-51707F604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4677" y="3439200"/>
            <a:ext cx="381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200" dirty="0">
                <a:solidFill>
                  <a:srgbClr val="FF0000"/>
                </a:solidFill>
              </a:rPr>
              <a:t>-1</a:t>
            </a:r>
          </a:p>
        </p:txBody>
      </p:sp>
      <p:sp>
        <p:nvSpPr>
          <p:cNvPr id="52" name="Text Box 31">
            <a:extLst>
              <a:ext uri="{FF2B5EF4-FFF2-40B4-BE49-F238E27FC236}">
                <a16:creationId xmlns:a16="http://schemas.microsoft.com/office/drawing/2014/main" id="{6B07A859-9590-43BD-B111-380B1C0D9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5990" y="3439200"/>
            <a:ext cx="381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200" dirty="0">
                <a:solidFill>
                  <a:srgbClr val="FF0000"/>
                </a:solidFill>
              </a:rPr>
              <a:t>-2</a:t>
            </a:r>
          </a:p>
        </p:txBody>
      </p:sp>
      <p:sp>
        <p:nvSpPr>
          <p:cNvPr id="53" name="Text Box 31">
            <a:extLst>
              <a:ext uri="{FF2B5EF4-FFF2-40B4-BE49-F238E27FC236}">
                <a16:creationId xmlns:a16="http://schemas.microsoft.com/office/drawing/2014/main" id="{6523BD80-3E70-4F48-8842-B61DD2059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6909" y="2331054"/>
            <a:ext cx="381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200" dirty="0">
                <a:solidFill>
                  <a:srgbClr val="FF0000"/>
                </a:solidFill>
              </a:rPr>
              <a:t>4</a:t>
            </a:r>
          </a:p>
        </p:txBody>
      </p:sp>
      <p:grpSp>
        <p:nvGrpSpPr>
          <p:cNvPr id="54" name="Group 23">
            <a:extLst>
              <a:ext uri="{FF2B5EF4-FFF2-40B4-BE49-F238E27FC236}">
                <a16:creationId xmlns:a16="http://schemas.microsoft.com/office/drawing/2014/main" id="{14654D4C-E8C2-4A85-AB4B-83AA23E468FF}"/>
              </a:ext>
            </a:extLst>
          </p:cNvPr>
          <p:cNvGrpSpPr>
            <a:grpSpLocks/>
          </p:cNvGrpSpPr>
          <p:nvPr/>
        </p:nvGrpSpPr>
        <p:grpSpPr bwMode="auto">
          <a:xfrm>
            <a:off x="6469278" y="2378089"/>
            <a:ext cx="152400" cy="152400"/>
            <a:chOff x="2736" y="2496"/>
            <a:chExt cx="96" cy="96"/>
          </a:xfrm>
        </p:grpSpPr>
        <p:sp>
          <p:nvSpPr>
            <p:cNvPr id="55" name="Line 24">
              <a:extLst>
                <a:ext uri="{FF2B5EF4-FFF2-40B4-BE49-F238E27FC236}">
                  <a16:creationId xmlns:a16="http://schemas.microsoft.com/office/drawing/2014/main" id="{F87E3F07-A452-494E-962E-BB17C2A499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496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Line 25">
              <a:extLst>
                <a:ext uri="{FF2B5EF4-FFF2-40B4-BE49-F238E27FC236}">
                  <a16:creationId xmlns:a16="http://schemas.microsoft.com/office/drawing/2014/main" id="{EB536C71-D03D-4A2B-8DC5-AD91A9E226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36" y="2496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8B85799E-1CF3-4A07-BE9E-1A09F545E79D}"/>
              </a:ext>
            </a:extLst>
          </p:cNvPr>
          <p:cNvSpPr/>
          <p:nvPr/>
        </p:nvSpPr>
        <p:spPr>
          <a:xfrm>
            <a:off x="5379868" y="2175029"/>
            <a:ext cx="2334827" cy="1386247"/>
          </a:xfrm>
          <a:custGeom>
            <a:avLst/>
            <a:gdLst>
              <a:gd name="connsiteX0" fmla="*/ 0 w 2334827"/>
              <a:gd name="connsiteY0" fmla="*/ 26633 h 1386247"/>
              <a:gd name="connsiteX1" fmla="*/ 310718 w 2334827"/>
              <a:gd name="connsiteY1" fmla="*/ 1233996 h 1386247"/>
              <a:gd name="connsiteX2" fmla="*/ 781235 w 2334827"/>
              <a:gd name="connsiteY2" fmla="*/ 1242874 h 1386247"/>
              <a:gd name="connsiteX3" fmla="*/ 1171852 w 2334827"/>
              <a:gd name="connsiteY3" fmla="*/ 275208 h 1386247"/>
              <a:gd name="connsiteX4" fmla="*/ 1571348 w 2334827"/>
              <a:gd name="connsiteY4" fmla="*/ 1251752 h 1386247"/>
              <a:gd name="connsiteX5" fmla="*/ 2050742 w 2334827"/>
              <a:gd name="connsiteY5" fmla="*/ 1242874 h 1386247"/>
              <a:gd name="connsiteX6" fmla="*/ 2334827 w 2334827"/>
              <a:gd name="connsiteY6" fmla="*/ 0 h 1386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34827" h="1386247">
                <a:moveTo>
                  <a:pt x="0" y="26633"/>
                </a:moveTo>
                <a:cubicBezTo>
                  <a:pt x="90256" y="528961"/>
                  <a:pt x="180512" y="1031289"/>
                  <a:pt x="310718" y="1233996"/>
                </a:cubicBezTo>
                <a:cubicBezTo>
                  <a:pt x="440924" y="1436703"/>
                  <a:pt x="637713" y="1402672"/>
                  <a:pt x="781235" y="1242874"/>
                </a:cubicBezTo>
                <a:cubicBezTo>
                  <a:pt x="924757" y="1083076"/>
                  <a:pt x="1040167" y="273728"/>
                  <a:pt x="1171852" y="275208"/>
                </a:cubicBezTo>
                <a:cubicBezTo>
                  <a:pt x="1303537" y="276688"/>
                  <a:pt x="1424866" y="1090474"/>
                  <a:pt x="1571348" y="1251752"/>
                </a:cubicBezTo>
                <a:cubicBezTo>
                  <a:pt x="1717830" y="1413030"/>
                  <a:pt x="1923496" y="1451499"/>
                  <a:pt x="2050742" y="1242874"/>
                </a:cubicBezTo>
                <a:cubicBezTo>
                  <a:pt x="2177988" y="1034249"/>
                  <a:pt x="2256407" y="517124"/>
                  <a:pt x="2334827" y="0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8AF15859-0048-4E1E-8B59-CBB5390437A6}"/>
                  </a:ext>
                </a:extLst>
              </p:cNvPr>
              <p:cNvSpPr txBox="1"/>
              <p:nvPr/>
            </p:nvSpPr>
            <p:spPr>
              <a:xfrm>
                <a:off x="3962941" y="1758587"/>
                <a:ext cx="28338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d>
                        <m:d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8AF15859-0048-4E1E-8B59-CBB5390437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941" y="1758587"/>
                <a:ext cx="2833853" cy="307777"/>
              </a:xfrm>
              <a:prstGeom prst="rect">
                <a:avLst/>
              </a:prstGeom>
              <a:blipFill>
                <a:blip r:embed="rId5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2" descr="https://upload.wikimedia.org/wikipedia/en/8/80/ST_diagram_of_N2_01.jpg">
            <a:extLst>
              <a:ext uri="{FF2B5EF4-FFF2-40B4-BE49-F238E27FC236}">
                <a16:creationId xmlns:a16="http://schemas.microsoft.com/office/drawing/2014/main" id="{CFAE6AA1-5EDA-4AC3-A195-6E990104E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794" y="25003"/>
            <a:ext cx="1067494" cy="80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09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/>
      <p:bldP spid="29" grpId="0"/>
      <p:bldP spid="30" grpId="0" animBg="1"/>
      <p:bldP spid="40" grpId="0"/>
      <p:bldP spid="50" grpId="0"/>
      <p:bldP spid="51" grpId="0"/>
      <p:bldP spid="52" grpId="0"/>
      <p:bldP spid="53" grpId="0"/>
      <p:bldP spid="6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Graphs and Transformations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789933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Quartic graphs are of the form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𝒃</m:t>
                    </m:r>
                    <m:sSup>
                      <m:sSup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𝒄</m:t>
                    </m:r>
                    <m:sSup>
                      <m:sSup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𝒅𝒙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are real numbers and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9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Sketch the curve: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(3−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There will be roots where x = 0, -2, and 3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 root at -2 will be repeated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=0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=0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789933" cy="4776787"/>
              </a:xfrm>
              <a:blipFill>
                <a:blip r:embed="rId2"/>
                <a:stretch>
                  <a:fillRect t="-766" r="-14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4B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5" name="Line 12">
            <a:extLst>
              <a:ext uri="{FF2B5EF4-FFF2-40B4-BE49-F238E27FC236}">
                <a16:creationId xmlns:a16="http://schemas.microsoft.com/office/drawing/2014/main" id="{8089F2C2-0F1F-4EED-94D4-A8BD266F38B6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6552406" y="2159527"/>
            <a:ext cx="0" cy="250350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 Box 26">
                <a:extLst>
                  <a:ext uri="{FF2B5EF4-FFF2-40B4-BE49-F238E27FC236}">
                    <a16:creationId xmlns:a16="http://schemas.microsoft.com/office/drawing/2014/main" id="{AE3EF7CA-26C0-447E-AF4C-DB34F93E98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45005" y="3257389"/>
                <a:ext cx="339195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14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altLang="en-US" sz="1400" dirty="0"/>
              </a:p>
            </p:txBody>
          </p:sp>
        </mc:Choice>
        <mc:Fallback xmlns="">
          <p:sp>
            <p:nvSpPr>
              <p:cNvPr id="27" name="Text Box 26">
                <a:extLst>
                  <a:ext uri="{FF2B5EF4-FFF2-40B4-BE49-F238E27FC236}">
                    <a16:creationId xmlns:a16="http://schemas.microsoft.com/office/drawing/2014/main" id="{AE3EF7CA-26C0-447E-AF4C-DB34F93E98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45005" y="3257389"/>
                <a:ext cx="339195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 Box 27">
                <a:extLst>
                  <a:ext uri="{FF2B5EF4-FFF2-40B4-BE49-F238E27FC236}">
                    <a16:creationId xmlns:a16="http://schemas.microsoft.com/office/drawing/2014/main" id="{A4FD94C6-3849-487A-8B7D-BCE3664315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98462" y="2007888"/>
                <a:ext cx="341632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140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altLang="en-US" sz="1400" dirty="0"/>
              </a:p>
            </p:txBody>
          </p:sp>
        </mc:Choice>
        <mc:Fallback xmlns="">
          <p:sp>
            <p:nvSpPr>
              <p:cNvPr id="29" name="Text Box 27">
                <a:extLst>
                  <a:ext uri="{FF2B5EF4-FFF2-40B4-BE49-F238E27FC236}">
                    <a16:creationId xmlns:a16="http://schemas.microsoft.com/office/drawing/2014/main" id="{A4FD94C6-3849-487A-8B7D-BCE3664315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98462" y="2007888"/>
                <a:ext cx="341632" cy="307777"/>
              </a:xfrm>
              <a:prstGeom prst="rect">
                <a:avLst/>
              </a:prstGeom>
              <a:blipFill>
                <a:blip r:embed="rId4"/>
                <a:stretch>
                  <a:fillRect b="-196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Line 12">
            <a:extLst>
              <a:ext uri="{FF2B5EF4-FFF2-40B4-BE49-F238E27FC236}">
                <a16:creationId xmlns:a16="http://schemas.microsoft.com/office/drawing/2014/main" id="{461181D7-590B-45BF-81F8-5AEE63425B2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52406" y="2161777"/>
            <a:ext cx="0" cy="250350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41" name="Group 23">
            <a:extLst>
              <a:ext uri="{FF2B5EF4-FFF2-40B4-BE49-F238E27FC236}">
                <a16:creationId xmlns:a16="http://schemas.microsoft.com/office/drawing/2014/main" id="{2B19D6FB-4AC9-4C9A-913E-A5E021478226}"/>
              </a:ext>
            </a:extLst>
          </p:cNvPr>
          <p:cNvGrpSpPr>
            <a:grpSpLocks/>
          </p:cNvGrpSpPr>
          <p:nvPr/>
        </p:nvGrpSpPr>
        <p:grpSpPr bwMode="auto">
          <a:xfrm>
            <a:off x="7470410" y="3322542"/>
            <a:ext cx="152400" cy="152400"/>
            <a:chOff x="2736" y="2496"/>
            <a:chExt cx="96" cy="96"/>
          </a:xfrm>
        </p:grpSpPr>
        <p:sp>
          <p:nvSpPr>
            <p:cNvPr id="42" name="Line 24">
              <a:extLst>
                <a:ext uri="{FF2B5EF4-FFF2-40B4-BE49-F238E27FC236}">
                  <a16:creationId xmlns:a16="http://schemas.microsoft.com/office/drawing/2014/main" id="{4DA2FE1C-E6DA-4836-946E-3508CF1B4E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496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Line 25">
              <a:extLst>
                <a:ext uri="{FF2B5EF4-FFF2-40B4-BE49-F238E27FC236}">
                  <a16:creationId xmlns:a16="http://schemas.microsoft.com/office/drawing/2014/main" id="{4871A4A6-96D9-4677-92A3-D3977C3C0D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36" y="2496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4" name="Group 23">
            <a:extLst>
              <a:ext uri="{FF2B5EF4-FFF2-40B4-BE49-F238E27FC236}">
                <a16:creationId xmlns:a16="http://schemas.microsoft.com/office/drawing/2014/main" id="{7BE72AB5-DEC7-43C8-8108-CEC10BAE361F}"/>
              </a:ext>
            </a:extLst>
          </p:cNvPr>
          <p:cNvGrpSpPr>
            <a:grpSpLocks/>
          </p:cNvGrpSpPr>
          <p:nvPr/>
        </p:nvGrpSpPr>
        <p:grpSpPr bwMode="auto">
          <a:xfrm>
            <a:off x="6478114" y="3334287"/>
            <a:ext cx="152400" cy="152400"/>
            <a:chOff x="2736" y="2496"/>
            <a:chExt cx="96" cy="96"/>
          </a:xfrm>
        </p:grpSpPr>
        <p:sp>
          <p:nvSpPr>
            <p:cNvPr id="45" name="Line 24">
              <a:extLst>
                <a:ext uri="{FF2B5EF4-FFF2-40B4-BE49-F238E27FC236}">
                  <a16:creationId xmlns:a16="http://schemas.microsoft.com/office/drawing/2014/main" id="{611FAAC3-29F8-46DC-98EB-A2F97D1874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496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Line 25">
              <a:extLst>
                <a:ext uri="{FF2B5EF4-FFF2-40B4-BE49-F238E27FC236}">
                  <a16:creationId xmlns:a16="http://schemas.microsoft.com/office/drawing/2014/main" id="{F7772761-B380-4ED4-A79B-EF443E6577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36" y="2496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7" name="Group 23">
            <a:extLst>
              <a:ext uri="{FF2B5EF4-FFF2-40B4-BE49-F238E27FC236}">
                <a16:creationId xmlns:a16="http://schemas.microsoft.com/office/drawing/2014/main" id="{D3400E94-50D5-467D-8099-0583AD62EC7B}"/>
              </a:ext>
            </a:extLst>
          </p:cNvPr>
          <p:cNvGrpSpPr>
            <a:grpSpLocks/>
          </p:cNvGrpSpPr>
          <p:nvPr/>
        </p:nvGrpSpPr>
        <p:grpSpPr bwMode="auto">
          <a:xfrm>
            <a:off x="5818851" y="3334287"/>
            <a:ext cx="152400" cy="152400"/>
            <a:chOff x="2736" y="2496"/>
            <a:chExt cx="96" cy="96"/>
          </a:xfrm>
        </p:grpSpPr>
        <p:sp>
          <p:nvSpPr>
            <p:cNvPr id="48" name="Line 24">
              <a:extLst>
                <a:ext uri="{FF2B5EF4-FFF2-40B4-BE49-F238E27FC236}">
                  <a16:creationId xmlns:a16="http://schemas.microsoft.com/office/drawing/2014/main" id="{76D70C8F-48BD-4465-BA45-FC882D2A61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496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Line 25">
              <a:extLst>
                <a:ext uri="{FF2B5EF4-FFF2-40B4-BE49-F238E27FC236}">
                  <a16:creationId xmlns:a16="http://schemas.microsoft.com/office/drawing/2014/main" id="{A2959A98-7088-4336-9F53-128A6C13F0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36" y="2496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0" name="Text Box 31">
            <a:extLst>
              <a:ext uri="{FF2B5EF4-FFF2-40B4-BE49-F238E27FC236}">
                <a16:creationId xmlns:a16="http://schemas.microsoft.com/office/drawing/2014/main" id="{65FF352C-7A42-4891-A644-605202CF6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4024" y="3426666"/>
            <a:ext cx="3048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1" name="Text Box 31">
            <a:extLst>
              <a:ext uri="{FF2B5EF4-FFF2-40B4-BE49-F238E27FC236}">
                <a16:creationId xmlns:a16="http://schemas.microsoft.com/office/drawing/2014/main" id="{18AE3D52-AAA1-4C6B-90C8-51707F604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3836" y="3452433"/>
            <a:ext cx="381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200" dirty="0">
                <a:solidFill>
                  <a:srgbClr val="FF0000"/>
                </a:solidFill>
              </a:rPr>
              <a:t>-2</a:t>
            </a:r>
          </a:p>
        </p:txBody>
      </p:sp>
      <p:sp>
        <p:nvSpPr>
          <p:cNvPr id="52" name="Text Box 31">
            <a:extLst>
              <a:ext uri="{FF2B5EF4-FFF2-40B4-BE49-F238E27FC236}">
                <a16:creationId xmlns:a16="http://schemas.microsoft.com/office/drawing/2014/main" id="{6B07A859-9590-43BD-B111-380B1C0D9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7614" y="3452433"/>
            <a:ext cx="381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200" dirty="0">
                <a:solidFill>
                  <a:srgbClr val="FF0000"/>
                </a:solidFill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8AF15859-0048-4E1E-8B59-CBB5390437A6}"/>
                  </a:ext>
                </a:extLst>
              </p:cNvPr>
              <p:cNvSpPr txBox="1"/>
              <p:nvPr/>
            </p:nvSpPr>
            <p:spPr>
              <a:xfrm>
                <a:off x="4261760" y="4614689"/>
                <a:ext cx="18878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e>
                        <m:sup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(3−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8AF15859-0048-4E1E-8B59-CBB5390437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1760" y="4614689"/>
                <a:ext cx="1887824" cy="307777"/>
              </a:xfrm>
              <a:prstGeom prst="rect">
                <a:avLst/>
              </a:prstGeom>
              <a:blipFill>
                <a:blip r:embed="rId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4C7DC70B-0EB9-4394-9816-902FD560B2D9}"/>
              </a:ext>
            </a:extLst>
          </p:cNvPr>
          <p:cNvSpPr/>
          <p:nvPr/>
        </p:nvSpPr>
        <p:spPr>
          <a:xfrm>
            <a:off x="5370990" y="2508181"/>
            <a:ext cx="2547892" cy="2125963"/>
          </a:xfrm>
          <a:custGeom>
            <a:avLst/>
            <a:gdLst>
              <a:gd name="connsiteX0" fmla="*/ 0 w 2547892"/>
              <a:gd name="connsiteY0" fmla="*/ 2028308 h 2125963"/>
              <a:gd name="connsiteX1" fmla="*/ 310719 w 2547892"/>
              <a:gd name="connsiteY1" fmla="*/ 1105031 h 2125963"/>
              <a:gd name="connsiteX2" fmla="*/ 532660 w 2547892"/>
              <a:gd name="connsiteY2" fmla="*/ 918600 h 2125963"/>
              <a:gd name="connsiteX3" fmla="*/ 870012 w 2547892"/>
              <a:gd name="connsiteY3" fmla="*/ 1069520 h 2125963"/>
              <a:gd name="connsiteX4" fmla="*/ 1198486 w 2547892"/>
              <a:gd name="connsiteY4" fmla="*/ 909722 h 2125963"/>
              <a:gd name="connsiteX5" fmla="*/ 1535837 w 2547892"/>
              <a:gd name="connsiteY5" fmla="*/ 181753 h 2125963"/>
              <a:gd name="connsiteX6" fmla="*/ 1651247 w 2547892"/>
              <a:gd name="connsiteY6" fmla="*/ 21955 h 2125963"/>
              <a:gd name="connsiteX7" fmla="*/ 1748901 w 2547892"/>
              <a:gd name="connsiteY7" fmla="*/ 4200 h 2125963"/>
              <a:gd name="connsiteX8" fmla="*/ 1819923 w 2547892"/>
              <a:gd name="connsiteY8" fmla="*/ 48588 h 2125963"/>
              <a:gd name="connsiteX9" fmla="*/ 1882066 w 2547892"/>
              <a:gd name="connsiteY9" fmla="*/ 172875 h 2125963"/>
              <a:gd name="connsiteX10" fmla="*/ 1997476 w 2547892"/>
              <a:gd name="connsiteY10" fmla="*/ 448083 h 2125963"/>
              <a:gd name="connsiteX11" fmla="*/ 2308194 w 2547892"/>
              <a:gd name="connsiteY11" fmla="*/ 1264829 h 2125963"/>
              <a:gd name="connsiteX12" fmla="*/ 2547892 w 2547892"/>
              <a:gd name="connsiteY12" fmla="*/ 2125963 h 2125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47892" h="2125963">
                <a:moveTo>
                  <a:pt x="0" y="2028308"/>
                </a:moveTo>
                <a:cubicBezTo>
                  <a:pt x="110971" y="1659145"/>
                  <a:pt x="221942" y="1289982"/>
                  <a:pt x="310719" y="1105031"/>
                </a:cubicBezTo>
                <a:cubicBezTo>
                  <a:pt x="399496" y="920080"/>
                  <a:pt x="439445" y="924518"/>
                  <a:pt x="532660" y="918600"/>
                </a:cubicBezTo>
                <a:cubicBezTo>
                  <a:pt x="625875" y="912682"/>
                  <a:pt x="759041" y="1071000"/>
                  <a:pt x="870012" y="1069520"/>
                </a:cubicBezTo>
                <a:cubicBezTo>
                  <a:pt x="980983" y="1068040"/>
                  <a:pt x="1087515" y="1057683"/>
                  <a:pt x="1198486" y="909722"/>
                </a:cubicBezTo>
                <a:cubicBezTo>
                  <a:pt x="1309457" y="761761"/>
                  <a:pt x="1460377" y="329714"/>
                  <a:pt x="1535837" y="181753"/>
                </a:cubicBezTo>
                <a:cubicBezTo>
                  <a:pt x="1611297" y="33792"/>
                  <a:pt x="1615736" y="51547"/>
                  <a:pt x="1651247" y="21955"/>
                </a:cubicBezTo>
                <a:cubicBezTo>
                  <a:pt x="1686758" y="-7637"/>
                  <a:pt x="1720788" y="-239"/>
                  <a:pt x="1748901" y="4200"/>
                </a:cubicBezTo>
                <a:cubicBezTo>
                  <a:pt x="1777014" y="8639"/>
                  <a:pt x="1797729" y="20476"/>
                  <a:pt x="1819923" y="48588"/>
                </a:cubicBezTo>
                <a:cubicBezTo>
                  <a:pt x="1842117" y="76700"/>
                  <a:pt x="1852474" y="106293"/>
                  <a:pt x="1882066" y="172875"/>
                </a:cubicBezTo>
                <a:cubicBezTo>
                  <a:pt x="1911658" y="239457"/>
                  <a:pt x="1926455" y="266091"/>
                  <a:pt x="1997476" y="448083"/>
                </a:cubicBezTo>
                <a:cubicBezTo>
                  <a:pt x="2068497" y="630075"/>
                  <a:pt x="2216458" y="985182"/>
                  <a:pt x="2308194" y="1264829"/>
                </a:cubicBezTo>
                <a:cubicBezTo>
                  <a:pt x="2399930" y="1544476"/>
                  <a:pt x="2473911" y="1835219"/>
                  <a:pt x="2547892" y="2125963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2" descr="https://upload.wikimedia.org/wikipedia/en/8/80/ST_diagram_of_N2_01.jpg">
            <a:extLst>
              <a:ext uri="{FF2B5EF4-FFF2-40B4-BE49-F238E27FC236}">
                <a16:creationId xmlns:a16="http://schemas.microsoft.com/office/drawing/2014/main" id="{7CB5628A-8D3F-442D-8A8D-10B23532B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794" y="25003"/>
            <a:ext cx="1067494" cy="80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05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/>
      <p:bldP spid="29" grpId="0"/>
      <p:bldP spid="30" grpId="0" animBg="1"/>
      <p:bldP spid="50" grpId="0"/>
      <p:bldP spid="51" grpId="0"/>
      <p:bldP spid="52" grpId="0"/>
      <p:bldP spid="9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Graphs and Transformations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789933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Quartic graphs are of the form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𝒃</m:t>
                    </m:r>
                    <m:sSup>
                      <m:sSup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𝒄</m:t>
                    </m:r>
                    <m:sSup>
                      <m:sSup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𝒅𝒙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are real numbers and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9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Sketch the curve: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There will be repeated roots at both 1 and 3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=0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=9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789933" cy="4776787"/>
              </a:xfrm>
              <a:blipFill>
                <a:blip r:embed="rId2"/>
                <a:stretch>
                  <a:fillRect t="-766" r="-14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4B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5" name="Line 12">
            <a:extLst>
              <a:ext uri="{FF2B5EF4-FFF2-40B4-BE49-F238E27FC236}">
                <a16:creationId xmlns:a16="http://schemas.microsoft.com/office/drawing/2014/main" id="{8089F2C2-0F1F-4EED-94D4-A8BD266F38B6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6552406" y="2159527"/>
            <a:ext cx="0" cy="250350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 Box 26">
                <a:extLst>
                  <a:ext uri="{FF2B5EF4-FFF2-40B4-BE49-F238E27FC236}">
                    <a16:creationId xmlns:a16="http://schemas.microsoft.com/office/drawing/2014/main" id="{AE3EF7CA-26C0-447E-AF4C-DB34F93E98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45005" y="3257389"/>
                <a:ext cx="339195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14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altLang="en-US" sz="1400" dirty="0"/>
              </a:p>
            </p:txBody>
          </p:sp>
        </mc:Choice>
        <mc:Fallback xmlns="">
          <p:sp>
            <p:nvSpPr>
              <p:cNvPr id="27" name="Text Box 26">
                <a:extLst>
                  <a:ext uri="{FF2B5EF4-FFF2-40B4-BE49-F238E27FC236}">
                    <a16:creationId xmlns:a16="http://schemas.microsoft.com/office/drawing/2014/main" id="{AE3EF7CA-26C0-447E-AF4C-DB34F93E98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45005" y="3257389"/>
                <a:ext cx="339195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 Box 27">
                <a:extLst>
                  <a:ext uri="{FF2B5EF4-FFF2-40B4-BE49-F238E27FC236}">
                    <a16:creationId xmlns:a16="http://schemas.microsoft.com/office/drawing/2014/main" id="{A4FD94C6-3849-487A-8B7D-BCE3664315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98462" y="2007888"/>
                <a:ext cx="341632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140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altLang="en-US" sz="1400" dirty="0"/>
              </a:p>
            </p:txBody>
          </p:sp>
        </mc:Choice>
        <mc:Fallback xmlns="">
          <p:sp>
            <p:nvSpPr>
              <p:cNvPr id="29" name="Text Box 27">
                <a:extLst>
                  <a:ext uri="{FF2B5EF4-FFF2-40B4-BE49-F238E27FC236}">
                    <a16:creationId xmlns:a16="http://schemas.microsoft.com/office/drawing/2014/main" id="{A4FD94C6-3849-487A-8B7D-BCE3664315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98462" y="2007888"/>
                <a:ext cx="341632" cy="307777"/>
              </a:xfrm>
              <a:prstGeom prst="rect">
                <a:avLst/>
              </a:prstGeom>
              <a:blipFill>
                <a:blip r:embed="rId4"/>
                <a:stretch>
                  <a:fillRect b="-196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Line 12">
            <a:extLst>
              <a:ext uri="{FF2B5EF4-FFF2-40B4-BE49-F238E27FC236}">
                <a16:creationId xmlns:a16="http://schemas.microsoft.com/office/drawing/2014/main" id="{461181D7-590B-45BF-81F8-5AEE63425B2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52406" y="2161777"/>
            <a:ext cx="0" cy="250350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41" name="Group 23">
            <a:extLst>
              <a:ext uri="{FF2B5EF4-FFF2-40B4-BE49-F238E27FC236}">
                <a16:creationId xmlns:a16="http://schemas.microsoft.com/office/drawing/2014/main" id="{2B19D6FB-4AC9-4C9A-913E-A5E021478226}"/>
              </a:ext>
            </a:extLst>
          </p:cNvPr>
          <p:cNvGrpSpPr>
            <a:grpSpLocks/>
          </p:cNvGrpSpPr>
          <p:nvPr/>
        </p:nvGrpSpPr>
        <p:grpSpPr bwMode="auto">
          <a:xfrm>
            <a:off x="7401341" y="3329061"/>
            <a:ext cx="152400" cy="152400"/>
            <a:chOff x="2736" y="2496"/>
            <a:chExt cx="96" cy="96"/>
          </a:xfrm>
        </p:grpSpPr>
        <p:sp>
          <p:nvSpPr>
            <p:cNvPr id="42" name="Line 24">
              <a:extLst>
                <a:ext uri="{FF2B5EF4-FFF2-40B4-BE49-F238E27FC236}">
                  <a16:creationId xmlns:a16="http://schemas.microsoft.com/office/drawing/2014/main" id="{4DA2FE1C-E6DA-4836-946E-3508CF1B4E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496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Line 25">
              <a:extLst>
                <a:ext uri="{FF2B5EF4-FFF2-40B4-BE49-F238E27FC236}">
                  <a16:creationId xmlns:a16="http://schemas.microsoft.com/office/drawing/2014/main" id="{4871A4A6-96D9-4677-92A3-D3977C3C0D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36" y="2496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4" name="Group 23">
            <a:extLst>
              <a:ext uri="{FF2B5EF4-FFF2-40B4-BE49-F238E27FC236}">
                <a16:creationId xmlns:a16="http://schemas.microsoft.com/office/drawing/2014/main" id="{7BE72AB5-DEC7-43C8-8108-CEC10BAE361F}"/>
              </a:ext>
            </a:extLst>
          </p:cNvPr>
          <p:cNvGrpSpPr>
            <a:grpSpLocks/>
          </p:cNvGrpSpPr>
          <p:nvPr/>
        </p:nvGrpSpPr>
        <p:grpSpPr bwMode="auto">
          <a:xfrm>
            <a:off x="6464287" y="2597315"/>
            <a:ext cx="152400" cy="152400"/>
            <a:chOff x="2736" y="2496"/>
            <a:chExt cx="96" cy="96"/>
          </a:xfrm>
        </p:grpSpPr>
        <p:sp>
          <p:nvSpPr>
            <p:cNvPr id="45" name="Line 24">
              <a:extLst>
                <a:ext uri="{FF2B5EF4-FFF2-40B4-BE49-F238E27FC236}">
                  <a16:creationId xmlns:a16="http://schemas.microsoft.com/office/drawing/2014/main" id="{611FAAC3-29F8-46DC-98EB-A2F97D1874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496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Line 25">
              <a:extLst>
                <a:ext uri="{FF2B5EF4-FFF2-40B4-BE49-F238E27FC236}">
                  <a16:creationId xmlns:a16="http://schemas.microsoft.com/office/drawing/2014/main" id="{F7772761-B380-4ED4-A79B-EF443E6577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36" y="2496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7" name="Group 23">
            <a:extLst>
              <a:ext uri="{FF2B5EF4-FFF2-40B4-BE49-F238E27FC236}">
                <a16:creationId xmlns:a16="http://schemas.microsoft.com/office/drawing/2014/main" id="{D3400E94-50D5-467D-8099-0583AD62EC7B}"/>
              </a:ext>
            </a:extLst>
          </p:cNvPr>
          <p:cNvGrpSpPr>
            <a:grpSpLocks/>
          </p:cNvGrpSpPr>
          <p:nvPr/>
        </p:nvGrpSpPr>
        <p:grpSpPr bwMode="auto">
          <a:xfrm>
            <a:off x="6779599" y="3325707"/>
            <a:ext cx="152400" cy="152400"/>
            <a:chOff x="2736" y="2496"/>
            <a:chExt cx="96" cy="96"/>
          </a:xfrm>
        </p:grpSpPr>
        <p:sp>
          <p:nvSpPr>
            <p:cNvPr id="48" name="Line 24">
              <a:extLst>
                <a:ext uri="{FF2B5EF4-FFF2-40B4-BE49-F238E27FC236}">
                  <a16:creationId xmlns:a16="http://schemas.microsoft.com/office/drawing/2014/main" id="{76D70C8F-48BD-4465-BA45-FC882D2A61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496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Line 25">
              <a:extLst>
                <a:ext uri="{FF2B5EF4-FFF2-40B4-BE49-F238E27FC236}">
                  <a16:creationId xmlns:a16="http://schemas.microsoft.com/office/drawing/2014/main" id="{A2959A98-7088-4336-9F53-128A6C13F0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36" y="2496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0" name="Text Box 31">
            <a:extLst>
              <a:ext uri="{FF2B5EF4-FFF2-40B4-BE49-F238E27FC236}">
                <a16:creationId xmlns:a16="http://schemas.microsoft.com/office/drawing/2014/main" id="{65FF352C-7A42-4891-A644-605202CF6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4955" y="3433185"/>
            <a:ext cx="3048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1" name="Text Box 31">
            <a:extLst>
              <a:ext uri="{FF2B5EF4-FFF2-40B4-BE49-F238E27FC236}">
                <a16:creationId xmlns:a16="http://schemas.microsoft.com/office/drawing/2014/main" id="{18AE3D52-AAA1-4C6B-90C8-51707F604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4491" y="3428343"/>
            <a:ext cx="381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2" name="Text Box 31">
            <a:extLst>
              <a:ext uri="{FF2B5EF4-FFF2-40B4-BE49-F238E27FC236}">
                <a16:creationId xmlns:a16="http://schemas.microsoft.com/office/drawing/2014/main" id="{6B07A859-9590-43BD-B111-380B1C0D9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6850" y="2527166"/>
            <a:ext cx="381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200" dirty="0">
                <a:solidFill>
                  <a:srgbClr val="FF0000"/>
                </a:solidFill>
              </a:rPr>
              <a:t>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8AF15859-0048-4E1E-8B59-CBB5390437A6}"/>
                  </a:ext>
                </a:extLst>
              </p:cNvPr>
              <p:cNvSpPr txBox="1"/>
              <p:nvPr/>
            </p:nvSpPr>
            <p:spPr>
              <a:xfrm>
                <a:off x="7233734" y="1858428"/>
                <a:ext cx="18878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</m:e>
                        <m:sup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8AF15859-0048-4E1E-8B59-CBB5390437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3734" y="1858428"/>
                <a:ext cx="1887824" cy="307777"/>
              </a:xfrm>
              <a:prstGeom prst="rect">
                <a:avLst/>
              </a:prstGeom>
              <a:blipFill>
                <a:blip r:embed="rId5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9A2D66CF-4F9E-4103-A278-59C659650723}"/>
              </a:ext>
            </a:extLst>
          </p:cNvPr>
          <p:cNvSpPr/>
          <p:nvPr/>
        </p:nvSpPr>
        <p:spPr>
          <a:xfrm>
            <a:off x="6437350" y="2241040"/>
            <a:ext cx="1472051" cy="1153174"/>
          </a:xfrm>
          <a:custGeom>
            <a:avLst/>
            <a:gdLst>
              <a:gd name="connsiteX0" fmla="*/ 0 w 1624614"/>
              <a:gd name="connsiteY0" fmla="*/ 0 h 1393794"/>
              <a:gd name="connsiteX1" fmla="*/ 585926 w 1624614"/>
              <a:gd name="connsiteY1" fmla="*/ 1269506 h 1393794"/>
              <a:gd name="connsiteX2" fmla="*/ 1180730 w 1624614"/>
              <a:gd name="connsiteY2" fmla="*/ 1020932 h 1393794"/>
              <a:gd name="connsiteX3" fmla="*/ 1464816 w 1624614"/>
              <a:gd name="connsiteY3" fmla="*/ 1287262 h 1393794"/>
              <a:gd name="connsiteX4" fmla="*/ 1624614 w 1624614"/>
              <a:gd name="connsiteY4" fmla="*/ 1393794 h 1393794"/>
              <a:gd name="connsiteX0" fmla="*/ 0 w 2166152"/>
              <a:gd name="connsiteY0" fmla="*/ 44698 h 1374088"/>
              <a:gd name="connsiteX1" fmla="*/ 585926 w 2166152"/>
              <a:gd name="connsiteY1" fmla="*/ 1314204 h 1374088"/>
              <a:gd name="connsiteX2" fmla="*/ 1180730 w 2166152"/>
              <a:gd name="connsiteY2" fmla="*/ 1065630 h 1374088"/>
              <a:gd name="connsiteX3" fmla="*/ 1464816 w 2166152"/>
              <a:gd name="connsiteY3" fmla="*/ 1331960 h 1374088"/>
              <a:gd name="connsiteX4" fmla="*/ 2166152 w 2166152"/>
              <a:gd name="connsiteY4" fmla="*/ 310 h 1374088"/>
              <a:gd name="connsiteX0" fmla="*/ 0 w 2166152"/>
              <a:gd name="connsiteY0" fmla="*/ 44705 h 1354991"/>
              <a:gd name="connsiteX1" fmla="*/ 585926 w 2166152"/>
              <a:gd name="connsiteY1" fmla="*/ 1314211 h 1354991"/>
              <a:gd name="connsiteX2" fmla="*/ 1180730 w 2166152"/>
              <a:gd name="connsiteY2" fmla="*/ 1065637 h 1354991"/>
              <a:gd name="connsiteX3" fmla="*/ 1669003 w 2166152"/>
              <a:gd name="connsiteY3" fmla="*/ 1305334 h 1354991"/>
              <a:gd name="connsiteX4" fmla="*/ 2166152 w 2166152"/>
              <a:gd name="connsiteY4" fmla="*/ 317 h 1354991"/>
              <a:gd name="connsiteX0" fmla="*/ 0 w 2166152"/>
              <a:gd name="connsiteY0" fmla="*/ 44699 h 1374089"/>
              <a:gd name="connsiteX1" fmla="*/ 585926 w 2166152"/>
              <a:gd name="connsiteY1" fmla="*/ 1314205 h 1374089"/>
              <a:gd name="connsiteX2" fmla="*/ 1180730 w 2166152"/>
              <a:gd name="connsiteY2" fmla="*/ 1065631 h 1374089"/>
              <a:gd name="connsiteX3" fmla="*/ 1704514 w 2166152"/>
              <a:gd name="connsiteY3" fmla="*/ 1331961 h 1374089"/>
              <a:gd name="connsiteX4" fmla="*/ 2166152 w 2166152"/>
              <a:gd name="connsiteY4" fmla="*/ 311 h 1374089"/>
              <a:gd name="connsiteX0" fmla="*/ 0 w 2254929"/>
              <a:gd name="connsiteY0" fmla="*/ 18071 h 1345921"/>
              <a:gd name="connsiteX1" fmla="*/ 585926 w 2254929"/>
              <a:gd name="connsiteY1" fmla="*/ 1287577 h 1345921"/>
              <a:gd name="connsiteX2" fmla="*/ 1180730 w 2254929"/>
              <a:gd name="connsiteY2" fmla="*/ 1039003 h 1345921"/>
              <a:gd name="connsiteX3" fmla="*/ 1704514 w 2254929"/>
              <a:gd name="connsiteY3" fmla="*/ 1305333 h 1345921"/>
              <a:gd name="connsiteX4" fmla="*/ 2254929 w 2254929"/>
              <a:gd name="connsiteY4" fmla="*/ 316 h 1345921"/>
              <a:gd name="connsiteX0" fmla="*/ 0 w 2254929"/>
              <a:gd name="connsiteY0" fmla="*/ 18078 h 1328364"/>
              <a:gd name="connsiteX1" fmla="*/ 585926 w 2254929"/>
              <a:gd name="connsiteY1" fmla="*/ 1287584 h 1328364"/>
              <a:gd name="connsiteX2" fmla="*/ 1180730 w 2254929"/>
              <a:gd name="connsiteY2" fmla="*/ 1039010 h 1328364"/>
              <a:gd name="connsiteX3" fmla="*/ 1766657 w 2254929"/>
              <a:gd name="connsiteY3" fmla="*/ 1278707 h 1328364"/>
              <a:gd name="connsiteX4" fmla="*/ 2254929 w 2254929"/>
              <a:gd name="connsiteY4" fmla="*/ 323 h 1328364"/>
              <a:gd name="connsiteX0" fmla="*/ 0 w 2254929"/>
              <a:gd name="connsiteY0" fmla="*/ 18074 h 1337600"/>
              <a:gd name="connsiteX1" fmla="*/ 585926 w 2254929"/>
              <a:gd name="connsiteY1" fmla="*/ 1287580 h 1337600"/>
              <a:gd name="connsiteX2" fmla="*/ 1180730 w 2254929"/>
              <a:gd name="connsiteY2" fmla="*/ 1039006 h 1337600"/>
              <a:gd name="connsiteX3" fmla="*/ 1757780 w 2254929"/>
              <a:gd name="connsiteY3" fmla="*/ 1296458 h 1337600"/>
              <a:gd name="connsiteX4" fmla="*/ 2254929 w 2254929"/>
              <a:gd name="connsiteY4" fmla="*/ 319 h 1337600"/>
              <a:gd name="connsiteX0" fmla="*/ 0 w 2254929"/>
              <a:gd name="connsiteY0" fmla="*/ 18064 h 1328139"/>
              <a:gd name="connsiteX1" fmla="*/ 585926 w 2254929"/>
              <a:gd name="connsiteY1" fmla="*/ 1287570 h 1328139"/>
              <a:gd name="connsiteX2" fmla="*/ 1180730 w 2254929"/>
              <a:gd name="connsiteY2" fmla="*/ 1038996 h 1328139"/>
              <a:gd name="connsiteX3" fmla="*/ 1757780 w 2254929"/>
              <a:gd name="connsiteY3" fmla="*/ 1296448 h 1328139"/>
              <a:gd name="connsiteX4" fmla="*/ 2254929 w 2254929"/>
              <a:gd name="connsiteY4" fmla="*/ 309 h 1328139"/>
              <a:gd name="connsiteX0" fmla="*/ 0 w 2325951"/>
              <a:gd name="connsiteY0" fmla="*/ 18073 h 1337599"/>
              <a:gd name="connsiteX1" fmla="*/ 585926 w 2325951"/>
              <a:gd name="connsiteY1" fmla="*/ 1287579 h 1337599"/>
              <a:gd name="connsiteX2" fmla="*/ 1180730 w 2325951"/>
              <a:gd name="connsiteY2" fmla="*/ 1039005 h 1337599"/>
              <a:gd name="connsiteX3" fmla="*/ 1757780 w 2325951"/>
              <a:gd name="connsiteY3" fmla="*/ 1296457 h 1337599"/>
              <a:gd name="connsiteX4" fmla="*/ 2325951 w 2325951"/>
              <a:gd name="connsiteY4" fmla="*/ 318 h 1337599"/>
              <a:gd name="connsiteX0" fmla="*/ 0 w 2325951"/>
              <a:gd name="connsiteY0" fmla="*/ 18073 h 1337599"/>
              <a:gd name="connsiteX1" fmla="*/ 585926 w 2325951"/>
              <a:gd name="connsiteY1" fmla="*/ 1287579 h 1337599"/>
              <a:gd name="connsiteX2" fmla="*/ 1180730 w 2325951"/>
              <a:gd name="connsiteY2" fmla="*/ 1039005 h 1337599"/>
              <a:gd name="connsiteX3" fmla="*/ 1757780 w 2325951"/>
              <a:gd name="connsiteY3" fmla="*/ 1296457 h 1337599"/>
              <a:gd name="connsiteX4" fmla="*/ 2325951 w 2325951"/>
              <a:gd name="connsiteY4" fmla="*/ 318 h 1337599"/>
              <a:gd name="connsiteX0" fmla="*/ 0 w 2325951"/>
              <a:gd name="connsiteY0" fmla="*/ 18069 h 1331505"/>
              <a:gd name="connsiteX1" fmla="*/ 585926 w 2325951"/>
              <a:gd name="connsiteY1" fmla="*/ 1287575 h 1331505"/>
              <a:gd name="connsiteX2" fmla="*/ 1180730 w 2325951"/>
              <a:gd name="connsiteY2" fmla="*/ 1039001 h 1331505"/>
              <a:gd name="connsiteX3" fmla="*/ 1757780 w 2325951"/>
              <a:gd name="connsiteY3" fmla="*/ 1296453 h 1331505"/>
              <a:gd name="connsiteX4" fmla="*/ 2325951 w 2325951"/>
              <a:gd name="connsiteY4" fmla="*/ 314 h 1331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5951" h="1331505">
                <a:moveTo>
                  <a:pt x="0" y="18069"/>
                </a:moveTo>
                <a:cubicBezTo>
                  <a:pt x="194569" y="567744"/>
                  <a:pt x="389138" y="1117420"/>
                  <a:pt x="585926" y="1287575"/>
                </a:cubicBezTo>
                <a:cubicBezTo>
                  <a:pt x="782714" y="1457730"/>
                  <a:pt x="985421" y="1037521"/>
                  <a:pt x="1180730" y="1039001"/>
                </a:cubicBezTo>
                <a:cubicBezTo>
                  <a:pt x="1376039" y="1040481"/>
                  <a:pt x="1504766" y="1451812"/>
                  <a:pt x="1757780" y="1296453"/>
                </a:cubicBezTo>
                <a:cubicBezTo>
                  <a:pt x="2010794" y="1141094"/>
                  <a:pt x="2283042" y="-21880"/>
                  <a:pt x="2325951" y="314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2" descr="https://upload.wikimedia.org/wikipedia/en/8/80/ST_diagram_of_N2_01.jpg">
            <a:extLst>
              <a:ext uri="{FF2B5EF4-FFF2-40B4-BE49-F238E27FC236}">
                <a16:creationId xmlns:a16="http://schemas.microsoft.com/office/drawing/2014/main" id="{0F16964D-F571-4B9C-BD43-98CDF7027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794" y="25003"/>
            <a:ext cx="1067494" cy="80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0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/>
      <p:bldP spid="29" grpId="0"/>
      <p:bldP spid="30" grpId="0" animBg="1"/>
      <p:bldP spid="50" grpId="0"/>
      <p:bldP spid="51" grpId="0"/>
      <p:bldP spid="52" grpId="0"/>
      <p:bldP spid="9" grpId="0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B38A01E-7DA4-41D7-9E3C-DDAA32F18184}"/>
              </a:ext>
            </a:extLst>
          </p:cNvPr>
          <p:cNvSpPr/>
          <p:nvPr/>
        </p:nvSpPr>
        <p:spPr>
          <a:xfrm>
            <a:off x="1278333" y="2035187"/>
            <a:ext cx="6587381" cy="228524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7200" b="1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7200" b="1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Exercise 4C</a:t>
            </a:r>
            <a:endParaRPr lang="ja-JP" altLang="en-US" sz="7200" b="1" dirty="0"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9707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Graphs and Transformations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789933" cy="5457825"/>
              </a:xfrm>
            </p:spPr>
            <p:txBody>
              <a:bodyPr>
                <a:normAutofit lnSpcReduction="10000"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can sketch graphs of reciprocal functions such as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  <m:r>
                      <a:rPr lang="en-US" sz="1600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by considering their asymptotes.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GB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In the example to the right, the asymptotes are the x and y axes, as the graph tends towards these but does not reach them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</a:t>
                </a:r>
                <a:r>
                  <a:rPr lang="en-GB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heir equations would be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=0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789933" cy="5457825"/>
              </a:xfrm>
              <a:blipFill>
                <a:blip r:embed="rId3"/>
                <a:stretch>
                  <a:fillRect t="-1117" r="-28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4C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C1C20661-E48D-479B-9D1B-99DFE6090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9279" y="1400175"/>
            <a:ext cx="11430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u="sng"/>
              <a:t>Example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9CB2C445-8266-4FBB-9B6D-67176BE14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9279" y="1704975"/>
            <a:ext cx="3429000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600"/>
              <a:t>Sketch the graph of the function</a:t>
            </a:r>
          </a:p>
        </p:txBody>
      </p:sp>
      <p:graphicFrame>
        <p:nvGraphicFramePr>
          <p:cNvPr id="7" name="Object 7">
            <a:extLst>
              <a:ext uri="{FF2B5EF4-FFF2-40B4-BE49-F238E27FC236}">
                <a16:creationId xmlns:a16="http://schemas.microsoft.com/office/drawing/2014/main" id="{AD78C44D-35E9-4C28-B137-CFBFC7221F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5483862"/>
              </p:ext>
            </p:extLst>
          </p:nvPr>
        </p:nvGraphicFramePr>
        <p:xfrm>
          <a:off x="5967079" y="2009775"/>
          <a:ext cx="66675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1" name="Equation" r:id="rId4" imgW="393529" imgH="393529" progId="Equation.DSMT4">
                  <p:embed/>
                </p:oleObj>
              </mc:Choice>
              <mc:Fallback>
                <p:oleObj name="Equation" r:id="rId4" imgW="393529" imgH="393529" progId="Equation.DSMT4">
                  <p:embed/>
                  <p:pic>
                    <p:nvPicPr>
                      <p:cNvPr id="10855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7079" y="2009775"/>
                        <a:ext cx="666750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Line 52">
            <a:extLst>
              <a:ext uri="{FF2B5EF4-FFF2-40B4-BE49-F238E27FC236}">
                <a16:creationId xmlns:a16="http://schemas.microsoft.com/office/drawing/2014/main" id="{EB4EE25A-1577-4A5C-BA09-AA234AC0090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48079" y="3457575"/>
            <a:ext cx="0" cy="27432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" name="Line 53">
            <a:extLst>
              <a:ext uri="{FF2B5EF4-FFF2-40B4-BE49-F238E27FC236}">
                <a16:creationId xmlns:a16="http://schemas.microsoft.com/office/drawing/2014/main" id="{E614DFF1-C9C5-41F8-A3BD-7B6C566ED6C1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6348079" y="3479800"/>
            <a:ext cx="0" cy="27432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" name="Text Box 54">
            <a:extLst>
              <a:ext uri="{FF2B5EF4-FFF2-40B4-BE49-F238E27FC236}">
                <a16:creationId xmlns:a16="http://schemas.microsoft.com/office/drawing/2014/main" id="{04FE97A2-0DD9-4496-B6A6-C56411A12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3479" y="4622800"/>
            <a:ext cx="3190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1800"/>
              <a:t>x</a:t>
            </a:r>
          </a:p>
        </p:txBody>
      </p:sp>
      <p:sp>
        <p:nvSpPr>
          <p:cNvPr id="12" name="Text Box 55">
            <a:extLst>
              <a:ext uri="{FF2B5EF4-FFF2-40B4-BE49-F238E27FC236}">
                <a16:creationId xmlns:a16="http://schemas.microsoft.com/office/drawing/2014/main" id="{AD324CF0-CE99-4D95-A16A-A0FA56A2A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5679" y="3163888"/>
            <a:ext cx="3032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1800"/>
              <a:t>y</a:t>
            </a:r>
          </a:p>
        </p:txBody>
      </p:sp>
      <p:grpSp>
        <p:nvGrpSpPr>
          <p:cNvPr id="13" name="Group 58">
            <a:extLst>
              <a:ext uri="{FF2B5EF4-FFF2-40B4-BE49-F238E27FC236}">
                <a16:creationId xmlns:a16="http://schemas.microsoft.com/office/drawing/2014/main" id="{CDB1F31E-FAB1-483A-AA8A-643598C1F1BF}"/>
              </a:ext>
            </a:extLst>
          </p:cNvPr>
          <p:cNvGrpSpPr>
            <a:grpSpLocks/>
          </p:cNvGrpSpPr>
          <p:nvPr/>
        </p:nvGrpSpPr>
        <p:grpSpPr bwMode="auto">
          <a:xfrm>
            <a:off x="5586079" y="5295900"/>
            <a:ext cx="152400" cy="152400"/>
            <a:chOff x="3360" y="3744"/>
            <a:chExt cx="96" cy="96"/>
          </a:xfrm>
        </p:grpSpPr>
        <p:sp>
          <p:nvSpPr>
            <p:cNvPr id="14" name="Line 56">
              <a:extLst>
                <a:ext uri="{FF2B5EF4-FFF2-40B4-BE49-F238E27FC236}">
                  <a16:creationId xmlns:a16="http://schemas.microsoft.com/office/drawing/2014/main" id="{1B62261D-5D10-4314-9905-46DB0D8C2E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3744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Line 57">
              <a:extLst>
                <a:ext uri="{FF2B5EF4-FFF2-40B4-BE49-F238E27FC236}">
                  <a16:creationId xmlns:a16="http://schemas.microsoft.com/office/drawing/2014/main" id="{6BDD198A-0DBC-4CA7-9257-64B89C43EA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60" y="3744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6" name="Group 59">
            <a:extLst>
              <a:ext uri="{FF2B5EF4-FFF2-40B4-BE49-F238E27FC236}">
                <a16:creationId xmlns:a16="http://schemas.microsoft.com/office/drawing/2014/main" id="{F6F2B710-EDAB-4E03-AF88-3B9A38E00C67}"/>
              </a:ext>
            </a:extLst>
          </p:cNvPr>
          <p:cNvGrpSpPr>
            <a:grpSpLocks/>
          </p:cNvGrpSpPr>
          <p:nvPr/>
        </p:nvGrpSpPr>
        <p:grpSpPr bwMode="auto">
          <a:xfrm>
            <a:off x="5052679" y="5018088"/>
            <a:ext cx="152400" cy="152400"/>
            <a:chOff x="3360" y="3744"/>
            <a:chExt cx="96" cy="96"/>
          </a:xfrm>
        </p:grpSpPr>
        <p:sp>
          <p:nvSpPr>
            <p:cNvPr id="17" name="Line 60">
              <a:extLst>
                <a:ext uri="{FF2B5EF4-FFF2-40B4-BE49-F238E27FC236}">
                  <a16:creationId xmlns:a16="http://schemas.microsoft.com/office/drawing/2014/main" id="{02E1064B-1B93-4F19-823D-8D46170B49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3744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Line 61">
              <a:extLst>
                <a:ext uri="{FF2B5EF4-FFF2-40B4-BE49-F238E27FC236}">
                  <a16:creationId xmlns:a16="http://schemas.microsoft.com/office/drawing/2014/main" id="{6DAD9731-FC3E-4BAD-9E69-B1644BF08E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60" y="3744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9" name="Group 62">
            <a:extLst>
              <a:ext uri="{FF2B5EF4-FFF2-40B4-BE49-F238E27FC236}">
                <a16:creationId xmlns:a16="http://schemas.microsoft.com/office/drawing/2014/main" id="{82A22DD8-D776-4DF6-A577-840EC35790BC}"/>
              </a:ext>
            </a:extLst>
          </p:cNvPr>
          <p:cNvGrpSpPr>
            <a:grpSpLocks/>
          </p:cNvGrpSpPr>
          <p:nvPr/>
        </p:nvGrpSpPr>
        <p:grpSpPr bwMode="auto">
          <a:xfrm>
            <a:off x="5967079" y="6057900"/>
            <a:ext cx="152400" cy="152400"/>
            <a:chOff x="3360" y="3744"/>
            <a:chExt cx="96" cy="96"/>
          </a:xfrm>
        </p:grpSpPr>
        <p:sp>
          <p:nvSpPr>
            <p:cNvPr id="20" name="Line 63">
              <a:extLst>
                <a:ext uri="{FF2B5EF4-FFF2-40B4-BE49-F238E27FC236}">
                  <a16:creationId xmlns:a16="http://schemas.microsoft.com/office/drawing/2014/main" id="{0C968A20-5155-41AF-9BBA-BF2FE933BE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3744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Line 64">
              <a:extLst>
                <a:ext uri="{FF2B5EF4-FFF2-40B4-BE49-F238E27FC236}">
                  <a16:creationId xmlns:a16="http://schemas.microsoft.com/office/drawing/2014/main" id="{FEC132FB-0D18-41FF-BDA6-A5C261816F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60" y="3744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2" name="Group 65">
            <a:extLst>
              <a:ext uri="{FF2B5EF4-FFF2-40B4-BE49-F238E27FC236}">
                <a16:creationId xmlns:a16="http://schemas.microsoft.com/office/drawing/2014/main" id="{5735F651-C721-4223-B196-36FECE6E1391}"/>
              </a:ext>
            </a:extLst>
          </p:cNvPr>
          <p:cNvGrpSpPr>
            <a:grpSpLocks/>
          </p:cNvGrpSpPr>
          <p:nvPr/>
        </p:nvGrpSpPr>
        <p:grpSpPr bwMode="auto">
          <a:xfrm>
            <a:off x="7424404" y="4570413"/>
            <a:ext cx="152400" cy="152400"/>
            <a:chOff x="3360" y="3744"/>
            <a:chExt cx="96" cy="96"/>
          </a:xfrm>
        </p:grpSpPr>
        <p:sp>
          <p:nvSpPr>
            <p:cNvPr id="23" name="Line 66">
              <a:extLst>
                <a:ext uri="{FF2B5EF4-FFF2-40B4-BE49-F238E27FC236}">
                  <a16:creationId xmlns:a16="http://schemas.microsoft.com/office/drawing/2014/main" id="{E8AB5D9C-4D0B-45B6-B38C-78DE9C724E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3744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Line 67">
              <a:extLst>
                <a:ext uri="{FF2B5EF4-FFF2-40B4-BE49-F238E27FC236}">
                  <a16:creationId xmlns:a16="http://schemas.microsoft.com/office/drawing/2014/main" id="{332D9742-23B8-4B67-BF66-CE1C8FDEA1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60" y="3744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5" name="Group 68">
            <a:extLst>
              <a:ext uri="{FF2B5EF4-FFF2-40B4-BE49-F238E27FC236}">
                <a16:creationId xmlns:a16="http://schemas.microsoft.com/office/drawing/2014/main" id="{96AB07A4-6603-4EBD-8BB8-1AC9D067B725}"/>
              </a:ext>
            </a:extLst>
          </p:cNvPr>
          <p:cNvGrpSpPr>
            <a:grpSpLocks/>
          </p:cNvGrpSpPr>
          <p:nvPr/>
        </p:nvGrpSpPr>
        <p:grpSpPr bwMode="auto">
          <a:xfrm>
            <a:off x="6500479" y="3543300"/>
            <a:ext cx="152400" cy="152400"/>
            <a:chOff x="3360" y="3744"/>
            <a:chExt cx="96" cy="96"/>
          </a:xfrm>
        </p:grpSpPr>
        <p:sp>
          <p:nvSpPr>
            <p:cNvPr id="26" name="Line 69">
              <a:extLst>
                <a:ext uri="{FF2B5EF4-FFF2-40B4-BE49-F238E27FC236}">
                  <a16:creationId xmlns:a16="http://schemas.microsoft.com/office/drawing/2014/main" id="{DB8D5872-068F-4FCC-A15B-55011A52DC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3744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Line 70">
              <a:extLst>
                <a:ext uri="{FF2B5EF4-FFF2-40B4-BE49-F238E27FC236}">
                  <a16:creationId xmlns:a16="http://schemas.microsoft.com/office/drawing/2014/main" id="{997D5790-5815-4C00-94F0-7ADDD81189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60" y="3744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8" name="Group 71">
            <a:extLst>
              <a:ext uri="{FF2B5EF4-FFF2-40B4-BE49-F238E27FC236}">
                <a16:creationId xmlns:a16="http://schemas.microsoft.com/office/drawing/2014/main" id="{7C198DE7-1B64-4AFD-A822-9D558B5A7DBA}"/>
              </a:ext>
            </a:extLst>
          </p:cNvPr>
          <p:cNvGrpSpPr>
            <a:grpSpLocks/>
          </p:cNvGrpSpPr>
          <p:nvPr/>
        </p:nvGrpSpPr>
        <p:grpSpPr bwMode="auto">
          <a:xfrm>
            <a:off x="6879892" y="4259442"/>
            <a:ext cx="152400" cy="152400"/>
            <a:chOff x="3360" y="3744"/>
            <a:chExt cx="96" cy="96"/>
          </a:xfrm>
        </p:grpSpPr>
        <p:sp>
          <p:nvSpPr>
            <p:cNvPr id="29" name="Line 72">
              <a:extLst>
                <a:ext uri="{FF2B5EF4-FFF2-40B4-BE49-F238E27FC236}">
                  <a16:creationId xmlns:a16="http://schemas.microsoft.com/office/drawing/2014/main" id="{8B5BE666-4494-47D8-9D01-4B28A42EE9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3744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Line 73">
              <a:extLst>
                <a:ext uri="{FF2B5EF4-FFF2-40B4-BE49-F238E27FC236}">
                  <a16:creationId xmlns:a16="http://schemas.microsoft.com/office/drawing/2014/main" id="{5758925D-C296-4F60-8C4E-273F63D11C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60" y="3744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1" name="Arc 75">
            <a:extLst>
              <a:ext uri="{FF2B5EF4-FFF2-40B4-BE49-F238E27FC236}">
                <a16:creationId xmlns:a16="http://schemas.microsoft.com/office/drawing/2014/main" id="{BE9D0B9A-E283-4D0F-9406-7D86350DA310}"/>
              </a:ext>
            </a:extLst>
          </p:cNvPr>
          <p:cNvSpPr>
            <a:spLocks/>
          </p:cNvSpPr>
          <p:nvPr/>
        </p:nvSpPr>
        <p:spPr bwMode="auto">
          <a:xfrm>
            <a:off x="4824079" y="5057775"/>
            <a:ext cx="1219200" cy="1214438"/>
          </a:xfrm>
          <a:custGeom>
            <a:avLst/>
            <a:gdLst>
              <a:gd name="T0" fmla="*/ 123155 w 21423"/>
              <a:gd name="T1" fmla="*/ 0 h 21491"/>
              <a:gd name="T2" fmla="*/ 1219200 w 21423"/>
              <a:gd name="T3" fmla="*/ 1058416 h 21491"/>
              <a:gd name="T4" fmla="*/ 0 w 21423"/>
              <a:gd name="T5" fmla="*/ 1214438 h 214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423" h="21491" fill="none" extrusionOk="0">
                <a:moveTo>
                  <a:pt x="2164" y="-1"/>
                </a:moveTo>
                <a:cubicBezTo>
                  <a:pt x="12157" y="1005"/>
                  <a:pt x="20138" y="8768"/>
                  <a:pt x="21422" y="18730"/>
                </a:cubicBezTo>
              </a:path>
              <a:path w="21423" h="21491" stroke="0" extrusionOk="0">
                <a:moveTo>
                  <a:pt x="2164" y="-1"/>
                </a:moveTo>
                <a:cubicBezTo>
                  <a:pt x="12157" y="1005"/>
                  <a:pt x="20138" y="8768"/>
                  <a:pt x="21422" y="18730"/>
                </a:cubicBezTo>
                <a:lnTo>
                  <a:pt x="0" y="21491"/>
                </a:lnTo>
                <a:lnTo>
                  <a:pt x="2164" y="-1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" name="Arc 76">
            <a:extLst>
              <a:ext uri="{FF2B5EF4-FFF2-40B4-BE49-F238E27FC236}">
                <a16:creationId xmlns:a16="http://schemas.microsoft.com/office/drawing/2014/main" id="{723AC625-B979-42BD-841F-43119EB14F4D}"/>
              </a:ext>
            </a:extLst>
          </p:cNvPr>
          <p:cNvSpPr>
            <a:spLocks/>
          </p:cNvSpPr>
          <p:nvPr/>
        </p:nvSpPr>
        <p:spPr bwMode="auto">
          <a:xfrm flipH="1" flipV="1">
            <a:off x="6576679" y="3457575"/>
            <a:ext cx="1219200" cy="1214438"/>
          </a:xfrm>
          <a:custGeom>
            <a:avLst/>
            <a:gdLst>
              <a:gd name="T0" fmla="*/ 123155 w 21423"/>
              <a:gd name="T1" fmla="*/ 0 h 21491"/>
              <a:gd name="T2" fmla="*/ 1219200 w 21423"/>
              <a:gd name="T3" fmla="*/ 1058416 h 21491"/>
              <a:gd name="T4" fmla="*/ 0 w 21423"/>
              <a:gd name="T5" fmla="*/ 1214438 h 214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423" h="21491" fill="none" extrusionOk="0">
                <a:moveTo>
                  <a:pt x="2164" y="-1"/>
                </a:moveTo>
                <a:cubicBezTo>
                  <a:pt x="12157" y="1005"/>
                  <a:pt x="20138" y="8768"/>
                  <a:pt x="21422" y="18730"/>
                </a:cubicBezTo>
              </a:path>
              <a:path w="21423" h="21491" stroke="0" extrusionOk="0">
                <a:moveTo>
                  <a:pt x="2164" y="-1"/>
                </a:moveTo>
                <a:cubicBezTo>
                  <a:pt x="12157" y="1005"/>
                  <a:pt x="20138" y="8768"/>
                  <a:pt x="21422" y="18730"/>
                </a:cubicBezTo>
                <a:lnTo>
                  <a:pt x="0" y="21491"/>
                </a:lnTo>
                <a:lnTo>
                  <a:pt x="2164" y="-1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3" name="Text Box 77">
            <a:extLst>
              <a:ext uri="{FF2B5EF4-FFF2-40B4-BE49-F238E27FC236}">
                <a16:creationId xmlns:a16="http://schemas.microsoft.com/office/drawing/2014/main" id="{2C4384A0-CD8A-43D2-8B84-A63E8B269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7904" y="4089400"/>
            <a:ext cx="10334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dirty="0">
                <a:solidFill>
                  <a:srgbClr val="FF0000"/>
                </a:solidFill>
              </a:rPr>
              <a:t>y = </a:t>
            </a:r>
            <a:r>
              <a:rPr lang="en-GB" altLang="en-US" sz="2000" baseline="30000" dirty="0">
                <a:solidFill>
                  <a:srgbClr val="FF0000"/>
                </a:solidFill>
              </a:rPr>
              <a:t>1</a:t>
            </a:r>
            <a:r>
              <a:rPr lang="en-GB" altLang="en-US" sz="2000" dirty="0">
                <a:solidFill>
                  <a:srgbClr val="FF0000"/>
                </a:solidFill>
              </a:rPr>
              <a:t>/</a:t>
            </a:r>
            <a:r>
              <a:rPr lang="en-GB" altLang="en-US" sz="2000" baseline="-250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6" name="Rectangle 23">
            <a:extLst>
              <a:ext uri="{FF2B5EF4-FFF2-40B4-BE49-F238E27FC236}">
                <a16:creationId xmlns:a16="http://schemas.microsoft.com/office/drawing/2014/main" id="{53DCE045-1103-4CD7-AE6B-8A88A15FE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5439" y="3384209"/>
            <a:ext cx="609600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en-GB" altLang="en-US" sz="1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7" name="Rectangle 22">
            <a:extLst>
              <a:ext uri="{FF2B5EF4-FFF2-40B4-BE49-F238E27FC236}">
                <a16:creationId xmlns:a16="http://schemas.microsoft.com/office/drawing/2014/main" id="{619023A2-711F-49F6-B236-9447C61A1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5839" y="3384209"/>
            <a:ext cx="609600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en-GB" altLang="en-US" sz="14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8" name="Rectangle 21">
            <a:extLst>
              <a:ext uri="{FF2B5EF4-FFF2-40B4-BE49-F238E27FC236}">
                <a16:creationId xmlns:a16="http://schemas.microsoft.com/office/drawing/2014/main" id="{3CE87C3B-382D-425D-BEAA-484E0F26C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0039" y="3384209"/>
            <a:ext cx="685800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en-GB" altLang="en-US" sz="140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9" name="Rectangle 20">
            <a:extLst>
              <a:ext uri="{FF2B5EF4-FFF2-40B4-BE49-F238E27FC236}">
                <a16:creationId xmlns:a16="http://schemas.microsoft.com/office/drawing/2014/main" id="{1C0C2646-D12C-47BC-8437-0A14897388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4239" y="3384209"/>
            <a:ext cx="685800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en-GB" altLang="en-US" sz="1400" dirty="0">
                <a:solidFill>
                  <a:srgbClr val="FF0000"/>
                </a:solidFill>
              </a:rPr>
              <a:t>-4</a:t>
            </a:r>
          </a:p>
        </p:txBody>
      </p:sp>
      <p:sp>
        <p:nvSpPr>
          <p:cNvPr id="40" name="Rectangle 19">
            <a:extLst>
              <a:ext uri="{FF2B5EF4-FFF2-40B4-BE49-F238E27FC236}">
                <a16:creationId xmlns:a16="http://schemas.microsoft.com/office/drawing/2014/main" id="{19A215DD-72FC-436B-B2E0-6C307382D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8439" y="3384209"/>
            <a:ext cx="685800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en-GB" altLang="en-US" sz="1400">
                <a:solidFill>
                  <a:srgbClr val="FF0000"/>
                </a:solidFill>
              </a:rPr>
              <a:t>-2</a:t>
            </a:r>
          </a:p>
        </p:txBody>
      </p:sp>
      <p:sp>
        <p:nvSpPr>
          <p:cNvPr id="41" name="Rectangle 18">
            <a:extLst>
              <a:ext uri="{FF2B5EF4-FFF2-40B4-BE49-F238E27FC236}">
                <a16:creationId xmlns:a16="http://schemas.microsoft.com/office/drawing/2014/main" id="{002723A7-E8EB-4F25-99BB-615E3EA218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839" y="3384209"/>
            <a:ext cx="609600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en-GB" altLang="en-US" sz="1400">
                <a:solidFill>
                  <a:srgbClr val="FF0000"/>
                </a:solidFill>
              </a:rPr>
              <a:t>-1</a:t>
            </a:r>
          </a:p>
        </p:txBody>
      </p:sp>
      <p:sp>
        <p:nvSpPr>
          <p:cNvPr id="42" name="Rectangle 17">
            <a:extLst>
              <a:ext uri="{FF2B5EF4-FFF2-40B4-BE49-F238E27FC236}">
                <a16:creationId xmlns:a16="http://schemas.microsoft.com/office/drawing/2014/main" id="{1DF7ACD5-F7C3-4787-9C00-13ADEC899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839" y="3384209"/>
            <a:ext cx="381000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en-GB" altLang="en-US" sz="1400"/>
              <a:t>y</a:t>
            </a:r>
          </a:p>
        </p:txBody>
      </p:sp>
      <p:sp>
        <p:nvSpPr>
          <p:cNvPr id="43" name="Rectangle 16">
            <a:extLst>
              <a:ext uri="{FF2B5EF4-FFF2-40B4-BE49-F238E27FC236}">
                <a16:creationId xmlns:a16="http://schemas.microsoft.com/office/drawing/2014/main" id="{A8961E65-8D90-4348-BE54-A6DE2B0551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5439" y="2822234"/>
            <a:ext cx="6096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en-GB" altLang="en-US" sz="1400" dirty="0"/>
              <a:t>1</a:t>
            </a:r>
          </a:p>
        </p:txBody>
      </p:sp>
      <p:sp>
        <p:nvSpPr>
          <p:cNvPr id="44" name="Rectangle 15">
            <a:extLst>
              <a:ext uri="{FF2B5EF4-FFF2-40B4-BE49-F238E27FC236}">
                <a16:creationId xmlns:a16="http://schemas.microsoft.com/office/drawing/2014/main" id="{15F1860C-D668-442E-8FF2-5F95881BE2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5839" y="2822234"/>
            <a:ext cx="6096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en-GB" altLang="en-US" sz="1400"/>
              <a:t>0.5</a:t>
            </a:r>
          </a:p>
        </p:txBody>
      </p:sp>
      <p:sp>
        <p:nvSpPr>
          <p:cNvPr id="45" name="Rectangle 14">
            <a:extLst>
              <a:ext uri="{FF2B5EF4-FFF2-40B4-BE49-F238E27FC236}">
                <a16:creationId xmlns:a16="http://schemas.microsoft.com/office/drawing/2014/main" id="{849B330F-84EB-47F4-B124-7A804C803B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0039" y="2822234"/>
            <a:ext cx="6858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en-GB" altLang="en-US" sz="1400"/>
              <a:t>0.25</a:t>
            </a:r>
          </a:p>
        </p:txBody>
      </p:sp>
      <p:sp>
        <p:nvSpPr>
          <p:cNvPr id="46" name="Rectangle 13">
            <a:extLst>
              <a:ext uri="{FF2B5EF4-FFF2-40B4-BE49-F238E27FC236}">
                <a16:creationId xmlns:a16="http://schemas.microsoft.com/office/drawing/2014/main" id="{4ECF0BE1-A281-4A01-8150-A214A520A3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4239" y="2822234"/>
            <a:ext cx="6858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en-GB" altLang="en-US" sz="1400" dirty="0"/>
              <a:t>-0.25</a:t>
            </a:r>
          </a:p>
        </p:txBody>
      </p:sp>
      <p:sp>
        <p:nvSpPr>
          <p:cNvPr id="47" name="Rectangle 12">
            <a:extLst>
              <a:ext uri="{FF2B5EF4-FFF2-40B4-BE49-F238E27FC236}">
                <a16:creationId xmlns:a16="http://schemas.microsoft.com/office/drawing/2014/main" id="{60245CA3-CF23-4643-982A-85B891C1D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8439" y="2822234"/>
            <a:ext cx="6858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en-GB" altLang="en-US" sz="1400" dirty="0"/>
              <a:t>-0.5</a:t>
            </a:r>
          </a:p>
        </p:txBody>
      </p:sp>
      <p:sp>
        <p:nvSpPr>
          <p:cNvPr id="48" name="Rectangle 11">
            <a:extLst>
              <a:ext uri="{FF2B5EF4-FFF2-40B4-BE49-F238E27FC236}">
                <a16:creationId xmlns:a16="http://schemas.microsoft.com/office/drawing/2014/main" id="{CA51733B-E417-485C-8973-A127485310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64" y="2822234"/>
            <a:ext cx="6096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en-GB" altLang="en-US" sz="1400" dirty="0"/>
              <a:t>-1</a:t>
            </a:r>
          </a:p>
        </p:txBody>
      </p:sp>
      <p:sp>
        <p:nvSpPr>
          <p:cNvPr id="49" name="Rectangle 10">
            <a:extLst>
              <a:ext uri="{FF2B5EF4-FFF2-40B4-BE49-F238E27FC236}">
                <a16:creationId xmlns:a16="http://schemas.microsoft.com/office/drawing/2014/main" id="{198A21F3-71C6-4E17-946C-541DF8504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839" y="2822234"/>
            <a:ext cx="3810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en-GB" altLang="en-US" sz="1400"/>
              <a:t>x</a:t>
            </a:r>
          </a:p>
        </p:txBody>
      </p:sp>
      <p:sp>
        <p:nvSpPr>
          <p:cNvPr id="50" name="Line 24">
            <a:extLst>
              <a:ext uri="{FF2B5EF4-FFF2-40B4-BE49-F238E27FC236}">
                <a16:creationId xmlns:a16="http://schemas.microsoft.com/office/drawing/2014/main" id="{F4EC0615-7930-4314-9FCC-69496ED55CCE}"/>
              </a:ext>
            </a:extLst>
          </p:cNvPr>
          <p:cNvSpPr>
            <a:spLocks noChangeShapeType="1"/>
          </p:cNvSpPr>
          <p:nvPr/>
        </p:nvSpPr>
        <p:spPr bwMode="auto">
          <a:xfrm>
            <a:off x="78314" y="2822234"/>
            <a:ext cx="42672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" name="Line 25">
            <a:extLst>
              <a:ext uri="{FF2B5EF4-FFF2-40B4-BE49-F238E27FC236}">
                <a16:creationId xmlns:a16="http://schemas.microsoft.com/office/drawing/2014/main" id="{5F62488B-C166-4974-A7FC-42AA372D3AAD}"/>
              </a:ext>
            </a:extLst>
          </p:cNvPr>
          <p:cNvSpPr>
            <a:spLocks noChangeShapeType="1"/>
          </p:cNvSpPr>
          <p:nvPr/>
        </p:nvSpPr>
        <p:spPr bwMode="auto">
          <a:xfrm>
            <a:off x="78314" y="3384209"/>
            <a:ext cx="426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" name="Line 26">
            <a:extLst>
              <a:ext uri="{FF2B5EF4-FFF2-40B4-BE49-F238E27FC236}">
                <a16:creationId xmlns:a16="http://schemas.microsoft.com/office/drawing/2014/main" id="{8AD22268-E583-4960-B607-CF8716883085}"/>
              </a:ext>
            </a:extLst>
          </p:cNvPr>
          <p:cNvSpPr>
            <a:spLocks noChangeShapeType="1"/>
          </p:cNvSpPr>
          <p:nvPr/>
        </p:nvSpPr>
        <p:spPr bwMode="auto">
          <a:xfrm>
            <a:off x="78314" y="3939834"/>
            <a:ext cx="42672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3" name="Line 27">
            <a:extLst>
              <a:ext uri="{FF2B5EF4-FFF2-40B4-BE49-F238E27FC236}">
                <a16:creationId xmlns:a16="http://schemas.microsoft.com/office/drawing/2014/main" id="{D6DEF3F4-8C19-47CE-AF7C-E90DEA1063FC}"/>
              </a:ext>
            </a:extLst>
          </p:cNvPr>
          <p:cNvSpPr>
            <a:spLocks noChangeShapeType="1"/>
          </p:cNvSpPr>
          <p:nvPr/>
        </p:nvSpPr>
        <p:spPr bwMode="auto">
          <a:xfrm>
            <a:off x="78314" y="2822234"/>
            <a:ext cx="0" cy="11176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4" name="Line 28">
            <a:extLst>
              <a:ext uri="{FF2B5EF4-FFF2-40B4-BE49-F238E27FC236}">
                <a16:creationId xmlns:a16="http://schemas.microsoft.com/office/drawing/2014/main" id="{046907FC-C05C-4AF6-9415-4C387C203A5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9314" y="2822234"/>
            <a:ext cx="0" cy="1117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5" name="Line 29">
            <a:extLst>
              <a:ext uri="{FF2B5EF4-FFF2-40B4-BE49-F238E27FC236}">
                <a16:creationId xmlns:a16="http://schemas.microsoft.com/office/drawing/2014/main" id="{C2C24119-C7EE-49E7-B8C4-34E7996CADE3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8914" y="2822234"/>
            <a:ext cx="0" cy="1117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" name="Line 30">
            <a:extLst>
              <a:ext uri="{FF2B5EF4-FFF2-40B4-BE49-F238E27FC236}">
                <a16:creationId xmlns:a16="http://schemas.microsoft.com/office/drawing/2014/main" id="{B0393375-936F-46C4-9FC6-9AC4BF3EBCF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4714" y="2822234"/>
            <a:ext cx="0" cy="1117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7" name="Line 31">
            <a:extLst>
              <a:ext uri="{FF2B5EF4-FFF2-40B4-BE49-F238E27FC236}">
                <a16:creationId xmlns:a16="http://schemas.microsoft.com/office/drawing/2014/main" id="{269C6CB4-E026-4548-8A54-46D2EA8CF1A1}"/>
              </a:ext>
            </a:extLst>
          </p:cNvPr>
          <p:cNvSpPr>
            <a:spLocks noChangeShapeType="1"/>
          </p:cNvSpPr>
          <p:nvPr/>
        </p:nvSpPr>
        <p:spPr bwMode="auto">
          <a:xfrm>
            <a:off x="2440514" y="2822234"/>
            <a:ext cx="0" cy="1117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8" name="Line 32">
            <a:extLst>
              <a:ext uri="{FF2B5EF4-FFF2-40B4-BE49-F238E27FC236}">
                <a16:creationId xmlns:a16="http://schemas.microsoft.com/office/drawing/2014/main" id="{3E794998-DADB-4881-80BD-3250724BA8B1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6314" y="2822234"/>
            <a:ext cx="0" cy="1117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9" name="Line 33">
            <a:extLst>
              <a:ext uri="{FF2B5EF4-FFF2-40B4-BE49-F238E27FC236}">
                <a16:creationId xmlns:a16="http://schemas.microsoft.com/office/drawing/2014/main" id="{8D80A4AF-52BA-4539-92F5-B1963386BE63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5914" y="2822234"/>
            <a:ext cx="0" cy="1117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0" name="Line 34">
            <a:extLst>
              <a:ext uri="{FF2B5EF4-FFF2-40B4-BE49-F238E27FC236}">
                <a16:creationId xmlns:a16="http://schemas.microsoft.com/office/drawing/2014/main" id="{55AAE03A-CCE4-4A00-8F03-4F6EE7B5391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5514" y="2822234"/>
            <a:ext cx="0" cy="11176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" name="Text Box 79">
            <a:extLst>
              <a:ext uri="{FF2B5EF4-FFF2-40B4-BE49-F238E27FC236}">
                <a16:creationId xmlns:a16="http://schemas.microsoft.com/office/drawing/2014/main" id="{CC7F9B01-7673-46EC-81F5-278B13488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833" y="4087238"/>
            <a:ext cx="38123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dirty="0">
                <a:solidFill>
                  <a:srgbClr val="FF0000"/>
                </a:solidFill>
              </a:rPr>
              <a:t>You cannot divide by 0, so you get no coordinate when x takes this value</a:t>
            </a:r>
          </a:p>
        </p:txBody>
      </p:sp>
      <p:pic>
        <p:nvPicPr>
          <p:cNvPr id="62" name="Picture 2" descr="https://upload.wikimedia.org/wikipedia/en/8/80/ST_diagram_of_N2_01.jpg">
            <a:extLst>
              <a:ext uri="{FF2B5EF4-FFF2-40B4-BE49-F238E27FC236}">
                <a16:creationId xmlns:a16="http://schemas.microsoft.com/office/drawing/2014/main" id="{2F82049E-12AC-463A-B031-94064F461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794" y="25003"/>
            <a:ext cx="1067494" cy="80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87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 animBg="1"/>
      <p:bldP spid="10" grpId="0" animBg="1"/>
      <p:bldP spid="11" grpId="0"/>
      <p:bldP spid="12" grpId="0"/>
      <p:bldP spid="31" grpId="0" animBg="1"/>
      <p:bldP spid="32" grpId="0" animBg="1"/>
      <p:bldP spid="33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Prior Knowledge Check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7654" y="1198485"/>
                <a:ext cx="4376692" cy="49962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1) </a:t>
                </a:r>
                <a:r>
                  <a:rPr lang="en-US" sz="1800" dirty="0" err="1">
                    <a:latin typeface="Comic Sans MS" panose="030F0702030302020204" pitchFamily="66" charset="0"/>
                  </a:rPr>
                  <a:t>Factorise</a:t>
                </a:r>
                <a:r>
                  <a:rPr lang="en-US" sz="1800" dirty="0">
                    <a:latin typeface="Comic Sans MS" panose="030F0702030302020204" pitchFamily="66" charset="0"/>
                  </a:rPr>
                  <a:t> these quadratic expressions: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+6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lang="en-GB" sz="1800" dirty="0">
                    <a:latin typeface="Comic Sans MS" panose="030F0702030302020204" pitchFamily="66" charset="0"/>
                  </a:rPr>
                  <a:t>	    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en-GB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2</a:t>
                </a:r>
                <a:r>
                  <a:rPr lang="en-GB" sz="1800" dirty="0">
                    <a:latin typeface="Comic Sans MS" panose="030F0702030302020204" pitchFamily="66" charset="0"/>
                  </a:rPr>
                  <a:t>) Sketch the graphs of the following   functions: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a</a:t>
                </a:r>
                <a:r>
                  <a:rPr lang="en-GB" sz="1800" dirty="0">
                    <a:latin typeface="Comic Sans MS" panose="030F0702030302020204" pitchFamily="66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</m:oMath>
                </a14:m>
                <a:r>
                  <a:rPr lang="en-GB" sz="1800" dirty="0">
                    <a:latin typeface="Comic Sans MS" panose="030F0702030302020204" pitchFamily="66" charset="0"/>
                  </a:rPr>
                  <a:t>  b)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−6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−7</m:t>
                    </m:r>
                  </m:oMath>
                </a14:m>
                <a:endParaRPr lang="en-GB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GB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GB" sz="1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7654" y="1198485"/>
                <a:ext cx="4376692" cy="4996233"/>
              </a:xfrm>
              <a:blipFill>
                <a:blip r:embed="rId2"/>
                <a:stretch>
                  <a:fillRect l="-1114" t="-12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コンテンツ プレースホルダー 2">
                <a:extLst>
                  <a:ext uri="{FF2B5EF4-FFF2-40B4-BE49-F238E27FC236}">
                    <a16:creationId xmlns:a16="http://schemas.microsoft.com/office/drawing/2014/main" id="{D40A0249-365F-4505-ADE9-2806BD82C2A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0" y="1198484"/>
                <a:ext cx="4376692" cy="52378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3) Copy and complete the table below and use it to plot the graph of           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4) </a:t>
                </a:r>
                <a:r>
                  <a:rPr lang="en-GB" sz="1800" dirty="0">
                    <a:latin typeface="Comic Sans MS" panose="030F0702030302020204" pitchFamily="66" charset="0"/>
                  </a:rPr>
                  <a:t>Solve each pair of simultaneous equations: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a</a:t>
                </a:r>
                <a:r>
                  <a:rPr lang="en-GB" sz="1800" dirty="0">
                    <a:latin typeface="Comic Sans MS" panose="030F0702030302020204" pitchFamily="66" charset="0"/>
                  </a:rPr>
                  <a:t>)	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800" dirty="0">
                  <a:latin typeface="Comic Sans MS" panose="030F0702030302020204" pitchFamily="66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 lang="en-GB" sz="1800" dirty="0">
                  <a:latin typeface="Comic Sans MS" panose="030F0702030302020204" pitchFamily="66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b</a:t>
                </a:r>
                <a:r>
                  <a:rPr lang="en-GB" sz="1800" dirty="0">
                    <a:latin typeface="Comic Sans MS" panose="030F0702030302020204" pitchFamily="66" charset="0"/>
                  </a:rPr>
                  <a:t>)	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1800" dirty="0">
                  <a:latin typeface="Comic Sans MS" panose="030F0702030302020204" pitchFamily="66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GB" sz="1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コンテンツ プレースホルダー 2">
                <a:extLst>
                  <a:ext uri="{FF2B5EF4-FFF2-40B4-BE49-F238E27FC236}">
                    <a16:creationId xmlns:a16="http://schemas.microsoft.com/office/drawing/2014/main" id="{D40A0249-365F-4505-ADE9-2806BD82C2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198484"/>
                <a:ext cx="4376692" cy="5237827"/>
              </a:xfrm>
              <a:prstGeom prst="rect">
                <a:avLst/>
              </a:prstGeom>
              <a:blipFill>
                <a:blip r:embed="rId3"/>
                <a:stretch>
                  <a:fillRect l="-1114" t="-11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CBB24C58-8BA6-40E2-B9B8-8D1946F31F59}"/>
                  </a:ext>
                </a:extLst>
              </p:cNvPr>
              <p:cNvSpPr txBox="1"/>
              <p:nvPr/>
            </p:nvSpPr>
            <p:spPr>
              <a:xfrm>
                <a:off x="97654" y="2154716"/>
                <a:ext cx="16910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+5)(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+1)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CBB24C58-8BA6-40E2-B9B8-8D1946F31F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54" y="2154716"/>
                <a:ext cx="1691040" cy="369332"/>
              </a:xfrm>
              <a:prstGeom prst="rect">
                <a:avLst/>
              </a:prstGeom>
              <a:blipFill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DCD0553D-9CF8-4EEB-979E-575CB01D1A36}"/>
                  </a:ext>
                </a:extLst>
              </p:cNvPr>
              <p:cNvSpPr txBox="1"/>
              <p:nvPr/>
            </p:nvSpPr>
            <p:spPr>
              <a:xfrm>
                <a:off x="2286000" y="2154716"/>
                <a:ext cx="16910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−3)(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DCD0553D-9CF8-4EEB-979E-575CB01D1A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2154716"/>
                <a:ext cx="1691040" cy="369332"/>
              </a:xfrm>
              <a:prstGeom prst="rect">
                <a:avLst/>
              </a:prstGeom>
              <a:blipFill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500E218A-B30C-4CC0-8DFD-2CAC154E1097}"/>
              </a:ext>
            </a:extLst>
          </p:cNvPr>
          <p:cNvGrpSpPr/>
          <p:nvPr/>
        </p:nvGrpSpPr>
        <p:grpSpPr>
          <a:xfrm>
            <a:off x="628650" y="4216894"/>
            <a:ext cx="1518082" cy="1606858"/>
            <a:chOff x="3320248" y="2547891"/>
            <a:chExt cx="763480" cy="763480"/>
          </a:xfrm>
        </p:grpSpPr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F16A3F63-1305-4142-9BEE-AFFC663408A7}"/>
                </a:ext>
              </a:extLst>
            </p:cNvPr>
            <p:cNvCxnSpPr/>
            <p:nvPr/>
          </p:nvCxnSpPr>
          <p:spPr>
            <a:xfrm>
              <a:off x="3701988" y="2547891"/>
              <a:ext cx="0" cy="76348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686B14CB-23D9-4DB6-998E-1FB416FF5FE7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701988" y="2547891"/>
              <a:ext cx="0" cy="76348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4287FE52-C8A5-4A35-96D2-C54CA3E5C9CC}"/>
              </a:ext>
            </a:extLst>
          </p:cNvPr>
          <p:cNvSpPr/>
          <p:nvPr/>
        </p:nvSpPr>
        <p:spPr>
          <a:xfrm>
            <a:off x="874729" y="4341180"/>
            <a:ext cx="1180730" cy="1309214"/>
          </a:xfrm>
          <a:custGeom>
            <a:avLst/>
            <a:gdLst>
              <a:gd name="connsiteX0" fmla="*/ 0 w 1837678"/>
              <a:gd name="connsiteY0" fmla="*/ 0 h 1766657"/>
              <a:gd name="connsiteX1" fmla="*/ 932156 w 1837678"/>
              <a:gd name="connsiteY1" fmla="*/ 1766656 h 1766657"/>
              <a:gd name="connsiteX2" fmla="*/ 1837678 w 1837678"/>
              <a:gd name="connsiteY2" fmla="*/ 8878 h 1766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37678" h="1766657">
                <a:moveTo>
                  <a:pt x="0" y="0"/>
                </a:moveTo>
                <a:cubicBezTo>
                  <a:pt x="312938" y="882588"/>
                  <a:pt x="625876" y="1765176"/>
                  <a:pt x="932156" y="1766656"/>
                </a:cubicBezTo>
                <a:cubicBezTo>
                  <a:pt x="1238436" y="1768136"/>
                  <a:pt x="1538057" y="888507"/>
                  <a:pt x="1837678" y="8878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09D19384-FBB9-4097-AE52-F86DF89675B3}"/>
              </a:ext>
            </a:extLst>
          </p:cNvPr>
          <p:cNvGrpSpPr/>
          <p:nvPr/>
        </p:nvGrpSpPr>
        <p:grpSpPr>
          <a:xfrm>
            <a:off x="2677728" y="4216894"/>
            <a:ext cx="1518082" cy="1606858"/>
            <a:chOff x="3320248" y="2547891"/>
            <a:chExt cx="763480" cy="763480"/>
          </a:xfrm>
        </p:grpSpPr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331C22B4-2D3F-4A63-B378-BC1C295140F6}"/>
                </a:ext>
              </a:extLst>
            </p:cNvPr>
            <p:cNvCxnSpPr/>
            <p:nvPr/>
          </p:nvCxnSpPr>
          <p:spPr>
            <a:xfrm>
              <a:off x="3701988" y="2547891"/>
              <a:ext cx="0" cy="76348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2D0F031D-1CBA-441B-86B7-8853E483684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701988" y="2547891"/>
              <a:ext cx="0" cy="76348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FD809D63-90B0-40B8-9E17-E038B626E873}"/>
              </a:ext>
            </a:extLst>
          </p:cNvPr>
          <p:cNvSpPr/>
          <p:nvPr/>
        </p:nvSpPr>
        <p:spPr>
          <a:xfrm>
            <a:off x="3112734" y="4341180"/>
            <a:ext cx="1180730" cy="1309214"/>
          </a:xfrm>
          <a:custGeom>
            <a:avLst/>
            <a:gdLst>
              <a:gd name="connsiteX0" fmla="*/ 0 w 1837678"/>
              <a:gd name="connsiteY0" fmla="*/ 0 h 1766657"/>
              <a:gd name="connsiteX1" fmla="*/ 932156 w 1837678"/>
              <a:gd name="connsiteY1" fmla="*/ 1766656 h 1766657"/>
              <a:gd name="connsiteX2" fmla="*/ 1837678 w 1837678"/>
              <a:gd name="connsiteY2" fmla="*/ 8878 h 1766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37678" h="1766657">
                <a:moveTo>
                  <a:pt x="0" y="0"/>
                </a:moveTo>
                <a:cubicBezTo>
                  <a:pt x="312938" y="882588"/>
                  <a:pt x="625876" y="1765176"/>
                  <a:pt x="932156" y="1766656"/>
                </a:cubicBezTo>
                <a:cubicBezTo>
                  <a:pt x="1238436" y="1768136"/>
                  <a:pt x="1538057" y="888507"/>
                  <a:pt x="1837678" y="8878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FDC59B76-555F-44F7-BA95-01A46D37D699}"/>
                  </a:ext>
                </a:extLst>
              </p:cNvPr>
              <p:cNvSpPr txBox="1"/>
              <p:nvPr/>
            </p:nvSpPr>
            <p:spPr>
              <a:xfrm>
                <a:off x="673143" y="4989251"/>
                <a:ext cx="54006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FDC59B76-555F-44F7-BA95-01A46D37D6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43" y="4989251"/>
                <a:ext cx="540061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9A086F75-7F4D-4A1E-8BF5-1293C7AD6665}"/>
                  </a:ext>
                </a:extLst>
              </p:cNvPr>
              <p:cNvSpPr txBox="1"/>
              <p:nvPr/>
            </p:nvSpPr>
            <p:spPr>
              <a:xfrm>
                <a:off x="1667379" y="4989250"/>
                <a:ext cx="54006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9A086F75-7F4D-4A1E-8BF5-1293C7AD66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7379" y="4989250"/>
                <a:ext cx="540061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9A1C9D9C-149D-411A-8B74-8DDDCE2E75E7}"/>
                  </a:ext>
                </a:extLst>
              </p:cNvPr>
              <p:cNvSpPr txBox="1"/>
              <p:nvPr/>
            </p:nvSpPr>
            <p:spPr>
              <a:xfrm>
                <a:off x="943173" y="5507196"/>
                <a:ext cx="54006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9A1C9D9C-149D-411A-8B74-8DDDCE2E75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173" y="5507196"/>
                <a:ext cx="540061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CE244DE8-FAA3-4054-AECF-CBEDCAFE7F6A}"/>
                  </a:ext>
                </a:extLst>
              </p:cNvPr>
              <p:cNvSpPr txBox="1"/>
              <p:nvPr/>
            </p:nvSpPr>
            <p:spPr>
              <a:xfrm>
                <a:off x="2901891" y="4989249"/>
                <a:ext cx="54006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CE244DE8-FAA3-4054-AECF-CBEDCAFE7F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1891" y="4989249"/>
                <a:ext cx="540061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193C4B60-D0B2-4FFD-882D-870151F28E9F}"/>
                  </a:ext>
                </a:extLst>
              </p:cNvPr>
              <p:cNvSpPr txBox="1"/>
              <p:nvPr/>
            </p:nvSpPr>
            <p:spPr>
              <a:xfrm>
                <a:off x="3899399" y="4997284"/>
                <a:ext cx="54006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193C4B60-D0B2-4FFD-882D-870151F28E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9399" y="4997284"/>
                <a:ext cx="540061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045C087C-7EE2-4977-80D2-18871F12E67B}"/>
                  </a:ext>
                </a:extLst>
              </p:cNvPr>
              <p:cNvSpPr txBox="1"/>
              <p:nvPr/>
            </p:nvSpPr>
            <p:spPr>
              <a:xfrm>
                <a:off x="2999666" y="5183968"/>
                <a:ext cx="54006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045C087C-7EE2-4977-80D2-18871F12E6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9666" y="5183968"/>
                <a:ext cx="540061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9F44676B-5994-4975-83E7-EC1B611B6B8E}"/>
                  </a:ext>
                </a:extLst>
              </p:cNvPr>
              <p:cNvSpPr txBox="1"/>
              <p:nvPr/>
            </p:nvSpPr>
            <p:spPr>
              <a:xfrm>
                <a:off x="1359433" y="5605522"/>
                <a:ext cx="115595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,−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𝟐𝟓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9F44676B-5994-4975-83E7-EC1B611B6B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433" y="5605522"/>
                <a:ext cx="1155952" cy="307777"/>
              </a:xfrm>
              <a:prstGeom prst="rect">
                <a:avLst/>
              </a:prstGeom>
              <a:blipFill>
                <a:blip r:embed="rId12"/>
                <a:stretch>
                  <a:fillRect r="-2632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97EA1402-F19B-47D4-BF82-568FCB4A380C}"/>
                  </a:ext>
                </a:extLst>
              </p:cNvPr>
              <p:cNvSpPr txBox="1"/>
              <p:nvPr/>
            </p:nvSpPr>
            <p:spPr>
              <a:xfrm>
                <a:off x="3420679" y="5634857"/>
                <a:ext cx="92138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,−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𝟏𝟔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97EA1402-F19B-47D4-BF82-568FCB4A38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679" y="5634857"/>
                <a:ext cx="921384" cy="307777"/>
              </a:xfrm>
              <a:prstGeom prst="rect">
                <a:avLst/>
              </a:prstGeom>
              <a:blipFill>
                <a:blip r:embed="rId13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5E200A88-6A31-4AD3-8870-AA4EAE021774}"/>
                  </a:ext>
                </a:extLst>
              </p:cNvPr>
              <p:cNvSpPr txBox="1"/>
              <p:nvPr/>
            </p:nvSpPr>
            <p:spPr>
              <a:xfrm>
                <a:off x="6548392" y="5112360"/>
                <a:ext cx="16537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5E200A88-6A31-4AD3-8870-AA4EAE0217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8392" y="5112360"/>
                <a:ext cx="1653792" cy="369332"/>
              </a:xfrm>
              <a:prstGeom prst="rect">
                <a:avLst/>
              </a:prstGeom>
              <a:blipFill>
                <a:blip r:embed="rId14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D9B83CB5-C925-45C4-B30A-4688A2DEF9FA}"/>
                  </a:ext>
                </a:extLst>
              </p:cNvPr>
              <p:cNvSpPr txBox="1"/>
              <p:nvPr/>
            </p:nvSpPr>
            <p:spPr>
              <a:xfrm>
                <a:off x="6643253" y="5814973"/>
                <a:ext cx="16537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D9B83CB5-C925-45C4-B30A-4688A2DEF9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253" y="5814973"/>
                <a:ext cx="1653792" cy="369332"/>
              </a:xfrm>
              <a:prstGeom prst="rect">
                <a:avLst/>
              </a:prstGeom>
              <a:blipFill>
                <a:blip r:embed="rId15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12">
            <a:extLst>
              <a:ext uri="{FF2B5EF4-FFF2-40B4-BE49-F238E27FC236}">
                <a16:creationId xmlns:a16="http://schemas.microsoft.com/office/drawing/2014/main" id="{86EDC983-1700-4579-AB81-CA1B17EBE26D}"/>
              </a:ext>
            </a:extLst>
          </p:cNvPr>
          <p:cNvSpPr/>
          <p:nvPr/>
        </p:nvSpPr>
        <p:spPr>
          <a:xfrm>
            <a:off x="4681492" y="2120213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13">
            <a:extLst>
              <a:ext uri="{FF2B5EF4-FFF2-40B4-BE49-F238E27FC236}">
                <a16:creationId xmlns:a16="http://schemas.microsoft.com/office/drawing/2014/main" id="{4399B450-45EC-4279-9733-7A4EF7E0EC5B}"/>
              </a:ext>
            </a:extLst>
          </p:cNvPr>
          <p:cNvSpPr/>
          <p:nvPr/>
        </p:nvSpPr>
        <p:spPr>
          <a:xfrm>
            <a:off x="4681492" y="2425013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14">
            <a:extLst>
              <a:ext uri="{FF2B5EF4-FFF2-40B4-BE49-F238E27FC236}">
                <a16:creationId xmlns:a16="http://schemas.microsoft.com/office/drawing/2014/main" id="{499771C2-173C-4DF6-8D74-610A1E533E3D}"/>
              </a:ext>
            </a:extLst>
          </p:cNvPr>
          <p:cNvSpPr/>
          <p:nvPr/>
        </p:nvSpPr>
        <p:spPr>
          <a:xfrm>
            <a:off x="5214892" y="2425013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28" name="Rectangle 15">
            <a:extLst>
              <a:ext uri="{FF2B5EF4-FFF2-40B4-BE49-F238E27FC236}">
                <a16:creationId xmlns:a16="http://schemas.microsoft.com/office/drawing/2014/main" id="{AF0B70F9-8273-48B9-A2B3-3598DCCEED6F}"/>
              </a:ext>
            </a:extLst>
          </p:cNvPr>
          <p:cNvSpPr/>
          <p:nvPr/>
        </p:nvSpPr>
        <p:spPr>
          <a:xfrm>
            <a:off x="5214892" y="2120213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16">
            <a:extLst>
              <a:ext uri="{FF2B5EF4-FFF2-40B4-BE49-F238E27FC236}">
                <a16:creationId xmlns:a16="http://schemas.microsoft.com/office/drawing/2014/main" id="{EA013BF4-18F8-4336-B9EA-DB451D316DA5}"/>
              </a:ext>
            </a:extLst>
          </p:cNvPr>
          <p:cNvSpPr/>
          <p:nvPr/>
        </p:nvSpPr>
        <p:spPr>
          <a:xfrm>
            <a:off x="5748292" y="2120213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17">
            <a:extLst>
              <a:ext uri="{FF2B5EF4-FFF2-40B4-BE49-F238E27FC236}">
                <a16:creationId xmlns:a16="http://schemas.microsoft.com/office/drawing/2014/main" id="{C3E70FB9-7C8B-43FC-AB3E-A8B160BC4971}"/>
              </a:ext>
            </a:extLst>
          </p:cNvPr>
          <p:cNvSpPr/>
          <p:nvPr/>
        </p:nvSpPr>
        <p:spPr>
          <a:xfrm>
            <a:off x="5748292" y="2425013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31" name="Rectangle 18">
            <a:extLst>
              <a:ext uri="{FF2B5EF4-FFF2-40B4-BE49-F238E27FC236}">
                <a16:creationId xmlns:a16="http://schemas.microsoft.com/office/drawing/2014/main" id="{5B52563F-8E09-4910-B362-DEDD270BA5AB}"/>
              </a:ext>
            </a:extLst>
          </p:cNvPr>
          <p:cNvSpPr/>
          <p:nvPr/>
        </p:nvSpPr>
        <p:spPr>
          <a:xfrm>
            <a:off x="6281692" y="2425013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32" name="Rectangle 19">
            <a:extLst>
              <a:ext uri="{FF2B5EF4-FFF2-40B4-BE49-F238E27FC236}">
                <a16:creationId xmlns:a16="http://schemas.microsoft.com/office/drawing/2014/main" id="{685BF683-1188-425B-9666-7650C9525EAD}"/>
              </a:ext>
            </a:extLst>
          </p:cNvPr>
          <p:cNvSpPr/>
          <p:nvPr/>
        </p:nvSpPr>
        <p:spPr>
          <a:xfrm>
            <a:off x="6281692" y="2120213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20">
            <a:extLst>
              <a:ext uri="{FF2B5EF4-FFF2-40B4-BE49-F238E27FC236}">
                <a16:creationId xmlns:a16="http://schemas.microsoft.com/office/drawing/2014/main" id="{B8EFE568-233E-4874-A450-C81FABD7E39F}"/>
              </a:ext>
            </a:extLst>
          </p:cNvPr>
          <p:cNvSpPr/>
          <p:nvPr/>
        </p:nvSpPr>
        <p:spPr>
          <a:xfrm>
            <a:off x="6815092" y="2120213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21">
            <a:extLst>
              <a:ext uri="{FF2B5EF4-FFF2-40B4-BE49-F238E27FC236}">
                <a16:creationId xmlns:a16="http://schemas.microsoft.com/office/drawing/2014/main" id="{B0D1EC94-AB01-46F9-93EC-FBBD40A6A6BC}"/>
              </a:ext>
            </a:extLst>
          </p:cNvPr>
          <p:cNvSpPr/>
          <p:nvPr/>
        </p:nvSpPr>
        <p:spPr>
          <a:xfrm>
            <a:off x="6815092" y="2425013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35" name="Rectangle 22">
            <a:extLst>
              <a:ext uri="{FF2B5EF4-FFF2-40B4-BE49-F238E27FC236}">
                <a16:creationId xmlns:a16="http://schemas.microsoft.com/office/drawing/2014/main" id="{6000C037-C986-4939-90DB-E3AA85316B5D}"/>
              </a:ext>
            </a:extLst>
          </p:cNvPr>
          <p:cNvSpPr/>
          <p:nvPr/>
        </p:nvSpPr>
        <p:spPr>
          <a:xfrm>
            <a:off x="7348492" y="2425013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36" name="Rectangle 23">
            <a:extLst>
              <a:ext uri="{FF2B5EF4-FFF2-40B4-BE49-F238E27FC236}">
                <a16:creationId xmlns:a16="http://schemas.microsoft.com/office/drawing/2014/main" id="{23A8F449-A975-42C7-B175-1281F6ED98C1}"/>
              </a:ext>
            </a:extLst>
          </p:cNvPr>
          <p:cNvSpPr/>
          <p:nvPr/>
        </p:nvSpPr>
        <p:spPr>
          <a:xfrm>
            <a:off x="7348492" y="2120213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24">
            <a:extLst>
              <a:ext uri="{FF2B5EF4-FFF2-40B4-BE49-F238E27FC236}">
                <a16:creationId xmlns:a16="http://schemas.microsoft.com/office/drawing/2014/main" id="{A1047093-D87B-4916-B88E-A97E89AF7D42}"/>
              </a:ext>
            </a:extLst>
          </p:cNvPr>
          <p:cNvSpPr/>
          <p:nvPr/>
        </p:nvSpPr>
        <p:spPr>
          <a:xfrm>
            <a:off x="7881892" y="2425013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38" name="Rectangle 25">
            <a:extLst>
              <a:ext uri="{FF2B5EF4-FFF2-40B4-BE49-F238E27FC236}">
                <a16:creationId xmlns:a16="http://schemas.microsoft.com/office/drawing/2014/main" id="{B45D9EA9-A56C-4A56-B9C8-F2D3413938DD}"/>
              </a:ext>
            </a:extLst>
          </p:cNvPr>
          <p:cNvSpPr/>
          <p:nvPr/>
        </p:nvSpPr>
        <p:spPr>
          <a:xfrm>
            <a:off x="7881892" y="2120213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26">
            <a:extLst>
              <a:ext uri="{FF2B5EF4-FFF2-40B4-BE49-F238E27FC236}">
                <a16:creationId xmlns:a16="http://schemas.microsoft.com/office/drawing/2014/main" id="{7B058B77-565C-43AB-8FC8-FEC30AC0375C}"/>
              </a:ext>
            </a:extLst>
          </p:cNvPr>
          <p:cNvSpPr/>
          <p:nvPr/>
        </p:nvSpPr>
        <p:spPr>
          <a:xfrm>
            <a:off x="8415292" y="2425013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40" name="Rectangle 27">
            <a:extLst>
              <a:ext uri="{FF2B5EF4-FFF2-40B4-BE49-F238E27FC236}">
                <a16:creationId xmlns:a16="http://schemas.microsoft.com/office/drawing/2014/main" id="{B135FC5A-2967-470D-883E-F61F3B01C5D0}"/>
              </a:ext>
            </a:extLst>
          </p:cNvPr>
          <p:cNvSpPr/>
          <p:nvPr/>
        </p:nvSpPr>
        <p:spPr>
          <a:xfrm>
            <a:off x="8415292" y="2120213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28">
                <a:extLst>
                  <a:ext uri="{FF2B5EF4-FFF2-40B4-BE49-F238E27FC236}">
                    <a16:creationId xmlns:a16="http://schemas.microsoft.com/office/drawing/2014/main" id="{8D1FCAB7-9F67-4203-A7F1-36052B4F9790}"/>
                  </a:ext>
                </a:extLst>
              </p:cNvPr>
              <p:cNvSpPr txBox="1"/>
              <p:nvPr/>
            </p:nvSpPr>
            <p:spPr>
              <a:xfrm>
                <a:off x="4768577" y="2054900"/>
                <a:ext cx="3679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41" name="TextBox 28">
                <a:extLst>
                  <a:ext uri="{FF2B5EF4-FFF2-40B4-BE49-F238E27FC236}">
                    <a16:creationId xmlns:a16="http://schemas.microsoft.com/office/drawing/2014/main" id="{8D1FCAB7-9F67-4203-A7F1-36052B4F97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8577" y="2054900"/>
                <a:ext cx="367986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29">
                <a:extLst>
                  <a:ext uri="{FF2B5EF4-FFF2-40B4-BE49-F238E27FC236}">
                    <a16:creationId xmlns:a16="http://schemas.microsoft.com/office/drawing/2014/main" id="{32B08C2F-6507-4D25-9D2D-DBA0D7E7F52A}"/>
                  </a:ext>
                </a:extLst>
              </p:cNvPr>
              <p:cNvSpPr txBox="1"/>
              <p:nvPr/>
            </p:nvSpPr>
            <p:spPr>
              <a:xfrm>
                <a:off x="4757692" y="2348813"/>
                <a:ext cx="3754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42" name="TextBox 29">
                <a:extLst>
                  <a:ext uri="{FF2B5EF4-FFF2-40B4-BE49-F238E27FC236}">
                    <a16:creationId xmlns:a16="http://schemas.microsoft.com/office/drawing/2014/main" id="{32B08C2F-6507-4D25-9D2D-DBA0D7E7F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7692" y="2348813"/>
                <a:ext cx="375423" cy="369332"/>
              </a:xfrm>
              <a:prstGeom prst="rect">
                <a:avLst/>
              </a:prstGeom>
              <a:blipFill>
                <a:blip r:embed="rId17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30">
                <a:extLst>
                  <a:ext uri="{FF2B5EF4-FFF2-40B4-BE49-F238E27FC236}">
                    <a16:creationId xmlns:a16="http://schemas.microsoft.com/office/drawing/2014/main" id="{B0E0F475-7FBB-45D2-9290-0505B90FB2DA}"/>
                  </a:ext>
                </a:extLst>
              </p:cNvPr>
              <p:cNvSpPr txBox="1"/>
              <p:nvPr/>
            </p:nvSpPr>
            <p:spPr>
              <a:xfrm>
                <a:off x="5153210" y="2113281"/>
                <a:ext cx="6410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/>
                        </a:rPr>
                        <m:t>−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43" name="TextBox 30">
                <a:extLst>
                  <a:ext uri="{FF2B5EF4-FFF2-40B4-BE49-F238E27FC236}">
                    <a16:creationId xmlns:a16="http://schemas.microsoft.com/office/drawing/2014/main" id="{B0E0F475-7FBB-45D2-9290-0505B90FB2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3210" y="2113281"/>
                <a:ext cx="641008" cy="30777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31">
                <a:extLst>
                  <a:ext uri="{FF2B5EF4-FFF2-40B4-BE49-F238E27FC236}">
                    <a16:creationId xmlns:a16="http://schemas.microsoft.com/office/drawing/2014/main" id="{8E17C5D3-1F71-4EAA-AAAE-088692C8DFF5}"/>
                  </a:ext>
                </a:extLst>
              </p:cNvPr>
              <p:cNvSpPr txBox="1"/>
              <p:nvPr/>
            </p:nvSpPr>
            <p:spPr>
              <a:xfrm>
                <a:off x="5782538" y="2102396"/>
                <a:ext cx="46679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/>
                        </a:rPr>
                        <m:t>−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44" name="TextBox 31">
                <a:extLst>
                  <a:ext uri="{FF2B5EF4-FFF2-40B4-BE49-F238E27FC236}">
                    <a16:creationId xmlns:a16="http://schemas.microsoft.com/office/drawing/2014/main" id="{8E17C5D3-1F71-4EAA-AAAE-088692C8DF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2538" y="2102396"/>
                <a:ext cx="466794" cy="30777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32">
                <a:extLst>
                  <a:ext uri="{FF2B5EF4-FFF2-40B4-BE49-F238E27FC236}">
                    <a16:creationId xmlns:a16="http://schemas.microsoft.com/office/drawing/2014/main" id="{6CE93792-E31C-450C-B8D4-7AEC31F7245A}"/>
                  </a:ext>
                </a:extLst>
              </p:cNvPr>
              <p:cNvSpPr txBox="1"/>
              <p:nvPr/>
            </p:nvSpPr>
            <p:spPr>
              <a:xfrm>
                <a:off x="6236763" y="2102396"/>
                <a:ext cx="6410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/>
                        </a:rPr>
                        <m:t>−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45" name="TextBox 32">
                <a:extLst>
                  <a:ext uri="{FF2B5EF4-FFF2-40B4-BE49-F238E27FC236}">
                    <a16:creationId xmlns:a16="http://schemas.microsoft.com/office/drawing/2014/main" id="{6CE93792-E31C-450C-B8D4-7AEC31F724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6763" y="2102396"/>
                <a:ext cx="641008" cy="30777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33">
                <a:extLst>
                  <a:ext uri="{FF2B5EF4-FFF2-40B4-BE49-F238E27FC236}">
                    <a16:creationId xmlns:a16="http://schemas.microsoft.com/office/drawing/2014/main" id="{ED766709-855D-4C80-99FD-6E9B5CC0AD9F}"/>
                  </a:ext>
                </a:extLst>
              </p:cNvPr>
              <p:cNvSpPr txBox="1"/>
              <p:nvPr/>
            </p:nvSpPr>
            <p:spPr>
              <a:xfrm>
                <a:off x="6910131" y="2102396"/>
                <a:ext cx="3321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46" name="TextBox 33">
                <a:extLst>
                  <a:ext uri="{FF2B5EF4-FFF2-40B4-BE49-F238E27FC236}">
                    <a16:creationId xmlns:a16="http://schemas.microsoft.com/office/drawing/2014/main" id="{ED766709-855D-4C80-99FD-6E9B5CC0AD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0131" y="2102396"/>
                <a:ext cx="332142" cy="30777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34">
                <a:extLst>
                  <a:ext uri="{FF2B5EF4-FFF2-40B4-BE49-F238E27FC236}">
                    <a16:creationId xmlns:a16="http://schemas.microsoft.com/office/drawing/2014/main" id="{8B86AA7A-928A-47B8-8328-212A69FBF1E0}"/>
                  </a:ext>
                </a:extLst>
              </p:cNvPr>
              <p:cNvSpPr txBox="1"/>
              <p:nvPr/>
            </p:nvSpPr>
            <p:spPr>
              <a:xfrm>
                <a:off x="7362013" y="2102396"/>
                <a:ext cx="50635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47" name="TextBox 34">
                <a:extLst>
                  <a:ext uri="{FF2B5EF4-FFF2-40B4-BE49-F238E27FC236}">
                    <a16:creationId xmlns:a16="http://schemas.microsoft.com/office/drawing/2014/main" id="{8B86AA7A-928A-47B8-8328-212A69FBF1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2013" y="2102396"/>
                <a:ext cx="506357" cy="307777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35">
                <a:extLst>
                  <a:ext uri="{FF2B5EF4-FFF2-40B4-BE49-F238E27FC236}">
                    <a16:creationId xmlns:a16="http://schemas.microsoft.com/office/drawing/2014/main" id="{63CD1B30-BCA4-45E5-9E2C-E9883DF3AEC7}"/>
                  </a:ext>
                </a:extLst>
              </p:cNvPr>
              <p:cNvSpPr txBox="1"/>
              <p:nvPr/>
            </p:nvSpPr>
            <p:spPr>
              <a:xfrm>
                <a:off x="7987386" y="2103424"/>
                <a:ext cx="3321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48" name="TextBox 35">
                <a:extLst>
                  <a:ext uri="{FF2B5EF4-FFF2-40B4-BE49-F238E27FC236}">
                    <a16:creationId xmlns:a16="http://schemas.microsoft.com/office/drawing/2014/main" id="{63CD1B30-BCA4-45E5-9E2C-E9883DF3AE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7386" y="2103424"/>
                <a:ext cx="332142" cy="307777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36">
                <a:extLst>
                  <a:ext uri="{FF2B5EF4-FFF2-40B4-BE49-F238E27FC236}">
                    <a16:creationId xmlns:a16="http://schemas.microsoft.com/office/drawing/2014/main" id="{B024F3D3-A0D7-455B-81A4-CEE1209FD03C}"/>
                  </a:ext>
                </a:extLst>
              </p:cNvPr>
              <p:cNvSpPr txBox="1"/>
              <p:nvPr/>
            </p:nvSpPr>
            <p:spPr>
              <a:xfrm>
                <a:off x="8428076" y="2102396"/>
                <a:ext cx="50635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49" name="TextBox 36">
                <a:extLst>
                  <a:ext uri="{FF2B5EF4-FFF2-40B4-BE49-F238E27FC236}">
                    <a16:creationId xmlns:a16="http://schemas.microsoft.com/office/drawing/2014/main" id="{B024F3D3-A0D7-455B-81A4-CEE1209FD0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8076" y="2102396"/>
                <a:ext cx="506357" cy="307777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37">
                <a:extLst>
                  <a:ext uri="{FF2B5EF4-FFF2-40B4-BE49-F238E27FC236}">
                    <a16:creationId xmlns:a16="http://schemas.microsoft.com/office/drawing/2014/main" id="{28AAEF34-FEFA-4E72-B1A8-2036BB0BA106}"/>
                  </a:ext>
                </a:extLst>
              </p:cNvPr>
              <p:cNvSpPr txBox="1"/>
              <p:nvPr/>
            </p:nvSpPr>
            <p:spPr>
              <a:xfrm>
                <a:off x="6874565" y="2425013"/>
                <a:ext cx="42672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sz="1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TextBox 37">
                <a:extLst>
                  <a:ext uri="{FF2B5EF4-FFF2-40B4-BE49-F238E27FC236}">
                    <a16:creationId xmlns:a16="http://schemas.microsoft.com/office/drawing/2014/main" id="{28AAEF34-FEFA-4E72-B1A8-2036BB0BA1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4565" y="2425013"/>
                <a:ext cx="426720" cy="276999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38">
                <a:extLst>
                  <a:ext uri="{FF2B5EF4-FFF2-40B4-BE49-F238E27FC236}">
                    <a16:creationId xmlns:a16="http://schemas.microsoft.com/office/drawing/2014/main" id="{0FBFEEF2-1B8F-4263-9930-A890831C30BB}"/>
                  </a:ext>
                </a:extLst>
              </p:cNvPr>
              <p:cNvSpPr txBox="1"/>
              <p:nvPr/>
            </p:nvSpPr>
            <p:spPr>
              <a:xfrm>
                <a:off x="7233029" y="2418080"/>
                <a:ext cx="75854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1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𝟑𝟕𝟓</m:t>
                      </m:r>
                    </m:oMath>
                  </m:oMathPara>
                </a14:m>
                <a:endParaRPr lang="en-GB" sz="1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TextBox 38">
                <a:extLst>
                  <a:ext uri="{FF2B5EF4-FFF2-40B4-BE49-F238E27FC236}">
                    <a16:creationId xmlns:a16="http://schemas.microsoft.com/office/drawing/2014/main" id="{0FBFEEF2-1B8F-4263-9930-A890831C30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3029" y="2418080"/>
                <a:ext cx="758541" cy="276999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39">
                <a:extLst>
                  <a:ext uri="{FF2B5EF4-FFF2-40B4-BE49-F238E27FC236}">
                    <a16:creationId xmlns:a16="http://schemas.microsoft.com/office/drawing/2014/main" id="{5DDCAA0C-8B8C-40DC-B845-2CE750FE9786}"/>
                  </a:ext>
                </a:extLst>
              </p:cNvPr>
              <p:cNvSpPr txBox="1"/>
              <p:nvPr/>
            </p:nvSpPr>
            <p:spPr>
              <a:xfrm>
                <a:off x="8003428" y="2418080"/>
                <a:ext cx="31130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sz="1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2" name="TextBox 39">
                <a:extLst>
                  <a:ext uri="{FF2B5EF4-FFF2-40B4-BE49-F238E27FC236}">
                    <a16:creationId xmlns:a16="http://schemas.microsoft.com/office/drawing/2014/main" id="{5DDCAA0C-8B8C-40DC-B845-2CE750FE97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3428" y="2418080"/>
                <a:ext cx="311304" cy="276999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40">
                <a:extLst>
                  <a:ext uri="{FF2B5EF4-FFF2-40B4-BE49-F238E27FC236}">
                    <a16:creationId xmlns:a16="http://schemas.microsoft.com/office/drawing/2014/main" id="{DCFF6289-FF1D-42C2-BE19-1455F8A0AB92}"/>
                  </a:ext>
                </a:extLst>
              </p:cNvPr>
              <p:cNvSpPr txBox="1"/>
              <p:nvPr/>
            </p:nvSpPr>
            <p:spPr>
              <a:xfrm>
                <a:off x="8359691" y="2418079"/>
                <a:ext cx="64312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𝟖𝟕𝟓</m:t>
                      </m:r>
                    </m:oMath>
                  </m:oMathPara>
                </a14:m>
                <a:endParaRPr lang="en-GB" sz="1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3" name="TextBox 40">
                <a:extLst>
                  <a:ext uri="{FF2B5EF4-FFF2-40B4-BE49-F238E27FC236}">
                    <a16:creationId xmlns:a16="http://schemas.microsoft.com/office/drawing/2014/main" id="{DCFF6289-FF1D-42C2-BE19-1455F8A0AB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9691" y="2418079"/>
                <a:ext cx="643125" cy="276999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41">
                <a:extLst>
                  <a:ext uri="{FF2B5EF4-FFF2-40B4-BE49-F238E27FC236}">
                    <a16:creationId xmlns:a16="http://schemas.microsoft.com/office/drawing/2014/main" id="{49AFAA15-F002-40A4-9E06-89C8F8BF23F8}"/>
                  </a:ext>
                </a:extLst>
              </p:cNvPr>
              <p:cNvSpPr txBox="1"/>
              <p:nvPr/>
            </p:nvSpPr>
            <p:spPr>
              <a:xfrm>
                <a:off x="6169866" y="2427990"/>
                <a:ext cx="75854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𝟔𝟐𝟓</m:t>
                      </m:r>
                    </m:oMath>
                  </m:oMathPara>
                </a14:m>
                <a:endParaRPr lang="en-GB" sz="1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4" name="TextBox 41">
                <a:extLst>
                  <a:ext uri="{FF2B5EF4-FFF2-40B4-BE49-F238E27FC236}">
                    <a16:creationId xmlns:a16="http://schemas.microsoft.com/office/drawing/2014/main" id="{49AFAA15-F002-40A4-9E06-89C8F8BF23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9866" y="2427990"/>
                <a:ext cx="758541" cy="276999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42">
                <a:extLst>
                  <a:ext uri="{FF2B5EF4-FFF2-40B4-BE49-F238E27FC236}">
                    <a16:creationId xmlns:a16="http://schemas.microsoft.com/office/drawing/2014/main" id="{3A8DEB79-484F-4E4E-A121-9B8BE33F03D8}"/>
                  </a:ext>
                </a:extLst>
              </p:cNvPr>
              <p:cNvSpPr txBox="1"/>
              <p:nvPr/>
            </p:nvSpPr>
            <p:spPr>
              <a:xfrm>
                <a:off x="5831811" y="2435057"/>
                <a:ext cx="42672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GB" sz="1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5" name="TextBox 42">
                <a:extLst>
                  <a:ext uri="{FF2B5EF4-FFF2-40B4-BE49-F238E27FC236}">
                    <a16:creationId xmlns:a16="http://schemas.microsoft.com/office/drawing/2014/main" id="{3A8DEB79-484F-4E4E-A121-9B8BE33F03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1811" y="2435057"/>
                <a:ext cx="426720" cy="276999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43">
                <a:extLst>
                  <a:ext uri="{FF2B5EF4-FFF2-40B4-BE49-F238E27FC236}">
                    <a16:creationId xmlns:a16="http://schemas.microsoft.com/office/drawing/2014/main" id="{B9326E2E-9FB2-455D-A3CE-92F2872E225D}"/>
                  </a:ext>
                </a:extLst>
              </p:cNvPr>
              <p:cNvSpPr txBox="1"/>
              <p:nvPr/>
            </p:nvSpPr>
            <p:spPr>
              <a:xfrm>
                <a:off x="5084458" y="2428968"/>
                <a:ext cx="75854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𝟖𝟕𝟓</m:t>
                      </m:r>
                    </m:oMath>
                  </m:oMathPara>
                </a14:m>
                <a:endParaRPr lang="en-GB" sz="1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TextBox 43">
                <a:extLst>
                  <a:ext uri="{FF2B5EF4-FFF2-40B4-BE49-F238E27FC236}">
                    <a16:creationId xmlns:a16="http://schemas.microsoft.com/office/drawing/2014/main" id="{B9326E2E-9FB2-455D-A3CE-92F2872E22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4458" y="2428968"/>
                <a:ext cx="758541" cy="276999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グループ化 56">
            <a:extLst>
              <a:ext uri="{FF2B5EF4-FFF2-40B4-BE49-F238E27FC236}">
                <a16:creationId xmlns:a16="http://schemas.microsoft.com/office/drawing/2014/main" id="{5C83E7B3-04E4-4D00-9F86-4DF68DCF7476}"/>
              </a:ext>
            </a:extLst>
          </p:cNvPr>
          <p:cNvGrpSpPr/>
          <p:nvPr/>
        </p:nvGrpSpPr>
        <p:grpSpPr>
          <a:xfrm>
            <a:off x="5947907" y="2766351"/>
            <a:ext cx="1518082" cy="1606858"/>
            <a:chOff x="3320248" y="2547891"/>
            <a:chExt cx="763480" cy="763480"/>
          </a:xfrm>
        </p:grpSpPr>
        <p:cxnSp>
          <p:nvCxnSpPr>
            <p:cNvPr id="58" name="直線コネクタ 57">
              <a:extLst>
                <a:ext uri="{FF2B5EF4-FFF2-40B4-BE49-F238E27FC236}">
                  <a16:creationId xmlns:a16="http://schemas.microsoft.com/office/drawing/2014/main" id="{AEE1E72D-E421-4F0A-830B-F03D0DD66113}"/>
                </a:ext>
              </a:extLst>
            </p:cNvPr>
            <p:cNvCxnSpPr/>
            <p:nvPr/>
          </p:nvCxnSpPr>
          <p:spPr>
            <a:xfrm>
              <a:off x="3701988" y="2547891"/>
              <a:ext cx="0" cy="76348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コネクタ 58">
              <a:extLst>
                <a:ext uri="{FF2B5EF4-FFF2-40B4-BE49-F238E27FC236}">
                  <a16:creationId xmlns:a16="http://schemas.microsoft.com/office/drawing/2014/main" id="{26F53C47-8D3C-495C-B65C-D7DC3CB9F5E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701988" y="2547891"/>
              <a:ext cx="0" cy="76348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18853E4C-F686-48A3-B020-65DC52A8D1C4}"/>
              </a:ext>
            </a:extLst>
          </p:cNvPr>
          <p:cNvSpPr/>
          <p:nvPr/>
        </p:nvSpPr>
        <p:spPr>
          <a:xfrm>
            <a:off x="6276513" y="2840854"/>
            <a:ext cx="1038687" cy="1393795"/>
          </a:xfrm>
          <a:custGeom>
            <a:avLst/>
            <a:gdLst>
              <a:gd name="connsiteX0" fmla="*/ 0 w 1038687"/>
              <a:gd name="connsiteY0" fmla="*/ 1393795 h 1393795"/>
              <a:gd name="connsiteX1" fmla="*/ 310718 w 1038687"/>
              <a:gd name="connsiteY1" fmla="*/ 949911 h 1393795"/>
              <a:gd name="connsiteX2" fmla="*/ 630314 w 1038687"/>
              <a:gd name="connsiteY2" fmla="*/ 816746 h 1393795"/>
              <a:gd name="connsiteX3" fmla="*/ 887767 w 1038687"/>
              <a:gd name="connsiteY3" fmla="*/ 417251 h 1393795"/>
              <a:gd name="connsiteX4" fmla="*/ 1038687 w 1038687"/>
              <a:gd name="connsiteY4" fmla="*/ 0 h 1393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8687" h="1393795">
                <a:moveTo>
                  <a:pt x="0" y="1393795"/>
                </a:moveTo>
                <a:cubicBezTo>
                  <a:pt x="102833" y="1219940"/>
                  <a:pt x="205666" y="1046086"/>
                  <a:pt x="310718" y="949911"/>
                </a:cubicBezTo>
                <a:cubicBezTo>
                  <a:pt x="415770" y="853736"/>
                  <a:pt x="534139" y="905523"/>
                  <a:pt x="630314" y="816746"/>
                </a:cubicBezTo>
                <a:cubicBezTo>
                  <a:pt x="726489" y="727969"/>
                  <a:pt x="819705" y="553375"/>
                  <a:pt x="887767" y="417251"/>
                </a:cubicBezTo>
                <a:cubicBezTo>
                  <a:pt x="955829" y="281127"/>
                  <a:pt x="997258" y="140563"/>
                  <a:pt x="1038687" y="0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59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52" grpId="0"/>
      <p:bldP spid="53" grpId="0"/>
      <p:bldP spid="54" grpId="0"/>
      <p:bldP spid="55" grpId="0"/>
      <p:bldP spid="6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Graphs and Transformations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7"/>
                <a:ext cx="3789933" cy="1138838"/>
              </a:xfrm>
            </p:spPr>
            <p:txBody>
              <a:bodyPr>
                <a:normAutofit lnSpcReduction="10000"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can sketch graphs of reciprocal functions such as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  <m:r>
                      <a:rPr lang="en-US" sz="1600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by considering their asymptotes.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7"/>
                <a:ext cx="3789933" cy="1138838"/>
              </a:xfrm>
              <a:blipFill>
                <a:blip r:embed="rId3"/>
                <a:stretch>
                  <a:fillRect t="-5348" r="-28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4C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5" name="Text Box 66">
            <a:extLst>
              <a:ext uri="{FF2B5EF4-FFF2-40B4-BE49-F238E27FC236}">
                <a16:creationId xmlns:a16="http://schemas.microsoft.com/office/drawing/2014/main" id="{12A483CE-FDCF-46E0-B53E-391D3304B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985" y="3481390"/>
            <a:ext cx="3276786" cy="92333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dirty="0">
                <a:solidFill>
                  <a:srgbClr val="0000FF"/>
                </a:solidFill>
              </a:rPr>
              <a:t>The curve will be the same as the previous one, but further out…</a:t>
            </a:r>
          </a:p>
        </p:txBody>
      </p:sp>
      <p:sp>
        <p:nvSpPr>
          <p:cNvPr id="77" name="Text Box 5">
            <a:extLst>
              <a:ext uri="{FF2B5EF4-FFF2-40B4-BE49-F238E27FC236}">
                <a16:creationId xmlns:a16="http://schemas.microsoft.com/office/drawing/2014/main" id="{7DDC6521-B6AC-479E-8D49-430111FA7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3736" y="1400177"/>
            <a:ext cx="11430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u="sng"/>
              <a:t>Example</a:t>
            </a:r>
          </a:p>
        </p:txBody>
      </p:sp>
      <p:sp>
        <p:nvSpPr>
          <p:cNvPr id="78" name="Text Box 6">
            <a:extLst>
              <a:ext uri="{FF2B5EF4-FFF2-40B4-BE49-F238E27FC236}">
                <a16:creationId xmlns:a16="http://schemas.microsoft.com/office/drawing/2014/main" id="{507587C8-DF79-4FE6-99FF-404BB1CF2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3736" y="1704977"/>
            <a:ext cx="3429000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600"/>
              <a:t>Sketch the graph of the function</a:t>
            </a:r>
          </a:p>
        </p:txBody>
      </p:sp>
      <p:graphicFrame>
        <p:nvGraphicFramePr>
          <p:cNvPr id="79" name="Object 7">
            <a:extLst>
              <a:ext uri="{FF2B5EF4-FFF2-40B4-BE49-F238E27FC236}">
                <a16:creationId xmlns:a16="http://schemas.microsoft.com/office/drawing/2014/main" id="{C20ED0F3-CE3F-4FEF-9231-B3ED249676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8810573"/>
              </p:ext>
            </p:extLst>
          </p:nvPr>
        </p:nvGraphicFramePr>
        <p:xfrm>
          <a:off x="6111536" y="2009777"/>
          <a:ext cx="66675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2" name="Equation" r:id="rId4" imgW="393529" imgH="393529" progId="Equation.DSMT4">
                  <p:embed/>
                </p:oleObj>
              </mc:Choice>
              <mc:Fallback>
                <p:oleObj name="Equation" r:id="rId4" imgW="393529" imgH="393529" progId="Equation.DSMT4">
                  <p:embed/>
                  <p:pic>
                    <p:nvPicPr>
                      <p:cNvPr id="10957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536" y="2009777"/>
                        <a:ext cx="666750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" name="Line 34">
            <a:extLst>
              <a:ext uri="{FF2B5EF4-FFF2-40B4-BE49-F238E27FC236}">
                <a16:creationId xmlns:a16="http://schemas.microsoft.com/office/drawing/2014/main" id="{4BC79C06-30A4-49F9-B996-C836566E891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92536" y="3413127"/>
            <a:ext cx="0" cy="27432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" name="Line 35">
            <a:extLst>
              <a:ext uri="{FF2B5EF4-FFF2-40B4-BE49-F238E27FC236}">
                <a16:creationId xmlns:a16="http://schemas.microsoft.com/office/drawing/2014/main" id="{2AA85BAA-45CA-49A0-988A-7EBF505AB057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6492536" y="3435352"/>
            <a:ext cx="0" cy="27432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3" name="Text Box 36">
            <a:extLst>
              <a:ext uri="{FF2B5EF4-FFF2-40B4-BE49-F238E27FC236}">
                <a16:creationId xmlns:a16="http://schemas.microsoft.com/office/drawing/2014/main" id="{5AB90C4F-B9A6-4019-AF9B-98FF26176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7936" y="4600577"/>
            <a:ext cx="3190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1800"/>
              <a:t>x</a:t>
            </a:r>
          </a:p>
        </p:txBody>
      </p:sp>
      <p:sp>
        <p:nvSpPr>
          <p:cNvPr id="84" name="Text Box 37">
            <a:extLst>
              <a:ext uri="{FF2B5EF4-FFF2-40B4-BE49-F238E27FC236}">
                <a16:creationId xmlns:a16="http://schemas.microsoft.com/office/drawing/2014/main" id="{3893EF68-5439-4A3F-821E-00195171DF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0136" y="3141665"/>
            <a:ext cx="3032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1800"/>
              <a:t>y</a:t>
            </a:r>
          </a:p>
        </p:txBody>
      </p:sp>
      <p:sp>
        <p:nvSpPr>
          <p:cNvPr id="85" name="Arc 56">
            <a:extLst>
              <a:ext uri="{FF2B5EF4-FFF2-40B4-BE49-F238E27FC236}">
                <a16:creationId xmlns:a16="http://schemas.microsoft.com/office/drawing/2014/main" id="{87F8DF00-5304-4F7E-9553-C33695293529}"/>
              </a:ext>
            </a:extLst>
          </p:cNvPr>
          <p:cNvSpPr>
            <a:spLocks/>
          </p:cNvSpPr>
          <p:nvPr/>
        </p:nvSpPr>
        <p:spPr bwMode="auto">
          <a:xfrm>
            <a:off x="4978061" y="5057777"/>
            <a:ext cx="1219200" cy="1214438"/>
          </a:xfrm>
          <a:custGeom>
            <a:avLst/>
            <a:gdLst>
              <a:gd name="T0" fmla="*/ 123155 w 21423"/>
              <a:gd name="T1" fmla="*/ 0 h 21491"/>
              <a:gd name="T2" fmla="*/ 1219200 w 21423"/>
              <a:gd name="T3" fmla="*/ 1058416 h 21491"/>
              <a:gd name="T4" fmla="*/ 0 w 21423"/>
              <a:gd name="T5" fmla="*/ 1214438 h 214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423" h="21491" fill="none" extrusionOk="0">
                <a:moveTo>
                  <a:pt x="2164" y="-1"/>
                </a:moveTo>
                <a:cubicBezTo>
                  <a:pt x="12157" y="1005"/>
                  <a:pt x="20138" y="8768"/>
                  <a:pt x="21422" y="18730"/>
                </a:cubicBezTo>
              </a:path>
              <a:path w="21423" h="21491" stroke="0" extrusionOk="0">
                <a:moveTo>
                  <a:pt x="2164" y="-1"/>
                </a:moveTo>
                <a:cubicBezTo>
                  <a:pt x="12157" y="1005"/>
                  <a:pt x="20138" y="8768"/>
                  <a:pt x="21422" y="18730"/>
                </a:cubicBezTo>
                <a:lnTo>
                  <a:pt x="0" y="21491"/>
                </a:lnTo>
                <a:lnTo>
                  <a:pt x="2164" y="-1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6" name="Arc 57">
            <a:extLst>
              <a:ext uri="{FF2B5EF4-FFF2-40B4-BE49-F238E27FC236}">
                <a16:creationId xmlns:a16="http://schemas.microsoft.com/office/drawing/2014/main" id="{BB9BAB5A-C8CB-40FA-9876-2E73A74355DC}"/>
              </a:ext>
            </a:extLst>
          </p:cNvPr>
          <p:cNvSpPr>
            <a:spLocks/>
          </p:cNvSpPr>
          <p:nvPr/>
        </p:nvSpPr>
        <p:spPr bwMode="auto">
          <a:xfrm flipH="1" flipV="1">
            <a:off x="6721136" y="3457577"/>
            <a:ext cx="1219200" cy="1214438"/>
          </a:xfrm>
          <a:custGeom>
            <a:avLst/>
            <a:gdLst>
              <a:gd name="T0" fmla="*/ 123155 w 21423"/>
              <a:gd name="T1" fmla="*/ 0 h 21491"/>
              <a:gd name="T2" fmla="*/ 1219200 w 21423"/>
              <a:gd name="T3" fmla="*/ 1058416 h 21491"/>
              <a:gd name="T4" fmla="*/ 0 w 21423"/>
              <a:gd name="T5" fmla="*/ 1214438 h 214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423" h="21491" fill="none" extrusionOk="0">
                <a:moveTo>
                  <a:pt x="2164" y="-1"/>
                </a:moveTo>
                <a:cubicBezTo>
                  <a:pt x="12157" y="1005"/>
                  <a:pt x="20138" y="8768"/>
                  <a:pt x="21422" y="18730"/>
                </a:cubicBezTo>
              </a:path>
              <a:path w="21423" h="21491" stroke="0" extrusionOk="0">
                <a:moveTo>
                  <a:pt x="2164" y="-1"/>
                </a:moveTo>
                <a:cubicBezTo>
                  <a:pt x="12157" y="1005"/>
                  <a:pt x="20138" y="8768"/>
                  <a:pt x="21422" y="18730"/>
                </a:cubicBezTo>
                <a:lnTo>
                  <a:pt x="0" y="21491"/>
                </a:lnTo>
                <a:lnTo>
                  <a:pt x="2164" y="-1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7" name="Text Box 58">
            <a:extLst>
              <a:ext uri="{FF2B5EF4-FFF2-40B4-BE49-F238E27FC236}">
                <a16:creationId xmlns:a16="http://schemas.microsoft.com/office/drawing/2014/main" id="{24478B2E-F0A1-485E-8C45-661468BDC0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4436" y="4381502"/>
            <a:ext cx="10334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>
                <a:solidFill>
                  <a:srgbClr val="FF0000"/>
                </a:solidFill>
              </a:rPr>
              <a:t>y = </a:t>
            </a:r>
            <a:r>
              <a:rPr lang="en-GB" altLang="en-US" sz="2000" baseline="30000">
                <a:solidFill>
                  <a:srgbClr val="FF0000"/>
                </a:solidFill>
              </a:rPr>
              <a:t>1</a:t>
            </a:r>
            <a:r>
              <a:rPr lang="en-GB" altLang="en-US" sz="2000">
                <a:solidFill>
                  <a:srgbClr val="FF0000"/>
                </a:solidFill>
              </a:rPr>
              <a:t>/</a:t>
            </a:r>
            <a:r>
              <a:rPr lang="en-GB" altLang="en-US" sz="2000" baseline="-250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88" name="Arc 63">
            <a:extLst>
              <a:ext uri="{FF2B5EF4-FFF2-40B4-BE49-F238E27FC236}">
                <a16:creationId xmlns:a16="http://schemas.microsoft.com/office/drawing/2014/main" id="{FB552511-1D4D-4052-881D-57C5C309F53F}"/>
              </a:ext>
            </a:extLst>
          </p:cNvPr>
          <p:cNvSpPr>
            <a:spLocks/>
          </p:cNvSpPr>
          <p:nvPr/>
        </p:nvSpPr>
        <p:spPr bwMode="auto">
          <a:xfrm>
            <a:off x="4692311" y="5491165"/>
            <a:ext cx="1104900" cy="1166812"/>
          </a:xfrm>
          <a:custGeom>
            <a:avLst/>
            <a:gdLst>
              <a:gd name="T0" fmla="*/ 358461 w 19428"/>
              <a:gd name="T1" fmla="*/ 0 h 20660"/>
              <a:gd name="T2" fmla="*/ 1104900 w 19428"/>
              <a:gd name="T3" fmla="*/ 633727 h 20660"/>
              <a:gd name="T4" fmla="*/ 0 w 19428"/>
              <a:gd name="T5" fmla="*/ 1166812 h 2066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428" h="20660" fill="none" extrusionOk="0">
                <a:moveTo>
                  <a:pt x="6302" y="0"/>
                </a:moveTo>
                <a:cubicBezTo>
                  <a:pt x="12047" y="1752"/>
                  <a:pt x="16803" y="5818"/>
                  <a:pt x="19428" y="11220"/>
                </a:cubicBezTo>
              </a:path>
              <a:path w="19428" h="20660" stroke="0" extrusionOk="0">
                <a:moveTo>
                  <a:pt x="6302" y="0"/>
                </a:moveTo>
                <a:cubicBezTo>
                  <a:pt x="12047" y="1752"/>
                  <a:pt x="16803" y="5818"/>
                  <a:pt x="19428" y="11220"/>
                </a:cubicBezTo>
                <a:lnTo>
                  <a:pt x="0" y="20660"/>
                </a:lnTo>
                <a:lnTo>
                  <a:pt x="6302" y="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9" name="Arc 64">
            <a:extLst>
              <a:ext uri="{FF2B5EF4-FFF2-40B4-BE49-F238E27FC236}">
                <a16:creationId xmlns:a16="http://schemas.microsoft.com/office/drawing/2014/main" id="{4FD36E06-C83B-4C22-BC5B-6FF262CDCB96}"/>
              </a:ext>
            </a:extLst>
          </p:cNvPr>
          <p:cNvSpPr>
            <a:spLocks/>
          </p:cNvSpPr>
          <p:nvPr/>
        </p:nvSpPr>
        <p:spPr bwMode="auto">
          <a:xfrm flipH="1" flipV="1">
            <a:off x="7125949" y="3127377"/>
            <a:ext cx="1177925" cy="1131888"/>
          </a:xfrm>
          <a:custGeom>
            <a:avLst/>
            <a:gdLst>
              <a:gd name="T0" fmla="*/ 459970 w 20697"/>
              <a:gd name="T1" fmla="*/ 0 h 20031"/>
              <a:gd name="T2" fmla="*/ 1177925 w 20697"/>
              <a:gd name="T3" fmla="*/ 782619 h 20031"/>
              <a:gd name="T4" fmla="*/ 0 w 20697"/>
              <a:gd name="T5" fmla="*/ 1131888 h 2003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697" h="20031" fill="none" extrusionOk="0">
                <a:moveTo>
                  <a:pt x="8082" y="-1"/>
                </a:moveTo>
                <a:cubicBezTo>
                  <a:pt x="14174" y="2458"/>
                  <a:pt x="18816" y="7555"/>
                  <a:pt x="20696" y="13850"/>
                </a:cubicBezTo>
              </a:path>
              <a:path w="20697" h="20031" stroke="0" extrusionOk="0">
                <a:moveTo>
                  <a:pt x="8082" y="-1"/>
                </a:moveTo>
                <a:cubicBezTo>
                  <a:pt x="14174" y="2458"/>
                  <a:pt x="18816" y="7555"/>
                  <a:pt x="20696" y="13850"/>
                </a:cubicBezTo>
                <a:lnTo>
                  <a:pt x="0" y="20031"/>
                </a:lnTo>
                <a:lnTo>
                  <a:pt x="8082" y="-1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0" name="Text Box 65">
            <a:extLst>
              <a:ext uri="{FF2B5EF4-FFF2-40B4-BE49-F238E27FC236}">
                <a16:creationId xmlns:a16="http://schemas.microsoft.com/office/drawing/2014/main" id="{7D2B561D-8416-4D9F-A9CD-4DCEF4324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3399" y="3033715"/>
            <a:ext cx="10334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>
                <a:solidFill>
                  <a:srgbClr val="0000FF"/>
                </a:solidFill>
              </a:rPr>
              <a:t>y = </a:t>
            </a:r>
            <a:r>
              <a:rPr lang="en-GB" altLang="en-US" sz="2000" baseline="30000">
                <a:solidFill>
                  <a:srgbClr val="0000FF"/>
                </a:solidFill>
              </a:rPr>
              <a:t>3</a:t>
            </a:r>
            <a:r>
              <a:rPr lang="en-GB" altLang="en-US" sz="2000">
                <a:solidFill>
                  <a:srgbClr val="0000FF"/>
                </a:solidFill>
              </a:rPr>
              <a:t>/</a:t>
            </a:r>
            <a:r>
              <a:rPr lang="en-GB" altLang="en-US" sz="2000" baseline="-25000">
                <a:solidFill>
                  <a:srgbClr val="0000FF"/>
                </a:solidFill>
              </a:rPr>
              <a:t>x</a:t>
            </a:r>
          </a:p>
        </p:txBody>
      </p:sp>
      <p:pic>
        <p:nvPicPr>
          <p:cNvPr id="91" name="Picture 2" descr="https://upload.wikimedia.org/wikipedia/en/8/80/ST_diagram_of_N2_01.jpg">
            <a:extLst>
              <a:ext uri="{FF2B5EF4-FFF2-40B4-BE49-F238E27FC236}">
                <a16:creationId xmlns:a16="http://schemas.microsoft.com/office/drawing/2014/main" id="{DABEA658-AFD0-4207-80B6-A1ABA897C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794" y="25003"/>
            <a:ext cx="1067494" cy="80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00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7" grpId="0"/>
      <p:bldP spid="78" grpId="0"/>
      <p:bldP spid="81" grpId="0" animBg="1"/>
      <p:bldP spid="82" grpId="0" animBg="1"/>
      <p:bldP spid="83" grpId="0"/>
      <p:bldP spid="84" grpId="0"/>
      <p:bldP spid="85" grpId="0" animBg="1"/>
      <p:bldP spid="86" grpId="0" animBg="1"/>
      <p:bldP spid="88" grpId="0" animBg="1"/>
      <p:bldP spid="89" grpId="0" animBg="1"/>
      <p:bldP spid="9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Graphs and Transformations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7"/>
                <a:ext cx="3789933" cy="1138838"/>
              </a:xfrm>
            </p:spPr>
            <p:txBody>
              <a:bodyPr>
                <a:normAutofit lnSpcReduction="10000"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can sketch graphs of reciprocal functions such as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  <m:r>
                      <a:rPr lang="en-US" sz="1600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by considering their asymptotes.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7"/>
                <a:ext cx="3789933" cy="1138838"/>
              </a:xfrm>
              <a:blipFill>
                <a:blip r:embed="rId3"/>
                <a:stretch>
                  <a:fillRect t="-5348" r="-28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4C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0" name="Text Box 5">
            <a:extLst>
              <a:ext uri="{FF2B5EF4-FFF2-40B4-BE49-F238E27FC236}">
                <a16:creationId xmlns:a16="http://schemas.microsoft.com/office/drawing/2014/main" id="{573BA720-839F-4D53-B39C-251CD1000F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5981" y="1324992"/>
            <a:ext cx="11430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u="sng" dirty="0"/>
              <a:t>Example</a:t>
            </a:r>
          </a:p>
        </p:txBody>
      </p:sp>
      <p:sp>
        <p:nvSpPr>
          <p:cNvPr id="21" name="Text Box 6">
            <a:extLst>
              <a:ext uri="{FF2B5EF4-FFF2-40B4-BE49-F238E27FC236}">
                <a16:creationId xmlns:a16="http://schemas.microsoft.com/office/drawing/2014/main" id="{D51C1904-6B35-4A3F-8ED5-EF2E5B476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5981" y="1629792"/>
            <a:ext cx="3429000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600"/>
              <a:t>Sketch the graph of the function</a:t>
            </a:r>
          </a:p>
        </p:txBody>
      </p:sp>
      <p:graphicFrame>
        <p:nvGraphicFramePr>
          <p:cNvPr id="22" name="Object 7">
            <a:extLst>
              <a:ext uri="{FF2B5EF4-FFF2-40B4-BE49-F238E27FC236}">
                <a16:creationId xmlns:a16="http://schemas.microsoft.com/office/drawing/2014/main" id="{56A965FE-02AE-4B8D-A8F7-81A96E9615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7905191"/>
              </p:ext>
            </p:extLst>
          </p:nvPr>
        </p:nvGraphicFramePr>
        <p:xfrm>
          <a:off x="5998531" y="1934592"/>
          <a:ext cx="839788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6" name="Equation" r:id="rId4" imgW="495085" imgH="393529" progId="Equation.DSMT4">
                  <p:embed/>
                </p:oleObj>
              </mc:Choice>
              <mc:Fallback>
                <p:oleObj name="Equation" r:id="rId4" imgW="495085" imgH="393529" progId="Equation.DSMT4">
                  <p:embed/>
                  <p:pic>
                    <p:nvPicPr>
                      <p:cNvPr id="11059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8531" y="1934592"/>
                        <a:ext cx="839788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Line 9">
            <a:extLst>
              <a:ext uri="{FF2B5EF4-FFF2-40B4-BE49-F238E27FC236}">
                <a16:creationId xmlns:a16="http://schemas.microsoft.com/office/drawing/2014/main" id="{B6712356-B5CD-4E72-A92E-E73D7A73805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74781" y="3382392"/>
            <a:ext cx="0" cy="27432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" name="Line 10">
            <a:extLst>
              <a:ext uri="{FF2B5EF4-FFF2-40B4-BE49-F238E27FC236}">
                <a16:creationId xmlns:a16="http://schemas.microsoft.com/office/drawing/2014/main" id="{960F8109-1C12-4B5E-8016-4F7E265A7478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6474781" y="3404617"/>
            <a:ext cx="0" cy="27432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" name="Text Box 11">
            <a:extLst>
              <a:ext uri="{FF2B5EF4-FFF2-40B4-BE49-F238E27FC236}">
                <a16:creationId xmlns:a16="http://schemas.microsoft.com/office/drawing/2014/main" id="{11581670-BA26-474A-ADC8-F8F89A302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0181" y="4547617"/>
            <a:ext cx="3190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1800"/>
              <a:t>x</a:t>
            </a:r>
          </a:p>
        </p:txBody>
      </p:sp>
      <p:sp>
        <p:nvSpPr>
          <p:cNvPr id="27" name="Text Box 12">
            <a:extLst>
              <a:ext uri="{FF2B5EF4-FFF2-40B4-BE49-F238E27FC236}">
                <a16:creationId xmlns:a16="http://schemas.microsoft.com/office/drawing/2014/main" id="{533A0557-2DCD-4F3A-9036-C781A6821B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2381" y="3088705"/>
            <a:ext cx="3032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1800"/>
              <a:t>y</a:t>
            </a:r>
          </a:p>
        </p:txBody>
      </p:sp>
      <p:sp>
        <p:nvSpPr>
          <p:cNvPr id="28" name="Arc 13">
            <a:extLst>
              <a:ext uri="{FF2B5EF4-FFF2-40B4-BE49-F238E27FC236}">
                <a16:creationId xmlns:a16="http://schemas.microsoft.com/office/drawing/2014/main" id="{20CBC7E9-6D2C-4A39-B1E6-F7CEF6583415}"/>
              </a:ext>
            </a:extLst>
          </p:cNvPr>
          <p:cNvSpPr>
            <a:spLocks/>
          </p:cNvSpPr>
          <p:nvPr/>
        </p:nvSpPr>
        <p:spPr bwMode="auto">
          <a:xfrm>
            <a:off x="4950781" y="5003230"/>
            <a:ext cx="1219200" cy="1214437"/>
          </a:xfrm>
          <a:custGeom>
            <a:avLst/>
            <a:gdLst>
              <a:gd name="T0" fmla="*/ 123155 w 21423"/>
              <a:gd name="T1" fmla="*/ 0 h 21491"/>
              <a:gd name="T2" fmla="*/ 1219200 w 21423"/>
              <a:gd name="T3" fmla="*/ 1058415 h 21491"/>
              <a:gd name="T4" fmla="*/ 0 w 21423"/>
              <a:gd name="T5" fmla="*/ 1214437 h 214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423" h="21491" fill="none" extrusionOk="0">
                <a:moveTo>
                  <a:pt x="2164" y="-1"/>
                </a:moveTo>
                <a:cubicBezTo>
                  <a:pt x="12157" y="1005"/>
                  <a:pt x="20138" y="8768"/>
                  <a:pt x="21422" y="18730"/>
                </a:cubicBezTo>
              </a:path>
              <a:path w="21423" h="21491" stroke="0" extrusionOk="0">
                <a:moveTo>
                  <a:pt x="2164" y="-1"/>
                </a:moveTo>
                <a:cubicBezTo>
                  <a:pt x="12157" y="1005"/>
                  <a:pt x="20138" y="8768"/>
                  <a:pt x="21422" y="18730"/>
                </a:cubicBezTo>
                <a:lnTo>
                  <a:pt x="0" y="21491"/>
                </a:lnTo>
                <a:lnTo>
                  <a:pt x="2164" y="-1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" name="Arc 14">
            <a:extLst>
              <a:ext uri="{FF2B5EF4-FFF2-40B4-BE49-F238E27FC236}">
                <a16:creationId xmlns:a16="http://schemas.microsoft.com/office/drawing/2014/main" id="{CD9E25B1-98E4-43FF-AB4F-4A94376B6B5C}"/>
              </a:ext>
            </a:extLst>
          </p:cNvPr>
          <p:cNvSpPr>
            <a:spLocks/>
          </p:cNvSpPr>
          <p:nvPr/>
        </p:nvSpPr>
        <p:spPr bwMode="auto">
          <a:xfrm flipH="1" flipV="1">
            <a:off x="6722431" y="3403030"/>
            <a:ext cx="1219200" cy="1214437"/>
          </a:xfrm>
          <a:custGeom>
            <a:avLst/>
            <a:gdLst>
              <a:gd name="T0" fmla="*/ 123155 w 21423"/>
              <a:gd name="T1" fmla="*/ 0 h 21491"/>
              <a:gd name="T2" fmla="*/ 1219200 w 21423"/>
              <a:gd name="T3" fmla="*/ 1058415 h 21491"/>
              <a:gd name="T4" fmla="*/ 0 w 21423"/>
              <a:gd name="T5" fmla="*/ 1214437 h 214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423" h="21491" fill="none" extrusionOk="0">
                <a:moveTo>
                  <a:pt x="2164" y="-1"/>
                </a:moveTo>
                <a:cubicBezTo>
                  <a:pt x="12157" y="1005"/>
                  <a:pt x="20138" y="8768"/>
                  <a:pt x="21422" y="18730"/>
                </a:cubicBezTo>
              </a:path>
              <a:path w="21423" h="21491" stroke="0" extrusionOk="0">
                <a:moveTo>
                  <a:pt x="2164" y="-1"/>
                </a:moveTo>
                <a:cubicBezTo>
                  <a:pt x="12157" y="1005"/>
                  <a:pt x="20138" y="8768"/>
                  <a:pt x="21422" y="18730"/>
                </a:cubicBezTo>
                <a:lnTo>
                  <a:pt x="0" y="21491"/>
                </a:lnTo>
                <a:lnTo>
                  <a:pt x="2164" y="-1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3FA688D1-C12C-4C37-B4C4-B086AA655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6381" y="4298380"/>
            <a:ext cx="10334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dirty="0">
                <a:solidFill>
                  <a:srgbClr val="FF0000"/>
                </a:solidFill>
              </a:rPr>
              <a:t>y = </a:t>
            </a:r>
            <a:r>
              <a:rPr lang="en-GB" altLang="en-US" sz="2000" baseline="30000" dirty="0">
                <a:solidFill>
                  <a:srgbClr val="FF0000"/>
                </a:solidFill>
              </a:rPr>
              <a:t>1</a:t>
            </a:r>
            <a:r>
              <a:rPr lang="en-GB" altLang="en-US" sz="2000" dirty="0">
                <a:solidFill>
                  <a:srgbClr val="FF0000"/>
                </a:solidFill>
              </a:rPr>
              <a:t>/</a:t>
            </a:r>
            <a:r>
              <a:rPr lang="en-GB" altLang="en-US" sz="2000" baseline="-250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1" name="Text Box 19">
            <a:extLst>
              <a:ext uri="{FF2B5EF4-FFF2-40B4-BE49-F238E27FC236}">
                <a16:creationId xmlns:a16="http://schemas.microsoft.com/office/drawing/2014/main" id="{9BE0D079-4424-4B07-A3CF-8C7048CF0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3819" y="3241105"/>
            <a:ext cx="10334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>
                <a:solidFill>
                  <a:srgbClr val="0000FF"/>
                </a:solidFill>
              </a:rPr>
              <a:t>y = -</a:t>
            </a:r>
            <a:r>
              <a:rPr lang="en-GB" altLang="en-US" sz="2000" baseline="30000">
                <a:solidFill>
                  <a:srgbClr val="0000FF"/>
                </a:solidFill>
              </a:rPr>
              <a:t>1</a:t>
            </a:r>
            <a:r>
              <a:rPr lang="en-GB" altLang="en-US" sz="2000">
                <a:solidFill>
                  <a:srgbClr val="0000FF"/>
                </a:solidFill>
              </a:rPr>
              <a:t>/</a:t>
            </a:r>
            <a:r>
              <a:rPr lang="en-GB" altLang="en-US" sz="2000" baseline="-25000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32" name="Text Box 20">
            <a:extLst>
              <a:ext uri="{FF2B5EF4-FFF2-40B4-BE49-F238E27FC236}">
                <a16:creationId xmlns:a16="http://schemas.microsoft.com/office/drawing/2014/main" id="{D24AE340-1C40-4C23-8AB2-A061428F5D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453" y="3445592"/>
            <a:ext cx="2898775" cy="8445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rgbClr val="0000FF"/>
                </a:solidFill>
              </a:rPr>
              <a:t>The curve will be the same, but reflected in the x-axis</a:t>
            </a:r>
          </a:p>
        </p:txBody>
      </p:sp>
      <p:sp>
        <p:nvSpPr>
          <p:cNvPr id="33" name="Arc 22">
            <a:extLst>
              <a:ext uri="{FF2B5EF4-FFF2-40B4-BE49-F238E27FC236}">
                <a16:creationId xmlns:a16="http://schemas.microsoft.com/office/drawing/2014/main" id="{E985CEF3-2947-42FF-B14C-1DFCDB5F78F4}"/>
              </a:ext>
            </a:extLst>
          </p:cNvPr>
          <p:cNvSpPr>
            <a:spLocks/>
          </p:cNvSpPr>
          <p:nvPr/>
        </p:nvSpPr>
        <p:spPr bwMode="auto">
          <a:xfrm flipV="1">
            <a:off x="4976181" y="3372867"/>
            <a:ext cx="1219200" cy="1214438"/>
          </a:xfrm>
          <a:custGeom>
            <a:avLst/>
            <a:gdLst>
              <a:gd name="T0" fmla="*/ 123155 w 21423"/>
              <a:gd name="T1" fmla="*/ 0 h 21491"/>
              <a:gd name="T2" fmla="*/ 1219200 w 21423"/>
              <a:gd name="T3" fmla="*/ 1058416 h 21491"/>
              <a:gd name="T4" fmla="*/ 0 w 21423"/>
              <a:gd name="T5" fmla="*/ 1214438 h 214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423" h="21491" fill="none" extrusionOk="0">
                <a:moveTo>
                  <a:pt x="2164" y="-1"/>
                </a:moveTo>
                <a:cubicBezTo>
                  <a:pt x="12157" y="1005"/>
                  <a:pt x="20138" y="8768"/>
                  <a:pt x="21422" y="18730"/>
                </a:cubicBezTo>
              </a:path>
              <a:path w="21423" h="21491" stroke="0" extrusionOk="0">
                <a:moveTo>
                  <a:pt x="2164" y="-1"/>
                </a:moveTo>
                <a:cubicBezTo>
                  <a:pt x="12157" y="1005"/>
                  <a:pt x="20138" y="8768"/>
                  <a:pt x="21422" y="18730"/>
                </a:cubicBezTo>
                <a:lnTo>
                  <a:pt x="0" y="21491"/>
                </a:lnTo>
                <a:lnTo>
                  <a:pt x="2164" y="-1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4" name="Arc 23">
            <a:extLst>
              <a:ext uri="{FF2B5EF4-FFF2-40B4-BE49-F238E27FC236}">
                <a16:creationId xmlns:a16="http://schemas.microsoft.com/office/drawing/2014/main" id="{EC05B40C-B85A-431D-B8D0-3F32BB6A102D}"/>
              </a:ext>
            </a:extLst>
          </p:cNvPr>
          <p:cNvSpPr>
            <a:spLocks/>
          </p:cNvSpPr>
          <p:nvPr/>
        </p:nvSpPr>
        <p:spPr bwMode="auto">
          <a:xfrm rot="10800000" flipV="1">
            <a:off x="6681156" y="5007992"/>
            <a:ext cx="1219200" cy="1214438"/>
          </a:xfrm>
          <a:custGeom>
            <a:avLst/>
            <a:gdLst>
              <a:gd name="T0" fmla="*/ 123155 w 21423"/>
              <a:gd name="T1" fmla="*/ 0 h 21491"/>
              <a:gd name="T2" fmla="*/ 1219200 w 21423"/>
              <a:gd name="T3" fmla="*/ 1058416 h 21491"/>
              <a:gd name="T4" fmla="*/ 0 w 21423"/>
              <a:gd name="T5" fmla="*/ 1214438 h 214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423" h="21491" fill="none" extrusionOk="0">
                <a:moveTo>
                  <a:pt x="2164" y="-1"/>
                </a:moveTo>
                <a:cubicBezTo>
                  <a:pt x="12157" y="1005"/>
                  <a:pt x="20138" y="8768"/>
                  <a:pt x="21422" y="18730"/>
                </a:cubicBezTo>
              </a:path>
              <a:path w="21423" h="21491" stroke="0" extrusionOk="0">
                <a:moveTo>
                  <a:pt x="2164" y="-1"/>
                </a:moveTo>
                <a:cubicBezTo>
                  <a:pt x="12157" y="1005"/>
                  <a:pt x="20138" y="8768"/>
                  <a:pt x="21422" y="18730"/>
                </a:cubicBezTo>
                <a:lnTo>
                  <a:pt x="0" y="21491"/>
                </a:lnTo>
                <a:lnTo>
                  <a:pt x="2164" y="-1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35" name="Picture 2" descr="https://upload.wikimedia.org/wikipedia/en/8/80/ST_diagram_of_N2_01.jpg">
            <a:extLst>
              <a:ext uri="{FF2B5EF4-FFF2-40B4-BE49-F238E27FC236}">
                <a16:creationId xmlns:a16="http://schemas.microsoft.com/office/drawing/2014/main" id="{E7054C47-19B8-4794-9E77-A32066780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794" y="25003"/>
            <a:ext cx="1067494" cy="80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93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4" grpId="0" animBg="1"/>
      <p:bldP spid="25" grpId="0" animBg="1"/>
      <p:bldP spid="26" grpId="0"/>
      <p:bldP spid="27" grpId="0"/>
      <p:bldP spid="28" grpId="0" animBg="1"/>
      <p:bldP spid="28" grpId="1" animBg="1"/>
      <p:bldP spid="29" grpId="0" animBg="1"/>
      <p:bldP spid="29" grpId="1" animBg="1"/>
      <p:bldP spid="30" grpId="0"/>
      <p:bldP spid="30" grpId="1"/>
      <p:bldP spid="31" grpId="0"/>
      <p:bldP spid="32" grpId="0" animBg="1"/>
      <p:bldP spid="33" grpId="0" animBg="1"/>
      <p:bldP spid="3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Graphs and Transformations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7"/>
                <a:ext cx="3789933" cy="3420398"/>
              </a:xfrm>
            </p:spPr>
            <p:txBody>
              <a:bodyPr>
                <a:normAutofit lnSpcReduction="10000"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can sketch graphs of reciprocal functions such as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  <m:r>
                      <a:rPr lang="en-US" sz="1600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by considering their asymptotes.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If the equation contains 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, this will mean that all the values will be positive (assuming there are no other parts to the equation)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</a:t>
                </a:r>
                <a:r>
                  <a:rPr lang="en-GB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Think about what the graph will look like…</a:t>
                </a:r>
                <a:endParaRPr lang="en-GB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7"/>
                <a:ext cx="3789933" cy="3420398"/>
              </a:xfrm>
              <a:blipFill>
                <a:blip r:embed="rId2"/>
                <a:stretch>
                  <a:fillRect t="-1783" r="-28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4C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5" name="Picture 2" descr="https://upload.wikimedia.org/wikipedia/en/8/80/ST_diagram_of_N2_01.jpg">
            <a:extLst>
              <a:ext uri="{FF2B5EF4-FFF2-40B4-BE49-F238E27FC236}">
                <a16:creationId xmlns:a16="http://schemas.microsoft.com/office/drawing/2014/main" id="{E7054C47-19B8-4794-9E77-A32066780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794" y="25003"/>
            <a:ext cx="1067494" cy="80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Line 52">
            <a:extLst>
              <a:ext uri="{FF2B5EF4-FFF2-40B4-BE49-F238E27FC236}">
                <a16:creationId xmlns:a16="http://schemas.microsoft.com/office/drawing/2014/main" id="{EEC4BC94-9AC3-4F61-92E4-C249CEF9D9E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22299" y="3051514"/>
            <a:ext cx="0" cy="27432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" name="Line 53">
            <a:extLst>
              <a:ext uri="{FF2B5EF4-FFF2-40B4-BE49-F238E27FC236}">
                <a16:creationId xmlns:a16="http://schemas.microsoft.com/office/drawing/2014/main" id="{3F044511-F6DA-45A6-B8BB-87BA0DC7F2F3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6422299" y="3073739"/>
            <a:ext cx="0" cy="27432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9" name="Text Box 54">
            <a:extLst>
              <a:ext uri="{FF2B5EF4-FFF2-40B4-BE49-F238E27FC236}">
                <a16:creationId xmlns:a16="http://schemas.microsoft.com/office/drawing/2014/main" id="{231143E7-4D69-425F-BA6B-8CEDD8F29B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7699" y="4216739"/>
            <a:ext cx="3190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1800"/>
              <a:t>x</a:t>
            </a:r>
          </a:p>
        </p:txBody>
      </p:sp>
      <p:sp>
        <p:nvSpPr>
          <p:cNvPr id="40" name="Text Box 55">
            <a:extLst>
              <a:ext uri="{FF2B5EF4-FFF2-40B4-BE49-F238E27FC236}">
                <a16:creationId xmlns:a16="http://schemas.microsoft.com/office/drawing/2014/main" id="{4356EBD9-142A-483E-A35C-5C730A049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9899" y="2757827"/>
            <a:ext cx="3032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1800"/>
              <a:t>y</a:t>
            </a:r>
          </a:p>
        </p:txBody>
      </p:sp>
      <p:grpSp>
        <p:nvGrpSpPr>
          <p:cNvPr id="41" name="Group 58">
            <a:extLst>
              <a:ext uri="{FF2B5EF4-FFF2-40B4-BE49-F238E27FC236}">
                <a16:creationId xmlns:a16="http://schemas.microsoft.com/office/drawing/2014/main" id="{CAEB7959-9A22-4620-A3B1-CB7A6C84C2F0}"/>
              </a:ext>
            </a:extLst>
          </p:cNvPr>
          <p:cNvGrpSpPr>
            <a:grpSpLocks/>
          </p:cNvGrpSpPr>
          <p:nvPr/>
        </p:nvGrpSpPr>
        <p:grpSpPr bwMode="auto">
          <a:xfrm>
            <a:off x="5740483" y="3853381"/>
            <a:ext cx="152400" cy="152400"/>
            <a:chOff x="3360" y="3744"/>
            <a:chExt cx="96" cy="96"/>
          </a:xfrm>
        </p:grpSpPr>
        <p:sp>
          <p:nvSpPr>
            <p:cNvPr id="42" name="Line 56">
              <a:extLst>
                <a:ext uri="{FF2B5EF4-FFF2-40B4-BE49-F238E27FC236}">
                  <a16:creationId xmlns:a16="http://schemas.microsoft.com/office/drawing/2014/main" id="{18062FAD-44B6-4975-A3DA-458AC119C1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3744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Line 57">
              <a:extLst>
                <a:ext uri="{FF2B5EF4-FFF2-40B4-BE49-F238E27FC236}">
                  <a16:creationId xmlns:a16="http://schemas.microsoft.com/office/drawing/2014/main" id="{8602FF23-8DE1-4048-B577-CD6B467663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60" y="3744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4" name="Group 59">
            <a:extLst>
              <a:ext uri="{FF2B5EF4-FFF2-40B4-BE49-F238E27FC236}">
                <a16:creationId xmlns:a16="http://schemas.microsoft.com/office/drawing/2014/main" id="{E6F38B6D-0162-4C57-8E7A-79E5282E3D8A}"/>
              </a:ext>
            </a:extLst>
          </p:cNvPr>
          <p:cNvGrpSpPr>
            <a:grpSpLocks/>
          </p:cNvGrpSpPr>
          <p:nvPr/>
        </p:nvGrpSpPr>
        <p:grpSpPr bwMode="auto">
          <a:xfrm>
            <a:off x="5098518" y="4160924"/>
            <a:ext cx="152400" cy="152400"/>
            <a:chOff x="3360" y="3744"/>
            <a:chExt cx="96" cy="96"/>
          </a:xfrm>
        </p:grpSpPr>
        <p:sp>
          <p:nvSpPr>
            <p:cNvPr id="45" name="Line 60">
              <a:extLst>
                <a:ext uri="{FF2B5EF4-FFF2-40B4-BE49-F238E27FC236}">
                  <a16:creationId xmlns:a16="http://schemas.microsoft.com/office/drawing/2014/main" id="{C996A6B6-0382-4271-952E-7F827A7CF8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3744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Line 61">
              <a:extLst>
                <a:ext uri="{FF2B5EF4-FFF2-40B4-BE49-F238E27FC236}">
                  <a16:creationId xmlns:a16="http://schemas.microsoft.com/office/drawing/2014/main" id="{0A1475E8-79DD-4B02-8F60-73E6462B05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60" y="3744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7" name="Group 62">
            <a:extLst>
              <a:ext uri="{FF2B5EF4-FFF2-40B4-BE49-F238E27FC236}">
                <a16:creationId xmlns:a16="http://schemas.microsoft.com/office/drawing/2014/main" id="{41D2CA42-B84F-4FAE-A229-797C52B7B747}"/>
              </a:ext>
            </a:extLst>
          </p:cNvPr>
          <p:cNvGrpSpPr>
            <a:grpSpLocks/>
          </p:cNvGrpSpPr>
          <p:nvPr/>
        </p:nvGrpSpPr>
        <p:grpSpPr bwMode="auto">
          <a:xfrm>
            <a:off x="6117499" y="3135668"/>
            <a:ext cx="152400" cy="152400"/>
            <a:chOff x="3360" y="3744"/>
            <a:chExt cx="96" cy="96"/>
          </a:xfrm>
        </p:grpSpPr>
        <p:sp>
          <p:nvSpPr>
            <p:cNvPr id="48" name="Line 63">
              <a:extLst>
                <a:ext uri="{FF2B5EF4-FFF2-40B4-BE49-F238E27FC236}">
                  <a16:creationId xmlns:a16="http://schemas.microsoft.com/office/drawing/2014/main" id="{FE3AAA2C-F918-48CB-BE1D-780F36BAB8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3744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Line 64">
              <a:extLst>
                <a:ext uri="{FF2B5EF4-FFF2-40B4-BE49-F238E27FC236}">
                  <a16:creationId xmlns:a16="http://schemas.microsoft.com/office/drawing/2014/main" id="{E3F16053-17A8-4076-AD11-7D8F801A69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60" y="3744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0" name="Group 65">
            <a:extLst>
              <a:ext uri="{FF2B5EF4-FFF2-40B4-BE49-F238E27FC236}">
                <a16:creationId xmlns:a16="http://schemas.microsoft.com/office/drawing/2014/main" id="{5F78B976-7370-4E76-B381-6812763134E2}"/>
              </a:ext>
            </a:extLst>
          </p:cNvPr>
          <p:cNvGrpSpPr>
            <a:grpSpLocks/>
          </p:cNvGrpSpPr>
          <p:nvPr/>
        </p:nvGrpSpPr>
        <p:grpSpPr bwMode="auto">
          <a:xfrm>
            <a:off x="7498624" y="4164352"/>
            <a:ext cx="152400" cy="152400"/>
            <a:chOff x="3360" y="3744"/>
            <a:chExt cx="96" cy="96"/>
          </a:xfrm>
        </p:grpSpPr>
        <p:sp>
          <p:nvSpPr>
            <p:cNvPr id="51" name="Line 66">
              <a:extLst>
                <a:ext uri="{FF2B5EF4-FFF2-40B4-BE49-F238E27FC236}">
                  <a16:creationId xmlns:a16="http://schemas.microsoft.com/office/drawing/2014/main" id="{1385A661-0E42-44E5-BDD0-72A4A774E0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3744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Line 67">
              <a:extLst>
                <a:ext uri="{FF2B5EF4-FFF2-40B4-BE49-F238E27FC236}">
                  <a16:creationId xmlns:a16="http://schemas.microsoft.com/office/drawing/2014/main" id="{0D283ABD-C544-45CB-9915-BD53E5AF84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60" y="3744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3" name="Group 68">
            <a:extLst>
              <a:ext uri="{FF2B5EF4-FFF2-40B4-BE49-F238E27FC236}">
                <a16:creationId xmlns:a16="http://schemas.microsoft.com/office/drawing/2014/main" id="{254DDE40-F2A4-457F-A49A-D0E6AC396B1C}"/>
              </a:ext>
            </a:extLst>
          </p:cNvPr>
          <p:cNvGrpSpPr>
            <a:grpSpLocks/>
          </p:cNvGrpSpPr>
          <p:nvPr/>
        </p:nvGrpSpPr>
        <p:grpSpPr bwMode="auto">
          <a:xfrm>
            <a:off x="6574699" y="3137239"/>
            <a:ext cx="152400" cy="152400"/>
            <a:chOff x="3360" y="3744"/>
            <a:chExt cx="96" cy="96"/>
          </a:xfrm>
        </p:grpSpPr>
        <p:sp>
          <p:nvSpPr>
            <p:cNvPr id="54" name="Line 69">
              <a:extLst>
                <a:ext uri="{FF2B5EF4-FFF2-40B4-BE49-F238E27FC236}">
                  <a16:creationId xmlns:a16="http://schemas.microsoft.com/office/drawing/2014/main" id="{57C8C380-C25B-4B8B-B177-F5225ED4ED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3744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Line 70">
              <a:extLst>
                <a:ext uri="{FF2B5EF4-FFF2-40B4-BE49-F238E27FC236}">
                  <a16:creationId xmlns:a16="http://schemas.microsoft.com/office/drawing/2014/main" id="{6AB7C081-6B50-4AFB-AEF2-108D1FA6EA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60" y="3744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6" name="Group 71">
            <a:extLst>
              <a:ext uri="{FF2B5EF4-FFF2-40B4-BE49-F238E27FC236}">
                <a16:creationId xmlns:a16="http://schemas.microsoft.com/office/drawing/2014/main" id="{63AC2720-7507-4088-AED2-8FBC2F5258AF}"/>
              </a:ext>
            </a:extLst>
          </p:cNvPr>
          <p:cNvGrpSpPr>
            <a:grpSpLocks/>
          </p:cNvGrpSpPr>
          <p:nvPr/>
        </p:nvGrpSpPr>
        <p:grpSpPr bwMode="auto">
          <a:xfrm>
            <a:off x="6954112" y="3853381"/>
            <a:ext cx="152400" cy="152400"/>
            <a:chOff x="3360" y="3744"/>
            <a:chExt cx="96" cy="96"/>
          </a:xfrm>
        </p:grpSpPr>
        <p:sp>
          <p:nvSpPr>
            <p:cNvPr id="57" name="Line 72">
              <a:extLst>
                <a:ext uri="{FF2B5EF4-FFF2-40B4-BE49-F238E27FC236}">
                  <a16:creationId xmlns:a16="http://schemas.microsoft.com/office/drawing/2014/main" id="{AFCD4522-CF32-474C-BA92-615F2D157F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3744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Line 73">
              <a:extLst>
                <a:ext uri="{FF2B5EF4-FFF2-40B4-BE49-F238E27FC236}">
                  <a16:creationId xmlns:a16="http://schemas.microsoft.com/office/drawing/2014/main" id="{FAFAF9FC-574D-4863-A455-A763C7DF3E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60" y="3744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9" name="Arc 75">
            <a:extLst>
              <a:ext uri="{FF2B5EF4-FFF2-40B4-BE49-F238E27FC236}">
                <a16:creationId xmlns:a16="http://schemas.microsoft.com/office/drawing/2014/main" id="{F910C6BC-336B-4674-86E1-16A3D6344FF3}"/>
              </a:ext>
            </a:extLst>
          </p:cNvPr>
          <p:cNvSpPr>
            <a:spLocks/>
          </p:cNvSpPr>
          <p:nvPr/>
        </p:nvSpPr>
        <p:spPr bwMode="auto">
          <a:xfrm flipV="1">
            <a:off x="4979261" y="3026637"/>
            <a:ext cx="1219200" cy="1214438"/>
          </a:xfrm>
          <a:custGeom>
            <a:avLst/>
            <a:gdLst>
              <a:gd name="T0" fmla="*/ 123155 w 21423"/>
              <a:gd name="T1" fmla="*/ 0 h 21491"/>
              <a:gd name="T2" fmla="*/ 1219200 w 21423"/>
              <a:gd name="T3" fmla="*/ 1058416 h 21491"/>
              <a:gd name="T4" fmla="*/ 0 w 21423"/>
              <a:gd name="T5" fmla="*/ 1214438 h 214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423" h="21491" fill="none" extrusionOk="0">
                <a:moveTo>
                  <a:pt x="2164" y="-1"/>
                </a:moveTo>
                <a:cubicBezTo>
                  <a:pt x="12157" y="1005"/>
                  <a:pt x="20138" y="8768"/>
                  <a:pt x="21422" y="18730"/>
                </a:cubicBezTo>
              </a:path>
              <a:path w="21423" h="21491" stroke="0" extrusionOk="0">
                <a:moveTo>
                  <a:pt x="2164" y="-1"/>
                </a:moveTo>
                <a:cubicBezTo>
                  <a:pt x="12157" y="1005"/>
                  <a:pt x="20138" y="8768"/>
                  <a:pt x="21422" y="18730"/>
                </a:cubicBezTo>
                <a:lnTo>
                  <a:pt x="0" y="21491"/>
                </a:lnTo>
                <a:lnTo>
                  <a:pt x="2164" y="-1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0" name="Arc 76">
            <a:extLst>
              <a:ext uri="{FF2B5EF4-FFF2-40B4-BE49-F238E27FC236}">
                <a16:creationId xmlns:a16="http://schemas.microsoft.com/office/drawing/2014/main" id="{EFA36743-80C0-466B-AD88-344F699767AD}"/>
              </a:ext>
            </a:extLst>
          </p:cNvPr>
          <p:cNvSpPr>
            <a:spLocks/>
          </p:cNvSpPr>
          <p:nvPr/>
        </p:nvSpPr>
        <p:spPr bwMode="auto">
          <a:xfrm flipH="1" flipV="1">
            <a:off x="6650899" y="3051514"/>
            <a:ext cx="1219200" cy="1214438"/>
          </a:xfrm>
          <a:custGeom>
            <a:avLst/>
            <a:gdLst>
              <a:gd name="T0" fmla="*/ 123155 w 21423"/>
              <a:gd name="T1" fmla="*/ 0 h 21491"/>
              <a:gd name="T2" fmla="*/ 1219200 w 21423"/>
              <a:gd name="T3" fmla="*/ 1058416 h 21491"/>
              <a:gd name="T4" fmla="*/ 0 w 21423"/>
              <a:gd name="T5" fmla="*/ 1214438 h 214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423" h="21491" fill="none" extrusionOk="0">
                <a:moveTo>
                  <a:pt x="2164" y="-1"/>
                </a:moveTo>
                <a:cubicBezTo>
                  <a:pt x="12157" y="1005"/>
                  <a:pt x="20138" y="8768"/>
                  <a:pt x="21422" y="18730"/>
                </a:cubicBezTo>
              </a:path>
              <a:path w="21423" h="21491" stroke="0" extrusionOk="0">
                <a:moveTo>
                  <a:pt x="2164" y="-1"/>
                </a:moveTo>
                <a:cubicBezTo>
                  <a:pt x="12157" y="1005"/>
                  <a:pt x="20138" y="8768"/>
                  <a:pt x="21422" y="18730"/>
                </a:cubicBezTo>
                <a:lnTo>
                  <a:pt x="0" y="21491"/>
                </a:lnTo>
                <a:lnTo>
                  <a:pt x="2164" y="-1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4" name="Rectangle 23">
            <a:extLst>
              <a:ext uri="{FF2B5EF4-FFF2-40B4-BE49-F238E27FC236}">
                <a16:creationId xmlns:a16="http://schemas.microsoft.com/office/drawing/2014/main" id="{ECDD63D5-A9B9-4E3E-AF43-35843BFC5C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5379" y="5552842"/>
            <a:ext cx="609600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en-GB" altLang="en-US" sz="1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5" name="Rectangle 22">
            <a:extLst>
              <a:ext uri="{FF2B5EF4-FFF2-40B4-BE49-F238E27FC236}">
                <a16:creationId xmlns:a16="http://schemas.microsoft.com/office/drawing/2014/main" id="{BE00507C-C017-4820-8134-8733AA319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5779" y="5552842"/>
            <a:ext cx="609600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en-GB" altLang="en-US" sz="1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6" name="Rectangle 21">
            <a:extLst>
              <a:ext uri="{FF2B5EF4-FFF2-40B4-BE49-F238E27FC236}">
                <a16:creationId xmlns:a16="http://schemas.microsoft.com/office/drawing/2014/main" id="{3FBF1D5A-CD73-42F4-A40B-3AEC54E1B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9979" y="5552842"/>
            <a:ext cx="685800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en-GB" altLang="en-US" sz="14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67" name="Rectangle 20">
            <a:extLst>
              <a:ext uri="{FF2B5EF4-FFF2-40B4-BE49-F238E27FC236}">
                <a16:creationId xmlns:a16="http://schemas.microsoft.com/office/drawing/2014/main" id="{1C34279D-E3AA-437D-8880-BF2A829A8B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4179" y="5552842"/>
            <a:ext cx="685800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en-GB" altLang="en-US" sz="14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68" name="Rectangle 19">
            <a:extLst>
              <a:ext uri="{FF2B5EF4-FFF2-40B4-BE49-F238E27FC236}">
                <a16:creationId xmlns:a16="http://schemas.microsoft.com/office/drawing/2014/main" id="{403137CC-9A52-46BD-8171-4419D8AF2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379" y="5552842"/>
            <a:ext cx="685800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en-GB" altLang="en-US" sz="1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9" name="Rectangle 18">
            <a:extLst>
              <a:ext uri="{FF2B5EF4-FFF2-40B4-BE49-F238E27FC236}">
                <a16:creationId xmlns:a16="http://schemas.microsoft.com/office/drawing/2014/main" id="{D4A2F96C-8E51-42A4-B5D6-ECBA928CF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779" y="5552842"/>
            <a:ext cx="609600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en-GB" altLang="en-US" sz="1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0" name="Rectangle 17">
            <a:extLst>
              <a:ext uri="{FF2B5EF4-FFF2-40B4-BE49-F238E27FC236}">
                <a16:creationId xmlns:a16="http://schemas.microsoft.com/office/drawing/2014/main" id="{19AA3829-D655-4464-A83C-632E84E30F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79" y="5552842"/>
            <a:ext cx="381000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en-GB" altLang="en-US" sz="1400"/>
              <a:t>y</a:t>
            </a:r>
          </a:p>
        </p:txBody>
      </p:sp>
      <p:sp>
        <p:nvSpPr>
          <p:cNvPr id="71" name="Rectangle 16">
            <a:extLst>
              <a:ext uri="{FF2B5EF4-FFF2-40B4-BE49-F238E27FC236}">
                <a16:creationId xmlns:a16="http://schemas.microsoft.com/office/drawing/2014/main" id="{7A7E3188-28B4-44A5-8126-8F7AB2EA4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5379" y="4990867"/>
            <a:ext cx="6096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en-GB" altLang="en-US" sz="1400" dirty="0"/>
              <a:t>1</a:t>
            </a:r>
          </a:p>
        </p:txBody>
      </p:sp>
      <p:sp>
        <p:nvSpPr>
          <p:cNvPr id="72" name="Rectangle 15">
            <a:extLst>
              <a:ext uri="{FF2B5EF4-FFF2-40B4-BE49-F238E27FC236}">
                <a16:creationId xmlns:a16="http://schemas.microsoft.com/office/drawing/2014/main" id="{745C6A53-682A-4C49-92CA-6F776BA3C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5779" y="4990867"/>
            <a:ext cx="6096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en-GB" altLang="en-US" sz="1400"/>
              <a:t>0.5</a:t>
            </a:r>
          </a:p>
        </p:txBody>
      </p:sp>
      <p:sp>
        <p:nvSpPr>
          <p:cNvPr id="73" name="Rectangle 14">
            <a:extLst>
              <a:ext uri="{FF2B5EF4-FFF2-40B4-BE49-F238E27FC236}">
                <a16:creationId xmlns:a16="http://schemas.microsoft.com/office/drawing/2014/main" id="{7360D085-B4D3-4FF1-A629-61F1E3D1C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9979" y="4990867"/>
            <a:ext cx="6858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en-GB" altLang="en-US" sz="1400"/>
              <a:t>0.25</a:t>
            </a:r>
          </a:p>
        </p:txBody>
      </p:sp>
      <p:sp>
        <p:nvSpPr>
          <p:cNvPr id="74" name="Rectangle 13">
            <a:extLst>
              <a:ext uri="{FF2B5EF4-FFF2-40B4-BE49-F238E27FC236}">
                <a16:creationId xmlns:a16="http://schemas.microsoft.com/office/drawing/2014/main" id="{7646B0DA-A772-42B5-8F67-737466764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4179" y="4990867"/>
            <a:ext cx="6858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en-GB" altLang="en-US" sz="1400" dirty="0"/>
              <a:t>-0.25</a:t>
            </a:r>
          </a:p>
        </p:txBody>
      </p:sp>
      <p:sp>
        <p:nvSpPr>
          <p:cNvPr id="75" name="Rectangle 12">
            <a:extLst>
              <a:ext uri="{FF2B5EF4-FFF2-40B4-BE49-F238E27FC236}">
                <a16:creationId xmlns:a16="http://schemas.microsoft.com/office/drawing/2014/main" id="{910A83C9-1CFE-41AB-B362-F8C87D1E30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379" y="4990867"/>
            <a:ext cx="6858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en-GB" altLang="en-US" sz="1400" dirty="0"/>
              <a:t>-0.5</a:t>
            </a:r>
          </a:p>
        </p:txBody>
      </p:sp>
      <p:sp>
        <p:nvSpPr>
          <p:cNvPr id="76" name="Rectangle 11">
            <a:extLst>
              <a:ext uri="{FF2B5EF4-FFF2-40B4-BE49-F238E27FC236}">
                <a16:creationId xmlns:a16="http://schemas.microsoft.com/office/drawing/2014/main" id="{4B473256-567F-47CD-AAF7-88C351C7A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304" y="4990867"/>
            <a:ext cx="6096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en-GB" altLang="en-US" sz="1400" dirty="0"/>
              <a:t>-1</a:t>
            </a:r>
          </a:p>
        </p:txBody>
      </p:sp>
      <p:sp>
        <p:nvSpPr>
          <p:cNvPr id="77" name="Rectangle 10">
            <a:extLst>
              <a:ext uri="{FF2B5EF4-FFF2-40B4-BE49-F238E27FC236}">
                <a16:creationId xmlns:a16="http://schemas.microsoft.com/office/drawing/2014/main" id="{3C001623-0850-4A64-BB8C-A9E359FD5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79" y="4990867"/>
            <a:ext cx="3810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en-GB" altLang="en-US" sz="1400"/>
              <a:t>x</a:t>
            </a:r>
          </a:p>
        </p:txBody>
      </p:sp>
      <p:sp>
        <p:nvSpPr>
          <p:cNvPr id="78" name="Line 24">
            <a:extLst>
              <a:ext uri="{FF2B5EF4-FFF2-40B4-BE49-F238E27FC236}">
                <a16:creationId xmlns:a16="http://schemas.microsoft.com/office/drawing/2014/main" id="{B112679A-8C0F-4E71-B09F-BECA9CF4E8EE}"/>
              </a:ext>
            </a:extLst>
          </p:cNvPr>
          <p:cNvSpPr>
            <a:spLocks noChangeShapeType="1"/>
          </p:cNvSpPr>
          <p:nvPr/>
        </p:nvSpPr>
        <p:spPr bwMode="auto">
          <a:xfrm>
            <a:off x="128254" y="4990867"/>
            <a:ext cx="42672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9" name="Line 25">
            <a:extLst>
              <a:ext uri="{FF2B5EF4-FFF2-40B4-BE49-F238E27FC236}">
                <a16:creationId xmlns:a16="http://schemas.microsoft.com/office/drawing/2014/main" id="{ACA37C74-BF69-4982-A4A8-7BAC51005A87}"/>
              </a:ext>
            </a:extLst>
          </p:cNvPr>
          <p:cNvSpPr>
            <a:spLocks noChangeShapeType="1"/>
          </p:cNvSpPr>
          <p:nvPr/>
        </p:nvSpPr>
        <p:spPr bwMode="auto">
          <a:xfrm>
            <a:off x="128254" y="5552842"/>
            <a:ext cx="426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0" name="Line 26">
            <a:extLst>
              <a:ext uri="{FF2B5EF4-FFF2-40B4-BE49-F238E27FC236}">
                <a16:creationId xmlns:a16="http://schemas.microsoft.com/office/drawing/2014/main" id="{86E1269F-5397-4023-9E3C-DD6C8C8D40E9}"/>
              </a:ext>
            </a:extLst>
          </p:cNvPr>
          <p:cNvSpPr>
            <a:spLocks noChangeShapeType="1"/>
          </p:cNvSpPr>
          <p:nvPr/>
        </p:nvSpPr>
        <p:spPr bwMode="auto">
          <a:xfrm>
            <a:off x="128254" y="6108467"/>
            <a:ext cx="42672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1" name="Line 27">
            <a:extLst>
              <a:ext uri="{FF2B5EF4-FFF2-40B4-BE49-F238E27FC236}">
                <a16:creationId xmlns:a16="http://schemas.microsoft.com/office/drawing/2014/main" id="{4E5EA57E-6F5A-4FAB-A4EF-6C31C9CEF54E}"/>
              </a:ext>
            </a:extLst>
          </p:cNvPr>
          <p:cNvSpPr>
            <a:spLocks noChangeShapeType="1"/>
          </p:cNvSpPr>
          <p:nvPr/>
        </p:nvSpPr>
        <p:spPr bwMode="auto">
          <a:xfrm>
            <a:off x="128254" y="4990867"/>
            <a:ext cx="0" cy="11176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" name="Line 28">
            <a:extLst>
              <a:ext uri="{FF2B5EF4-FFF2-40B4-BE49-F238E27FC236}">
                <a16:creationId xmlns:a16="http://schemas.microsoft.com/office/drawing/2014/main" id="{36170BC8-9411-4F01-BF80-72FF0B8924B6}"/>
              </a:ext>
            </a:extLst>
          </p:cNvPr>
          <p:cNvSpPr>
            <a:spLocks noChangeShapeType="1"/>
          </p:cNvSpPr>
          <p:nvPr/>
        </p:nvSpPr>
        <p:spPr bwMode="auto">
          <a:xfrm>
            <a:off x="509254" y="4990867"/>
            <a:ext cx="0" cy="1117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3" name="Line 29">
            <a:extLst>
              <a:ext uri="{FF2B5EF4-FFF2-40B4-BE49-F238E27FC236}">
                <a16:creationId xmlns:a16="http://schemas.microsoft.com/office/drawing/2014/main" id="{47C3BF08-42A1-4C52-9D53-0249112E75C3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8854" y="4990867"/>
            <a:ext cx="0" cy="1117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4" name="Line 30">
            <a:extLst>
              <a:ext uri="{FF2B5EF4-FFF2-40B4-BE49-F238E27FC236}">
                <a16:creationId xmlns:a16="http://schemas.microsoft.com/office/drawing/2014/main" id="{DFABC1CC-E5A0-4410-8847-BE1FEA435F51}"/>
              </a:ext>
            </a:extLst>
          </p:cNvPr>
          <p:cNvSpPr>
            <a:spLocks noChangeShapeType="1"/>
          </p:cNvSpPr>
          <p:nvPr/>
        </p:nvSpPr>
        <p:spPr bwMode="auto">
          <a:xfrm>
            <a:off x="1804654" y="4990867"/>
            <a:ext cx="0" cy="1117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5" name="Line 31">
            <a:extLst>
              <a:ext uri="{FF2B5EF4-FFF2-40B4-BE49-F238E27FC236}">
                <a16:creationId xmlns:a16="http://schemas.microsoft.com/office/drawing/2014/main" id="{25B8A77B-B6ED-4AE3-94A9-9CD976B1008A}"/>
              </a:ext>
            </a:extLst>
          </p:cNvPr>
          <p:cNvSpPr>
            <a:spLocks noChangeShapeType="1"/>
          </p:cNvSpPr>
          <p:nvPr/>
        </p:nvSpPr>
        <p:spPr bwMode="auto">
          <a:xfrm>
            <a:off x="2490454" y="4990867"/>
            <a:ext cx="0" cy="1117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6" name="Line 32">
            <a:extLst>
              <a:ext uri="{FF2B5EF4-FFF2-40B4-BE49-F238E27FC236}">
                <a16:creationId xmlns:a16="http://schemas.microsoft.com/office/drawing/2014/main" id="{2E419962-6A8A-48F8-BD1A-35AC7DEB0DDD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6254" y="4990867"/>
            <a:ext cx="0" cy="1117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7" name="Line 33">
            <a:extLst>
              <a:ext uri="{FF2B5EF4-FFF2-40B4-BE49-F238E27FC236}">
                <a16:creationId xmlns:a16="http://schemas.microsoft.com/office/drawing/2014/main" id="{9F7CB97D-CD70-4EBD-A8AD-32CBBB12B806}"/>
              </a:ext>
            </a:extLst>
          </p:cNvPr>
          <p:cNvSpPr>
            <a:spLocks noChangeShapeType="1"/>
          </p:cNvSpPr>
          <p:nvPr/>
        </p:nvSpPr>
        <p:spPr bwMode="auto">
          <a:xfrm>
            <a:off x="3785854" y="4990867"/>
            <a:ext cx="0" cy="1117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8" name="Line 34">
            <a:extLst>
              <a:ext uri="{FF2B5EF4-FFF2-40B4-BE49-F238E27FC236}">
                <a16:creationId xmlns:a16="http://schemas.microsoft.com/office/drawing/2014/main" id="{26D5E2F3-959D-4AC9-8A37-D1FBDCE8D95C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5454" y="4990867"/>
            <a:ext cx="0" cy="11176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9" name="Text Box 5">
            <a:extLst>
              <a:ext uri="{FF2B5EF4-FFF2-40B4-BE49-F238E27FC236}">
                <a16:creationId xmlns:a16="http://schemas.microsoft.com/office/drawing/2014/main" id="{2701C8D1-092C-4846-A557-78828DD4B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5981" y="1324992"/>
            <a:ext cx="11430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u="sng" dirty="0"/>
              <a:t>Example</a:t>
            </a:r>
          </a:p>
        </p:txBody>
      </p:sp>
      <p:sp>
        <p:nvSpPr>
          <p:cNvPr id="90" name="Text Box 6">
            <a:extLst>
              <a:ext uri="{FF2B5EF4-FFF2-40B4-BE49-F238E27FC236}">
                <a16:creationId xmlns:a16="http://schemas.microsoft.com/office/drawing/2014/main" id="{7281767D-0D06-4D03-BE03-C35678BDC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5981" y="1629792"/>
            <a:ext cx="3429000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600"/>
              <a:t>Sketch the graph of the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9AD8E762-6B74-4381-B5AF-38A5ADB73922}"/>
                  </a:ext>
                </a:extLst>
              </p:cNvPr>
              <p:cNvSpPr txBox="1"/>
              <p:nvPr/>
            </p:nvSpPr>
            <p:spPr>
              <a:xfrm>
                <a:off x="5788981" y="1959598"/>
                <a:ext cx="995785" cy="6705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9AD8E762-6B74-4381-B5AF-38A5ADB739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8981" y="1959598"/>
                <a:ext cx="995785" cy="6705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テキスト ボックス 91">
                <a:extLst>
                  <a:ext uri="{FF2B5EF4-FFF2-40B4-BE49-F238E27FC236}">
                    <a16:creationId xmlns:a16="http://schemas.microsoft.com/office/drawing/2014/main" id="{208B9260-2128-4B70-B5C2-3B732FFA07E6}"/>
                  </a:ext>
                </a:extLst>
              </p:cNvPr>
              <p:cNvSpPr txBox="1"/>
              <p:nvPr/>
            </p:nvSpPr>
            <p:spPr>
              <a:xfrm>
                <a:off x="7682045" y="3746420"/>
                <a:ext cx="833305" cy="5549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2" name="テキスト ボックス 91">
                <a:extLst>
                  <a:ext uri="{FF2B5EF4-FFF2-40B4-BE49-F238E27FC236}">
                    <a16:creationId xmlns:a16="http://schemas.microsoft.com/office/drawing/2014/main" id="{208B9260-2128-4B70-B5C2-3B732FFA07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2045" y="3746420"/>
                <a:ext cx="833305" cy="5549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505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/>
      <p:bldP spid="40" grpId="0"/>
      <p:bldP spid="59" grpId="0" animBg="1"/>
      <p:bldP spid="60" grpId="0" animBg="1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/>
      <p:bldP spid="90" grpId="0"/>
      <p:bldP spid="5" grpId="0"/>
      <p:bldP spid="9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B38A01E-7DA4-41D7-9E3C-DDAA32F18184}"/>
              </a:ext>
            </a:extLst>
          </p:cNvPr>
          <p:cNvSpPr/>
          <p:nvPr/>
        </p:nvSpPr>
        <p:spPr>
          <a:xfrm>
            <a:off x="1278333" y="2035187"/>
            <a:ext cx="6587381" cy="228524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7200" b="1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7200" b="1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Exercise 4D</a:t>
            </a:r>
            <a:endParaRPr lang="ja-JP" altLang="en-US" sz="7200" b="1" dirty="0"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6701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Graphs and Transformations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789933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can sketch curves to show points of intersection and solutions to equations.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The coordinates at the points of intersection of graphs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𝑔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show the solutions to the equation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789933" cy="4776787"/>
              </a:xfrm>
              <a:blipFill>
                <a:blip r:embed="rId3"/>
                <a:stretch>
                  <a:fillRect t="-766" r="-14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4D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2" descr="https://upload.wikimedia.org/wikipedia/en/8/80/ST_diagram_of_N2_01.jpg">
            <a:extLst>
              <a:ext uri="{FF2B5EF4-FFF2-40B4-BE49-F238E27FC236}">
                <a16:creationId xmlns:a16="http://schemas.microsoft.com/office/drawing/2014/main" id="{C9AF2646-D186-4E55-A9F0-A864451AC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794" y="25003"/>
            <a:ext cx="1067494" cy="80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 Box 4">
            <a:extLst>
              <a:ext uri="{FF2B5EF4-FFF2-40B4-BE49-F238E27FC236}">
                <a16:creationId xmlns:a16="http://schemas.microsoft.com/office/drawing/2014/main" id="{1511DBE1-B026-454F-86BF-57B197940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468437"/>
            <a:ext cx="11430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u="sng"/>
              <a:t>Example</a:t>
            </a:r>
          </a:p>
        </p:txBody>
      </p:sp>
      <p:sp>
        <p:nvSpPr>
          <p:cNvPr id="33" name="Text Box 5">
            <a:extLst>
              <a:ext uri="{FF2B5EF4-FFF2-40B4-BE49-F238E27FC236}">
                <a16:creationId xmlns:a16="http://schemas.microsoft.com/office/drawing/2014/main" id="{B87ACD05-1353-4175-852A-4645658F7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773237"/>
            <a:ext cx="4343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600"/>
              <a:t>On the same diagram, sketch the following curves:</a:t>
            </a:r>
          </a:p>
        </p:txBody>
      </p:sp>
      <p:graphicFrame>
        <p:nvGraphicFramePr>
          <p:cNvPr id="34" name="Object 7">
            <a:extLst>
              <a:ext uri="{FF2B5EF4-FFF2-40B4-BE49-F238E27FC236}">
                <a16:creationId xmlns:a16="http://schemas.microsoft.com/office/drawing/2014/main" id="{3E41A2BB-D24F-4A45-BF14-79B0D8A48A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6780021"/>
              </p:ext>
            </p:extLst>
          </p:nvPr>
        </p:nvGraphicFramePr>
        <p:xfrm>
          <a:off x="4495800" y="2382837"/>
          <a:ext cx="14541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34" name="Equation" r:id="rId5" imgW="748975" imgH="203112" progId="Equation.DSMT4">
                  <p:embed/>
                </p:oleObj>
              </mc:Choice>
              <mc:Fallback>
                <p:oleObj name="Equation" r:id="rId5" imgW="748975" imgH="203112" progId="Equation.DSMT4">
                  <p:embed/>
                  <p:pic>
                    <p:nvPicPr>
                      <p:cNvPr id="11264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382837"/>
                        <a:ext cx="145415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8">
            <a:extLst>
              <a:ext uri="{FF2B5EF4-FFF2-40B4-BE49-F238E27FC236}">
                <a16:creationId xmlns:a16="http://schemas.microsoft.com/office/drawing/2014/main" id="{1BD54DFD-719B-44D5-956E-CBE7EE7B8F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3707205"/>
              </p:ext>
            </p:extLst>
          </p:nvPr>
        </p:nvGraphicFramePr>
        <p:xfrm>
          <a:off x="6705600" y="2333625"/>
          <a:ext cx="1552575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35" name="Equation" r:id="rId7" imgW="800100" imgH="228600" progId="Equation.DSMT4">
                  <p:embed/>
                </p:oleObj>
              </mc:Choice>
              <mc:Fallback>
                <p:oleObj name="Equation" r:id="rId7" imgW="800100" imgH="228600" progId="Equation.DSMT4">
                  <p:embed/>
                  <p:pic>
                    <p:nvPicPr>
                      <p:cNvPr id="11264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2333625"/>
                        <a:ext cx="1552575" cy="44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 Box 9">
            <a:extLst>
              <a:ext uri="{FF2B5EF4-FFF2-40B4-BE49-F238E27FC236}">
                <a16:creationId xmlns:a16="http://schemas.microsoft.com/office/drawing/2014/main" id="{4113E82E-4DAF-40E8-91B1-A72AC5351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2382837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000"/>
              <a:t>and</a:t>
            </a:r>
          </a:p>
        </p:txBody>
      </p:sp>
      <p:sp>
        <p:nvSpPr>
          <p:cNvPr id="37" name="Line 10">
            <a:extLst>
              <a:ext uri="{FF2B5EF4-FFF2-40B4-BE49-F238E27FC236}">
                <a16:creationId xmlns:a16="http://schemas.microsoft.com/office/drawing/2014/main" id="{379122A7-DD8E-4DB7-9DAC-8A806C98A0B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05600" y="3144837"/>
            <a:ext cx="0" cy="3276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" name="Line 11">
            <a:extLst>
              <a:ext uri="{FF2B5EF4-FFF2-40B4-BE49-F238E27FC236}">
                <a16:creationId xmlns:a16="http://schemas.microsoft.com/office/drawing/2014/main" id="{2895A58B-E564-4799-B482-AAAA8EBE41F7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6705600" y="3144837"/>
            <a:ext cx="0" cy="33528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9" name="Text Box 12">
            <a:extLst>
              <a:ext uri="{FF2B5EF4-FFF2-40B4-BE49-F238E27FC236}">
                <a16:creationId xmlns:a16="http://schemas.microsoft.com/office/drawing/2014/main" id="{41BAA97E-3DB6-48D7-8B50-CD53D956C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4592637"/>
            <a:ext cx="3190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1800"/>
              <a:t>x</a:t>
            </a:r>
          </a:p>
        </p:txBody>
      </p:sp>
      <p:sp>
        <p:nvSpPr>
          <p:cNvPr id="40" name="Text Box 13">
            <a:extLst>
              <a:ext uri="{FF2B5EF4-FFF2-40B4-BE49-F238E27FC236}">
                <a16:creationId xmlns:a16="http://schemas.microsoft.com/office/drawing/2014/main" id="{21AC10DC-1DB0-4C82-9AC0-7FAD0A65A9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2840037"/>
            <a:ext cx="3032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1800"/>
              <a:t>y</a:t>
            </a:r>
          </a:p>
        </p:txBody>
      </p:sp>
      <p:graphicFrame>
        <p:nvGraphicFramePr>
          <p:cNvPr id="41" name="Object 14">
            <a:extLst>
              <a:ext uri="{FF2B5EF4-FFF2-40B4-BE49-F238E27FC236}">
                <a16:creationId xmlns:a16="http://schemas.microsoft.com/office/drawing/2014/main" id="{C7E791D3-CB01-4D28-9A7F-35D3C301C6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5350634"/>
              </p:ext>
            </p:extLst>
          </p:nvPr>
        </p:nvGraphicFramePr>
        <p:xfrm>
          <a:off x="242147" y="3762375"/>
          <a:ext cx="14541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36" name="Equation" r:id="rId9" imgW="748975" imgH="203112" progId="Equation.DSMT4">
                  <p:embed/>
                </p:oleObj>
              </mc:Choice>
              <mc:Fallback>
                <p:oleObj name="Equation" r:id="rId9" imgW="748975" imgH="203112" progId="Equation.DSMT4">
                  <p:embed/>
                  <p:pic>
                    <p:nvPicPr>
                      <p:cNvPr id="11265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147" y="3762375"/>
                        <a:ext cx="145415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Line 15">
            <a:extLst>
              <a:ext uri="{FF2B5EF4-FFF2-40B4-BE49-F238E27FC236}">
                <a16:creationId xmlns:a16="http://schemas.microsoft.com/office/drawing/2014/main" id="{94E025A3-867E-4A50-BE28-0753F671F4A6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8547" y="3914775"/>
            <a:ext cx="3810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" name="Text Box 16">
            <a:extLst>
              <a:ext uri="{FF2B5EF4-FFF2-40B4-BE49-F238E27FC236}">
                <a16:creationId xmlns:a16="http://schemas.microsoft.com/office/drawing/2014/main" id="{2A675558-5DF0-4251-9E19-DFA8E93B43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9547" y="3762375"/>
            <a:ext cx="2133600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>
                <a:solidFill>
                  <a:srgbClr val="FF0000"/>
                </a:solidFill>
              </a:rPr>
              <a:t>Quadratic ‘U’ shape</a:t>
            </a:r>
          </a:p>
        </p:txBody>
      </p:sp>
      <p:sp>
        <p:nvSpPr>
          <p:cNvPr id="44" name="Line 17">
            <a:extLst>
              <a:ext uri="{FF2B5EF4-FFF2-40B4-BE49-F238E27FC236}">
                <a16:creationId xmlns:a16="http://schemas.microsoft.com/office/drawing/2014/main" id="{500144F6-180E-4FBB-A760-0499F5D5FE8D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8547" y="4371975"/>
            <a:ext cx="3810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" name="Text Box 18">
            <a:extLst>
              <a:ext uri="{FF2B5EF4-FFF2-40B4-BE49-F238E27FC236}">
                <a16:creationId xmlns:a16="http://schemas.microsoft.com/office/drawing/2014/main" id="{4A083152-69AA-41D7-839F-A3DEE0D2E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3347" y="4067175"/>
            <a:ext cx="2133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>
                <a:solidFill>
                  <a:srgbClr val="FF0000"/>
                </a:solidFill>
              </a:rPr>
              <a:t>Crosses through 0 and 3</a:t>
            </a:r>
          </a:p>
        </p:txBody>
      </p:sp>
      <p:sp>
        <p:nvSpPr>
          <p:cNvPr id="46" name="Arc 19">
            <a:extLst>
              <a:ext uri="{FF2B5EF4-FFF2-40B4-BE49-F238E27FC236}">
                <a16:creationId xmlns:a16="http://schemas.microsoft.com/office/drawing/2014/main" id="{739C0538-8D67-4743-9002-16D9245DA288}"/>
              </a:ext>
            </a:extLst>
          </p:cNvPr>
          <p:cNvSpPr>
            <a:spLocks/>
          </p:cNvSpPr>
          <p:nvPr/>
        </p:nvSpPr>
        <p:spPr bwMode="auto">
          <a:xfrm rot="5400000">
            <a:off x="4606131" y="1358106"/>
            <a:ext cx="5265738" cy="2286000"/>
          </a:xfrm>
          <a:custGeom>
            <a:avLst/>
            <a:gdLst>
              <a:gd name="T0" fmla="*/ 3636041 w 21600"/>
              <a:gd name="T1" fmla="*/ 0 h 31216"/>
              <a:gd name="T2" fmla="*/ 3644086 w 21600"/>
              <a:gd name="T3" fmla="*/ 2286000 h 31216"/>
              <a:gd name="T4" fmla="*/ 0 w 21600"/>
              <a:gd name="T5" fmla="*/ 1144172 h 3121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31216" fill="none" extrusionOk="0">
                <a:moveTo>
                  <a:pt x="14914" y="0"/>
                </a:moveTo>
                <a:cubicBezTo>
                  <a:pt x="19184" y="4075"/>
                  <a:pt x="21600" y="9721"/>
                  <a:pt x="21600" y="15624"/>
                </a:cubicBezTo>
                <a:cubicBezTo>
                  <a:pt x="21600" y="21510"/>
                  <a:pt x="19197" y="27142"/>
                  <a:pt x="14948" y="31216"/>
                </a:cubicBezTo>
              </a:path>
              <a:path w="21600" h="31216" stroke="0" extrusionOk="0">
                <a:moveTo>
                  <a:pt x="14914" y="0"/>
                </a:moveTo>
                <a:cubicBezTo>
                  <a:pt x="19184" y="4075"/>
                  <a:pt x="21600" y="9721"/>
                  <a:pt x="21600" y="15624"/>
                </a:cubicBezTo>
                <a:cubicBezTo>
                  <a:pt x="21600" y="21510"/>
                  <a:pt x="19197" y="27142"/>
                  <a:pt x="14948" y="31216"/>
                </a:cubicBezTo>
                <a:lnTo>
                  <a:pt x="0" y="15624"/>
                </a:lnTo>
                <a:lnTo>
                  <a:pt x="14914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7" name="Text Box 20">
            <a:extLst>
              <a:ext uri="{FF2B5EF4-FFF2-40B4-BE49-F238E27FC236}">
                <a16:creationId xmlns:a16="http://schemas.microsoft.com/office/drawing/2014/main" id="{55A7851D-28D8-4DF7-BF80-CB1FC9284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4821237"/>
            <a:ext cx="3048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8" name="Text Box 21">
            <a:extLst>
              <a:ext uri="{FF2B5EF4-FFF2-40B4-BE49-F238E27FC236}">
                <a16:creationId xmlns:a16="http://schemas.microsoft.com/office/drawing/2014/main" id="{BB8D2E86-E7E6-42C0-8944-28EECC8D3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4821237"/>
            <a:ext cx="3048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rgbClr val="FF0000"/>
                </a:solidFill>
              </a:rPr>
              <a:t>3</a:t>
            </a:r>
          </a:p>
        </p:txBody>
      </p:sp>
      <p:graphicFrame>
        <p:nvGraphicFramePr>
          <p:cNvPr id="49" name="Object 22">
            <a:extLst>
              <a:ext uri="{FF2B5EF4-FFF2-40B4-BE49-F238E27FC236}">
                <a16:creationId xmlns:a16="http://schemas.microsoft.com/office/drawing/2014/main" id="{CF161703-F2B2-49BA-B64B-FFE2C03C1C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1306768"/>
              </p:ext>
            </p:extLst>
          </p:nvPr>
        </p:nvGraphicFramePr>
        <p:xfrm>
          <a:off x="7842250" y="2992437"/>
          <a:ext cx="1073150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37" name="Equation" r:id="rId10" imgW="748975" imgH="203112" progId="Equation.DSMT4">
                  <p:embed/>
                </p:oleObj>
              </mc:Choice>
              <mc:Fallback>
                <p:oleObj name="Equation" r:id="rId10" imgW="748975" imgH="203112" progId="Equation.DSMT4">
                  <p:embed/>
                  <p:pic>
                    <p:nvPicPr>
                      <p:cNvPr id="112662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2250" y="2992437"/>
                        <a:ext cx="1073150" cy="29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23">
            <a:extLst>
              <a:ext uri="{FF2B5EF4-FFF2-40B4-BE49-F238E27FC236}">
                <a16:creationId xmlns:a16="http://schemas.microsoft.com/office/drawing/2014/main" id="{323B6865-8E06-4369-B90D-717C1EE76B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0197233"/>
              </p:ext>
            </p:extLst>
          </p:nvPr>
        </p:nvGraphicFramePr>
        <p:xfrm>
          <a:off x="245322" y="4981575"/>
          <a:ext cx="1552575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38" name="Equation" r:id="rId12" imgW="800100" imgH="228600" progId="Equation.DSMT4">
                  <p:embed/>
                </p:oleObj>
              </mc:Choice>
              <mc:Fallback>
                <p:oleObj name="Equation" r:id="rId12" imgW="800100" imgH="228600" progId="Equation.DSMT4">
                  <p:embed/>
                  <p:pic>
                    <p:nvPicPr>
                      <p:cNvPr id="112663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322" y="4981575"/>
                        <a:ext cx="1552575" cy="44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Line 24">
            <a:extLst>
              <a:ext uri="{FF2B5EF4-FFF2-40B4-BE49-F238E27FC236}">
                <a16:creationId xmlns:a16="http://schemas.microsoft.com/office/drawing/2014/main" id="{8A3767BD-F416-401B-A306-48226250837A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9022" y="5286375"/>
            <a:ext cx="3810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" name="Text Box 25">
            <a:extLst>
              <a:ext uri="{FF2B5EF4-FFF2-40B4-BE49-F238E27FC236}">
                <a16:creationId xmlns:a16="http://schemas.microsoft.com/office/drawing/2014/main" id="{19736732-4CFC-42D2-AD7F-052F67959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3822" y="5133975"/>
            <a:ext cx="2438400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>
                <a:solidFill>
                  <a:srgbClr val="0000FF"/>
                </a:solidFill>
              </a:rPr>
              <a:t>Cubic ‘negative’ shape</a:t>
            </a:r>
          </a:p>
        </p:txBody>
      </p:sp>
      <p:sp>
        <p:nvSpPr>
          <p:cNvPr id="53" name="Line 26">
            <a:extLst>
              <a:ext uri="{FF2B5EF4-FFF2-40B4-BE49-F238E27FC236}">
                <a16:creationId xmlns:a16="http://schemas.microsoft.com/office/drawing/2014/main" id="{46E628C6-DFAF-40B3-9C1D-C7F019A99D5E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9022" y="5743575"/>
            <a:ext cx="3810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4" name="Text Box 27">
            <a:extLst>
              <a:ext uri="{FF2B5EF4-FFF2-40B4-BE49-F238E27FC236}">
                <a16:creationId xmlns:a16="http://schemas.microsoft.com/office/drawing/2014/main" id="{4C378ED0-3C3F-4F75-83D2-0B34E31AB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3822" y="5438775"/>
            <a:ext cx="2133600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>
                <a:solidFill>
                  <a:srgbClr val="0000FF"/>
                </a:solidFill>
              </a:rPr>
              <a:t>Crosses through 0 and 1. The ‘0’ is repeated so just ‘touched’</a:t>
            </a:r>
          </a:p>
        </p:txBody>
      </p:sp>
      <p:sp>
        <p:nvSpPr>
          <p:cNvPr id="55" name="Text Box 28">
            <a:extLst>
              <a:ext uri="{FF2B5EF4-FFF2-40B4-BE49-F238E27FC236}">
                <a16:creationId xmlns:a16="http://schemas.microsoft.com/office/drawing/2014/main" id="{70F1F757-B47B-4FBD-9A0A-C6C3F1D53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4821237"/>
            <a:ext cx="3048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56" name="Freeform 39">
            <a:extLst>
              <a:ext uri="{FF2B5EF4-FFF2-40B4-BE49-F238E27FC236}">
                <a16:creationId xmlns:a16="http://schemas.microsoft.com/office/drawing/2014/main" id="{35257A1E-3E41-426F-985A-B5BB8C827A56}"/>
              </a:ext>
            </a:extLst>
          </p:cNvPr>
          <p:cNvSpPr>
            <a:spLocks/>
          </p:cNvSpPr>
          <p:nvPr/>
        </p:nvSpPr>
        <p:spPr bwMode="auto">
          <a:xfrm>
            <a:off x="6218238" y="2992437"/>
            <a:ext cx="1219200" cy="2819400"/>
          </a:xfrm>
          <a:custGeom>
            <a:avLst/>
            <a:gdLst>
              <a:gd name="T0" fmla="*/ 0 w 768"/>
              <a:gd name="T1" fmla="*/ 0 h 1776"/>
              <a:gd name="T2" fmla="*/ 152400 w 768"/>
              <a:gd name="T3" fmla="*/ 1219200 h 1776"/>
              <a:gd name="T4" fmla="*/ 457200 w 768"/>
              <a:gd name="T5" fmla="*/ 1828800 h 1776"/>
              <a:gd name="T6" fmla="*/ 685800 w 768"/>
              <a:gd name="T7" fmla="*/ 1600200 h 1776"/>
              <a:gd name="T8" fmla="*/ 914400 w 768"/>
              <a:gd name="T9" fmla="*/ 1828800 h 1776"/>
              <a:gd name="T10" fmla="*/ 1219200 w 768"/>
              <a:gd name="T11" fmla="*/ 2819400 h 17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68" h="1776">
                <a:moveTo>
                  <a:pt x="0" y="0"/>
                </a:moveTo>
                <a:cubicBezTo>
                  <a:pt x="24" y="288"/>
                  <a:pt x="48" y="576"/>
                  <a:pt x="96" y="768"/>
                </a:cubicBezTo>
                <a:cubicBezTo>
                  <a:pt x="144" y="960"/>
                  <a:pt x="232" y="1112"/>
                  <a:pt x="288" y="1152"/>
                </a:cubicBezTo>
                <a:cubicBezTo>
                  <a:pt x="344" y="1192"/>
                  <a:pt x="384" y="1008"/>
                  <a:pt x="432" y="1008"/>
                </a:cubicBezTo>
                <a:cubicBezTo>
                  <a:pt x="480" y="1008"/>
                  <a:pt x="520" y="1024"/>
                  <a:pt x="576" y="1152"/>
                </a:cubicBezTo>
                <a:cubicBezTo>
                  <a:pt x="632" y="1280"/>
                  <a:pt x="700" y="1528"/>
                  <a:pt x="768" y="1776"/>
                </a:cubicBezTo>
              </a:path>
            </a:pathLst>
          </a:custGeom>
          <a:noFill/>
          <a:ln w="25400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aphicFrame>
        <p:nvGraphicFramePr>
          <p:cNvPr id="57" name="Object 40">
            <a:extLst>
              <a:ext uri="{FF2B5EF4-FFF2-40B4-BE49-F238E27FC236}">
                <a16:creationId xmlns:a16="http://schemas.microsoft.com/office/drawing/2014/main" id="{BF5FEEB5-C54A-41C5-8BA0-E9082746AF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9317079"/>
              </p:ext>
            </p:extLst>
          </p:nvPr>
        </p:nvGraphicFramePr>
        <p:xfrm>
          <a:off x="7307263" y="5830887"/>
          <a:ext cx="1076325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39" name="Equation" r:id="rId14" imgW="800100" imgH="228600" progId="Equation.DSMT4">
                  <p:embed/>
                </p:oleObj>
              </mc:Choice>
              <mc:Fallback>
                <p:oleObj name="Equation" r:id="rId14" imgW="800100" imgH="228600" progId="Equation.DSMT4">
                  <p:embed/>
                  <p:pic>
                    <p:nvPicPr>
                      <p:cNvPr id="11268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7263" y="5830887"/>
                        <a:ext cx="1076325" cy="30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038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6" grpId="0"/>
      <p:bldP spid="37" grpId="0" animBg="1"/>
      <p:bldP spid="38" grpId="0" animBg="1"/>
      <p:bldP spid="39" grpId="0"/>
      <p:bldP spid="40" grpId="0"/>
      <p:bldP spid="42" grpId="0" animBg="1"/>
      <p:bldP spid="43" grpId="0"/>
      <p:bldP spid="44" grpId="0" animBg="1"/>
      <p:bldP spid="45" grpId="0"/>
      <p:bldP spid="46" grpId="0" animBg="1"/>
      <p:bldP spid="47" grpId="0"/>
      <p:bldP spid="48" grpId="0"/>
      <p:bldP spid="51" grpId="0" animBg="1"/>
      <p:bldP spid="52" grpId="0"/>
      <p:bldP spid="53" grpId="0" animBg="1"/>
      <p:bldP spid="54" grpId="0"/>
      <p:bldP spid="55" grpId="0"/>
      <p:bldP spid="5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Graphs and Transformations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789933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can sketch curves to show points of intersection and solutions to equations.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The coordinates at the points of intersection of graphs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𝑔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show the solutions to the equation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789933" cy="4776787"/>
              </a:xfrm>
              <a:blipFill>
                <a:blip r:embed="rId3"/>
                <a:stretch>
                  <a:fillRect t="-766" r="-14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4D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2" descr="https://upload.wikimedia.org/wikipedia/en/8/80/ST_diagram_of_N2_01.jpg">
            <a:extLst>
              <a:ext uri="{FF2B5EF4-FFF2-40B4-BE49-F238E27FC236}">
                <a16:creationId xmlns:a16="http://schemas.microsoft.com/office/drawing/2014/main" id="{C9AF2646-D186-4E55-A9F0-A864451AC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794" y="25003"/>
            <a:ext cx="1067494" cy="80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 Box 31">
            <a:extLst>
              <a:ext uri="{FF2B5EF4-FFF2-40B4-BE49-F238E27FC236}">
                <a16:creationId xmlns:a16="http://schemas.microsoft.com/office/drawing/2014/main" id="{8FBF0DAB-140F-4A71-A6F2-82A90DC3F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1950" y="1607325"/>
            <a:ext cx="4343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dirty="0"/>
              <a:t>Find the co-ordinates of the points of intersection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dirty="0">
                <a:solidFill>
                  <a:srgbClr val="FF0000"/>
                </a:solidFill>
                <a:sym typeface="Wingdings" pitchFamily="2" charset="2"/>
              </a:rPr>
              <a:t> Set the equations equal to each other</a:t>
            </a:r>
            <a:endParaRPr lang="en-GB" altLang="en-US" sz="1600" dirty="0">
              <a:solidFill>
                <a:srgbClr val="FF0000"/>
              </a:solidFill>
            </a:endParaRPr>
          </a:p>
        </p:txBody>
      </p:sp>
      <p:grpSp>
        <p:nvGrpSpPr>
          <p:cNvPr id="59" name="Group 43">
            <a:extLst>
              <a:ext uri="{FF2B5EF4-FFF2-40B4-BE49-F238E27FC236}">
                <a16:creationId xmlns:a16="http://schemas.microsoft.com/office/drawing/2014/main" id="{2ABEB315-8BB2-488B-B3DF-4F0624C11697}"/>
              </a:ext>
            </a:extLst>
          </p:cNvPr>
          <p:cNvGrpSpPr>
            <a:grpSpLocks/>
          </p:cNvGrpSpPr>
          <p:nvPr/>
        </p:nvGrpSpPr>
        <p:grpSpPr bwMode="auto">
          <a:xfrm>
            <a:off x="438904" y="1214931"/>
            <a:ext cx="2870200" cy="5237162"/>
            <a:chOff x="3312" y="0"/>
            <a:chExt cx="2448" cy="4128"/>
          </a:xfrm>
        </p:grpSpPr>
        <p:sp>
          <p:nvSpPr>
            <p:cNvPr id="60" name="Line 32">
              <a:extLst>
                <a:ext uri="{FF2B5EF4-FFF2-40B4-BE49-F238E27FC236}">
                  <a16:creationId xmlns:a16="http://schemas.microsoft.com/office/drawing/2014/main" id="{CF9635E4-2362-4B8E-BE35-CCDDF00BC6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68" y="2064"/>
              <a:ext cx="0" cy="206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Line 33">
              <a:extLst>
                <a:ext uri="{FF2B5EF4-FFF2-40B4-BE49-F238E27FC236}">
                  <a16:creationId xmlns:a16="http://schemas.microsoft.com/office/drawing/2014/main" id="{5641F405-0F07-4FAF-980F-F7FADAF1305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4368" y="2064"/>
              <a:ext cx="0" cy="211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Text Box 34">
              <a:extLst>
                <a:ext uri="{FF2B5EF4-FFF2-40B4-BE49-F238E27FC236}">
                  <a16:creationId xmlns:a16="http://schemas.microsoft.com/office/drawing/2014/main" id="{676A8EC3-41CA-40EC-B0C5-9EBE6095EC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26" y="2976"/>
              <a:ext cx="272" cy="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GB" altLang="en-US" sz="1800"/>
                <a:t>x</a:t>
              </a:r>
            </a:p>
          </p:txBody>
        </p:sp>
        <p:sp>
          <p:nvSpPr>
            <p:cNvPr id="63" name="Text Box 35">
              <a:extLst>
                <a:ext uri="{FF2B5EF4-FFF2-40B4-BE49-F238E27FC236}">
                  <a16:creationId xmlns:a16="http://schemas.microsoft.com/office/drawing/2014/main" id="{40B19732-94F1-420C-902A-73DDD979AC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2" y="1872"/>
              <a:ext cx="259" cy="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GB" altLang="en-US" sz="1800"/>
                <a:t>y</a:t>
              </a:r>
            </a:p>
          </p:txBody>
        </p:sp>
        <p:sp>
          <p:nvSpPr>
            <p:cNvPr id="64" name="Arc 36">
              <a:extLst>
                <a:ext uri="{FF2B5EF4-FFF2-40B4-BE49-F238E27FC236}">
                  <a16:creationId xmlns:a16="http://schemas.microsoft.com/office/drawing/2014/main" id="{ACC09247-B276-4CC0-BB4F-41FADE824D1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45" y="939"/>
              <a:ext cx="3317" cy="1440"/>
            </a:xfrm>
            <a:custGeom>
              <a:avLst/>
              <a:gdLst>
                <a:gd name="T0" fmla="*/ 2290 w 21600"/>
                <a:gd name="T1" fmla="*/ 0 h 31216"/>
                <a:gd name="T2" fmla="*/ 2295 w 21600"/>
                <a:gd name="T3" fmla="*/ 1440 h 31216"/>
                <a:gd name="T4" fmla="*/ 0 w 21600"/>
                <a:gd name="T5" fmla="*/ 721 h 312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31216" fill="none" extrusionOk="0">
                  <a:moveTo>
                    <a:pt x="14914" y="0"/>
                  </a:moveTo>
                  <a:cubicBezTo>
                    <a:pt x="19184" y="4075"/>
                    <a:pt x="21600" y="9721"/>
                    <a:pt x="21600" y="15624"/>
                  </a:cubicBezTo>
                  <a:cubicBezTo>
                    <a:pt x="21600" y="21510"/>
                    <a:pt x="19197" y="27142"/>
                    <a:pt x="14948" y="31216"/>
                  </a:cubicBezTo>
                </a:path>
                <a:path w="21600" h="31216" stroke="0" extrusionOk="0">
                  <a:moveTo>
                    <a:pt x="14914" y="0"/>
                  </a:moveTo>
                  <a:cubicBezTo>
                    <a:pt x="19184" y="4075"/>
                    <a:pt x="21600" y="9721"/>
                    <a:pt x="21600" y="15624"/>
                  </a:cubicBezTo>
                  <a:cubicBezTo>
                    <a:pt x="21600" y="21510"/>
                    <a:pt x="19197" y="27142"/>
                    <a:pt x="14948" y="31216"/>
                  </a:cubicBezTo>
                  <a:lnTo>
                    <a:pt x="0" y="15624"/>
                  </a:lnTo>
                  <a:lnTo>
                    <a:pt x="14914" y="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5" name="Text Box 37">
              <a:extLst>
                <a:ext uri="{FF2B5EF4-FFF2-40B4-BE49-F238E27FC236}">
                  <a16:creationId xmlns:a16="http://schemas.microsoft.com/office/drawing/2014/main" id="{972B37A9-8E28-4190-9EEB-5708072D37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6" y="3119"/>
              <a:ext cx="192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 sz="32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40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66" name="Text Box 38">
              <a:extLst>
                <a:ext uri="{FF2B5EF4-FFF2-40B4-BE49-F238E27FC236}">
                  <a16:creationId xmlns:a16="http://schemas.microsoft.com/office/drawing/2014/main" id="{EC89C242-6B05-45FA-AA1A-CE95F3280C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2" y="3119"/>
              <a:ext cx="193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 sz="32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400">
                  <a:solidFill>
                    <a:srgbClr val="FF0000"/>
                  </a:solidFill>
                </a:rPr>
                <a:t>3</a:t>
              </a:r>
            </a:p>
          </p:txBody>
        </p:sp>
        <p:graphicFrame>
          <p:nvGraphicFramePr>
            <p:cNvPr id="67" name="Object 39">
              <a:extLst>
                <a:ext uri="{FF2B5EF4-FFF2-40B4-BE49-F238E27FC236}">
                  <a16:creationId xmlns:a16="http://schemas.microsoft.com/office/drawing/2014/main" id="{74AEB350-C32A-4942-99E0-2DEC5968C2E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084" y="1968"/>
            <a:ext cx="676" cy="1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320" name="Equation" r:id="rId5" imgW="748975" imgH="203112" progId="Equation.DSMT4">
                    <p:embed/>
                  </p:oleObj>
                </mc:Choice>
                <mc:Fallback>
                  <p:oleObj name="Equation" r:id="rId5" imgW="748975" imgH="203112" progId="Equation.DSMT4">
                    <p:embed/>
                    <p:pic>
                      <p:nvPicPr>
                        <p:cNvPr id="25638" name="Object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84" y="1968"/>
                          <a:ext cx="676" cy="1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8" name="Text Box 40">
              <a:extLst>
                <a:ext uri="{FF2B5EF4-FFF2-40B4-BE49-F238E27FC236}">
                  <a16:creationId xmlns:a16="http://schemas.microsoft.com/office/drawing/2014/main" id="{8ED44D1D-7AFD-43EB-B071-E8DF42A0ED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2" y="3119"/>
              <a:ext cx="192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 sz="32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400">
                  <a:solidFill>
                    <a:srgbClr val="0000FF"/>
                  </a:solidFill>
                </a:rPr>
                <a:t>1</a:t>
              </a:r>
            </a:p>
          </p:txBody>
        </p:sp>
        <p:sp>
          <p:nvSpPr>
            <p:cNvPr id="69" name="Freeform 41">
              <a:extLst>
                <a:ext uri="{FF2B5EF4-FFF2-40B4-BE49-F238E27FC236}">
                  <a16:creationId xmlns:a16="http://schemas.microsoft.com/office/drawing/2014/main" id="{5D3815DB-44E8-46FD-9267-56A7668E4D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1" y="1968"/>
              <a:ext cx="768" cy="1776"/>
            </a:xfrm>
            <a:custGeom>
              <a:avLst/>
              <a:gdLst>
                <a:gd name="T0" fmla="*/ 0 w 768"/>
                <a:gd name="T1" fmla="*/ 0 h 1776"/>
                <a:gd name="T2" fmla="*/ 96 w 768"/>
                <a:gd name="T3" fmla="*/ 768 h 1776"/>
                <a:gd name="T4" fmla="*/ 288 w 768"/>
                <a:gd name="T5" fmla="*/ 1152 h 1776"/>
                <a:gd name="T6" fmla="*/ 432 w 768"/>
                <a:gd name="T7" fmla="*/ 1008 h 1776"/>
                <a:gd name="T8" fmla="*/ 576 w 768"/>
                <a:gd name="T9" fmla="*/ 1152 h 1776"/>
                <a:gd name="T10" fmla="*/ 768 w 768"/>
                <a:gd name="T11" fmla="*/ 1776 h 17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68" h="1776">
                  <a:moveTo>
                    <a:pt x="0" y="0"/>
                  </a:moveTo>
                  <a:cubicBezTo>
                    <a:pt x="24" y="288"/>
                    <a:pt x="48" y="576"/>
                    <a:pt x="96" y="768"/>
                  </a:cubicBezTo>
                  <a:cubicBezTo>
                    <a:pt x="144" y="960"/>
                    <a:pt x="232" y="1112"/>
                    <a:pt x="288" y="1152"/>
                  </a:cubicBezTo>
                  <a:cubicBezTo>
                    <a:pt x="344" y="1192"/>
                    <a:pt x="384" y="1008"/>
                    <a:pt x="432" y="1008"/>
                  </a:cubicBezTo>
                  <a:cubicBezTo>
                    <a:pt x="480" y="1008"/>
                    <a:pt x="520" y="1024"/>
                    <a:pt x="576" y="1152"/>
                  </a:cubicBezTo>
                  <a:cubicBezTo>
                    <a:pt x="632" y="1280"/>
                    <a:pt x="700" y="1528"/>
                    <a:pt x="768" y="1776"/>
                  </a:cubicBezTo>
                </a:path>
              </a:pathLst>
            </a:custGeom>
            <a:noFill/>
            <a:ln w="25400" cap="flat" cmpd="sng">
              <a:solidFill>
                <a:srgbClr val="0000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graphicFrame>
          <p:nvGraphicFramePr>
            <p:cNvPr id="70" name="Object 42">
              <a:extLst>
                <a:ext uri="{FF2B5EF4-FFF2-40B4-BE49-F238E27FC236}">
                  <a16:creationId xmlns:a16="http://schemas.microsoft.com/office/drawing/2014/main" id="{2D322E29-D5F5-4BB7-B874-1F31B9C617A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747" y="3756"/>
            <a:ext cx="678" cy="1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321" name="Equation" r:id="rId7" imgW="800100" imgH="228600" progId="Equation.DSMT4">
                    <p:embed/>
                  </p:oleObj>
                </mc:Choice>
                <mc:Fallback>
                  <p:oleObj name="Equation" r:id="rId7" imgW="800100" imgH="228600" progId="Equation.DSMT4">
                    <p:embed/>
                    <p:pic>
                      <p:nvPicPr>
                        <p:cNvPr id="25641" name="Object 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47" y="3756"/>
                          <a:ext cx="678" cy="1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1" name="Object 44">
            <a:extLst>
              <a:ext uri="{FF2B5EF4-FFF2-40B4-BE49-F238E27FC236}">
                <a16:creationId xmlns:a16="http://schemas.microsoft.com/office/drawing/2014/main" id="{055356E2-7B21-42D6-BE5D-775C014629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8868838"/>
              </p:ext>
            </p:extLst>
          </p:nvPr>
        </p:nvGraphicFramePr>
        <p:xfrm>
          <a:off x="5046528" y="2874963"/>
          <a:ext cx="19812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22" name="Equation" r:id="rId9" imgW="1168400" imgH="228600" progId="Equation.DSMT4">
                  <p:embed/>
                </p:oleObj>
              </mc:Choice>
              <mc:Fallback>
                <p:oleObj name="Equation" r:id="rId9" imgW="1168400" imgH="228600" progId="Equation.DSMT4">
                  <p:embed/>
                  <p:pic>
                    <p:nvPicPr>
                      <p:cNvPr id="113708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6528" y="2874963"/>
                        <a:ext cx="198120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ct 45">
            <a:extLst>
              <a:ext uri="{FF2B5EF4-FFF2-40B4-BE49-F238E27FC236}">
                <a16:creationId xmlns:a16="http://schemas.microsoft.com/office/drawing/2014/main" id="{D7A3ADB5-75CC-4A9B-B5B9-4C7B40788C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6696474"/>
              </p:ext>
            </p:extLst>
          </p:nvPr>
        </p:nvGraphicFramePr>
        <p:xfrm>
          <a:off x="5122728" y="3332163"/>
          <a:ext cx="1743075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23" name="Equation" r:id="rId11" imgW="1028254" imgH="203112" progId="Equation.DSMT4">
                  <p:embed/>
                </p:oleObj>
              </mc:Choice>
              <mc:Fallback>
                <p:oleObj name="Equation" r:id="rId11" imgW="1028254" imgH="203112" progId="Equation.DSMT4">
                  <p:embed/>
                  <p:pic>
                    <p:nvPicPr>
                      <p:cNvPr id="113709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2728" y="3332163"/>
                        <a:ext cx="1743075" cy="344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46">
            <a:extLst>
              <a:ext uri="{FF2B5EF4-FFF2-40B4-BE49-F238E27FC236}">
                <a16:creationId xmlns:a16="http://schemas.microsoft.com/office/drawing/2014/main" id="{366D5B27-708D-472C-9B8C-4A869F7047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8954730"/>
              </p:ext>
            </p:extLst>
          </p:nvPr>
        </p:nvGraphicFramePr>
        <p:xfrm>
          <a:off x="5122728" y="3789363"/>
          <a:ext cx="1184275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24" name="Equation" r:id="rId13" imgW="698197" imgH="203112" progId="Equation.DSMT4">
                  <p:embed/>
                </p:oleObj>
              </mc:Choice>
              <mc:Fallback>
                <p:oleObj name="Equation" r:id="rId13" imgW="698197" imgH="203112" progId="Equation.DSMT4">
                  <p:embed/>
                  <p:pic>
                    <p:nvPicPr>
                      <p:cNvPr id="11371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2728" y="3789363"/>
                        <a:ext cx="1184275" cy="344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ct 47">
            <a:extLst>
              <a:ext uri="{FF2B5EF4-FFF2-40B4-BE49-F238E27FC236}">
                <a16:creationId xmlns:a16="http://schemas.microsoft.com/office/drawing/2014/main" id="{99C99C2F-FFA3-4C3B-A3F7-0074B77144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6533703"/>
              </p:ext>
            </p:extLst>
          </p:nvPr>
        </p:nvGraphicFramePr>
        <p:xfrm>
          <a:off x="4970328" y="4246563"/>
          <a:ext cx="135572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25" name="Equation" r:id="rId15" imgW="800100" imgH="228600" progId="Equation.DSMT4">
                  <p:embed/>
                </p:oleObj>
              </mc:Choice>
              <mc:Fallback>
                <p:oleObj name="Equation" r:id="rId15" imgW="800100" imgH="228600" progId="Equation.DSMT4">
                  <p:embed/>
                  <p:pic>
                    <p:nvPicPr>
                      <p:cNvPr id="113711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0328" y="4246563"/>
                        <a:ext cx="1355725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" name="Arc 48">
            <a:extLst>
              <a:ext uri="{FF2B5EF4-FFF2-40B4-BE49-F238E27FC236}">
                <a16:creationId xmlns:a16="http://schemas.microsoft.com/office/drawing/2014/main" id="{E8C636DD-7D17-4CD3-A67B-99B56E547FF3}"/>
              </a:ext>
            </a:extLst>
          </p:cNvPr>
          <p:cNvSpPr>
            <a:spLocks/>
          </p:cNvSpPr>
          <p:nvPr/>
        </p:nvSpPr>
        <p:spPr bwMode="auto">
          <a:xfrm>
            <a:off x="7103928" y="3103563"/>
            <a:ext cx="228600" cy="457200"/>
          </a:xfrm>
          <a:custGeom>
            <a:avLst/>
            <a:gdLst>
              <a:gd name="T0" fmla="*/ 7424 w 22325"/>
              <a:gd name="T1" fmla="*/ 0 h 43200"/>
              <a:gd name="T2" fmla="*/ 0 w 22325"/>
              <a:gd name="T3" fmla="*/ 457073 h 43200"/>
              <a:gd name="T4" fmla="*/ 7424 w 22325"/>
              <a:gd name="T5" fmla="*/ 228600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325" h="43200" fill="none" extrusionOk="0">
                <a:moveTo>
                  <a:pt x="724" y="0"/>
                </a:moveTo>
                <a:cubicBezTo>
                  <a:pt x="12654" y="0"/>
                  <a:pt x="22325" y="9670"/>
                  <a:pt x="22325" y="21600"/>
                </a:cubicBezTo>
                <a:cubicBezTo>
                  <a:pt x="22325" y="33529"/>
                  <a:pt x="12654" y="43200"/>
                  <a:pt x="725" y="43200"/>
                </a:cubicBezTo>
                <a:cubicBezTo>
                  <a:pt x="483" y="43200"/>
                  <a:pt x="241" y="43195"/>
                  <a:pt x="0" y="43187"/>
                </a:cubicBezTo>
              </a:path>
              <a:path w="22325" h="43200" stroke="0" extrusionOk="0">
                <a:moveTo>
                  <a:pt x="724" y="0"/>
                </a:moveTo>
                <a:cubicBezTo>
                  <a:pt x="12654" y="0"/>
                  <a:pt x="22325" y="9670"/>
                  <a:pt x="22325" y="21600"/>
                </a:cubicBezTo>
                <a:cubicBezTo>
                  <a:pt x="22325" y="33529"/>
                  <a:pt x="12654" y="43200"/>
                  <a:pt x="725" y="43200"/>
                </a:cubicBezTo>
                <a:cubicBezTo>
                  <a:pt x="483" y="43200"/>
                  <a:pt x="241" y="43195"/>
                  <a:pt x="0" y="43187"/>
                </a:cubicBezTo>
                <a:lnTo>
                  <a:pt x="725" y="21600"/>
                </a:lnTo>
                <a:lnTo>
                  <a:pt x="724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6" name="Arc 49">
            <a:extLst>
              <a:ext uri="{FF2B5EF4-FFF2-40B4-BE49-F238E27FC236}">
                <a16:creationId xmlns:a16="http://schemas.microsoft.com/office/drawing/2014/main" id="{31852C06-9729-4821-9905-69CEDE00C048}"/>
              </a:ext>
            </a:extLst>
          </p:cNvPr>
          <p:cNvSpPr>
            <a:spLocks/>
          </p:cNvSpPr>
          <p:nvPr/>
        </p:nvSpPr>
        <p:spPr bwMode="auto">
          <a:xfrm>
            <a:off x="7103928" y="3560763"/>
            <a:ext cx="228600" cy="457200"/>
          </a:xfrm>
          <a:custGeom>
            <a:avLst/>
            <a:gdLst>
              <a:gd name="T0" fmla="*/ 7424 w 22325"/>
              <a:gd name="T1" fmla="*/ 0 h 43200"/>
              <a:gd name="T2" fmla="*/ 0 w 22325"/>
              <a:gd name="T3" fmla="*/ 457073 h 43200"/>
              <a:gd name="T4" fmla="*/ 7424 w 22325"/>
              <a:gd name="T5" fmla="*/ 228600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325" h="43200" fill="none" extrusionOk="0">
                <a:moveTo>
                  <a:pt x="724" y="0"/>
                </a:moveTo>
                <a:cubicBezTo>
                  <a:pt x="12654" y="0"/>
                  <a:pt x="22325" y="9670"/>
                  <a:pt x="22325" y="21600"/>
                </a:cubicBezTo>
                <a:cubicBezTo>
                  <a:pt x="22325" y="33529"/>
                  <a:pt x="12654" y="43200"/>
                  <a:pt x="725" y="43200"/>
                </a:cubicBezTo>
                <a:cubicBezTo>
                  <a:pt x="483" y="43200"/>
                  <a:pt x="241" y="43195"/>
                  <a:pt x="0" y="43187"/>
                </a:cubicBezTo>
              </a:path>
              <a:path w="22325" h="43200" stroke="0" extrusionOk="0">
                <a:moveTo>
                  <a:pt x="724" y="0"/>
                </a:moveTo>
                <a:cubicBezTo>
                  <a:pt x="12654" y="0"/>
                  <a:pt x="22325" y="9670"/>
                  <a:pt x="22325" y="21600"/>
                </a:cubicBezTo>
                <a:cubicBezTo>
                  <a:pt x="22325" y="33529"/>
                  <a:pt x="12654" y="43200"/>
                  <a:pt x="725" y="43200"/>
                </a:cubicBezTo>
                <a:cubicBezTo>
                  <a:pt x="483" y="43200"/>
                  <a:pt x="241" y="43195"/>
                  <a:pt x="0" y="43187"/>
                </a:cubicBezTo>
                <a:lnTo>
                  <a:pt x="725" y="21600"/>
                </a:lnTo>
                <a:lnTo>
                  <a:pt x="724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7" name="Arc 50">
            <a:extLst>
              <a:ext uri="{FF2B5EF4-FFF2-40B4-BE49-F238E27FC236}">
                <a16:creationId xmlns:a16="http://schemas.microsoft.com/office/drawing/2014/main" id="{557D38E8-88AA-4787-9EB2-A2E705515379}"/>
              </a:ext>
            </a:extLst>
          </p:cNvPr>
          <p:cNvSpPr>
            <a:spLocks/>
          </p:cNvSpPr>
          <p:nvPr/>
        </p:nvSpPr>
        <p:spPr bwMode="auto">
          <a:xfrm>
            <a:off x="7103928" y="4017963"/>
            <a:ext cx="228600" cy="457200"/>
          </a:xfrm>
          <a:custGeom>
            <a:avLst/>
            <a:gdLst>
              <a:gd name="T0" fmla="*/ 7424 w 22325"/>
              <a:gd name="T1" fmla="*/ 0 h 43200"/>
              <a:gd name="T2" fmla="*/ 0 w 22325"/>
              <a:gd name="T3" fmla="*/ 457073 h 43200"/>
              <a:gd name="T4" fmla="*/ 7424 w 22325"/>
              <a:gd name="T5" fmla="*/ 228600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325" h="43200" fill="none" extrusionOk="0">
                <a:moveTo>
                  <a:pt x="724" y="0"/>
                </a:moveTo>
                <a:cubicBezTo>
                  <a:pt x="12654" y="0"/>
                  <a:pt x="22325" y="9670"/>
                  <a:pt x="22325" y="21600"/>
                </a:cubicBezTo>
                <a:cubicBezTo>
                  <a:pt x="22325" y="33529"/>
                  <a:pt x="12654" y="43200"/>
                  <a:pt x="725" y="43200"/>
                </a:cubicBezTo>
                <a:cubicBezTo>
                  <a:pt x="483" y="43200"/>
                  <a:pt x="241" y="43195"/>
                  <a:pt x="0" y="43187"/>
                </a:cubicBezTo>
              </a:path>
              <a:path w="22325" h="43200" stroke="0" extrusionOk="0">
                <a:moveTo>
                  <a:pt x="724" y="0"/>
                </a:moveTo>
                <a:cubicBezTo>
                  <a:pt x="12654" y="0"/>
                  <a:pt x="22325" y="9670"/>
                  <a:pt x="22325" y="21600"/>
                </a:cubicBezTo>
                <a:cubicBezTo>
                  <a:pt x="22325" y="33529"/>
                  <a:pt x="12654" y="43200"/>
                  <a:pt x="725" y="43200"/>
                </a:cubicBezTo>
                <a:cubicBezTo>
                  <a:pt x="483" y="43200"/>
                  <a:pt x="241" y="43195"/>
                  <a:pt x="0" y="43187"/>
                </a:cubicBezTo>
                <a:lnTo>
                  <a:pt x="725" y="21600"/>
                </a:lnTo>
                <a:lnTo>
                  <a:pt x="724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8" name="Text Box 51">
            <a:extLst>
              <a:ext uri="{FF2B5EF4-FFF2-40B4-BE49-F238E27FC236}">
                <a16:creationId xmlns:a16="http://schemas.microsoft.com/office/drawing/2014/main" id="{AB428A79-48F5-4FDD-A1EA-F6C756321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6328" y="3027363"/>
            <a:ext cx="1219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>
                <a:solidFill>
                  <a:srgbClr val="FF0000"/>
                </a:solidFill>
              </a:rPr>
              <a:t>Expand brackets</a:t>
            </a:r>
          </a:p>
        </p:txBody>
      </p:sp>
      <p:sp>
        <p:nvSpPr>
          <p:cNvPr id="79" name="Text Box 52">
            <a:extLst>
              <a:ext uri="{FF2B5EF4-FFF2-40B4-BE49-F238E27FC236}">
                <a16:creationId xmlns:a16="http://schemas.microsoft.com/office/drawing/2014/main" id="{3D63C0B9-930E-4A66-B044-0A21BE97F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6328" y="3484563"/>
            <a:ext cx="1219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>
                <a:solidFill>
                  <a:srgbClr val="FF0000"/>
                </a:solidFill>
              </a:rPr>
              <a:t>Group together</a:t>
            </a:r>
          </a:p>
        </p:txBody>
      </p:sp>
      <p:sp>
        <p:nvSpPr>
          <p:cNvPr id="80" name="Text Box 53">
            <a:extLst>
              <a:ext uri="{FF2B5EF4-FFF2-40B4-BE49-F238E27FC236}">
                <a16:creationId xmlns:a16="http://schemas.microsoft.com/office/drawing/2014/main" id="{41248928-7E1E-4897-BAAD-15D481A1A2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6328" y="4094163"/>
            <a:ext cx="1219200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>
                <a:solidFill>
                  <a:srgbClr val="FF0000"/>
                </a:solidFill>
              </a:rPr>
              <a:t>Factorise</a:t>
            </a:r>
          </a:p>
        </p:txBody>
      </p:sp>
      <p:sp>
        <p:nvSpPr>
          <p:cNvPr id="81" name="Line 54">
            <a:extLst>
              <a:ext uri="{FF2B5EF4-FFF2-40B4-BE49-F238E27FC236}">
                <a16:creationId xmlns:a16="http://schemas.microsoft.com/office/drawing/2014/main" id="{05558D47-15CB-4BC5-BF70-BCC51F87A83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65528" y="4572000"/>
            <a:ext cx="30480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" name="Line 55">
            <a:extLst>
              <a:ext uri="{FF2B5EF4-FFF2-40B4-BE49-F238E27FC236}">
                <a16:creationId xmlns:a16="http://schemas.microsoft.com/office/drawing/2014/main" id="{034A8342-D346-4F52-9F75-4339FCA7EB3C}"/>
              </a:ext>
            </a:extLst>
          </p:cNvPr>
          <p:cNvSpPr>
            <a:spLocks noChangeShapeType="1"/>
          </p:cNvSpPr>
          <p:nvPr/>
        </p:nvSpPr>
        <p:spPr bwMode="auto">
          <a:xfrm>
            <a:off x="5579928" y="4572000"/>
            <a:ext cx="30480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aphicFrame>
        <p:nvGraphicFramePr>
          <p:cNvPr id="83" name="Object 56">
            <a:extLst>
              <a:ext uri="{FF2B5EF4-FFF2-40B4-BE49-F238E27FC236}">
                <a16:creationId xmlns:a16="http://schemas.microsoft.com/office/drawing/2014/main" id="{F2647D98-1300-41D7-8C17-5443B4D5EE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1204986"/>
              </p:ext>
            </p:extLst>
          </p:nvPr>
        </p:nvGraphicFramePr>
        <p:xfrm>
          <a:off x="4378191" y="4913313"/>
          <a:ext cx="609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26" name="Equation" r:id="rId17" imgW="355138" imgH="177569" progId="Equation.DSMT4">
                  <p:embed/>
                </p:oleObj>
              </mc:Choice>
              <mc:Fallback>
                <p:oleObj name="Equation" r:id="rId17" imgW="355138" imgH="177569" progId="Equation.DSMT4">
                  <p:embed/>
                  <p:pic>
                    <p:nvPicPr>
                      <p:cNvPr id="11372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8191" y="4913313"/>
                        <a:ext cx="6096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" name="Object 57">
            <a:extLst>
              <a:ext uri="{FF2B5EF4-FFF2-40B4-BE49-F238E27FC236}">
                <a16:creationId xmlns:a16="http://schemas.microsoft.com/office/drawing/2014/main" id="{B1BE3083-C233-4E93-8648-C781232D87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2409766"/>
              </p:ext>
            </p:extLst>
          </p:nvPr>
        </p:nvGraphicFramePr>
        <p:xfrm>
          <a:off x="5444991" y="4846638"/>
          <a:ext cx="106680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27" name="Equation" r:id="rId19" imgW="622030" imgH="203112" progId="Equation.DSMT4">
                  <p:embed/>
                </p:oleObj>
              </mc:Choice>
              <mc:Fallback>
                <p:oleObj name="Equation" r:id="rId19" imgW="622030" imgH="203112" progId="Equation.DSMT4">
                  <p:embed/>
                  <p:pic>
                    <p:nvPicPr>
                      <p:cNvPr id="113721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4991" y="4846638"/>
                        <a:ext cx="1066800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" name="Object 58">
            <a:extLst>
              <a:ext uri="{FF2B5EF4-FFF2-40B4-BE49-F238E27FC236}">
                <a16:creationId xmlns:a16="http://schemas.microsoft.com/office/drawing/2014/main" id="{09C670F9-D10B-48A7-BAC2-917A43F5A2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8679638"/>
              </p:ext>
            </p:extLst>
          </p:nvPr>
        </p:nvGraphicFramePr>
        <p:xfrm>
          <a:off x="5781541" y="5126038"/>
          <a:ext cx="696912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28" name="Equation" r:id="rId21" imgW="406048" imgH="203024" progId="Equation.DSMT4">
                  <p:embed/>
                </p:oleObj>
              </mc:Choice>
              <mc:Fallback>
                <p:oleObj name="Equation" r:id="rId21" imgW="406048" imgH="203024" progId="Equation.DSMT4">
                  <p:embed/>
                  <p:pic>
                    <p:nvPicPr>
                      <p:cNvPr id="113722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1541" y="5126038"/>
                        <a:ext cx="696912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" name="Object 59">
            <a:extLst>
              <a:ext uri="{FF2B5EF4-FFF2-40B4-BE49-F238E27FC236}">
                <a16:creationId xmlns:a16="http://schemas.microsoft.com/office/drawing/2014/main" id="{303A8423-B8A4-4AF5-BBD4-B4E1891E30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8780900"/>
              </p:ext>
            </p:extLst>
          </p:nvPr>
        </p:nvGraphicFramePr>
        <p:xfrm>
          <a:off x="5905366" y="5446713"/>
          <a:ext cx="936625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29" name="Equation" r:id="rId23" imgW="545863" imgH="228501" progId="Equation.DSMT4">
                  <p:embed/>
                </p:oleObj>
              </mc:Choice>
              <mc:Fallback>
                <p:oleObj name="Equation" r:id="rId23" imgW="545863" imgH="228501" progId="Equation.DSMT4">
                  <p:embed/>
                  <p:pic>
                    <p:nvPicPr>
                      <p:cNvPr id="113723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366" y="5446713"/>
                        <a:ext cx="936625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" name="Rectangle 60">
            <a:extLst>
              <a:ext uri="{FF2B5EF4-FFF2-40B4-BE49-F238E27FC236}">
                <a16:creationId xmlns:a16="http://schemas.microsoft.com/office/drawing/2014/main" id="{A1CE3557-C557-41BE-86EF-227180AB1A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4691" y="4932363"/>
            <a:ext cx="676275" cy="265112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8" name="Rectangle 61">
            <a:extLst>
              <a:ext uri="{FF2B5EF4-FFF2-40B4-BE49-F238E27FC236}">
                <a16:creationId xmlns:a16="http://schemas.microsoft.com/office/drawing/2014/main" id="{AC73BBE3-DE4F-44AB-BE2A-ACED5CEFF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7741" y="5461000"/>
            <a:ext cx="987425" cy="377825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9" name="Text Box 53">
            <a:extLst>
              <a:ext uri="{FF2B5EF4-FFF2-40B4-BE49-F238E27FC236}">
                <a16:creationId xmlns:a16="http://schemas.microsoft.com/office/drawing/2014/main" id="{85116271-0305-4574-B722-FF62311C1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2755" y="6026656"/>
            <a:ext cx="44789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dirty="0">
                <a:solidFill>
                  <a:srgbClr val="FF0000"/>
                </a:solidFill>
              </a:rPr>
              <a:t>There are 3 solutions for x, we need to find the corresponding values of y</a:t>
            </a:r>
          </a:p>
        </p:txBody>
      </p:sp>
    </p:spTree>
    <p:extLst>
      <p:ext uri="{BB962C8B-B14F-4D97-AF65-F5344CB8AC3E}">
        <p14:creationId xmlns:p14="http://schemas.microsoft.com/office/powerpoint/2010/main" val="193265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build="allAtOnce"/>
      <p:bldP spid="75" grpId="0" animBg="1"/>
      <p:bldP spid="76" grpId="0" animBg="1"/>
      <p:bldP spid="77" grpId="0" animBg="1"/>
      <p:bldP spid="78" grpId="0"/>
      <p:bldP spid="79" grpId="0"/>
      <p:bldP spid="80" grpId="0"/>
      <p:bldP spid="81" grpId="0" animBg="1"/>
      <p:bldP spid="82" grpId="0" animBg="1"/>
      <p:bldP spid="87" grpId="0" animBg="1"/>
      <p:bldP spid="88" grpId="0" animBg="1"/>
      <p:bldP spid="8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Graphs and Transformations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789933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can sketch curves to show points of intersection and solutions to equations.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The coordinates at the points of intersection of graphs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𝑔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show the solutions to the equation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789933" cy="4776787"/>
              </a:xfrm>
              <a:blipFill>
                <a:blip r:embed="rId3"/>
                <a:stretch>
                  <a:fillRect t="-766" r="-14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4D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2" descr="https://upload.wikimedia.org/wikipedia/en/8/80/ST_diagram_of_N2_01.jpg">
            <a:extLst>
              <a:ext uri="{FF2B5EF4-FFF2-40B4-BE49-F238E27FC236}">
                <a16:creationId xmlns:a16="http://schemas.microsoft.com/office/drawing/2014/main" id="{C9AF2646-D186-4E55-A9F0-A864451AC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794" y="25003"/>
            <a:ext cx="1067494" cy="80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8" name="Object 41">
            <a:extLst>
              <a:ext uri="{FF2B5EF4-FFF2-40B4-BE49-F238E27FC236}">
                <a16:creationId xmlns:a16="http://schemas.microsoft.com/office/drawing/2014/main" id="{BD931035-6D00-4B79-8F2B-8861A92CB9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9496882"/>
              </p:ext>
            </p:extLst>
          </p:nvPr>
        </p:nvGraphicFramePr>
        <p:xfrm>
          <a:off x="5682955" y="2780514"/>
          <a:ext cx="14541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12" name="Equation" r:id="rId5" imgW="748975" imgH="203112" progId="Equation.DSMT4">
                  <p:embed/>
                </p:oleObj>
              </mc:Choice>
              <mc:Fallback>
                <p:oleObj name="Equation" r:id="rId5" imgW="748975" imgH="203112" progId="Equation.DSMT4">
                  <p:embed/>
                  <p:pic>
                    <p:nvPicPr>
                      <p:cNvPr id="42" name="Object 41">
                        <a:extLst>
                          <a:ext uri="{FF2B5EF4-FFF2-40B4-BE49-F238E27FC236}">
                            <a16:creationId xmlns:a16="http://schemas.microsoft.com/office/drawing/2014/main" id="{65229379-88BD-4A3B-8BA3-CD53F44C71D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2955" y="2780514"/>
                        <a:ext cx="145415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Line 42">
            <a:extLst>
              <a:ext uri="{FF2B5EF4-FFF2-40B4-BE49-F238E27FC236}">
                <a16:creationId xmlns:a16="http://schemas.microsoft.com/office/drawing/2014/main" id="{38A88EAE-DBAF-4072-8E7D-655B7870526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01955" y="3161514"/>
            <a:ext cx="768350" cy="26511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" name="Line 43">
            <a:extLst>
              <a:ext uri="{FF2B5EF4-FFF2-40B4-BE49-F238E27FC236}">
                <a16:creationId xmlns:a16="http://schemas.microsoft.com/office/drawing/2014/main" id="{2CE1F5FE-7445-4B1A-A2DB-FB47566EEC2A}"/>
              </a:ext>
            </a:extLst>
          </p:cNvPr>
          <p:cNvSpPr>
            <a:spLocks noChangeShapeType="1"/>
          </p:cNvSpPr>
          <p:nvPr/>
        </p:nvSpPr>
        <p:spPr bwMode="auto">
          <a:xfrm>
            <a:off x="7054555" y="3161514"/>
            <a:ext cx="768350" cy="26511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" name="Line 44">
            <a:extLst>
              <a:ext uri="{FF2B5EF4-FFF2-40B4-BE49-F238E27FC236}">
                <a16:creationId xmlns:a16="http://schemas.microsoft.com/office/drawing/2014/main" id="{E857E862-3CA8-4008-AE3B-7C324058D3EC}"/>
              </a:ext>
            </a:extLst>
          </p:cNvPr>
          <p:cNvSpPr>
            <a:spLocks noChangeShapeType="1"/>
          </p:cNvSpPr>
          <p:nvPr/>
        </p:nvSpPr>
        <p:spPr bwMode="auto">
          <a:xfrm>
            <a:off x="6521155" y="3161514"/>
            <a:ext cx="0" cy="2841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" name="Text Box 45">
            <a:extLst>
              <a:ext uri="{FF2B5EF4-FFF2-40B4-BE49-F238E27FC236}">
                <a16:creationId xmlns:a16="http://schemas.microsoft.com/office/drawing/2014/main" id="{550211D6-95E0-404D-9FAB-F072C7F83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4755" y="3466314"/>
            <a:ext cx="7953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1800">
                <a:solidFill>
                  <a:srgbClr val="FF0000"/>
                </a:solidFill>
              </a:rPr>
              <a:t>x=-√3</a:t>
            </a:r>
          </a:p>
        </p:txBody>
      </p:sp>
      <p:sp>
        <p:nvSpPr>
          <p:cNvPr id="43" name="Text Box 46">
            <a:extLst>
              <a:ext uri="{FF2B5EF4-FFF2-40B4-BE49-F238E27FC236}">
                <a16:creationId xmlns:a16="http://schemas.microsoft.com/office/drawing/2014/main" id="{BF0DEB3B-A32A-4624-850B-AB1F156D2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6355" y="3466314"/>
            <a:ext cx="5746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1800">
                <a:solidFill>
                  <a:srgbClr val="FF0000"/>
                </a:solidFill>
              </a:rPr>
              <a:t>x=0</a:t>
            </a:r>
          </a:p>
        </p:txBody>
      </p:sp>
      <p:sp>
        <p:nvSpPr>
          <p:cNvPr id="44" name="Text Box 47">
            <a:extLst>
              <a:ext uri="{FF2B5EF4-FFF2-40B4-BE49-F238E27FC236}">
                <a16:creationId xmlns:a16="http://schemas.microsoft.com/office/drawing/2014/main" id="{8084FBFF-41D2-4719-BFE4-501468449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7955" y="3466314"/>
            <a:ext cx="7000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1800">
                <a:solidFill>
                  <a:srgbClr val="FF0000"/>
                </a:solidFill>
              </a:rPr>
              <a:t>x=√3</a:t>
            </a:r>
          </a:p>
        </p:txBody>
      </p:sp>
      <p:graphicFrame>
        <p:nvGraphicFramePr>
          <p:cNvPr id="45" name="Object 48">
            <a:extLst>
              <a:ext uri="{FF2B5EF4-FFF2-40B4-BE49-F238E27FC236}">
                <a16:creationId xmlns:a16="http://schemas.microsoft.com/office/drawing/2014/main" id="{D4E8CE58-2052-445A-AF4E-047AE27CAD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9512501"/>
              </p:ext>
            </p:extLst>
          </p:nvPr>
        </p:nvGraphicFramePr>
        <p:xfrm>
          <a:off x="4235155" y="3847314"/>
          <a:ext cx="106680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13" name="Equation" r:id="rId7" imgW="748975" imgH="203112" progId="Equation.DSMT4">
                  <p:embed/>
                </p:oleObj>
              </mc:Choice>
              <mc:Fallback>
                <p:oleObj name="Equation" r:id="rId7" imgW="748975" imgH="203112" progId="Equation.DSMT4">
                  <p:embed/>
                  <p:pic>
                    <p:nvPicPr>
                      <p:cNvPr id="49" name="Object 48">
                        <a:extLst>
                          <a:ext uri="{FF2B5EF4-FFF2-40B4-BE49-F238E27FC236}">
                            <a16:creationId xmlns:a16="http://schemas.microsoft.com/office/drawing/2014/main" id="{7C7EFFC4-CF46-4A76-AFFC-62E15E105D4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5155" y="3847314"/>
                        <a:ext cx="1066800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9">
            <a:extLst>
              <a:ext uri="{FF2B5EF4-FFF2-40B4-BE49-F238E27FC236}">
                <a16:creationId xmlns:a16="http://schemas.microsoft.com/office/drawing/2014/main" id="{08D7BDA7-B9B1-4A3F-AE31-67545CCE58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1078381"/>
              </p:ext>
            </p:extLst>
          </p:nvPr>
        </p:nvGraphicFramePr>
        <p:xfrm>
          <a:off x="5987755" y="3847314"/>
          <a:ext cx="106680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14" name="Equation" r:id="rId8" imgW="748975" imgH="203112" progId="Equation.DSMT4">
                  <p:embed/>
                </p:oleObj>
              </mc:Choice>
              <mc:Fallback>
                <p:oleObj name="Equation" r:id="rId8" imgW="748975" imgH="203112" progId="Equation.DSMT4">
                  <p:embed/>
                  <p:pic>
                    <p:nvPicPr>
                      <p:cNvPr id="50" name="Object 49">
                        <a:extLst>
                          <a:ext uri="{FF2B5EF4-FFF2-40B4-BE49-F238E27FC236}">
                            <a16:creationId xmlns:a16="http://schemas.microsoft.com/office/drawing/2014/main" id="{C39EAB84-DE47-4BAA-BA70-A8DA91347E0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7755" y="3847314"/>
                        <a:ext cx="1066800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50">
            <a:extLst>
              <a:ext uri="{FF2B5EF4-FFF2-40B4-BE49-F238E27FC236}">
                <a16:creationId xmlns:a16="http://schemas.microsoft.com/office/drawing/2014/main" id="{A5ACEE8A-34D2-4060-9E56-DA947AB82D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7882772"/>
              </p:ext>
            </p:extLst>
          </p:nvPr>
        </p:nvGraphicFramePr>
        <p:xfrm>
          <a:off x="7511755" y="3847314"/>
          <a:ext cx="106680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15" name="Equation" r:id="rId9" imgW="748975" imgH="203112" progId="Equation.DSMT4">
                  <p:embed/>
                </p:oleObj>
              </mc:Choice>
              <mc:Fallback>
                <p:oleObj name="Equation" r:id="rId9" imgW="748975" imgH="203112" progId="Equation.DSMT4">
                  <p:embed/>
                  <p:pic>
                    <p:nvPicPr>
                      <p:cNvPr id="51" name="Object 50">
                        <a:extLst>
                          <a:ext uri="{FF2B5EF4-FFF2-40B4-BE49-F238E27FC236}">
                            <a16:creationId xmlns:a16="http://schemas.microsoft.com/office/drawing/2014/main" id="{D69BAF38-A174-43AF-B9A2-A86A41F801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1755" y="3847314"/>
                        <a:ext cx="1066800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51">
            <a:extLst>
              <a:ext uri="{FF2B5EF4-FFF2-40B4-BE49-F238E27FC236}">
                <a16:creationId xmlns:a16="http://schemas.microsoft.com/office/drawing/2014/main" id="{C49B268C-5A5B-4C18-9CB2-74732C21C8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7643478"/>
              </p:ext>
            </p:extLst>
          </p:nvPr>
        </p:nvGraphicFramePr>
        <p:xfrm>
          <a:off x="4082755" y="4304514"/>
          <a:ext cx="1447800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16" name="Equation" r:id="rId10" imgW="1129810" imgH="241195" progId="Equation.DSMT4">
                  <p:embed/>
                </p:oleObj>
              </mc:Choice>
              <mc:Fallback>
                <p:oleObj name="Equation" r:id="rId10" imgW="1129810" imgH="241195" progId="Equation.DSMT4">
                  <p:embed/>
                  <p:pic>
                    <p:nvPicPr>
                      <p:cNvPr id="52" name="Object 51">
                        <a:extLst>
                          <a:ext uri="{FF2B5EF4-FFF2-40B4-BE49-F238E27FC236}">
                            <a16:creationId xmlns:a16="http://schemas.microsoft.com/office/drawing/2014/main" id="{79B794EF-7BF9-438C-BBFD-0BCFC90969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2755" y="4304514"/>
                        <a:ext cx="1447800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52">
            <a:extLst>
              <a:ext uri="{FF2B5EF4-FFF2-40B4-BE49-F238E27FC236}">
                <a16:creationId xmlns:a16="http://schemas.microsoft.com/office/drawing/2014/main" id="{26872919-AE0C-4D9D-B435-7491EB372A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6239091"/>
              </p:ext>
            </p:extLst>
          </p:nvPr>
        </p:nvGraphicFramePr>
        <p:xfrm>
          <a:off x="5987755" y="4304514"/>
          <a:ext cx="104775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17" name="Equation" r:id="rId12" imgW="736600" imgH="203200" progId="Equation.DSMT4">
                  <p:embed/>
                </p:oleObj>
              </mc:Choice>
              <mc:Fallback>
                <p:oleObj name="Equation" r:id="rId12" imgW="736600" imgH="203200" progId="Equation.DSMT4">
                  <p:embed/>
                  <p:pic>
                    <p:nvPicPr>
                      <p:cNvPr id="53" name="Object 52">
                        <a:extLst>
                          <a:ext uri="{FF2B5EF4-FFF2-40B4-BE49-F238E27FC236}">
                            <a16:creationId xmlns:a16="http://schemas.microsoft.com/office/drawing/2014/main" id="{A13FDE95-F432-4D35-85BA-A88A1AF3BEA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7755" y="4304514"/>
                        <a:ext cx="1047750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53">
            <a:extLst>
              <a:ext uri="{FF2B5EF4-FFF2-40B4-BE49-F238E27FC236}">
                <a16:creationId xmlns:a16="http://schemas.microsoft.com/office/drawing/2014/main" id="{2EAC99A4-B816-4AAC-8B39-CECD7500EE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0215403"/>
              </p:ext>
            </p:extLst>
          </p:nvPr>
        </p:nvGraphicFramePr>
        <p:xfrm>
          <a:off x="6292555" y="4761714"/>
          <a:ext cx="506413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18" name="Equation" r:id="rId14" imgW="355292" imgH="203024" progId="Equation.DSMT4">
                  <p:embed/>
                </p:oleObj>
              </mc:Choice>
              <mc:Fallback>
                <p:oleObj name="Equation" r:id="rId14" imgW="355292" imgH="203024" progId="Equation.DSMT4">
                  <p:embed/>
                  <p:pic>
                    <p:nvPicPr>
                      <p:cNvPr id="54" name="Object 53">
                        <a:extLst>
                          <a:ext uri="{FF2B5EF4-FFF2-40B4-BE49-F238E27FC236}">
                            <a16:creationId xmlns:a16="http://schemas.microsoft.com/office/drawing/2014/main" id="{BC9EC176-7D5C-476C-83C0-A580C938A8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2555" y="4761714"/>
                        <a:ext cx="506413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4">
            <a:extLst>
              <a:ext uri="{FF2B5EF4-FFF2-40B4-BE49-F238E27FC236}">
                <a16:creationId xmlns:a16="http://schemas.microsoft.com/office/drawing/2014/main" id="{47CB70B3-7AC9-4EA1-BCCA-4D40401FC9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7650107"/>
              </p:ext>
            </p:extLst>
          </p:nvPr>
        </p:nvGraphicFramePr>
        <p:xfrm>
          <a:off x="4308180" y="4761714"/>
          <a:ext cx="944563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19" name="Equation" r:id="rId16" imgW="736600" imgH="241300" progId="Equation.DSMT4">
                  <p:embed/>
                </p:oleObj>
              </mc:Choice>
              <mc:Fallback>
                <p:oleObj name="Equation" r:id="rId16" imgW="736600" imgH="241300" progId="Equation.DSMT4">
                  <p:embed/>
                  <p:pic>
                    <p:nvPicPr>
                      <p:cNvPr id="55" name="Object 54">
                        <a:extLst>
                          <a:ext uri="{FF2B5EF4-FFF2-40B4-BE49-F238E27FC236}">
                            <a16:creationId xmlns:a16="http://schemas.microsoft.com/office/drawing/2014/main" id="{2C896350-9DA8-4FE5-AD33-3A6673CAAB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8180" y="4761714"/>
                        <a:ext cx="944563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5">
            <a:extLst>
              <a:ext uri="{FF2B5EF4-FFF2-40B4-BE49-F238E27FC236}">
                <a16:creationId xmlns:a16="http://schemas.microsoft.com/office/drawing/2014/main" id="{2523410C-62ED-473D-AE5E-AA2457C113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9806310"/>
              </p:ext>
            </p:extLst>
          </p:nvPr>
        </p:nvGraphicFramePr>
        <p:xfrm>
          <a:off x="7472068" y="4304514"/>
          <a:ext cx="1220787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20" name="Equation" r:id="rId18" imgW="952087" imgH="241195" progId="Equation.DSMT4">
                  <p:embed/>
                </p:oleObj>
              </mc:Choice>
              <mc:Fallback>
                <p:oleObj name="Equation" r:id="rId18" imgW="952087" imgH="241195" progId="Equation.DSMT4">
                  <p:embed/>
                  <p:pic>
                    <p:nvPicPr>
                      <p:cNvPr id="56" name="Object 55">
                        <a:extLst>
                          <a:ext uri="{FF2B5EF4-FFF2-40B4-BE49-F238E27FC236}">
                            <a16:creationId xmlns:a16="http://schemas.microsoft.com/office/drawing/2014/main" id="{8E02D1A5-A545-40E8-8622-C356D1B1FA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2068" y="4304514"/>
                        <a:ext cx="1220787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6">
            <a:extLst>
              <a:ext uri="{FF2B5EF4-FFF2-40B4-BE49-F238E27FC236}">
                <a16:creationId xmlns:a16="http://schemas.microsoft.com/office/drawing/2014/main" id="{8E15AE6A-A0E0-41EE-9B9C-F5BB7DB1F5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6968970"/>
              </p:ext>
            </p:extLst>
          </p:nvPr>
        </p:nvGraphicFramePr>
        <p:xfrm>
          <a:off x="7586368" y="4761714"/>
          <a:ext cx="942975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21" name="Equation" r:id="rId20" imgW="736600" imgH="241300" progId="Equation.DSMT4">
                  <p:embed/>
                </p:oleObj>
              </mc:Choice>
              <mc:Fallback>
                <p:oleObj name="Equation" r:id="rId20" imgW="736600" imgH="241300" progId="Equation.DSMT4">
                  <p:embed/>
                  <p:pic>
                    <p:nvPicPr>
                      <p:cNvPr id="57" name="Object 56">
                        <a:extLst>
                          <a:ext uri="{FF2B5EF4-FFF2-40B4-BE49-F238E27FC236}">
                            <a16:creationId xmlns:a16="http://schemas.microsoft.com/office/drawing/2014/main" id="{5A247966-2B33-4C21-82A2-42E03ACC85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6368" y="4761714"/>
                        <a:ext cx="942975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Text Box 57">
            <a:extLst>
              <a:ext uri="{FF2B5EF4-FFF2-40B4-BE49-F238E27FC236}">
                <a16:creationId xmlns:a16="http://schemas.microsoft.com/office/drawing/2014/main" id="{BF34334B-CDA8-4543-A318-B8AF848D7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6355" y="5371314"/>
            <a:ext cx="636588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1600">
                <a:solidFill>
                  <a:srgbClr val="FF0000"/>
                </a:solidFill>
              </a:rPr>
              <a:t>(0,0)</a:t>
            </a:r>
          </a:p>
        </p:txBody>
      </p:sp>
      <p:sp>
        <p:nvSpPr>
          <p:cNvPr id="55" name="Text Box 58">
            <a:extLst>
              <a:ext uri="{FF2B5EF4-FFF2-40B4-BE49-F238E27FC236}">
                <a16:creationId xmlns:a16="http://schemas.microsoft.com/office/drawing/2014/main" id="{7E547F34-F590-4CF9-A760-F05B2A56D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8955" y="5371314"/>
            <a:ext cx="1409700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1600">
                <a:solidFill>
                  <a:srgbClr val="FF0000"/>
                </a:solidFill>
              </a:rPr>
              <a:t>(-√3 , 3+3√3)</a:t>
            </a:r>
          </a:p>
        </p:txBody>
      </p:sp>
      <p:sp>
        <p:nvSpPr>
          <p:cNvPr id="56" name="Text Box 59">
            <a:extLst>
              <a:ext uri="{FF2B5EF4-FFF2-40B4-BE49-F238E27FC236}">
                <a16:creationId xmlns:a16="http://schemas.microsoft.com/office/drawing/2014/main" id="{49286A39-D36E-4F33-B4FB-66FB739C66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3155" y="5371314"/>
            <a:ext cx="1311275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1600">
                <a:solidFill>
                  <a:srgbClr val="FF0000"/>
                </a:solidFill>
              </a:rPr>
              <a:t>(√3 , 3-3√3)</a:t>
            </a:r>
          </a:p>
        </p:txBody>
      </p:sp>
      <p:graphicFrame>
        <p:nvGraphicFramePr>
          <p:cNvPr id="57" name="Object 56">
            <a:extLst>
              <a:ext uri="{FF2B5EF4-FFF2-40B4-BE49-F238E27FC236}">
                <a16:creationId xmlns:a16="http://schemas.microsoft.com/office/drawing/2014/main" id="{E8F866CE-6344-4019-8B93-0F4AC4DD6B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2850432"/>
              </p:ext>
            </p:extLst>
          </p:nvPr>
        </p:nvGraphicFramePr>
        <p:xfrm>
          <a:off x="5389888" y="1687512"/>
          <a:ext cx="609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22" name="Equation" r:id="rId22" imgW="355138" imgH="177569" progId="Equation.DSMT4">
                  <p:embed/>
                </p:oleObj>
              </mc:Choice>
              <mc:Fallback>
                <p:oleObj name="Equation" r:id="rId22" imgW="355138" imgH="177569" progId="Equation.DSMT4">
                  <p:embed/>
                  <p:pic>
                    <p:nvPicPr>
                      <p:cNvPr id="83" name="Object 56">
                        <a:extLst>
                          <a:ext uri="{FF2B5EF4-FFF2-40B4-BE49-F238E27FC236}">
                            <a16:creationId xmlns:a16="http://schemas.microsoft.com/office/drawing/2014/main" id="{F2647D98-1300-41D7-8C17-5443B4D5EE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9888" y="1687512"/>
                        <a:ext cx="6096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" name="Object 59">
            <a:extLst>
              <a:ext uri="{FF2B5EF4-FFF2-40B4-BE49-F238E27FC236}">
                <a16:creationId xmlns:a16="http://schemas.microsoft.com/office/drawing/2014/main" id="{420D60B8-3EC2-4AA6-8134-188A6292B7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5011132"/>
              </p:ext>
            </p:extLst>
          </p:nvPr>
        </p:nvGraphicFramePr>
        <p:xfrm>
          <a:off x="6661476" y="1606427"/>
          <a:ext cx="936625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23" name="Equation" r:id="rId24" imgW="545863" imgH="228501" progId="Equation.DSMT4">
                  <p:embed/>
                </p:oleObj>
              </mc:Choice>
              <mc:Fallback>
                <p:oleObj name="Equation" r:id="rId24" imgW="545863" imgH="228501" progId="Equation.DSMT4">
                  <p:embed/>
                  <p:pic>
                    <p:nvPicPr>
                      <p:cNvPr id="86" name="Object 59">
                        <a:extLst>
                          <a:ext uri="{FF2B5EF4-FFF2-40B4-BE49-F238E27FC236}">
                            <a16:creationId xmlns:a16="http://schemas.microsoft.com/office/drawing/2014/main" id="{303A8423-B8A4-4AF5-BBD4-B4E1891E30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1476" y="1606427"/>
                        <a:ext cx="936625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1" name="Group 43">
            <a:extLst>
              <a:ext uri="{FF2B5EF4-FFF2-40B4-BE49-F238E27FC236}">
                <a16:creationId xmlns:a16="http://schemas.microsoft.com/office/drawing/2014/main" id="{84412516-C94F-4012-A5C6-3AEF9C1E9B7F}"/>
              </a:ext>
            </a:extLst>
          </p:cNvPr>
          <p:cNvGrpSpPr>
            <a:grpSpLocks/>
          </p:cNvGrpSpPr>
          <p:nvPr/>
        </p:nvGrpSpPr>
        <p:grpSpPr bwMode="auto">
          <a:xfrm>
            <a:off x="438904" y="1214931"/>
            <a:ext cx="2870200" cy="5237162"/>
            <a:chOff x="3312" y="0"/>
            <a:chExt cx="2448" cy="4128"/>
          </a:xfrm>
        </p:grpSpPr>
        <p:sp>
          <p:nvSpPr>
            <p:cNvPr id="92" name="Line 32">
              <a:extLst>
                <a:ext uri="{FF2B5EF4-FFF2-40B4-BE49-F238E27FC236}">
                  <a16:creationId xmlns:a16="http://schemas.microsoft.com/office/drawing/2014/main" id="{8249387D-382E-4189-B737-B6EA381470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68" y="2064"/>
              <a:ext cx="0" cy="206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" name="Line 33">
              <a:extLst>
                <a:ext uri="{FF2B5EF4-FFF2-40B4-BE49-F238E27FC236}">
                  <a16:creationId xmlns:a16="http://schemas.microsoft.com/office/drawing/2014/main" id="{BB907505-E021-4745-9E32-52FEE57309A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4368" y="2064"/>
              <a:ext cx="0" cy="211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4" name="Text Box 34">
              <a:extLst>
                <a:ext uri="{FF2B5EF4-FFF2-40B4-BE49-F238E27FC236}">
                  <a16:creationId xmlns:a16="http://schemas.microsoft.com/office/drawing/2014/main" id="{6F284106-54DF-4CC7-8A90-4B8B419FD5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26" y="2976"/>
              <a:ext cx="272" cy="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GB" altLang="en-US" sz="1800"/>
                <a:t>x</a:t>
              </a:r>
            </a:p>
          </p:txBody>
        </p:sp>
        <p:sp>
          <p:nvSpPr>
            <p:cNvPr id="95" name="Text Box 35">
              <a:extLst>
                <a:ext uri="{FF2B5EF4-FFF2-40B4-BE49-F238E27FC236}">
                  <a16:creationId xmlns:a16="http://schemas.microsoft.com/office/drawing/2014/main" id="{1F509F88-E4D0-46A8-82E1-ECD9DF12BD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2" y="1872"/>
              <a:ext cx="259" cy="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GB" altLang="en-US" sz="1800"/>
                <a:t>y</a:t>
              </a:r>
            </a:p>
          </p:txBody>
        </p:sp>
        <p:sp>
          <p:nvSpPr>
            <p:cNvPr id="96" name="Arc 36">
              <a:extLst>
                <a:ext uri="{FF2B5EF4-FFF2-40B4-BE49-F238E27FC236}">
                  <a16:creationId xmlns:a16="http://schemas.microsoft.com/office/drawing/2014/main" id="{CC924676-806E-4B48-A3D3-6ADB954BEB9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45" y="939"/>
              <a:ext cx="3317" cy="1440"/>
            </a:xfrm>
            <a:custGeom>
              <a:avLst/>
              <a:gdLst>
                <a:gd name="T0" fmla="*/ 2290 w 21600"/>
                <a:gd name="T1" fmla="*/ 0 h 31216"/>
                <a:gd name="T2" fmla="*/ 2295 w 21600"/>
                <a:gd name="T3" fmla="*/ 1440 h 31216"/>
                <a:gd name="T4" fmla="*/ 0 w 21600"/>
                <a:gd name="T5" fmla="*/ 721 h 312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31216" fill="none" extrusionOk="0">
                  <a:moveTo>
                    <a:pt x="14914" y="0"/>
                  </a:moveTo>
                  <a:cubicBezTo>
                    <a:pt x="19184" y="4075"/>
                    <a:pt x="21600" y="9721"/>
                    <a:pt x="21600" y="15624"/>
                  </a:cubicBezTo>
                  <a:cubicBezTo>
                    <a:pt x="21600" y="21510"/>
                    <a:pt x="19197" y="27142"/>
                    <a:pt x="14948" y="31216"/>
                  </a:cubicBezTo>
                </a:path>
                <a:path w="21600" h="31216" stroke="0" extrusionOk="0">
                  <a:moveTo>
                    <a:pt x="14914" y="0"/>
                  </a:moveTo>
                  <a:cubicBezTo>
                    <a:pt x="19184" y="4075"/>
                    <a:pt x="21600" y="9721"/>
                    <a:pt x="21600" y="15624"/>
                  </a:cubicBezTo>
                  <a:cubicBezTo>
                    <a:pt x="21600" y="21510"/>
                    <a:pt x="19197" y="27142"/>
                    <a:pt x="14948" y="31216"/>
                  </a:cubicBezTo>
                  <a:lnTo>
                    <a:pt x="0" y="15624"/>
                  </a:lnTo>
                  <a:lnTo>
                    <a:pt x="14914" y="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7" name="Text Box 37">
              <a:extLst>
                <a:ext uri="{FF2B5EF4-FFF2-40B4-BE49-F238E27FC236}">
                  <a16:creationId xmlns:a16="http://schemas.microsoft.com/office/drawing/2014/main" id="{8DB6C19E-881D-453A-9095-2972FC4996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6" y="3119"/>
              <a:ext cx="192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 sz="32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40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98" name="Text Box 38">
              <a:extLst>
                <a:ext uri="{FF2B5EF4-FFF2-40B4-BE49-F238E27FC236}">
                  <a16:creationId xmlns:a16="http://schemas.microsoft.com/office/drawing/2014/main" id="{422F683A-CCA4-4EA7-AF6D-E086FD0919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2" y="3119"/>
              <a:ext cx="193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 sz="32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400">
                  <a:solidFill>
                    <a:srgbClr val="FF0000"/>
                  </a:solidFill>
                </a:rPr>
                <a:t>3</a:t>
              </a:r>
            </a:p>
          </p:txBody>
        </p:sp>
        <p:graphicFrame>
          <p:nvGraphicFramePr>
            <p:cNvPr id="99" name="Object 39">
              <a:extLst>
                <a:ext uri="{FF2B5EF4-FFF2-40B4-BE49-F238E27FC236}">
                  <a16:creationId xmlns:a16="http://schemas.microsoft.com/office/drawing/2014/main" id="{0A2B88F2-0555-4DFC-A602-96A23F572A3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084" y="1968"/>
            <a:ext cx="676" cy="1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624" name="Equation" r:id="rId26" imgW="748975" imgH="203112" progId="Equation.DSMT4">
                    <p:embed/>
                  </p:oleObj>
                </mc:Choice>
                <mc:Fallback>
                  <p:oleObj name="Equation" r:id="rId26" imgW="748975" imgH="203112" progId="Equation.DSMT4">
                    <p:embed/>
                    <p:pic>
                      <p:nvPicPr>
                        <p:cNvPr id="67" name="Object 39">
                          <a:extLst>
                            <a:ext uri="{FF2B5EF4-FFF2-40B4-BE49-F238E27FC236}">
                              <a16:creationId xmlns:a16="http://schemas.microsoft.com/office/drawing/2014/main" id="{74AEB350-C32A-4942-99E0-2DEC5968C2E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84" y="1968"/>
                          <a:ext cx="676" cy="1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0" name="Text Box 40">
              <a:extLst>
                <a:ext uri="{FF2B5EF4-FFF2-40B4-BE49-F238E27FC236}">
                  <a16:creationId xmlns:a16="http://schemas.microsoft.com/office/drawing/2014/main" id="{AA1AFDFA-658B-44EF-9C1F-5AC81CD681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2" y="3119"/>
              <a:ext cx="192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 sz="32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400">
                  <a:solidFill>
                    <a:srgbClr val="0000FF"/>
                  </a:solidFill>
                </a:rPr>
                <a:t>1</a:t>
              </a:r>
            </a:p>
          </p:txBody>
        </p:sp>
        <p:sp>
          <p:nvSpPr>
            <p:cNvPr id="101" name="Freeform 41">
              <a:extLst>
                <a:ext uri="{FF2B5EF4-FFF2-40B4-BE49-F238E27FC236}">
                  <a16:creationId xmlns:a16="http://schemas.microsoft.com/office/drawing/2014/main" id="{3BF039B5-B01D-4295-8AA6-E94F4EBED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1" y="1968"/>
              <a:ext cx="768" cy="1776"/>
            </a:xfrm>
            <a:custGeom>
              <a:avLst/>
              <a:gdLst>
                <a:gd name="T0" fmla="*/ 0 w 768"/>
                <a:gd name="T1" fmla="*/ 0 h 1776"/>
                <a:gd name="T2" fmla="*/ 96 w 768"/>
                <a:gd name="T3" fmla="*/ 768 h 1776"/>
                <a:gd name="T4" fmla="*/ 288 w 768"/>
                <a:gd name="T5" fmla="*/ 1152 h 1776"/>
                <a:gd name="T6" fmla="*/ 432 w 768"/>
                <a:gd name="T7" fmla="*/ 1008 h 1776"/>
                <a:gd name="T8" fmla="*/ 576 w 768"/>
                <a:gd name="T9" fmla="*/ 1152 h 1776"/>
                <a:gd name="T10" fmla="*/ 768 w 768"/>
                <a:gd name="T11" fmla="*/ 1776 h 17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68" h="1776">
                  <a:moveTo>
                    <a:pt x="0" y="0"/>
                  </a:moveTo>
                  <a:cubicBezTo>
                    <a:pt x="24" y="288"/>
                    <a:pt x="48" y="576"/>
                    <a:pt x="96" y="768"/>
                  </a:cubicBezTo>
                  <a:cubicBezTo>
                    <a:pt x="144" y="960"/>
                    <a:pt x="232" y="1112"/>
                    <a:pt x="288" y="1152"/>
                  </a:cubicBezTo>
                  <a:cubicBezTo>
                    <a:pt x="344" y="1192"/>
                    <a:pt x="384" y="1008"/>
                    <a:pt x="432" y="1008"/>
                  </a:cubicBezTo>
                  <a:cubicBezTo>
                    <a:pt x="480" y="1008"/>
                    <a:pt x="520" y="1024"/>
                    <a:pt x="576" y="1152"/>
                  </a:cubicBezTo>
                  <a:cubicBezTo>
                    <a:pt x="632" y="1280"/>
                    <a:pt x="700" y="1528"/>
                    <a:pt x="768" y="1776"/>
                  </a:cubicBezTo>
                </a:path>
              </a:pathLst>
            </a:custGeom>
            <a:noFill/>
            <a:ln w="25400" cap="flat" cmpd="sng">
              <a:solidFill>
                <a:srgbClr val="0000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graphicFrame>
          <p:nvGraphicFramePr>
            <p:cNvPr id="102" name="Object 42">
              <a:extLst>
                <a:ext uri="{FF2B5EF4-FFF2-40B4-BE49-F238E27FC236}">
                  <a16:creationId xmlns:a16="http://schemas.microsoft.com/office/drawing/2014/main" id="{D4ECB403-1517-4840-B458-CD5C9229F95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747" y="3756"/>
            <a:ext cx="678" cy="1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625" name="Equation" r:id="rId28" imgW="800100" imgH="228600" progId="Equation.DSMT4">
                    <p:embed/>
                  </p:oleObj>
                </mc:Choice>
                <mc:Fallback>
                  <p:oleObj name="Equation" r:id="rId28" imgW="800100" imgH="228600" progId="Equation.DSMT4">
                    <p:embed/>
                    <p:pic>
                      <p:nvPicPr>
                        <p:cNvPr id="70" name="Object 42">
                          <a:extLst>
                            <a:ext uri="{FF2B5EF4-FFF2-40B4-BE49-F238E27FC236}">
                              <a16:creationId xmlns:a16="http://schemas.microsoft.com/office/drawing/2014/main" id="{2D322E29-D5F5-4BB7-B874-1F31B9C617A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47" y="3756"/>
                          <a:ext cx="678" cy="1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11205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/>
      <p:bldP spid="43" grpId="0"/>
      <p:bldP spid="44" grpId="0"/>
      <p:bldP spid="54" grpId="0"/>
      <p:bldP spid="55" grpId="0"/>
      <p:bldP spid="5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Graphs and Transformations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789933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can sketch curves to show points of intersection and solutions to equations.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The coordinates at the points of intersection of graphs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𝑔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show the solutions to the equation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789933" cy="4776787"/>
              </a:xfrm>
              <a:blipFill>
                <a:blip r:embed="rId3"/>
                <a:stretch>
                  <a:fillRect t="-766" r="-14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4D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2" descr="https://upload.wikimedia.org/wikipedia/en/8/80/ST_diagram_of_N2_01.jpg">
            <a:extLst>
              <a:ext uri="{FF2B5EF4-FFF2-40B4-BE49-F238E27FC236}">
                <a16:creationId xmlns:a16="http://schemas.microsoft.com/office/drawing/2014/main" id="{C9AF2646-D186-4E55-A9F0-A864451AC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794" y="25003"/>
            <a:ext cx="1067494" cy="80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 Box 4">
            <a:extLst>
              <a:ext uri="{FF2B5EF4-FFF2-40B4-BE49-F238E27FC236}">
                <a16:creationId xmlns:a16="http://schemas.microsoft.com/office/drawing/2014/main" id="{C3327B7B-18F1-4C61-9AE2-E5DCC317E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3262" y="1493837"/>
            <a:ext cx="11430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u="sng"/>
              <a:t>Example</a:t>
            </a:r>
          </a:p>
        </p:txBody>
      </p:sp>
      <p:sp>
        <p:nvSpPr>
          <p:cNvPr id="59" name="Text Box 5">
            <a:extLst>
              <a:ext uri="{FF2B5EF4-FFF2-40B4-BE49-F238E27FC236}">
                <a16:creationId xmlns:a16="http://schemas.microsoft.com/office/drawing/2014/main" id="{174D5BAC-F42F-4963-B045-256FEFB93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3262" y="1795462"/>
            <a:ext cx="4343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600"/>
              <a:t>On the same diagram, sketch the following curves:</a:t>
            </a:r>
          </a:p>
        </p:txBody>
      </p:sp>
      <p:graphicFrame>
        <p:nvGraphicFramePr>
          <p:cNvPr id="60" name="Object 7">
            <a:extLst>
              <a:ext uri="{FF2B5EF4-FFF2-40B4-BE49-F238E27FC236}">
                <a16:creationId xmlns:a16="http://schemas.microsoft.com/office/drawing/2014/main" id="{CA4F53E2-0C81-4707-9BF9-2DE154DAFA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5115078"/>
              </p:ext>
            </p:extLst>
          </p:nvPr>
        </p:nvGraphicFramePr>
        <p:xfrm>
          <a:off x="4513262" y="2405062"/>
          <a:ext cx="1552575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62" name="Equation" r:id="rId5" imgW="800100" imgH="228600" progId="Equation.DSMT4">
                  <p:embed/>
                </p:oleObj>
              </mc:Choice>
              <mc:Fallback>
                <p:oleObj name="Equation" r:id="rId5" imgW="800100" imgH="228600" progId="Equation.DSMT4">
                  <p:embed/>
                  <p:pic>
                    <p:nvPicPr>
                      <p:cNvPr id="11571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3262" y="2405062"/>
                        <a:ext cx="1552575" cy="44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8">
            <a:extLst>
              <a:ext uri="{FF2B5EF4-FFF2-40B4-BE49-F238E27FC236}">
                <a16:creationId xmlns:a16="http://schemas.microsoft.com/office/drawing/2014/main" id="{A3AB4859-8219-4F4A-8616-E34BA34D94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8328099"/>
              </p:ext>
            </p:extLst>
          </p:nvPr>
        </p:nvGraphicFramePr>
        <p:xfrm>
          <a:off x="6875462" y="2176462"/>
          <a:ext cx="765175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63" name="Equation" r:id="rId7" imgW="393529" imgH="393529" progId="Equation.DSMT4">
                  <p:embed/>
                </p:oleObj>
              </mc:Choice>
              <mc:Fallback>
                <p:oleObj name="Equation" r:id="rId7" imgW="393529" imgH="393529" progId="Equation.DSMT4">
                  <p:embed/>
                  <p:pic>
                    <p:nvPicPr>
                      <p:cNvPr id="11572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5462" y="2176462"/>
                        <a:ext cx="765175" cy="76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Text Box 9">
            <a:extLst>
              <a:ext uri="{FF2B5EF4-FFF2-40B4-BE49-F238E27FC236}">
                <a16:creationId xmlns:a16="http://schemas.microsoft.com/office/drawing/2014/main" id="{9E7C2F90-2984-4EE8-868C-2C22DEC0C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3462" y="2419350"/>
            <a:ext cx="609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000"/>
              <a:t>and</a:t>
            </a:r>
          </a:p>
        </p:txBody>
      </p:sp>
      <p:sp>
        <p:nvSpPr>
          <p:cNvPr id="63" name="Line 10">
            <a:extLst>
              <a:ext uri="{FF2B5EF4-FFF2-40B4-BE49-F238E27FC236}">
                <a16:creationId xmlns:a16="http://schemas.microsoft.com/office/drawing/2014/main" id="{FF6F1B4B-F32C-4698-8594-2558DF7E4EE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99262" y="3127375"/>
            <a:ext cx="0" cy="3276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4" name="Line 11">
            <a:extLst>
              <a:ext uri="{FF2B5EF4-FFF2-40B4-BE49-F238E27FC236}">
                <a16:creationId xmlns:a16="http://schemas.microsoft.com/office/drawing/2014/main" id="{8294C9D7-9CF3-43B7-B3D9-762EAE2D57F5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6799262" y="3160712"/>
            <a:ext cx="0" cy="33528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5" name="Text Box 12">
            <a:extLst>
              <a:ext uri="{FF2B5EF4-FFF2-40B4-BE49-F238E27FC236}">
                <a16:creationId xmlns:a16="http://schemas.microsoft.com/office/drawing/2014/main" id="{7C0DA584-5923-4F5C-8DEF-55A93C286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5662" y="4614862"/>
            <a:ext cx="3190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1800"/>
              <a:t>x</a:t>
            </a:r>
          </a:p>
        </p:txBody>
      </p:sp>
      <p:sp>
        <p:nvSpPr>
          <p:cNvPr id="66" name="Text Box 13">
            <a:extLst>
              <a:ext uri="{FF2B5EF4-FFF2-40B4-BE49-F238E27FC236}">
                <a16:creationId xmlns:a16="http://schemas.microsoft.com/office/drawing/2014/main" id="{01E04F92-1C1A-4B25-8D10-7174AA2FC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6862" y="2819400"/>
            <a:ext cx="3032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1800"/>
              <a:t>y</a:t>
            </a:r>
          </a:p>
        </p:txBody>
      </p:sp>
      <p:graphicFrame>
        <p:nvGraphicFramePr>
          <p:cNvPr id="67" name="Object 14">
            <a:extLst>
              <a:ext uri="{FF2B5EF4-FFF2-40B4-BE49-F238E27FC236}">
                <a16:creationId xmlns:a16="http://schemas.microsoft.com/office/drawing/2014/main" id="{A671E832-D06D-4B9D-A047-F650F77001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8011771"/>
              </p:ext>
            </p:extLst>
          </p:nvPr>
        </p:nvGraphicFramePr>
        <p:xfrm>
          <a:off x="14634" y="3645038"/>
          <a:ext cx="1552575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64" name="Equation" r:id="rId9" imgW="800100" imgH="228600" progId="Equation.DSMT4">
                  <p:embed/>
                </p:oleObj>
              </mc:Choice>
              <mc:Fallback>
                <p:oleObj name="Equation" r:id="rId9" imgW="800100" imgH="228600" progId="Equation.DSMT4">
                  <p:embed/>
                  <p:pic>
                    <p:nvPicPr>
                      <p:cNvPr id="11572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34" y="3645038"/>
                        <a:ext cx="1552575" cy="44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Line 15">
            <a:extLst>
              <a:ext uri="{FF2B5EF4-FFF2-40B4-BE49-F238E27FC236}">
                <a16:creationId xmlns:a16="http://schemas.microsoft.com/office/drawing/2014/main" id="{336FFA85-60E4-403E-9706-8503B6D3AEA6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4221" y="3873638"/>
            <a:ext cx="3810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9" name="Text Box 16">
            <a:extLst>
              <a:ext uri="{FF2B5EF4-FFF2-40B4-BE49-F238E27FC236}">
                <a16:creationId xmlns:a16="http://schemas.microsoft.com/office/drawing/2014/main" id="{B35576E4-7D87-458B-BF6B-6D4F91BAC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5221" y="3708538"/>
            <a:ext cx="2209800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>
                <a:solidFill>
                  <a:srgbClr val="FF0000"/>
                </a:solidFill>
              </a:rPr>
              <a:t>Cubic ‘positive’ shape</a:t>
            </a:r>
          </a:p>
        </p:txBody>
      </p:sp>
      <p:sp>
        <p:nvSpPr>
          <p:cNvPr id="70" name="Line 17">
            <a:extLst>
              <a:ext uri="{FF2B5EF4-FFF2-40B4-BE49-F238E27FC236}">
                <a16:creationId xmlns:a16="http://schemas.microsoft.com/office/drawing/2014/main" id="{77FD9460-DF4C-4197-9956-10F6311E853D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4221" y="4314963"/>
            <a:ext cx="3810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" name="Text Box 18">
            <a:extLst>
              <a:ext uri="{FF2B5EF4-FFF2-40B4-BE49-F238E27FC236}">
                <a16:creationId xmlns:a16="http://schemas.microsoft.com/office/drawing/2014/main" id="{AE86D008-4332-419C-ABF7-C581F3DEF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496" y="4010163"/>
            <a:ext cx="2133600" cy="75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>
                <a:solidFill>
                  <a:srgbClr val="FF0000"/>
                </a:solidFill>
              </a:rPr>
              <a:t>Crosses through 0 and 1. The ‘0’ is repeated.</a:t>
            </a:r>
          </a:p>
        </p:txBody>
      </p:sp>
      <p:sp>
        <p:nvSpPr>
          <p:cNvPr id="72" name="Text Box 20">
            <a:extLst>
              <a:ext uri="{FF2B5EF4-FFF2-40B4-BE49-F238E27FC236}">
                <a16:creationId xmlns:a16="http://schemas.microsoft.com/office/drawing/2014/main" id="{9871FFF3-0FBA-43BD-AF7F-70D622883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0662" y="4867275"/>
            <a:ext cx="3048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rgbClr val="FF0000"/>
                </a:solidFill>
              </a:rPr>
              <a:t>0</a:t>
            </a:r>
          </a:p>
        </p:txBody>
      </p:sp>
      <p:graphicFrame>
        <p:nvGraphicFramePr>
          <p:cNvPr id="73" name="Object 23">
            <a:extLst>
              <a:ext uri="{FF2B5EF4-FFF2-40B4-BE49-F238E27FC236}">
                <a16:creationId xmlns:a16="http://schemas.microsoft.com/office/drawing/2014/main" id="{0718659E-545E-4E84-8269-6C53D358E1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5846547"/>
              </p:ext>
            </p:extLst>
          </p:nvPr>
        </p:nvGraphicFramePr>
        <p:xfrm>
          <a:off x="473421" y="4784863"/>
          <a:ext cx="76358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65" name="Equation" r:id="rId11" imgW="393529" imgH="393529" progId="Equation.DSMT4">
                  <p:embed/>
                </p:oleObj>
              </mc:Choice>
              <mc:Fallback>
                <p:oleObj name="Equation" r:id="rId11" imgW="393529" imgH="393529" progId="Equation.DSMT4">
                  <p:embed/>
                  <p:pic>
                    <p:nvPicPr>
                      <p:cNvPr id="115735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421" y="4784863"/>
                        <a:ext cx="763588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Line 24">
            <a:extLst>
              <a:ext uri="{FF2B5EF4-FFF2-40B4-BE49-F238E27FC236}">
                <a16:creationId xmlns:a16="http://schemas.microsoft.com/office/drawing/2014/main" id="{68BEF365-B5A8-4069-BE26-6C5E9DB20BE7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9296" y="5242063"/>
            <a:ext cx="3810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5" name="Text Box 25">
            <a:extLst>
              <a:ext uri="{FF2B5EF4-FFF2-40B4-BE49-F238E27FC236}">
                <a16:creationId xmlns:a16="http://schemas.microsoft.com/office/drawing/2014/main" id="{92F1EAB0-B3DA-4D1C-B2F7-085189BDE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896" y="5076963"/>
            <a:ext cx="2438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>
                <a:solidFill>
                  <a:srgbClr val="0000FF"/>
                </a:solidFill>
              </a:rPr>
              <a:t>Reciprocal ‘positive’ shape</a:t>
            </a:r>
          </a:p>
        </p:txBody>
      </p:sp>
      <p:sp>
        <p:nvSpPr>
          <p:cNvPr id="76" name="Line 26">
            <a:extLst>
              <a:ext uri="{FF2B5EF4-FFF2-40B4-BE49-F238E27FC236}">
                <a16:creationId xmlns:a16="http://schemas.microsoft.com/office/drawing/2014/main" id="{37E09CC5-3B65-4B30-96F4-19BB069926B8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5646" y="5915163"/>
            <a:ext cx="3810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7" name="Text Box 27">
            <a:extLst>
              <a:ext uri="{FF2B5EF4-FFF2-40B4-BE49-F238E27FC236}">
                <a16:creationId xmlns:a16="http://schemas.microsoft.com/office/drawing/2014/main" id="{EEBFE760-BF93-493D-9B86-BCFDDC8B9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496" y="5610363"/>
            <a:ext cx="2133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>
                <a:solidFill>
                  <a:srgbClr val="0000FF"/>
                </a:solidFill>
              </a:rPr>
              <a:t>Does </a:t>
            </a:r>
            <a:r>
              <a:rPr lang="en-GB" altLang="en-US" sz="1600" u="sng">
                <a:solidFill>
                  <a:srgbClr val="0000FF"/>
                </a:solidFill>
              </a:rPr>
              <a:t>not</a:t>
            </a:r>
            <a:r>
              <a:rPr lang="en-GB" altLang="en-US" sz="1600">
                <a:solidFill>
                  <a:srgbClr val="0000FF"/>
                </a:solidFill>
              </a:rPr>
              <a:t> cross any axes</a:t>
            </a:r>
          </a:p>
        </p:txBody>
      </p:sp>
      <p:sp>
        <p:nvSpPr>
          <p:cNvPr id="78" name="Text Box 28">
            <a:extLst>
              <a:ext uri="{FF2B5EF4-FFF2-40B4-BE49-F238E27FC236}">
                <a16:creationId xmlns:a16="http://schemas.microsoft.com/office/drawing/2014/main" id="{9AA108DC-C1B3-4EFD-A2CB-E5488F545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0262" y="4843462"/>
            <a:ext cx="3048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9" name="Freeform 43">
            <a:extLst>
              <a:ext uri="{FF2B5EF4-FFF2-40B4-BE49-F238E27FC236}">
                <a16:creationId xmlns:a16="http://schemas.microsoft.com/office/drawing/2014/main" id="{975C8ED5-E129-45CE-B711-25CB30AA0888}"/>
              </a:ext>
            </a:extLst>
          </p:cNvPr>
          <p:cNvSpPr>
            <a:spLocks/>
          </p:cNvSpPr>
          <p:nvPr/>
        </p:nvSpPr>
        <p:spPr bwMode="auto">
          <a:xfrm>
            <a:off x="6189662" y="3548062"/>
            <a:ext cx="1524000" cy="2819400"/>
          </a:xfrm>
          <a:custGeom>
            <a:avLst/>
            <a:gdLst>
              <a:gd name="T0" fmla="*/ 0 w 960"/>
              <a:gd name="T1" fmla="*/ 2819400 h 1776"/>
              <a:gd name="T2" fmla="*/ 304800 w 960"/>
              <a:gd name="T3" fmla="*/ 1600200 h 1776"/>
              <a:gd name="T4" fmla="*/ 609600 w 960"/>
              <a:gd name="T5" fmla="*/ 1295400 h 1776"/>
              <a:gd name="T6" fmla="*/ 838200 w 960"/>
              <a:gd name="T7" fmla="*/ 1447800 h 1776"/>
              <a:gd name="T8" fmla="*/ 1066800 w 960"/>
              <a:gd name="T9" fmla="*/ 1295400 h 1776"/>
              <a:gd name="T10" fmla="*/ 1524000 w 960"/>
              <a:gd name="T11" fmla="*/ 0 h 17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60" h="1776">
                <a:moveTo>
                  <a:pt x="0" y="1776"/>
                </a:moveTo>
                <a:cubicBezTo>
                  <a:pt x="64" y="1472"/>
                  <a:pt x="128" y="1168"/>
                  <a:pt x="192" y="1008"/>
                </a:cubicBezTo>
                <a:cubicBezTo>
                  <a:pt x="256" y="848"/>
                  <a:pt x="328" y="832"/>
                  <a:pt x="384" y="816"/>
                </a:cubicBezTo>
                <a:cubicBezTo>
                  <a:pt x="440" y="800"/>
                  <a:pt x="480" y="912"/>
                  <a:pt x="528" y="912"/>
                </a:cubicBezTo>
                <a:cubicBezTo>
                  <a:pt x="576" y="912"/>
                  <a:pt x="600" y="968"/>
                  <a:pt x="672" y="816"/>
                </a:cubicBezTo>
                <a:cubicBezTo>
                  <a:pt x="744" y="664"/>
                  <a:pt x="852" y="332"/>
                  <a:pt x="960" y="0"/>
                </a:cubicBez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0" name="Arc 44">
            <a:extLst>
              <a:ext uri="{FF2B5EF4-FFF2-40B4-BE49-F238E27FC236}">
                <a16:creationId xmlns:a16="http://schemas.microsoft.com/office/drawing/2014/main" id="{BE7481B7-75F7-4D56-9391-E439023EB15B}"/>
              </a:ext>
            </a:extLst>
          </p:cNvPr>
          <p:cNvSpPr>
            <a:spLocks/>
          </p:cNvSpPr>
          <p:nvPr/>
        </p:nvSpPr>
        <p:spPr bwMode="auto">
          <a:xfrm>
            <a:off x="5272087" y="5068887"/>
            <a:ext cx="1219200" cy="1214438"/>
          </a:xfrm>
          <a:custGeom>
            <a:avLst/>
            <a:gdLst>
              <a:gd name="T0" fmla="*/ 123155 w 21423"/>
              <a:gd name="T1" fmla="*/ 0 h 21491"/>
              <a:gd name="T2" fmla="*/ 1219200 w 21423"/>
              <a:gd name="T3" fmla="*/ 1058416 h 21491"/>
              <a:gd name="T4" fmla="*/ 0 w 21423"/>
              <a:gd name="T5" fmla="*/ 1214438 h 214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423" h="21491" fill="none" extrusionOk="0">
                <a:moveTo>
                  <a:pt x="2164" y="-1"/>
                </a:moveTo>
                <a:cubicBezTo>
                  <a:pt x="12157" y="1005"/>
                  <a:pt x="20138" y="8768"/>
                  <a:pt x="21422" y="18730"/>
                </a:cubicBezTo>
              </a:path>
              <a:path w="21423" h="21491" stroke="0" extrusionOk="0">
                <a:moveTo>
                  <a:pt x="2164" y="-1"/>
                </a:moveTo>
                <a:cubicBezTo>
                  <a:pt x="12157" y="1005"/>
                  <a:pt x="20138" y="8768"/>
                  <a:pt x="21422" y="18730"/>
                </a:cubicBezTo>
                <a:lnTo>
                  <a:pt x="0" y="21491"/>
                </a:lnTo>
                <a:lnTo>
                  <a:pt x="2164" y="-1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1" name="Arc 45">
            <a:extLst>
              <a:ext uri="{FF2B5EF4-FFF2-40B4-BE49-F238E27FC236}">
                <a16:creationId xmlns:a16="http://schemas.microsoft.com/office/drawing/2014/main" id="{C8A46823-B5A3-4376-A57D-0ECB15764D25}"/>
              </a:ext>
            </a:extLst>
          </p:cNvPr>
          <p:cNvSpPr>
            <a:spLocks/>
          </p:cNvSpPr>
          <p:nvPr/>
        </p:nvSpPr>
        <p:spPr bwMode="auto">
          <a:xfrm flipH="1" flipV="1">
            <a:off x="7024687" y="3395662"/>
            <a:ext cx="1219200" cy="1214438"/>
          </a:xfrm>
          <a:custGeom>
            <a:avLst/>
            <a:gdLst>
              <a:gd name="T0" fmla="*/ 123155 w 21423"/>
              <a:gd name="T1" fmla="*/ 0 h 21491"/>
              <a:gd name="T2" fmla="*/ 1219200 w 21423"/>
              <a:gd name="T3" fmla="*/ 1058416 h 21491"/>
              <a:gd name="T4" fmla="*/ 0 w 21423"/>
              <a:gd name="T5" fmla="*/ 1214438 h 214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423" h="21491" fill="none" extrusionOk="0">
                <a:moveTo>
                  <a:pt x="2164" y="-1"/>
                </a:moveTo>
                <a:cubicBezTo>
                  <a:pt x="12157" y="1005"/>
                  <a:pt x="20138" y="8768"/>
                  <a:pt x="21422" y="18730"/>
                </a:cubicBezTo>
              </a:path>
              <a:path w="21423" h="21491" stroke="0" extrusionOk="0">
                <a:moveTo>
                  <a:pt x="2164" y="-1"/>
                </a:moveTo>
                <a:cubicBezTo>
                  <a:pt x="12157" y="1005"/>
                  <a:pt x="20138" y="8768"/>
                  <a:pt x="21422" y="18730"/>
                </a:cubicBezTo>
                <a:lnTo>
                  <a:pt x="0" y="21491"/>
                </a:lnTo>
                <a:lnTo>
                  <a:pt x="2164" y="-1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" name="Text Box 46">
            <a:extLst>
              <a:ext uri="{FF2B5EF4-FFF2-40B4-BE49-F238E27FC236}">
                <a16:creationId xmlns:a16="http://schemas.microsoft.com/office/drawing/2014/main" id="{9572EA24-4627-40B4-A409-1B7216BDD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8462" y="4233862"/>
            <a:ext cx="10334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>
                <a:solidFill>
                  <a:srgbClr val="0000FF"/>
                </a:solidFill>
              </a:rPr>
              <a:t>y = </a:t>
            </a:r>
            <a:r>
              <a:rPr lang="en-GB" altLang="en-US" sz="2000" baseline="30000">
                <a:solidFill>
                  <a:srgbClr val="0000FF"/>
                </a:solidFill>
              </a:rPr>
              <a:t>2</a:t>
            </a:r>
            <a:r>
              <a:rPr lang="en-GB" altLang="en-US" sz="2000">
                <a:solidFill>
                  <a:srgbClr val="0000FF"/>
                </a:solidFill>
              </a:rPr>
              <a:t>/</a:t>
            </a:r>
            <a:r>
              <a:rPr lang="en-GB" altLang="en-US" sz="2000" baseline="-25000">
                <a:solidFill>
                  <a:srgbClr val="0000FF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94230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2" grpId="0"/>
      <p:bldP spid="63" grpId="0" animBg="1"/>
      <p:bldP spid="64" grpId="0" animBg="1"/>
      <p:bldP spid="65" grpId="0"/>
      <p:bldP spid="66" grpId="0"/>
      <p:bldP spid="68" grpId="0" animBg="1"/>
      <p:bldP spid="69" grpId="0"/>
      <p:bldP spid="70" grpId="0" animBg="1"/>
      <p:bldP spid="71" grpId="0"/>
      <p:bldP spid="72" grpId="0"/>
      <p:bldP spid="74" grpId="0" animBg="1"/>
      <p:bldP spid="75" grpId="0"/>
      <p:bldP spid="76" grpId="0" animBg="1"/>
      <p:bldP spid="77" grpId="0"/>
      <p:bldP spid="78" grpId="0"/>
      <p:bldP spid="79" grpId="0" animBg="1"/>
      <p:bldP spid="80" grpId="0" animBg="1"/>
      <p:bldP spid="81" grpId="0" animBg="1"/>
      <p:bldP spid="8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Graphs and Transformations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789933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can sketch curves to show points of intersection and solutions to equations.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The coordinates at the points of intersection of graphs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𝑔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show the solutions to the equation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Explain how the graph shows that the following equation has 2 solutions</a:t>
                </a:r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789933" cy="4776787"/>
              </a:xfrm>
              <a:blipFill>
                <a:blip r:embed="rId3"/>
                <a:stretch>
                  <a:fillRect t="-766" r="-14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4D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2" descr="https://upload.wikimedia.org/wikipedia/en/8/80/ST_diagram_of_N2_01.jpg">
            <a:extLst>
              <a:ext uri="{FF2B5EF4-FFF2-40B4-BE49-F238E27FC236}">
                <a16:creationId xmlns:a16="http://schemas.microsoft.com/office/drawing/2014/main" id="{C9AF2646-D186-4E55-A9F0-A864451AC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794" y="25003"/>
            <a:ext cx="1067494" cy="80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 Box 4">
            <a:extLst>
              <a:ext uri="{FF2B5EF4-FFF2-40B4-BE49-F238E27FC236}">
                <a16:creationId xmlns:a16="http://schemas.microsoft.com/office/drawing/2014/main" id="{C3327B7B-18F1-4C61-9AE2-E5DCC317E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3262" y="1493837"/>
            <a:ext cx="11430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u="sng"/>
              <a:t>Example</a:t>
            </a:r>
          </a:p>
        </p:txBody>
      </p:sp>
      <p:sp>
        <p:nvSpPr>
          <p:cNvPr id="59" name="Text Box 5">
            <a:extLst>
              <a:ext uri="{FF2B5EF4-FFF2-40B4-BE49-F238E27FC236}">
                <a16:creationId xmlns:a16="http://schemas.microsoft.com/office/drawing/2014/main" id="{174D5BAC-F42F-4963-B045-256FEFB93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3262" y="1795462"/>
            <a:ext cx="4343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600"/>
              <a:t>On the same diagram, sketch the following curves:</a:t>
            </a:r>
          </a:p>
        </p:txBody>
      </p:sp>
      <p:graphicFrame>
        <p:nvGraphicFramePr>
          <p:cNvPr id="60" name="Object 7">
            <a:extLst>
              <a:ext uri="{FF2B5EF4-FFF2-40B4-BE49-F238E27FC236}">
                <a16:creationId xmlns:a16="http://schemas.microsoft.com/office/drawing/2014/main" id="{CA4F53E2-0C81-4707-9BF9-2DE154DAFAD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3262" y="2405062"/>
          <a:ext cx="1552575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2" name="Equation" r:id="rId5" imgW="800100" imgH="228600" progId="Equation.DSMT4">
                  <p:embed/>
                </p:oleObj>
              </mc:Choice>
              <mc:Fallback>
                <p:oleObj name="Equation" r:id="rId5" imgW="800100" imgH="228600" progId="Equation.DSMT4">
                  <p:embed/>
                  <p:pic>
                    <p:nvPicPr>
                      <p:cNvPr id="60" name="Object 7">
                        <a:extLst>
                          <a:ext uri="{FF2B5EF4-FFF2-40B4-BE49-F238E27FC236}">
                            <a16:creationId xmlns:a16="http://schemas.microsoft.com/office/drawing/2014/main" id="{CA4F53E2-0C81-4707-9BF9-2DE154DAFA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3262" y="2405062"/>
                        <a:ext cx="1552575" cy="44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8">
            <a:extLst>
              <a:ext uri="{FF2B5EF4-FFF2-40B4-BE49-F238E27FC236}">
                <a16:creationId xmlns:a16="http://schemas.microsoft.com/office/drawing/2014/main" id="{A3AB4859-8219-4F4A-8616-E34BA34D94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75462" y="2176462"/>
          <a:ext cx="765175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3" name="Equation" r:id="rId7" imgW="393529" imgH="393529" progId="Equation.DSMT4">
                  <p:embed/>
                </p:oleObj>
              </mc:Choice>
              <mc:Fallback>
                <p:oleObj name="Equation" r:id="rId7" imgW="393529" imgH="393529" progId="Equation.DSMT4">
                  <p:embed/>
                  <p:pic>
                    <p:nvPicPr>
                      <p:cNvPr id="61" name="Object 8">
                        <a:extLst>
                          <a:ext uri="{FF2B5EF4-FFF2-40B4-BE49-F238E27FC236}">
                            <a16:creationId xmlns:a16="http://schemas.microsoft.com/office/drawing/2014/main" id="{A3AB4859-8219-4F4A-8616-E34BA34D94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5462" y="2176462"/>
                        <a:ext cx="765175" cy="76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Text Box 9">
            <a:extLst>
              <a:ext uri="{FF2B5EF4-FFF2-40B4-BE49-F238E27FC236}">
                <a16:creationId xmlns:a16="http://schemas.microsoft.com/office/drawing/2014/main" id="{9E7C2F90-2984-4EE8-868C-2C22DEC0C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3462" y="2419350"/>
            <a:ext cx="609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000"/>
              <a:t>and</a:t>
            </a:r>
          </a:p>
        </p:txBody>
      </p:sp>
      <p:sp>
        <p:nvSpPr>
          <p:cNvPr id="63" name="Line 10">
            <a:extLst>
              <a:ext uri="{FF2B5EF4-FFF2-40B4-BE49-F238E27FC236}">
                <a16:creationId xmlns:a16="http://schemas.microsoft.com/office/drawing/2014/main" id="{FF6F1B4B-F32C-4698-8594-2558DF7E4EE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99262" y="3127375"/>
            <a:ext cx="0" cy="3276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4" name="Line 11">
            <a:extLst>
              <a:ext uri="{FF2B5EF4-FFF2-40B4-BE49-F238E27FC236}">
                <a16:creationId xmlns:a16="http://schemas.microsoft.com/office/drawing/2014/main" id="{8294C9D7-9CF3-43B7-B3D9-762EAE2D57F5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6799262" y="3160712"/>
            <a:ext cx="0" cy="33528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5" name="Text Box 12">
            <a:extLst>
              <a:ext uri="{FF2B5EF4-FFF2-40B4-BE49-F238E27FC236}">
                <a16:creationId xmlns:a16="http://schemas.microsoft.com/office/drawing/2014/main" id="{7C0DA584-5923-4F5C-8DEF-55A93C286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5662" y="4614862"/>
            <a:ext cx="3190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1800"/>
              <a:t>x</a:t>
            </a:r>
          </a:p>
        </p:txBody>
      </p:sp>
      <p:sp>
        <p:nvSpPr>
          <p:cNvPr id="66" name="Text Box 13">
            <a:extLst>
              <a:ext uri="{FF2B5EF4-FFF2-40B4-BE49-F238E27FC236}">
                <a16:creationId xmlns:a16="http://schemas.microsoft.com/office/drawing/2014/main" id="{01E04F92-1C1A-4B25-8D10-7174AA2FC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6862" y="2819400"/>
            <a:ext cx="3032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1800"/>
              <a:t>y</a:t>
            </a:r>
          </a:p>
        </p:txBody>
      </p:sp>
      <p:sp>
        <p:nvSpPr>
          <p:cNvPr id="72" name="Text Box 20">
            <a:extLst>
              <a:ext uri="{FF2B5EF4-FFF2-40B4-BE49-F238E27FC236}">
                <a16:creationId xmlns:a16="http://schemas.microsoft.com/office/drawing/2014/main" id="{9871FFF3-0FBA-43BD-AF7F-70D622883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0662" y="4867275"/>
            <a:ext cx="3048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78" name="Text Box 28">
            <a:extLst>
              <a:ext uri="{FF2B5EF4-FFF2-40B4-BE49-F238E27FC236}">
                <a16:creationId xmlns:a16="http://schemas.microsoft.com/office/drawing/2014/main" id="{9AA108DC-C1B3-4EFD-A2CB-E5488F545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0262" y="4843462"/>
            <a:ext cx="3048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9" name="Freeform 43">
            <a:extLst>
              <a:ext uri="{FF2B5EF4-FFF2-40B4-BE49-F238E27FC236}">
                <a16:creationId xmlns:a16="http://schemas.microsoft.com/office/drawing/2014/main" id="{975C8ED5-E129-45CE-B711-25CB30AA0888}"/>
              </a:ext>
            </a:extLst>
          </p:cNvPr>
          <p:cNvSpPr>
            <a:spLocks/>
          </p:cNvSpPr>
          <p:nvPr/>
        </p:nvSpPr>
        <p:spPr bwMode="auto">
          <a:xfrm>
            <a:off x="6189662" y="3548062"/>
            <a:ext cx="1524000" cy="2819400"/>
          </a:xfrm>
          <a:custGeom>
            <a:avLst/>
            <a:gdLst>
              <a:gd name="T0" fmla="*/ 0 w 960"/>
              <a:gd name="T1" fmla="*/ 2819400 h 1776"/>
              <a:gd name="T2" fmla="*/ 304800 w 960"/>
              <a:gd name="T3" fmla="*/ 1600200 h 1776"/>
              <a:gd name="T4" fmla="*/ 609600 w 960"/>
              <a:gd name="T5" fmla="*/ 1295400 h 1776"/>
              <a:gd name="T6" fmla="*/ 838200 w 960"/>
              <a:gd name="T7" fmla="*/ 1447800 h 1776"/>
              <a:gd name="T8" fmla="*/ 1066800 w 960"/>
              <a:gd name="T9" fmla="*/ 1295400 h 1776"/>
              <a:gd name="T10" fmla="*/ 1524000 w 960"/>
              <a:gd name="T11" fmla="*/ 0 h 17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60" h="1776">
                <a:moveTo>
                  <a:pt x="0" y="1776"/>
                </a:moveTo>
                <a:cubicBezTo>
                  <a:pt x="64" y="1472"/>
                  <a:pt x="128" y="1168"/>
                  <a:pt x="192" y="1008"/>
                </a:cubicBezTo>
                <a:cubicBezTo>
                  <a:pt x="256" y="848"/>
                  <a:pt x="328" y="832"/>
                  <a:pt x="384" y="816"/>
                </a:cubicBezTo>
                <a:cubicBezTo>
                  <a:pt x="440" y="800"/>
                  <a:pt x="480" y="912"/>
                  <a:pt x="528" y="912"/>
                </a:cubicBezTo>
                <a:cubicBezTo>
                  <a:pt x="576" y="912"/>
                  <a:pt x="600" y="968"/>
                  <a:pt x="672" y="816"/>
                </a:cubicBezTo>
                <a:cubicBezTo>
                  <a:pt x="744" y="664"/>
                  <a:pt x="852" y="332"/>
                  <a:pt x="960" y="0"/>
                </a:cubicBez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0" name="Arc 44">
            <a:extLst>
              <a:ext uri="{FF2B5EF4-FFF2-40B4-BE49-F238E27FC236}">
                <a16:creationId xmlns:a16="http://schemas.microsoft.com/office/drawing/2014/main" id="{BE7481B7-75F7-4D56-9391-E439023EB15B}"/>
              </a:ext>
            </a:extLst>
          </p:cNvPr>
          <p:cNvSpPr>
            <a:spLocks/>
          </p:cNvSpPr>
          <p:nvPr/>
        </p:nvSpPr>
        <p:spPr bwMode="auto">
          <a:xfrm>
            <a:off x="5272087" y="5068887"/>
            <a:ext cx="1219200" cy="1214438"/>
          </a:xfrm>
          <a:custGeom>
            <a:avLst/>
            <a:gdLst>
              <a:gd name="T0" fmla="*/ 123155 w 21423"/>
              <a:gd name="T1" fmla="*/ 0 h 21491"/>
              <a:gd name="T2" fmla="*/ 1219200 w 21423"/>
              <a:gd name="T3" fmla="*/ 1058416 h 21491"/>
              <a:gd name="T4" fmla="*/ 0 w 21423"/>
              <a:gd name="T5" fmla="*/ 1214438 h 214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423" h="21491" fill="none" extrusionOk="0">
                <a:moveTo>
                  <a:pt x="2164" y="-1"/>
                </a:moveTo>
                <a:cubicBezTo>
                  <a:pt x="12157" y="1005"/>
                  <a:pt x="20138" y="8768"/>
                  <a:pt x="21422" y="18730"/>
                </a:cubicBezTo>
              </a:path>
              <a:path w="21423" h="21491" stroke="0" extrusionOk="0">
                <a:moveTo>
                  <a:pt x="2164" y="-1"/>
                </a:moveTo>
                <a:cubicBezTo>
                  <a:pt x="12157" y="1005"/>
                  <a:pt x="20138" y="8768"/>
                  <a:pt x="21422" y="18730"/>
                </a:cubicBezTo>
                <a:lnTo>
                  <a:pt x="0" y="21491"/>
                </a:lnTo>
                <a:lnTo>
                  <a:pt x="2164" y="-1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1" name="Arc 45">
            <a:extLst>
              <a:ext uri="{FF2B5EF4-FFF2-40B4-BE49-F238E27FC236}">
                <a16:creationId xmlns:a16="http://schemas.microsoft.com/office/drawing/2014/main" id="{C8A46823-B5A3-4376-A57D-0ECB15764D25}"/>
              </a:ext>
            </a:extLst>
          </p:cNvPr>
          <p:cNvSpPr>
            <a:spLocks/>
          </p:cNvSpPr>
          <p:nvPr/>
        </p:nvSpPr>
        <p:spPr bwMode="auto">
          <a:xfrm flipH="1" flipV="1">
            <a:off x="7024687" y="3395662"/>
            <a:ext cx="1219200" cy="1214438"/>
          </a:xfrm>
          <a:custGeom>
            <a:avLst/>
            <a:gdLst>
              <a:gd name="T0" fmla="*/ 123155 w 21423"/>
              <a:gd name="T1" fmla="*/ 0 h 21491"/>
              <a:gd name="T2" fmla="*/ 1219200 w 21423"/>
              <a:gd name="T3" fmla="*/ 1058416 h 21491"/>
              <a:gd name="T4" fmla="*/ 0 w 21423"/>
              <a:gd name="T5" fmla="*/ 1214438 h 214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423" h="21491" fill="none" extrusionOk="0">
                <a:moveTo>
                  <a:pt x="2164" y="-1"/>
                </a:moveTo>
                <a:cubicBezTo>
                  <a:pt x="12157" y="1005"/>
                  <a:pt x="20138" y="8768"/>
                  <a:pt x="21422" y="18730"/>
                </a:cubicBezTo>
              </a:path>
              <a:path w="21423" h="21491" stroke="0" extrusionOk="0">
                <a:moveTo>
                  <a:pt x="2164" y="-1"/>
                </a:moveTo>
                <a:cubicBezTo>
                  <a:pt x="12157" y="1005"/>
                  <a:pt x="20138" y="8768"/>
                  <a:pt x="21422" y="18730"/>
                </a:cubicBezTo>
                <a:lnTo>
                  <a:pt x="0" y="21491"/>
                </a:lnTo>
                <a:lnTo>
                  <a:pt x="2164" y="-1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" name="Text Box 46">
            <a:extLst>
              <a:ext uri="{FF2B5EF4-FFF2-40B4-BE49-F238E27FC236}">
                <a16:creationId xmlns:a16="http://schemas.microsoft.com/office/drawing/2014/main" id="{9572EA24-4627-40B4-A409-1B7216BDD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8462" y="4233862"/>
            <a:ext cx="10334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>
                <a:solidFill>
                  <a:srgbClr val="0000FF"/>
                </a:solidFill>
              </a:rPr>
              <a:t>y = </a:t>
            </a:r>
            <a:r>
              <a:rPr lang="en-GB" altLang="en-US" sz="2000" baseline="30000">
                <a:solidFill>
                  <a:srgbClr val="0000FF"/>
                </a:solidFill>
              </a:rPr>
              <a:t>2</a:t>
            </a:r>
            <a:r>
              <a:rPr lang="en-GB" altLang="en-US" sz="2000">
                <a:solidFill>
                  <a:srgbClr val="0000FF"/>
                </a:solidFill>
              </a:rPr>
              <a:t>/</a:t>
            </a:r>
            <a:r>
              <a:rPr lang="en-GB" altLang="en-US" sz="2000" baseline="-25000">
                <a:solidFill>
                  <a:srgbClr val="0000FF"/>
                </a:solidFill>
              </a:rPr>
              <a:t>x</a:t>
            </a:r>
          </a:p>
        </p:txBody>
      </p:sp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F07B9D3C-EE30-4D4C-924F-DC91334002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0378461"/>
              </p:ext>
            </p:extLst>
          </p:nvPr>
        </p:nvGraphicFramePr>
        <p:xfrm>
          <a:off x="1289335" y="4497386"/>
          <a:ext cx="1600200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4" name="Equation" r:id="rId9" imgW="1016000" imgH="393700" progId="Equation.DSMT4">
                  <p:embed/>
                </p:oleObj>
              </mc:Choice>
              <mc:Fallback>
                <p:oleObj name="Equation" r:id="rId9" imgW="1016000" imgH="393700" progId="Equation.DSMT4">
                  <p:embed/>
                  <p:pic>
                    <p:nvPicPr>
                      <p:cNvPr id="116766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9335" y="4497386"/>
                        <a:ext cx="1600200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C62CE24E-011F-47C6-96E7-D0C69A3FF6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2972947"/>
              </p:ext>
            </p:extLst>
          </p:nvPr>
        </p:nvGraphicFramePr>
        <p:xfrm>
          <a:off x="235520" y="5224462"/>
          <a:ext cx="1281113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5" name="Equation" r:id="rId11" imgW="812447" imgH="393529" progId="Equation.DSMT4">
                  <p:embed/>
                </p:oleObj>
              </mc:Choice>
              <mc:Fallback>
                <p:oleObj name="Equation" r:id="rId11" imgW="812447" imgH="393529" progId="Equation.DSMT4">
                  <p:embed/>
                  <p:pic>
                    <p:nvPicPr>
                      <p:cNvPr id="116767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520" y="5224462"/>
                        <a:ext cx="1281113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D3EFDE2C-1436-4607-AE9D-71C24B3EC9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7577808"/>
              </p:ext>
            </p:extLst>
          </p:nvPr>
        </p:nvGraphicFramePr>
        <p:xfrm>
          <a:off x="235520" y="5986462"/>
          <a:ext cx="1601788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6" name="Equation" r:id="rId13" imgW="1016000" imgH="393700" progId="Equation.DSMT4">
                  <p:embed/>
                </p:oleObj>
              </mc:Choice>
              <mc:Fallback>
                <p:oleObj name="Equation" r:id="rId13" imgW="1016000" imgH="393700" progId="Equation.DSMT4">
                  <p:embed/>
                  <p:pic>
                    <p:nvPicPr>
                      <p:cNvPr id="116768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520" y="5986462"/>
                        <a:ext cx="1601788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Arc 33">
            <a:extLst>
              <a:ext uri="{FF2B5EF4-FFF2-40B4-BE49-F238E27FC236}">
                <a16:creationId xmlns:a16="http://schemas.microsoft.com/office/drawing/2014/main" id="{36BE6550-72A1-4568-9527-7528F006CCBA}"/>
              </a:ext>
            </a:extLst>
          </p:cNvPr>
          <p:cNvSpPr>
            <a:spLocks/>
          </p:cNvSpPr>
          <p:nvPr/>
        </p:nvSpPr>
        <p:spPr bwMode="auto">
          <a:xfrm>
            <a:off x="1988120" y="5529262"/>
            <a:ext cx="304800" cy="838200"/>
          </a:xfrm>
          <a:custGeom>
            <a:avLst/>
            <a:gdLst>
              <a:gd name="T0" fmla="*/ 15115 w 22727"/>
              <a:gd name="T1" fmla="*/ 0 h 43200"/>
              <a:gd name="T2" fmla="*/ 0 w 22727"/>
              <a:gd name="T3" fmla="*/ 837637 h 43200"/>
              <a:gd name="T4" fmla="*/ 15115 w 22727"/>
              <a:gd name="T5" fmla="*/ 419100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727" h="43200" fill="none" extrusionOk="0">
                <a:moveTo>
                  <a:pt x="1126" y="0"/>
                </a:moveTo>
                <a:cubicBezTo>
                  <a:pt x="13056" y="0"/>
                  <a:pt x="22727" y="9670"/>
                  <a:pt x="22727" y="21600"/>
                </a:cubicBezTo>
                <a:cubicBezTo>
                  <a:pt x="22727" y="33529"/>
                  <a:pt x="13056" y="43200"/>
                  <a:pt x="1127" y="43200"/>
                </a:cubicBezTo>
                <a:cubicBezTo>
                  <a:pt x="751" y="43200"/>
                  <a:pt x="375" y="43190"/>
                  <a:pt x="0" y="43170"/>
                </a:cubicBezTo>
              </a:path>
              <a:path w="22727" h="43200" stroke="0" extrusionOk="0">
                <a:moveTo>
                  <a:pt x="1126" y="0"/>
                </a:moveTo>
                <a:cubicBezTo>
                  <a:pt x="13056" y="0"/>
                  <a:pt x="22727" y="9670"/>
                  <a:pt x="22727" y="21600"/>
                </a:cubicBezTo>
                <a:cubicBezTo>
                  <a:pt x="22727" y="33529"/>
                  <a:pt x="13056" y="43200"/>
                  <a:pt x="1127" y="43200"/>
                </a:cubicBezTo>
                <a:cubicBezTo>
                  <a:pt x="751" y="43200"/>
                  <a:pt x="375" y="43190"/>
                  <a:pt x="0" y="43170"/>
                </a:cubicBezTo>
                <a:lnTo>
                  <a:pt x="1127" y="21600"/>
                </a:lnTo>
                <a:lnTo>
                  <a:pt x="1126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5" name="Text Box 34">
            <a:extLst>
              <a:ext uri="{FF2B5EF4-FFF2-40B4-BE49-F238E27FC236}">
                <a16:creationId xmlns:a16="http://schemas.microsoft.com/office/drawing/2014/main" id="{BC73F561-78E8-4147-8CFB-75804F464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6720" y="5529262"/>
            <a:ext cx="1676400" cy="75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dirty="0">
                <a:solidFill>
                  <a:srgbClr val="FF0000"/>
                </a:solidFill>
              </a:rPr>
              <a:t>Set equations equal, and re-arrange</a:t>
            </a:r>
          </a:p>
        </p:txBody>
      </p:sp>
      <p:sp>
        <p:nvSpPr>
          <p:cNvPr id="36" name="Text Box 35">
            <a:extLst>
              <a:ext uri="{FF2B5EF4-FFF2-40B4-BE49-F238E27FC236}">
                <a16:creationId xmlns:a16="http://schemas.microsoft.com/office/drawing/2014/main" id="{49D052CD-77EC-4963-9E2C-B36B85AE0D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2164" y="3519200"/>
            <a:ext cx="1843673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dirty="0">
                <a:solidFill>
                  <a:srgbClr val="FF0000"/>
                </a:solidFill>
              </a:rPr>
              <a:t>They cross in 2 places…</a:t>
            </a: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2627F777-D08C-4C88-A386-FB85E2808C69}"/>
              </a:ext>
            </a:extLst>
          </p:cNvPr>
          <p:cNvCxnSpPr>
            <a:cxnSpLocks/>
          </p:cNvCxnSpPr>
          <p:nvPr/>
        </p:nvCxnSpPr>
        <p:spPr>
          <a:xfrm>
            <a:off x="5917181" y="3847811"/>
            <a:ext cx="1415481" cy="48793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id="{217140E9-6D59-4090-90E3-92901F19F2B6}"/>
              </a:ext>
            </a:extLst>
          </p:cNvPr>
          <p:cNvCxnSpPr>
            <a:cxnSpLocks/>
          </p:cNvCxnSpPr>
          <p:nvPr/>
        </p:nvCxnSpPr>
        <p:spPr>
          <a:xfrm>
            <a:off x="5496209" y="4207667"/>
            <a:ext cx="823913" cy="126076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200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  <p:bldP spid="3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B38A01E-7DA4-41D7-9E3C-DDAA32F18184}"/>
              </a:ext>
            </a:extLst>
          </p:cNvPr>
          <p:cNvSpPr/>
          <p:nvPr/>
        </p:nvSpPr>
        <p:spPr>
          <a:xfrm>
            <a:off x="1278333" y="2035187"/>
            <a:ext cx="6587381" cy="228524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7200" b="1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7200" b="1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Exercise 4E</a:t>
            </a:r>
            <a:endParaRPr lang="ja-JP" altLang="en-US" sz="7200" b="1" dirty="0"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707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B38A01E-7DA4-41D7-9E3C-DDAA32F18184}"/>
              </a:ext>
            </a:extLst>
          </p:cNvPr>
          <p:cNvSpPr/>
          <p:nvPr/>
        </p:nvSpPr>
        <p:spPr>
          <a:xfrm>
            <a:off x="1278333" y="2035187"/>
            <a:ext cx="6587381" cy="228524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7200" b="1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7200" b="1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Exercise 4A</a:t>
            </a:r>
            <a:endParaRPr lang="ja-JP" altLang="en-US" sz="7200" b="1" dirty="0"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1226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Graphs and Transformations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789933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can transform the graph of a function by altering the function itself. The first type is the translation of a graph.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Let’s compare two functions by plotting their graphs: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789933" cy="4776787"/>
              </a:xfrm>
              <a:blipFill>
                <a:blip r:embed="rId2"/>
                <a:stretch>
                  <a:fillRect t="-766" r="-1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4E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2" descr="https://upload.wikimedia.org/wikipedia/en/8/80/ST_diagram_of_N2_01.jpg">
            <a:extLst>
              <a:ext uri="{FF2B5EF4-FFF2-40B4-BE49-F238E27FC236}">
                <a16:creationId xmlns:a16="http://schemas.microsoft.com/office/drawing/2014/main" id="{3E936C3C-6513-48A1-8D19-639F5B355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794" y="25003"/>
            <a:ext cx="1067494" cy="80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2">
            <a:extLst>
              <a:ext uri="{FF2B5EF4-FFF2-40B4-BE49-F238E27FC236}">
                <a16:creationId xmlns:a16="http://schemas.microsoft.com/office/drawing/2014/main" id="{826CCA2C-7915-4467-AC03-C4B791F53E4D}"/>
              </a:ext>
            </a:extLst>
          </p:cNvPr>
          <p:cNvSpPr/>
          <p:nvPr/>
        </p:nvSpPr>
        <p:spPr>
          <a:xfrm>
            <a:off x="69542" y="4003829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75D663FA-2555-418A-B7B1-D4724DAF6085}"/>
              </a:ext>
            </a:extLst>
          </p:cNvPr>
          <p:cNvSpPr/>
          <p:nvPr/>
        </p:nvSpPr>
        <p:spPr>
          <a:xfrm>
            <a:off x="69542" y="4308629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C214EBF9-21F4-4D87-B0FD-E4ECA8006A7B}"/>
              </a:ext>
            </a:extLst>
          </p:cNvPr>
          <p:cNvSpPr/>
          <p:nvPr/>
        </p:nvSpPr>
        <p:spPr>
          <a:xfrm>
            <a:off x="602942" y="4308629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0E47A8C8-F6E5-49D9-B75E-63DAD195E902}"/>
              </a:ext>
            </a:extLst>
          </p:cNvPr>
          <p:cNvSpPr/>
          <p:nvPr/>
        </p:nvSpPr>
        <p:spPr>
          <a:xfrm>
            <a:off x="602942" y="4003829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16">
            <a:extLst>
              <a:ext uri="{FF2B5EF4-FFF2-40B4-BE49-F238E27FC236}">
                <a16:creationId xmlns:a16="http://schemas.microsoft.com/office/drawing/2014/main" id="{1513C274-D44D-4FA8-BFAF-8270289ACB87}"/>
              </a:ext>
            </a:extLst>
          </p:cNvPr>
          <p:cNvSpPr/>
          <p:nvPr/>
        </p:nvSpPr>
        <p:spPr>
          <a:xfrm>
            <a:off x="1136342" y="4003829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7">
            <a:extLst>
              <a:ext uri="{FF2B5EF4-FFF2-40B4-BE49-F238E27FC236}">
                <a16:creationId xmlns:a16="http://schemas.microsoft.com/office/drawing/2014/main" id="{7F8AB033-F7CC-4771-A871-CEEC6DAA3528}"/>
              </a:ext>
            </a:extLst>
          </p:cNvPr>
          <p:cNvSpPr/>
          <p:nvPr/>
        </p:nvSpPr>
        <p:spPr>
          <a:xfrm>
            <a:off x="1136342" y="4308629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8">
            <a:extLst>
              <a:ext uri="{FF2B5EF4-FFF2-40B4-BE49-F238E27FC236}">
                <a16:creationId xmlns:a16="http://schemas.microsoft.com/office/drawing/2014/main" id="{71AB456A-ECF2-4A62-A9DB-CF442861EE96}"/>
              </a:ext>
            </a:extLst>
          </p:cNvPr>
          <p:cNvSpPr/>
          <p:nvPr/>
        </p:nvSpPr>
        <p:spPr>
          <a:xfrm>
            <a:off x="1669742" y="4308629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9">
            <a:extLst>
              <a:ext uri="{FF2B5EF4-FFF2-40B4-BE49-F238E27FC236}">
                <a16:creationId xmlns:a16="http://schemas.microsoft.com/office/drawing/2014/main" id="{911267B0-4752-4BC9-B895-B1B4B4A5C0F4}"/>
              </a:ext>
            </a:extLst>
          </p:cNvPr>
          <p:cNvSpPr/>
          <p:nvPr/>
        </p:nvSpPr>
        <p:spPr>
          <a:xfrm>
            <a:off x="1669742" y="4003829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20">
            <a:extLst>
              <a:ext uri="{FF2B5EF4-FFF2-40B4-BE49-F238E27FC236}">
                <a16:creationId xmlns:a16="http://schemas.microsoft.com/office/drawing/2014/main" id="{49A4A12A-5F59-48BD-95DC-F4090F4E34F3}"/>
              </a:ext>
            </a:extLst>
          </p:cNvPr>
          <p:cNvSpPr/>
          <p:nvPr/>
        </p:nvSpPr>
        <p:spPr>
          <a:xfrm>
            <a:off x="2203142" y="4003829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21">
            <a:extLst>
              <a:ext uri="{FF2B5EF4-FFF2-40B4-BE49-F238E27FC236}">
                <a16:creationId xmlns:a16="http://schemas.microsoft.com/office/drawing/2014/main" id="{AA51558B-DDDD-4721-A61E-688125A1A3C5}"/>
              </a:ext>
            </a:extLst>
          </p:cNvPr>
          <p:cNvSpPr/>
          <p:nvPr/>
        </p:nvSpPr>
        <p:spPr>
          <a:xfrm>
            <a:off x="2203142" y="4308629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22">
            <a:extLst>
              <a:ext uri="{FF2B5EF4-FFF2-40B4-BE49-F238E27FC236}">
                <a16:creationId xmlns:a16="http://schemas.microsoft.com/office/drawing/2014/main" id="{14CD2FA7-4908-4761-B3F7-E4C81836600D}"/>
              </a:ext>
            </a:extLst>
          </p:cNvPr>
          <p:cNvSpPr/>
          <p:nvPr/>
        </p:nvSpPr>
        <p:spPr>
          <a:xfrm>
            <a:off x="2736542" y="4308629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23">
            <a:extLst>
              <a:ext uri="{FF2B5EF4-FFF2-40B4-BE49-F238E27FC236}">
                <a16:creationId xmlns:a16="http://schemas.microsoft.com/office/drawing/2014/main" id="{BC91BDC3-92DE-480A-9F43-9EA081536EBE}"/>
              </a:ext>
            </a:extLst>
          </p:cNvPr>
          <p:cNvSpPr/>
          <p:nvPr/>
        </p:nvSpPr>
        <p:spPr>
          <a:xfrm>
            <a:off x="2736542" y="4003829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24">
            <a:extLst>
              <a:ext uri="{FF2B5EF4-FFF2-40B4-BE49-F238E27FC236}">
                <a16:creationId xmlns:a16="http://schemas.microsoft.com/office/drawing/2014/main" id="{5CD1E4A7-3D6F-4FA1-A371-598D1E3B0E12}"/>
              </a:ext>
            </a:extLst>
          </p:cNvPr>
          <p:cNvSpPr/>
          <p:nvPr/>
        </p:nvSpPr>
        <p:spPr>
          <a:xfrm>
            <a:off x="3269942" y="4308629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78D0E1E3-48C6-4687-A8D2-EF5482405B44}"/>
              </a:ext>
            </a:extLst>
          </p:cNvPr>
          <p:cNvSpPr/>
          <p:nvPr/>
        </p:nvSpPr>
        <p:spPr>
          <a:xfrm>
            <a:off x="3269942" y="4003829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26">
            <a:extLst>
              <a:ext uri="{FF2B5EF4-FFF2-40B4-BE49-F238E27FC236}">
                <a16:creationId xmlns:a16="http://schemas.microsoft.com/office/drawing/2014/main" id="{818DCE43-9870-4AD1-A6C5-B3BCA87DE7E7}"/>
              </a:ext>
            </a:extLst>
          </p:cNvPr>
          <p:cNvSpPr/>
          <p:nvPr/>
        </p:nvSpPr>
        <p:spPr>
          <a:xfrm>
            <a:off x="3803342" y="4308629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7">
            <a:extLst>
              <a:ext uri="{FF2B5EF4-FFF2-40B4-BE49-F238E27FC236}">
                <a16:creationId xmlns:a16="http://schemas.microsoft.com/office/drawing/2014/main" id="{5021E79E-EDE7-455D-B9F2-54899B53BCC8}"/>
              </a:ext>
            </a:extLst>
          </p:cNvPr>
          <p:cNvSpPr/>
          <p:nvPr/>
        </p:nvSpPr>
        <p:spPr>
          <a:xfrm>
            <a:off x="3803342" y="4003829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8">
                <a:extLst>
                  <a:ext uri="{FF2B5EF4-FFF2-40B4-BE49-F238E27FC236}">
                    <a16:creationId xmlns:a16="http://schemas.microsoft.com/office/drawing/2014/main" id="{9D788119-1496-46B6-BEC0-471F76080A3C}"/>
                  </a:ext>
                </a:extLst>
              </p:cNvPr>
              <p:cNvSpPr txBox="1"/>
              <p:nvPr/>
            </p:nvSpPr>
            <p:spPr>
              <a:xfrm>
                <a:off x="156627" y="3938516"/>
                <a:ext cx="3679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2" name="TextBox 28">
                <a:extLst>
                  <a:ext uri="{FF2B5EF4-FFF2-40B4-BE49-F238E27FC236}">
                    <a16:creationId xmlns:a16="http://schemas.microsoft.com/office/drawing/2014/main" id="{9D788119-1496-46B6-BEC0-471F76080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27" y="3938516"/>
                <a:ext cx="36798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9">
                <a:extLst>
                  <a:ext uri="{FF2B5EF4-FFF2-40B4-BE49-F238E27FC236}">
                    <a16:creationId xmlns:a16="http://schemas.microsoft.com/office/drawing/2014/main" id="{B0460677-61F7-426A-B20D-B2E3B78C0546}"/>
                  </a:ext>
                </a:extLst>
              </p:cNvPr>
              <p:cNvSpPr txBox="1"/>
              <p:nvPr/>
            </p:nvSpPr>
            <p:spPr>
              <a:xfrm>
                <a:off x="145742" y="4232429"/>
                <a:ext cx="3754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3" name="TextBox 29">
                <a:extLst>
                  <a:ext uri="{FF2B5EF4-FFF2-40B4-BE49-F238E27FC236}">
                    <a16:creationId xmlns:a16="http://schemas.microsoft.com/office/drawing/2014/main" id="{B0460677-61F7-426A-B20D-B2E3B78C05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42" y="4232429"/>
                <a:ext cx="375423" cy="369332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30">
                <a:extLst>
                  <a:ext uri="{FF2B5EF4-FFF2-40B4-BE49-F238E27FC236}">
                    <a16:creationId xmlns:a16="http://schemas.microsoft.com/office/drawing/2014/main" id="{1845CDF1-01B8-460C-91CB-B9A2B1E9704D}"/>
                  </a:ext>
                </a:extLst>
              </p:cNvPr>
              <p:cNvSpPr txBox="1"/>
              <p:nvPr/>
            </p:nvSpPr>
            <p:spPr>
              <a:xfrm>
                <a:off x="602942" y="3960286"/>
                <a:ext cx="5485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4" name="TextBox 30">
                <a:extLst>
                  <a:ext uri="{FF2B5EF4-FFF2-40B4-BE49-F238E27FC236}">
                    <a16:creationId xmlns:a16="http://schemas.microsoft.com/office/drawing/2014/main" id="{1845CDF1-01B8-460C-91CB-B9A2B1E970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942" y="3960286"/>
                <a:ext cx="54854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31">
                <a:extLst>
                  <a:ext uri="{FF2B5EF4-FFF2-40B4-BE49-F238E27FC236}">
                    <a16:creationId xmlns:a16="http://schemas.microsoft.com/office/drawing/2014/main" id="{A8AF0E67-F6BC-404E-AF0F-971598283606}"/>
                  </a:ext>
                </a:extLst>
              </p:cNvPr>
              <p:cNvSpPr txBox="1"/>
              <p:nvPr/>
            </p:nvSpPr>
            <p:spPr>
              <a:xfrm>
                <a:off x="1136342" y="3960286"/>
                <a:ext cx="5485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5" name="TextBox 31">
                <a:extLst>
                  <a:ext uri="{FF2B5EF4-FFF2-40B4-BE49-F238E27FC236}">
                    <a16:creationId xmlns:a16="http://schemas.microsoft.com/office/drawing/2014/main" id="{A8AF0E67-F6BC-404E-AF0F-9715982836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342" y="3960286"/>
                <a:ext cx="54854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32">
                <a:extLst>
                  <a:ext uri="{FF2B5EF4-FFF2-40B4-BE49-F238E27FC236}">
                    <a16:creationId xmlns:a16="http://schemas.microsoft.com/office/drawing/2014/main" id="{E27D2902-FAE1-437E-B4B1-66A38DEE6376}"/>
                  </a:ext>
                </a:extLst>
              </p:cNvPr>
              <p:cNvSpPr txBox="1"/>
              <p:nvPr/>
            </p:nvSpPr>
            <p:spPr>
              <a:xfrm>
                <a:off x="1669742" y="3960286"/>
                <a:ext cx="5485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6" name="TextBox 32">
                <a:extLst>
                  <a:ext uri="{FF2B5EF4-FFF2-40B4-BE49-F238E27FC236}">
                    <a16:creationId xmlns:a16="http://schemas.microsoft.com/office/drawing/2014/main" id="{E27D2902-FAE1-437E-B4B1-66A38DEE63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742" y="3960286"/>
                <a:ext cx="548548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33">
                <a:extLst>
                  <a:ext uri="{FF2B5EF4-FFF2-40B4-BE49-F238E27FC236}">
                    <a16:creationId xmlns:a16="http://schemas.microsoft.com/office/drawing/2014/main" id="{10D324C5-823D-4F4E-B86D-C63D31676776}"/>
                  </a:ext>
                </a:extLst>
              </p:cNvPr>
              <p:cNvSpPr txBox="1"/>
              <p:nvPr/>
            </p:nvSpPr>
            <p:spPr>
              <a:xfrm>
                <a:off x="2279342" y="3960286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7" name="TextBox 33">
                <a:extLst>
                  <a:ext uri="{FF2B5EF4-FFF2-40B4-BE49-F238E27FC236}">
                    <a16:creationId xmlns:a16="http://schemas.microsoft.com/office/drawing/2014/main" id="{10D324C5-823D-4F4E-B86D-C63D316767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342" y="3960286"/>
                <a:ext cx="37542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34">
                <a:extLst>
                  <a:ext uri="{FF2B5EF4-FFF2-40B4-BE49-F238E27FC236}">
                    <a16:creationId xmlns:a16="http://schemas.microsoft.com/office/drawing/2014/main" id="{BC907473-5F1C-4B7F-B2F8-C3F9F80DE12C}"/>
                  </a:ext>
                </a:extLst>
              </p:cNvPr>
              <p:cNvSpPr txBox="1"/>
              <p:nvPr/>
            </p:nvSpPr>
            <p:spPr>
              <a:xfrm>
                <a:off x="2812742" y="3960286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8" name="TextBox 34">
                <a:extLst>
                  <a:ext uri="{FF2B5EF4-FFF2-40B4-BE49-F238E27FC236}">
                    <a16:creationId xmlns:a16="http://schemas.microsoft.com/office/drawing/2014/main" id="{BC907473-5F1C-4B7F-B2F8-C3F9F80DE1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2742" y="3960286"/>
                <a:ext cx="37542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35">
                <a:extLst>
                  <a:ext uri="{FF2B5EF4-FFF2-40B4-BE49-F238E27FC236}">
                    <a16:creationId xmlns:a16="http://schemas.microsoft.com/office/drawing/2014/main" id="{08E962AD-9C70-463F-B03C-C326190CEC7B}"/>
                  </a:ext>
                </a:extLst>
              </p:cNvPr>
              <p:cNvSpPr txBox="1"/>
              <p:nvPr/>
            </p:nvSpPr>
            <p:spPr>
              <a:xfrm>
                <a:off x="3346142" y="3960286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9" name="TextBox 35">
                <a:extLst>
                  <a:ext uri="{FF2B5EF4-FFF2-40B4-BE49-F238E27FC236}">
                    <a16:creationId xmlns:a16="http://schemas.microsoft.com/office/drawing/2014/main" id="{08E962AD-9C70-463F-B03C-C326190CEC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6142" y="3960286"/>
                <a:ext cx="37542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36">
                <a:extLst>
                  <a:ext uri="{FF2B5EF4-FFF2-40B4-BE49-F238E27FC236}">
                    <a16:creationId xmlns:a16="http://schemas.microsoft.com/office/drawing/2014/main" id="{D4F2AE35-A08E-4A93-A49B-8E1F45ED423A}"/>
                  </a:ext>
                </a:extLst>
              </p:cNvPr>
              <p:cNvSpPr txBox="1"/>
              <p:nvPr/>
            </p:nvSpPr>
            <p:spPr>
              <a:xfrm>
                <a:off x="3879542" y="3960286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30" name="TextBox 36">
                <a:extLst>
                  <a:ext uri="{FF2B5EF4-FFF2-40B4-BE49-F238E27FC236}">
                    <a16:creationId xmlns:a16="http://schemas.microsoft.com/office/drawing/2014/main" id="{D4F2AE35-A08E-4A93-A49B-8E1F45ED42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9542" y="3960286"/>
                <a:ext cx="375424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7">
                <a:extLst>
                  <a:ext uri="{FF2B5EF4-FFF2-40B4-BE49-F238E27FC236}">
                    <a16:creationId xmlns:a16="http://schemas.microsoft.com/office/drawing/2014/main" id="{8D5E46E9-4B6E-45FA-A5E8-02057D320E68}"/>
                  </a:ext>
                </a:extLst>
              </p:cNvPr>
              <p:cNvSpPr txBox="1"/>
              <p:nvPr/>
            </p:nvSpPr>
            <p:spPr>
              <a:xfrm>
                <a:off x="2279342" y="4275972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TextBox 37">
                <a:extLst>
                  <a:ext uri="{FF2B5EF4-FFF2-40B4-BE49-F238E27FC236}">
                    <a16:creationId xmlns:a16="http://schemas.microsoft.com/office/drawing/2014/main" id="{8D5E46E9-4B6E-45FA-A5E8-02057D320E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342" y="4275972"/>
                <a:ext cx="375424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8">
                <a:extLst>
                  <a:ext uri="{FF2B5EF4-FFF2-40B4-BE49-F238E27FC236}">
                    <a16:creationId xmlns:a16="http://schemas.microsoft.com/office/drawing/2014/main" id="{12B6D193-1B39-4AF7-933E-278A91E515AF}"/>
                  </a:ext>
                </a:extLst>
              </p:cNvPr>
              <p:cNvSpPr txBox="1"/>
              <p:nvPr/>
            </p:nvSpPr>
            <p:spPr>
              <a:xfrm>
                <a:off x="2823104" y="4275972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TextBox 38">
                <a:extLst>
                  <a:ext uri="{FF2B5EF4-FFF2-40B4-BE49-F238E27FC236}">
                    <a16:creationId xmlns:a16="http://schemas.microsoft.com/office/drawing/2014/main" id="{12B6D193-1B39-4AF7-933E-278A91E515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3104" y="4275972"/>
                <a:ext cx="375424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9">
                <a:extLst>
                  <a:ext uri="{FF2B5EF4-FFF2-40B4-BE49-F238E27FC236}">
                    <a16:creationId xmlns:a16="http://schemas.microsoft.com/office/drawing/2014/main" id="{CEE1B64D-C4FB-49C0-AC7F-BC34AD0A17C5}"/>
                  </a:ext>
                </a:extLst>
              </p:cNvPr>
              <p:cNvSpPr txBox="1"/>
              <p:nvPr/>
            </p:nvSpPr>
            <p:spPr>
              <a:xfrm>
                <a:off x="3355358" y="4275972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TextBox 39">
                <a:extLst>
                  <a:ext uri="{FF2B5EF4-FFF2-40B4-BE49-F238E27FC236}">
                    <a16:creationId xmlns:a16="http://schemas.microsoft.com/office/drawing/2014/main" id="{CEE1B64D-C4FB-49C0-AC7F-BC34AD0A17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5358" y="4275972"/>
                <a:ext cx="375424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40">
                <a:extLst>
                  <a:ext uri="{FF2B5EF4-FFF2-40B4-BE49-F238E27FC236}">
                    <a16:creationId xmlns:a16="http://schemas.microsoft.com/office/drawing/2014/main" id="{E47B21DE-7778-4E30-9A22-B6477B257862}"/>
                  </a:ext>
                </a:extLst>
              </p:cNvPr>
              <p:cNvSpPr txBox="1"/>
              <p:nvPr/>
            </p:nvSpPr>
            <p:spPr>
              <a:xfrm>
                <a:off x="3810613" y="4275972"/>
                <a:ext cx="5132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𝟏𝟓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TextBox 40">
                <a:extLst>
                  <a:ext uri="{FF2B5EF4-FFF2-40B4-BE49-F238E27FC236}">
                    <a16:creationId xmlns:a16="http://schemas.microsoft.com/office/drawing/2014/main" id="{E47B21DE-7778-4E30-9A22-B6477B2578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613" y="4275972"/>
                <a:ext cx="513282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41">
                <a:extLst>
                  <a:ext uri="{FF2B5EF4-FFF2-40B4-BE49-F238E27FC236}">
                    <a16:creationId xmlns:a16="http://schemas.microsoft.com/office/drawing/2014/main" id="{CC9FE907-C758-4C58-A8BC-F77DCBF3093C}"/>
                  </a:ext>
                </a:extLst>
              </p:cNvPr>
              <p:cNvSpPr txBox="1"/>
              <p:nvPr/>
            </p:nvSpPr>
            <p:spPr>
              <a:xfrm>
                <a:off x="1666254" y="4275972"/>
                <a:ext cx="5485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TextBox 41">
                <a:extLst>
                  <a:ext uri="{FF2B5EF4-FFF2-40B4-BE49-F238E27FC236}">
                    <a16:creationId xmlns:a16="http://schemas.microsoft.com/office/drawing/2014/main" id="{CC9FE907-C758-4C58-A8BC-F77DCBF309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254" y="4275972"/>
                <a:ext cx="548548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42">
                <a:extLst>
                  <a:ext uri="{FF2B5EF4-FFF2-40B4-BE49-F238E27FC236}">
                    <a16:creationId xmlns:a16="http://schemas.microsoft.com/office/drawing/2014/main" id="{4E7520D2-FF49-4A59-A1F9-33F0AB055D04}"/>
                  </a:ext>
                </a:extLst>
              </p:cNvPr>
              <p:cNvSpPr txBox="1"/>
              <p:nvPr/>
            </p:nvSpPr>
            <p:spPr>
              <a:xfrm>
                <a:off x="1212542" y="4275972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42">
                <a:extLst>
                  <a:ext uri="{FF2B5EF4-FFF2-40B4-BE49-F238E27FC236}">
                    <a16:creationId xmlns:a16="http://schemas.microsoft.com/office/drawing/2014/main" id="{4E7520D2-FF49-4A59-A1F9-33F0AB055D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542" y="4275972"/>
                <a:ext cx="375424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43">
                <a:extLst>
                  <a:ext uri="{FF2B5EF4-FFF2-40B4-BE49-F238E27FC236}">
                    <a16:creationId xmlns:a16="http://schemas.microsoft.com/office/drawing/2014/main" id="{318EBE38-73D0-46F1-A6A9-6145762D29D8}"/>
                  </a:ext>
                </a:extLst>
              </p:cNvPr>
              <p:cNvSpPr txBox="1"/>
              <p:nvPr/>
            </p:nvSpPr>
            <p:spPr>
              <a:xfrm>
                <a:off x="689504" y="4275972"/>
                <a:ext cx="3754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TextBox 43">
                <a:extLst>
                  <a:ext uri="{FF2B5EF4-FFF2-40B4-BE49-F238E27FC236}">
                    <a16:creationId xmlns:a16="http://schemas.microsoft.com/office/drawing/2014/main" id="{318EBE38-73D0-46F1-A6A9-6145762D29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04" y="4275972"/>
                <a:ext cx="375423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12">
            <a:extLst>
              <a:ext uri="{FF2B5EF4-FFF2-40B4-BE49-F238E27FC236}">
                <a16:creationId xmlns:a16="http://schemas.microsoft.com/office/drawing/2014/main" id="{4AC34AC4-29A4-4C7E-8C90-2DBE42994608}"/>
              </a:ext>
            </a:extLst>
          </p:cNvPr>
          <p:cNvSpPr/>
          <p:nvPr/>
        </p:nvSpPr>
        <p:spPr>
          <a:xfrm>
            <a:off x="69542" y="5224463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13">
            <a:extLst>
              <a:ext uri="{FF2B5EF4-FFF2-40B4-BE49-F238E27FC236}">
                <a16:creationId xmlns:a16="http://schemas.microsoft.com/office/drawing/2014/main" id="{7AE9371E-C3E2-47EB-B2B9-9DCD92081495}"/>
              </a:ext>
            </a:extLst>
          </p:cNvPr>
          <p:cNvSpPr/>
          <p:nvPr/>
        </p:nvSpPr>
        <p:spPr>
          <a:xfrm>
            <a:off x="69542" y="5529263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14">
            <a:extLst>
              <a:ext uri="{FF2B5EF4-FFF2-40B4-BE49-F238E27FC236}">
                <a16:creationId xmlns:a16="http://schemas.microsoft.com/office/drawing/2014/main" id="{62483931-2102-4081-A097-2C3D313FA021}"/>
              </a:ext>
            </a:extLst>
          </p:cNvPr>
          <p:cNvSpPr/>
          <p:nvPr/>
        </p:nvSpPr>
        <p:spPr>
          <a:xfrm>
            <a:off x="602942" y="5529263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FF"/>
              </a:solidFill>
            </a:endParaRPr>
          </a:p>
        </p:txBody>
      </p:sp>
      <p:sp>
        <p:nvSpPr>
          <p:cNvPr id="41" name="Rectangle 15">
            <a:extLst>
              <a:ext uri="{FF2B5EF4-FFF2-40B4-BE49-F238E27FC236}">
                <a16:creationId xmlns:a16="http://schemas.microsoft.com/office/drawing/2014/main" id="{01CE6B0E-BF03-429B-B15E-F8B51173413D}"/>
              </a:ext>
            </a:extLst>
          </p:cNvPr>
          <p:cNvSpPr/>
          <p:nvPr/>
        </p:nvSpPr>
        <p:spPr>
          <a:xfrm>
            <a:off x="602942" y="5224463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16">
            <a:extLst>
              <a:ext uri="{FF2B5EF4-FFF2-40B4-BE49-F238E27FC236}">
                <a16:creationId xmlns:a16="http://schemas.microsoft.com/office/drawing/2014/main" id="{6232F8C0-4BC4-4AE1-869A-C198D06158BA}"/>
              </a:ext>
            </a:extLst>
          </p:cNvPr>
          <p:cNvSpPr/>
          <p:nvPr/>
        </p:nvSpPr>
        <p:spPr>
          <a:xfrm>
            <a:off x="1136342" y="5224463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17">
            <a:extLst>
              <a:ext uri="{FF2B5EF4-FFF2-40B4-BE49-F238E27FC236}">
                <a16:creationId xmlns:a16="http://schemas.microsoft.com/office/drawing/2014/main" id="{C37F4C1E-A8E1-4806-BB25-6DAA0733EEF2}"/>
              </a:ext>
            </a:extLst>
          </p:cNvPr>
          <p:cNvSpPr/>
          <p:nvPr/>
        </p:nvSpPr>
        <p:spPr>
          <a:xfrm>
            <a:off x="1136342" y="5529263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FF"/>
              </a:solidFill>
            </a:endParaRPr>
          </a:p>
        </p:txBody>
      </p:sp>
      <p:sp>
        <p:nvSpPr>
          <p:cNvPr id="44" name="Rectangle 18">
            <a:extLst>
              <a:ext uri="{FF2B5EF4-FFF2-40B4-BE49-F238E27FC236}">
                <a16:creationId xmlns:a16="http://schemas.microsoft.com/office/drawing/2014/main" id="{942707D1-1A5A-41D8-86C1-0AAA18776DB4}"/>
              </a:ext>
            </a:extLst>
          </p:cNvPr>
          <p:cNvSpPr/>
          <p:nvPr/>
        </p:nvSpPr>
        <p:spPr>
          <a:xfrm>
            <a:off x="1669742" y="5529263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FF"/>
              </a:solidFill>
            </a:endParaRPr>
          </a:p>
        </p:txBody>
      </p:sp>
      <p:sp>
        <p:nvSpPr>
          <p:cNvPr id="45" name="Rectangle 19">
            <a:extLst>
              <a:ext uri="{FF2B5EF4-FFF2-40B4-BE49-F238E27FC236}">
                <a16:creationId xmlns:a16="http://schemas.microsoft.com/office/drawing/2014/main" id="{DD41A6CC-854B-4E35-BAD9-E0292C9D1A7D}"/>
              </a:ext>
            </a:extLst>
          </p:cNvPr>
          <p:cNvSpPr/>
          <p:nvPr/>
        </p:nvSpPr>
        <p:spPr>
          <a:xfrm>
            <a:off x="1669742" y="5224463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20">
            <a:extLst>
              <a:ext uri="{FF2B5EF4-FFF2-40B4-BE49-F238E27FC236}">
                <a16:creationId xmlns:a16="http://schemas.microsoft.com/office/drawing/2014/main" id="{FA177B0A-8238-4B2B-9B34-3B7EACDB77C0}"/>
              </a:ext>
            </a:extLst>
          </p:cNvPr>
          <p:cNvSpPr/>
          <p:nvPr/>
        </p:nvSpPr>
        <p:spPr>
          <a:xfrm>
            <a:off x="2203142" y="5224463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21">
            <a:extLst>
              <a:ext uri="{FF2B5EF4-FFF2-40B4-BE49-F238E27FC236}">
                <a16:creationId xmlns:a16="http://schemas.microsoft.com/office/drawing/2014/main" id="{F33BA4A4-C517-4F0F-84A7-F3F8BA5F0A67}"/>
              </a:ext>
            </a:extLst>
          </p:cNvPr>
          <p:cNvSpPr/>
          <p:nvPr/>
        </p:nvSpPr>
        <p:spPr>
          <a:xfrm>
            <a:off x="2203142" y="5529263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FF"/>
              </a:solidFill>
            </a:endParaRPr>
          </a:p>
        </p:txBody>
      </p:sp>
      <p:sp>
        <p:nvSpPr>
          <p:cNvPr id="48" name="Rectangle 22">
            <a:extLst>
              <a:ext uri="{FF2B5EF4-FFF2-40B4-BE49-F238E27FC236}">
                <a16:creationId xmlns:a16="http://schemas.microsoft.com/office/drawing/2014/main" id="{1D3EE009-9FED-4CDA-9450-08F9117EF308}"/>
              </a:ext>
            </a:extLst>
          </p:cNvPr>
          <p:cNvSpPr/>
          <p:nvPr/>
        </p:nvSpPr>
        <p:spPr>
          <a:xfrm>
            <a:off x="2736542" y="5529263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FF"/>
              </a:solidFill>
            </a:endParaRPr>
          </a:p>
        </p:txBody>
      </p:sp>
      <p:sp>
        <p:nvSpPr>
          <p:cNvPr id="49" name="Rectangle 23">
            <a:extLst>
              <a:ext uri="{FF2B5EF4-FFF2-40B4-BE49-F238E27FC236}">
                <a16:creationId xmlns:a16="http://schemas.microsoft.com/office/drawing/2014/main" id="{7B54079B-D3A7-4926-B8D6-B2CFB9578137}"/>
              </a:ext>
            </a:extLst>
          </p:cNvPr>
          <p:cNvSpPr/>
          <p:nvPr/>
        </p:nvSpPr>
        <p:spPr>
          <a:xfrm>
            <a:off x="2736542" y="5224463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24">
            <a:extLst>
              <a:ext uri="{FF2B5EF4-FFF2-40B4-BE49-F238E27FC236}">
                <a16:creationId xmlns:a16="http://schemas.microsoft.com/office/drawing/2014/main" id="{C534AC34-440B-4758-8379-DC251E15EA9B}"/>
              </a:ext>
            </a:extLst>
          </p:cNvPr>
          <p:cNvSpPr/>
          <p:nvPr/>
        </p:nvSpPr>
        <p:spPr>
          <a:xfrm>
            <a:off x="3269942" y="5529263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FF"/>
              </a:solidFill>
            </a:endParaRPr>
          </a:p>
        </p:txBody>
      </p:sp>
      <p:sp>
        <p:nvSpPr>
          <p:cNvPr id="51" name="Rectangle 25">
            <a:extLst>
              <a:ext uri="{FF2B5EF4-FFF2-40B4-BE49-F238E27FC236}">
                <a16:creationId xmlns:a16="http://schemas.microsoft.com/office/drawing/2014/main" id="{77EA1D2B-836F-4D41-8041-79CD6241DA06}"/>
              </a:ext>
            </a:extLst>
          </p:cNvPr>
          <p:cNvSpPr/>
          <p:nvPr/>
        </p:nvSpPr>
        <p:spPr>
          <a:xfrm>
            <a:off x="3269942" y="5224463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26">
            <a:extLst>
              <a:ext uri="{FF2B5EF4-FFF2-40B4-BE49-F238E27FC236}">
                <a16:creationId xmlns:a16="http://schemas.microsoft.com/office/drawing/2014/main" id="{0C6F5DFE-F56E-4D2D-93AB-1F2887E636A2}"/>
              </a:ext>
            </a:extLst>
          </p:cNvPr>
          <p:cNvSpPr/>
          <p:nvPr/>
        </p:nvSpPr>
        <p:spPr>
          <a:xfrm>
            <a:off x="3803342" y="5529263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FF"/>
              </a:solidFill>
            </a:endParaRPr>
          </a:p>
        </p:txBody>
      </p:sp>
      <p:sp>
        <p:nvSpPr>
          <p:cNvPr id="53" name="Rectangle 27">
            <a:extLst>
              <a:ext uri="{FF2B5EF4-FFF2-40B4-BE49-F238E27FC236}">
                <a16:creationId xmlns:a16="http://schemas.microsoft.com/office/drawing/2014/main" id="{EEFA5BBA-DD77-40AA-9835-45BD87D90DFE}"/>
              </a:ext>
            </a:extLst>
          </p:cNvPr>
          <p:cNvSpPr/>
          <p:nvPr/>
        </p:nvSpPr>
        <p:spPr>
          <a:xfrm>
            <a:off x="3803342" y="5224463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28">
                <a:extLst>
                  <a:ext uri="{FF2B5EF4-FFF2-40B4-BE49-F238E27FC236}">
                    <a16:creationId xmlns:a16="http://schemas.microsoft.com/office/drawing/2014/main" id="{F3E8F857-D62A-4D20-936C-C50C477B4D43}"/>
                  </a:ext>
                </a:extLst>
              </p:cNvPr>
              <p:cNvSpPr txBox="1"/>
              <p:nvPr/>
            </p:nvSpPr>
            <p:spPr>
              <a:xfrm>
                <a:off x="156627" y="5159150"/>
                <a:ext cx="3679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4" name="TextBox 28">
                <a:extLst>
                  <a:ext uri="{FF2B5EF4-FFF2-40B4-BE49-F238E27FC236}">
                    <a16:creationId xmlns:a16="http://schemas.microsoft.com/office/drawing/2014/main" id="{F3E8F857-D62A-4D20-936C-C50C477B4D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27" y="5159150"/>
                <a:ext cx="367986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29">
                <a:extLst>
                  <a:ext uri="{FF2B5EF4-FFF2-40B4-BE49-F238E27FC236}">
                    <a16:creationId xmlns:a16="http://schemas.microsoft.com/office/drawing/2014/main" id="{009648BC-7195-4F13-AB4E-E03A846DD10C}"/>
                  </a:ext>
                </a:extLst>
              </p:cNvPr>
              <p:cNvSpPr txBox="1"/>
              <p:nvPr/>
            </p:nvSpPr>
            <p:spPr>
              <a:xfrm>
                <a:off x="145742" y="5453063"/>
                <a:ext cx="3754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5" name="TextBox 29">
                <a:extLst>
                  <a:ext uri="{FF2B5EF4-FFF2-40B4-BE49-F238E27FC236}">
                    <a16:creationId xmlns:a16="http://schemas.microsoft.com/office/drawing/2014/main" id="{009648BC-7195-4F13-AB4E-E03A846DD1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42" y="5453063"/>
                <a:ext cx="375423" cy="369332"/>
              </a:xfrm>
              <a:prstGeom prst="rect">
                <a:avLst/>
              </a:prstGeom>
              <a:blipFill>
                <a:blip r:embed="rId1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30">
                <a:extLst>
                  <a:ext uri="{FF2B5EF4-FFF2-40B4-BE49-F238E27FC236}">
                    <a16:creationId xmlns:a16="http://schemas.microsoft.com/office/drawing/2014/main" id="{E7AE6568-92AC-4B13-B42F-CAACFDBE8E6D}"/>
                  </a:ext>
                </a:extLst>
              </p:cNvPr>
              <p:cNvSpPr txBox="1"/>
              <p:nvPr/>
            </p:nvSpPr>
            <p:spPr>
              <a:xfrm>
                <a:off x="602942" y="5180920"/>
                <a:ext cx="5485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6" name="TextBox 30">
                <a:extLst>
                  <a:ext uri="{FF2B5EF4-FFF2-40B4-BE49-F238E27FC236}">
                    <a16:creationId xmlns:a16="http://schemas.microsoft.com/office/drawing/2014/main" id="{E7AE6568-92AC-4B13-B42F-CAACFDBE8E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942" y="5180920"/>
                <a:ext cx="548548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31">
                <a:extLst>
                  <a:ext uri="{FF2B5EF4-FFF2-40B4-BE49-F238E27FC236}">
                    <a16:creationId xmlns:a16="http://schemas.microsoft.com/office/drawing/2014/main" id="{84942C58-0C13-4E6F-BA8E-8A4A7D910878}"/>
                  </a:ext>
                </a:extLst>
              </p:cNvPr>
              <p:cNvSpPr txBox="1"/>
              <p:nvPr/>
            </p:nvSpPr>
            <p:spPr>
              <a:xfrm>
                <a:off x="1136342" y="5180920"/>
                <a:ext cx="5485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7" name="TextBox 31">
                <a:extLst>
                  <a:ext uri="{FF2B5EF4-FFF2-40B4-BE49-F238E27FC236}">
                    <a16:creationId xmlns:a16="http://schemas.microsoft.com/office/drawing/2014/main" id="{84942C58-0C13-4E6F-BA8E-8A4A7D9108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342" y="5180920"/>
                <a:ext cx="548548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32">
                <a:extLst>
                  <a:ext uri="{FF2B5EF4-FFF2-40B4-BE49-F238E27FC236}">
                    <a16:creationId xmlns:a16="http://schemas.microsoft.com/office/drawing/2014/main" id="{A6FAE760-6657-4E2E-94F9-BD09B1B86908}"/>
                  </a:ext>
                </a:extLst>
              </p:cNvPr>
              <p:cNvSpPr txBox="1"/>
              <p:nvPr/>
            </p:nvSpPr>
            <p:spPr>
              <a:xfrm>
                <a:off x="1669742" y="5180920"/>
                <a:ext cx="5485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8" name="TextBox 32">
                <a:extLst>
                  <a:ext uri="{FF2B5EF4-FFF2-40B4-BE49-F238E27FC236}">
                    <a16:creationId xmlns:a16="http://schemas.microsoft.com/office/drawing/2014/main" id="{A6FAE760-6657-4E2E-94F9-BD09B1B869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742" y="5180920"/>
                <a:ext cx="548548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33">
                <a:extLst>
                  <a:ext uri="{FF2B5EF4-FFF2-40B4-BE49-F238E27FC236}">
                    <a16:creationId xmlns:a16="http://schemas.microsoft.com/office/drawing/2014/main" id="{F0B3792B-F0A3-4C8F-A61B-7AD417A5873A}"/>
                  </a:ext>
                </a:extLst>
              </p:cNvPr>
              <p:cNvSpPr txBox="1"/>
              <p:nvPr/>
            </p:nvSpPr>
            <p:spPr>
              <a:xfrm>
                <a:off x="2279342" y="5180920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9" name="TextBox 33">
                <a:extLst>
                  <a:ext uri="{FF2B5EF4-FFF2-40B4-BE49-F238E27FC236}">
                    <a16:creationId xmlns:a16="http://schemas.microsoft.com/office/drawing/2014/main" id="{F0B3792B-F0A3-4C8F-A61B-7AD417A587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342" y="5180920"/>
                <a:ext cx="375424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34">
                <a:extLst>
                  <a:ext uri="{FF2B5EF4-FFF2-40B4-BE49-F238E27FC236}">
                    <a16:creationId xmlns:a16="http://schemas.microsoft.com/office/drawing/2014/main" id="{496F93EC-8BD9-4F4A-A1B0-86F5697F228F}"/>
                  </a:ext>
                </a:extLst>
              </p:cNvPr>
              <p:cNvSpPr txBox="1"/>
              <p:nvPr/>
            </p:nvSpPr>
            <p:spPr>
              <a:xfrm>
                <a:off x="2812742" y="5180920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60" name="TextBox 34">
                <a:extLst>
                  <a:ext uri="{FF2B5EF4-FFF2-40B4-BE49-F238E27FC236}">
                    <a16:creationId xmlns:a16="http://schemas.microsoft.com/office/drawing/2014/main" id="{496F93EC-8BD9-4F4A-A1B0-86F5697F22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2742" y="5180920"/>
                <a:ext cx="375424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35">
                <a:extLst>
                  <a:ext uri="{FF2B5EF4-FFF2-40B4-BE49-F238E27FC236}">
                    <a16:creationId xmlns:a16="http://schemas.microsoft.com/office/drawing/2014/main" id="{096F8455-40D6-4668-B884-D840A57356C7}"/>
                  </a:ext>
                </a:extLst>
              </p:cNvPr>
              <p:cNvSpPr txBox="1"/>
              <p:nvPr/>
            </p:nvSpPr>
            <p:spPr>
              <a:xfrm>
                <a:off x="3346142" y="5180920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61" name="TextBox 35">
                <a:extLst>
                  <a:ext uri="{FF2B5EF4-FFF2-40B4-BE49-F238E27FC236}">
                    <a16:creationId xmlns:a16="http://schemas.microsoft.com/office/drawing/2014/main" id="{096F8455-40D6-4668-B884-D840A5735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6142" y="5180920"/>
                <a:ext cx="375424" cy="36933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36">
                <a:extLst>
                  <a:ext uri="{FF2B5EF4-FFF2-40B4-BE49-F238E27FC236}">
                    <a16:creationId xmlns:a16="http://schemas.microsoft.com/office/drawing/2014/main" id="{E97AA036-9CA0-4434-B7AA-A69C0968DBF7}"/>
                  </a:ext>
                </a:extLst>
              </p:cNvPr>
              <p:cNvSpPr txBox="1"/>
              <p:nvPr/>
            </p:nvSpPr>
            <p:spPr>
              <a:xfrm>
                <a:off x="3879542" y="5180920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62" name="TextBox 36">
                <a:extLst>
                  <a:ext uri="{FF2B5EF4-FFF2-40B4-BE49-F238E27FC236}">
                    <a16:creationId xmlns:a16="http://schemas.microsoft.com/office/drawing/2014/main" id="{E97AA036-9CA0-4434-B7AA-A69C0968DB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9542" y="5180920"/>
                <a:ext cx="375424" cy="369332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37">
                <a:extLst>
                  <a:ext uri="{FF2B5EF4-FFF2-40B4-BE49-F238E27FC236}">
                    <a16:creationId xmlns:a16="http://schemas.microsoft.com/office/drawing/2014/main" id="{3EA85CC1-D4F9-4E59-B547-361E50180492}"/>
                  </a:ext>
                </a:extLst>
              </p:cNvPr>
              <p:cNvSpPr txBox="1"/>
              <p:nvPr/>
            </p:nvSpPr>
            <p:spPr>
              <a:xfrm>
                <a:off x="2279342" y="5496606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3" name="TextBox 37">
                <a:extLst>
                  <a:ext uri="{FF2B5EF4-FFF2-40B4-BE49-F238E27FC236}">
                    <a16:creationId xmlns:a16="http://schemas.microsoft.com/office/drawing/2014/main" id="{3EA85CC1-D4F9-4E59-B547-361E501804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342" y="5496606"/>
                <a:ext cx="375424" cy="3693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38">
                <a:extLst>
                  <a:ext uri="{FF2B5EF4-FFF2-40B4-BE49-F238E27FC236}">
                    <a16:creationId xmlns:a16="http://schemas.microsoft.com/office/drawing/2014/main" id="{E1B93C69-CDF8-4B77-9E4D-00C181A5554E}"/>
                  </a:ext>
                </a:extLst>
              </p:cNvPr>
              <p:cNvSpPr txBox="1"/>
              <p:nvPr/>
            </p:nvSpPr>
            <p:spPr>
              <a:xfrm>
                <a:off x="2823794" y="5507492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GB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4" name="TextBox 38">
                <a:extLst>
                  <a:ext uri="{FF2B5EF4-FFF2-40B4-BE49-F238E27FC236}">
                    <a16:creationId xmlns:a16="http://schemas.microsoft.com/office/drawing/2014/main" id="{E1B93C69-CDF8-4B77-9E4D-00C181A55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3794" y="5507492"/>
                <a:ext cx="375424" cy="36933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39">
                <a:extLst>
                  <a:ext uri="{FF2B5EF4-FFF2-40B4-BE49-F238E27FC236}">
                    <a16:creationId xmlns:a16="http://schemas.microsoft.com/office/drawing/2014/main" id="{3FB7DDD5-52D2-49F4-995F-1DA66A465E1B}"/>
                  </a:ext>
                </a:extLst>
              </p:cNvPr>
              <p:cNvSpPr txBox="1"/>
              <p:nvPr/>
            </p:nvSpPr>
            <p:spPr>
              <a:xfrm>
                <a:off x="3346142" y="5496606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en-GB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5" name="TextBox 39">
                <a:extLst>
                  <a:ext uri="{FF2B5EF4-FFF2-40B4-BE49-F238E27FC236}">
                    <a16:creationId xmlns:a16="http://schemas.microsoft.com/office/drawing/2014/main" id="{3FB7DDD5-52D2-49F4-995F-1DA66A465E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6142" y="5496606"/>
                <a:ext cx="375424" cy="369332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40">
                <a:extLst>
                  <a:ext uri="{FF2B5EF4-FFF2-40B4-BE49-F238E27FC236}">
                    <a16:creationId xmlns:a16="http://schemas.microsoft.com/office/drawing/2014/main" id="{2B1A2279-3D97-4771-A159-6BCFE198FE04}"/>
                  </a:ext>
                </a:extLst>
              </p:cNvPr>
              <p:cNvSpPr txBox="1"/>
              <p:nvPr/>
            </p:nvSpPr>
            <p:spPr>
              <a:xfrm>
                <a:off x="3797766" y="5496606"/>
                <a:ext cx="5132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𝟏𝟔</m:t>
                      </m:r>
                    </m:oMath>
                  </m:oMathPara>
                </a14:m>
                <a:endParaRPr lang="en-GB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6" name="TextBox 40">
                <a:extLst>
                  <a:ext uri="{FF2B5EF4-FFF2-40B4-BE49-F238E27FC236}">
                    <a16:creationId xmlns:a16="http://schemas.microsoft.com/office/drawing/2014/main" id="{2B1A2279-3D97-4771-A159-6BCFE198F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7766" y="5496606"/>
                <a:ext cx="513282" cy="369332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41">
                <a:extLst>
                  <a:ext uri="{FF2B5EF4-FFF2-40B4-BE49-F238E27FC236}">
                    <a16:creationId xmlns:a16="http://schemas.microsoft.com/office/drawing/2014/main" id="{94244097-54DB-4104-A1F1-C1F7E836F5C2}"/>
                  </a:ext>
                </a:extLst>
              </p:cNvPr>
              <p:cNvSpPr txBox="1"/>
              <p:nvPr/>
            </p:nvSpPr>
            <p:spPr>
              <a:xfrm>
                <a:off x="1761090" y="5496606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7" name="TextBox 41">
                <a:extLst>
                  <a:ext uri="{FF2B5EF4-FFF2-40B4-BE49-F238E27FC236}">
                    <a16:creationId xmlns:a16="http://schemas.microsoft.com/office/drawing/2014/main" id="{94244097-54DB-4104-A1F1-C1F7E836F5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1090" y="5496606"/>
                <a:ext cx="375424" cy="369332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42">
                <a:extLst>
                  <a:ext uri="{FF2B5EF4-FFF2-40B4-BE49-F238E27FC236}">
                    <a16:creationId xmlns:a16="http://schemas.microsoft.com/office/drawing/2014/main" id="{61E80AE1-C694-47FE-9731-07C4C8B74801}"/>
                  </a:ext>
                </a:extLst>
              </p:cNvPr>
              <p:cNvSpPr txBox="1"/>
              <p:nvPr/>
            </p:nvSpPr>
            <p:spPr>
              <a:xfrm>
                <a:off x="1212542" y="5496606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8" name="TextBox 42">
                <a:extLst>
                  <a:ext uri="{FF2B5EF4-FFF2-40B4-BE49-F238E27FC236}">
                    <a16:creationId xmlns:a16="http://schemas.microsoft.com/office/drawing/2014/main" id="{61E80AE1-C694-47FE-9731-07C4C8B748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542" y="5496606"/>
                <a:ext cx="375424" cy="3693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43">
                <a:extLst>
                  <a:ext uri="{FF2B5EF4-FFF2-40B4-BE49-F238E27FC236}">
                    <a16:creationId xmlns:a16="http://schemas.microsoft.com/office/drawing/2014/main" id="{BC7A0F6A-A4F5-4BEB-84F2-A38BF2C4FBA9}"/>
                  </a:ext>
                </a:extLst>
              </p:cNvPr>
              <p:cNvSpPr txBox="1"/>
              <p:nvPr/>
            </p:nvSpPr>
            <p:spPr>
              <a:xfrm>
                <a:off x="691273" y="5496606"/>
                <a:ext cx="3754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GB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9" name="TextBox 43">
                <a:extLst>
                  <a:ext uri="{FF2B5EF4-FFF2-40B4-BE49-F238E27FC236}">
                    <a16:creationId xmlns:a16="http://schemas.microsoft.com/office/drawing/2014/main" id="{BC7A0F6A-A4F5-4BEB-84F2-A38BF2C4FB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273" y="5496606"/>
                <a:ext cx="375423" cy="369332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5" name="Picture 8">
            <a:extLst>
              <a:ext uri="{FF2B5EF4-FFF2-40B4-BE49-F238E27FC236}">
                <a16:creationId xmlns:a16="http://schemas.microsoft.com/office/drawing/2014/main" id="{95C3BC06-A218-4411-B3ED-FA354492FF59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022" y="1856558"/>
            <a:ext cx="4321628" cy="4321628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6" name="TextBox 9">
            <a:extLst>
              <a:ext uri="{FF2B5EF4-FFF2-40B4-BE49-F238E27FC236}">
                <a16:creationId xmlns:a16="http://schemas.microsoft.com/office/drawing/2014/main" id="{773AA711-F286-4C0F-B6AB-B2DD4FF68959}"/>
              </a:ext>
            </a:extLst>
          </p:cNvPr>
          <p:cNvSpPr txBox="1"/>
          <p:nvPr/>
        </p:nvSpPr>
        <p:spPr>
          <a:xfrm>
            <a:off x="6611079" y="1627958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y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77" name="TextBox 10">
            <a:extLst>
              <a:ext uri="{FF2B5EF4-FFF2-40B4-BE49-F238E27FC236}">
                <a16:creationId xmlns:a16="http://schemas.microsoft.com/office/drawing/2014/main" id="{CCA0F9F9-3A3D-43EA-9917-7CEC5128FB3D}"/>
              </a:ext>
            </a:extLst>
          </p:cNvPr>
          <p:cNvSpPr txBox="1"/>
          <p:nvPr/>
        </p:nvSpPr>
        <p:spPr>
          <a:xfrm>
            <a:off x="8853536" y="3892187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x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grpSp>
        <p:nvGrpSpPr>
          <p:cNvPr id="78" name="Group 64">
            <a:extLst>
              <a:ext uri="{FF2B5EF4-FFF2-40B4-BE49-F238E27FC236}">
                <a16:creationId xmlns:a16="http://schemas.microsoft.com/office/drawing/2014/main" id="{523AF932-E80B-4C2F-A485-442923F92693}"/>
              </a:ext>
            </a:extLst>
          </p:cNvPr>
          <p:cNvGrpSpPr/>
          <p:nvPr/>
        </p:nvGrpSpPr>
        <p:grpSpPr>
          <a:xfrm>
            <a:off x="6014410" y="3387594"/>
            <a:ext cx="152400" cy="152400"/>
            <a:chOff x="1066800" y="762000"/>
            <a:chExt cx="152400" cy="152400"/>
          </a:xfrm>
        </p:grpSpPr>
        <p:cxnSp>
          <p:nvCxnSpPr>
            <p:cNvPr id="79" name="Straight Connector 65">
              <a:extLst>
                <a:ext uri="{FF2B5EF4-FFF2-40B4-BE49-F238E27FC236}">
                  <a16:creationId xmlns:a16="http://schemas.microsoft.com/office/drawing/2014/main" id="{81DF7B37-8C8E-4FBF-BA81-6EA2CCF3D534}"/>
                </a:ext>
              </a:extLst>
            </p:cNvPr>
            <p:cNvCxnSpPr/>
            <p:nvPr/>
          </p:nvCxnSpPr>
          <p:spPr>
            <a:xfrm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66">
              <a:extLst>
                <a:ext uri="{FF2B5EF4-FFF2-40B4-BE49-F238E27FC236}">
                  <a16:creationId xmlns:a16="http://schemas.microsoft.com/office/drawing/2014/main" id="{B71A346A-E9B3-4AC5-B0AB-87C61F0FBCFB}"/>
                </a:ext>
              </a:extLst>
            </p:cNvPr>
            <p:cNvCxnSpPr/>
            <p:nvPr/>
          </p:nvCxnSpPr>
          <p:spPr>
            <a:xfrm flipH="1"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64">
            <a:extLst>
              <a:ext uri="{FF2B5EF4-FFF2-40B4-BE49-F238E27FC236}">
                <a16:creationId xmlns:a16="http://schemas.microsoft.com/office/drawing/2014/main" id="{35D1A65E-955D-484B-9EFB-661B9C84EDC2}"/>
              </a:ext>
            </a:extLst>
          </p:cNvPr>
          <p:cNvGrpSpPr/>
          <p:nvPr/>
        </p:nvGrpSpPr>
        <p:grpSpPr>
          <a:xfrm>
            <a:off x="6202321" y="3974999"/>
            <a:ext cx="152400" cy="152400"/>
            <a:chOff x="1066800" y="762000"/>
            <a:chExt cx="152400" cy="152400"/>
          </a:xfrm>
        </p:grpSpPr>
        <p:cxnSp>
          <p:nvCxnSpPr>
            <p:cNvPr id="82" name="Straight Connector 65">
              <a:extLst>
                <a:ext uri="{FF2B5EF4-FFF2-40B4-BE49-F238E27FC236}">
                  <a16:creationId xmlns:a16="http://schemas.microsoft.com/office/drawing/2014/main" id="{EB9B29DC-17F5-40D5-8722-FB9698AB03D2}"/>
                </a:ext>
              </a:extLst>
            </p:cNvPr>
            <p:cNvCxnSpPr/>
            <p:nvPr/>
          </p:nvCxnSpPr>
          <p:spPr>
            <a:xfrm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66">
              <a:extLst>
                <a:ext uri="{FF2B5EF4-FFF2-40B4-BE49-F238E27FC236}">
                  <a16:creationId xmlns:a16="http://schemas.microsoft.com/office/drawing/2014/main" id="{E232AE01-6B48-4993-A5C8-2E801B98656F}"/>
                </a:ext>
              </a:extLst>
            </p:cNvPr>
            <p:cNvCxnSpPr/>
            <p:nvPr/>
          </p:nvCxnSpPr>
          <p:spPr>
            <a:xfrm flipH="1"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64">
            <a:extLst>
              <a:ext uri="{FF2B5EF4-FFF2-40B4-BE49-F238E27FC236}">
                <a16:creationId xmlns:a16="http://schemas.microsoft.com/office/drawing/2014/main" id="{857934FA-8A84-4E49-9A0E-8481E4D7DC36}"/>
              </a:ext>
            </a:extLst>
          </p:cNvPr>
          <p:cNvGrpSpPr/>
          <p:nvPr/>
        </p:nvGrpSpPr>
        <p:grpSpPr>
          <a:xfrm>
            <a:off x="6399109" y="4180665"/>
            <a:ext cx="152400" cy="152400"/>
            <a:chOff x="1066800" y="762000"/>
            <a:chExt cx="152400" cy="152400"/>
          </a:xfrm>
        </p:grpSpPr>
        <p:cxnSp>
          <p:nvCxnSpPr>
            <p:cNvPr id="85" name="Straight Connector 65">
              <a:extLst>
                <a:ext uri="{FF2B5EF4-FFF2-40B4-BE49-F238E27FC236}">
                  <a16:creationId xmlns:a16="http://schemas.microsoft.com/office/drawing/2014/main" id="{66E3398A-D1AA-4598-B607-037902817377}"/>
                </a:ext>
              </a:extLst>
            </p:cNvPr>
            <p:cNvCxnSpPr/>
            <p:nvPr/>
          </p:nvCxnSpPr>
          <p:spPr>
            <a:xfrm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66">
              <a:extLst>
                <a:ext uri="{FF2B5EF4-FFF2-40B4-BE49-F238E27FC236}">
                  <a16:creationId xmlns:a16="http://schemas.microsoft.com/office/drawing/2014/main" id="{2058EF05-8B22-41CB-976C-2C968D99A43F}"/>
                </a:ext>
              </a:extLst>
            </p:cNvPr>
            <p:cNvCxnSpPr/>
            <p:nvPr/>
          </p:nvCxnSpPr>
          <p:spPr>
            <a:xfrm flipH="1"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 64">
            <a:extLst>
              <a:ext uri="{FF2B5EF4-FFF2-40B4-BE49-F238E27FC236}">
                <a16:creationId xmlns:a16="http://schemas.microsoft.com/office/drawing/2014/main" id="{73E382FB-AC14-4365-BE31-44103F3DB605}"/>
              </a:ext>
            </a:extLst>
          </p:cNvPr>
          <p:cNvGrpSpPr/>
          <p:nvPr/>
        </p:nvGrpSpPr>
        <p:grpSpPr>
          <a:xfrm>
            <a:off x="6604775" y="3977958"/>
            <a:ext cx="152400" cy="152400"/>
            <a:chOff x="1066800" y="762000"/>
            <a:chExt cx="152400" cy="152400"/>
          </a:xfrm>
        </p:grpSpPr>
        <p:cxnSp>
          <p:nvCxnSpPr>
            <p:cNvPr id="88" name="Straight Connector 65">
              <a:extLst>
                <a:ext uri="{FF2B5EF4-FFF2-40B4-BE49-F238E27FC236}">
                  <a16:creationId xmlns:a16="http://schemas.microsoft.com/office/drawing/2014/main" id="{CF6384E5-9A7D-4236-A9FC-1CB3809357A5}"/>
                </a:ext>
              </a:extLst>
            </p:cNvPr>
            <p:cNvCxnSpPr/>
            <p:nvPr/>
          </p:nvCxnSpPr>
          <p:spPr>
            <a:xfrm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66">
              <a:extLst>
                <a:ext uri="{FF2B5EF4-FFF2-40B4-BE49-F238E27FC236}">
                  <a16:creationId xmlns:a16="http://schemas.microsoft.com/office/drawing/2014/main" id="{9F60DE70-94D0-4CEE-B6AC-472B7B1A2D03}"/>
                </a:ext>
              </a:extLst>
            </p:cNvPr>
            <p:cNvCxnSpPr/>
            <p:nvPr/>
          </p:nvCxnSpPr>
          <p:spPr>
            <a:xfrm flipH="1"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64">
            <a:extLst>
              <a:ext uri="{FF2B5EF4-FFF2-40B4-BE49-F238E27FC236}">
                <a16:creationId xmlns:a16="http://schemas.microsoft.com/office/drawing/2014/main" id="{40BBCFD5-22E7-4EE1-AB29-048F9DB048ED}"/>
              </a:ext>
            </a:extLst>
          </p:cNvPr>
          <p:cNvGrpSpPr/>
          <p:nvPr/>
        </p:nvGrpSpPr>
        <p:grpSpPr>
          <a:xfrm>
            <a:off x="6801564" y="3384634"/>
            <a:ext cx="152400" cy="152400"/>
            <a:chOff x="1066800" y="762000"/>
            <a:chExt cx="152400" cy="152400"/>
          </a:xfrm>
        </p:grpSpPr>
        <p:cxnSp>
          <p:nvCxnSpPr>
            <p:cNvPr id="91" name="Straight Connector 65">
              <a:extLst>
                <a:ext uri="{FF2B5EF4-FFF2-40B4-BE49-F238E27FC236}">
                  <a16:creationId xmlns:a16="http://schemas.microsoft.com/office/drawing/2014/main" id="{17D170BF-8672-4AC6-BE3C-9BEAED6CE6A0}"/>
                </a:ext>
              </a:extLst>
            </p:cNvPr>
            <p:cNvCxnSpPr/>
            <p:nvPr/>
          </p:nvCxnSpPr>
          <p:spPr>
            <a:xfrm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66">
              <a:extLst>
                <a:ext uri="{FF2B5EF4-FFF2-40B4-BE49-F238E27FC236}">
                  <a16:creationId xmlns:a16="http://schemas.microsoft.com/office/drawing/2014/main" id="{E1EE40B2-C66B-432E-8B8F-CA4E575DAD42}"/>
                </a:ext>
              </a:extLst>
            </p:cNvPr>
            <p:cNvCxnSpPr/>
            <p:nvPr/>
          </p:nvCxnSpPr>
          <p:spPr>
            <a:xfrm flipH="1"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64">
            <a:extLst>
              <a:ext uri="{FF2B5EF4-FFF2-40B4-BE49-F238E27FC236}">
                <a16:creationId xmlns:a16="http://schemas.microsoft.com/office/drawing/2014/main" id="{952A8B86-7BB6-44F8-BBD1-0B7C2831F10B}"/>
              </a:ext>
            </a:extLst>
          </p:cNvPr>
          <p:cNvGrpSpPr/>
          <p:nvPr/>
        </p:nvGrpSpPr>
        <p:grpSpPr>
          <a:xfrm>
            <a:off x="6998351" y="2409570"/>
            <a:ext cx="152400" cy="152400"/>
            <a:chOff x="1066800" y="762000"/>
            <a:chExt cx="152400" cy="152400"/>
          </a:xfrm>
        </p:grpSpPr>
        <p:cxnSp>
          <p:nvCxnSpPr>
            <p:cNvPr id="94" name="Straight Connector 65">
              <a:extLst>
                <a:ext uri="{FF2B5EF4-FFF2-40B4-BE49-F238E27FC236}">
                  <a16:creationId xmlns:a16="http://schemas.microsoft.com/office/drawing/2014/main" id="{7DE89BD7-447B-486C-BD0C-532C4FF8A305}"/>
                </a:ext>
              </a:extLst>
            </p:cNvPr>
            <p:cNvCxnSpPr/>
            <p:nvPr/>
          </p:nvCxnSpPr>
          <p:spPr>
            <a:xfrm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66">
              <a:extLst>
                <a:ext uri="{FF2B5EF4-FFF2-40B4-BE49-F238E27FC236}">
                  <a16:creationId xmlns:a16="http://schemas.microsoft.com/office/drawing/2014/main" id="{E2B27987-133D-497F-BAF1-FB3424792DF1}"/>
                </a:ext>
              </a:extLst>
            </p:cNvPr>
            <p:cNvCxnSpPr/>
            <p:nvPr/>
          </p:nvCxnSpPr>
          <p:spPr>
            <a:xfrm flipH="1"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64">
            <a:extLst>
              <a:ext uri="{FF2B5EF4-FFF2-40B4-BE49-F238E27FC236}">
                <a16:creationId xmlns:a16="http://schemas.microsoft.com/office/drawing/2014/main" id="{73A41E9C-3C4C-4E50-B831-2D83572D71C1}"/>
              </a:ext>
            </a:extLst>
          </p:cNvPr>
          <p:cNvGrpSpPr/>
          <p:nvPr/>
        </p:nvGrpSpPr>
        <p:grpSpPr>
          <a:xfrm>
            <a:off x="5819101" y="2393294"/>
            <a:ext cx="152400" cy="152400"/>
            <a:chOff x="1066800" y="762000"/>
            <a:chExt cx="152400" cy="152400"/>
          </a:xfrm>
        </p:grpSpPr>
        <p:cxnSp>
          <p:nvCxnSpPr>
            <p:cNvPr id="97" name="Straight Connector 65">
              <a:extLst>
                <a:ext uri="{FF2B5EF4-FFF2-40B4-BE49-F238E27FC236}">
                  <a16:creationId xmlns:a16="http://schemas.microsoft.com/office/drawing/2014/main" id="{C5710111-C876-4978-AEA7-148970D51AC8}"/>
                </a:ext>
              </a:extLst>
            </p:cNvPr>
            <p:cNvCxnSpPr/>
            <p:nvPr/>
          </p:nvCxnSpPr>
          <p:spPr>
            <a:xfrm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66">
              <a:extLst>
                <a:ext uri="{FF2B5EF4-FFF2-40B4-BE49-F238E27FC236}">
                  <a16:creationId xmlns:a16="http://schemas.microsoft.com/office/drawing/2014/main" id="{6071A5B8-9752-467A-B3B6-0CDC0966A30C}"/>
                </a:ext>
              </a:extLst>
            </p:cNvPr>
            <p:cNvCxnSpPr/>
            <p:nvPr/>
          </p:nvCxnSpPr>
          <p:spPr>
            <a:xfrm flipH="1"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フリーフォーム: 図形 100">
            <a:extLst>
              <a:ext uri="{FF2B5EF4-FFF2-40B4-BE49-F238E27FC236}">
                <a16:creationId xmlns:a16="http://schemas.microsoft.com/office/drawing/2014/main" id="{5570132A-D6F0-48F1-95B0-1CF69F2E3A17}"/>
              </a:ext>
            </a:extLst>
          </p:cNvPr>
          <p:cNvSpPr/>
          <p:nvPr/>
        </p:nvSpPr>
        <p:spPr>
          <a:xfrm>
            <a:off x="5841507" y="2077375"/>
            <a:ext cx="1278384" cy="2183929"/>
          </a:xfrm>
          <a:custGeom>
            <a:avLst/>
            <a:gdLst>
              <a:gd name="connsiteX0" fmla="*/ 0 w 1278384"/>
              <a:gd name="connsiteY0" fmla="*/ 8877 h 2183929"/>
              <a:gd name="connsiteX1" fmla="*/ 53266 w 1278384"/>
              <a:gd name="connsiteY1" fmla="*/ 408373 h 2183929"/>
              <a:gd name="connsiteX2" fmla="*/ 248575 w 1278384"/>
              <a:gd name="connsiteY2" fmla="*/ 1393794 h 2183929"/>
              <a:gd name="connsiteX3" fmla="*/ 443883 w 1278384"/>
              <a:gd name="connsiteY3" fmla="*/ 1970842 h 2183929"/>
              <a:gd name="connsiteX4" fmla="*/ 639192 w 1278384"/>
              <a:gd name="connsiteY4" fmla="*/ 2183907 h 2183929"/>
              <a:gd name="connsiteX5" fmla="*/ 843378 w 1278384"/>
              <a:gd name="connsiteY5" fmla="*/ 1979720 h 2183929"/>
              <a:gd name="connsiteX6" fmla="*/ 1047565 w 1278384"/>
              <a:gd name="connsiteY6" fmla="*/ 1384916 h 2183929"/>
              <a:gd name="connsiteX7" fmla="*/ 1233996 w 1278384"/>
              <a:gd name="connsiteY7" fmla="*/ 408373 h 2183929"/>
              <a:gd name="connsiteX8" fmla="*/ 1278384 w 1278384"/>
              <a:gd name="connsiteY8" fmla="*/ 0 h 2183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8384" h="2183929">
                <a:moveTo>
                  <a:pt x="0" y="8877"/>
                </a:moveTo>
                <a:cubicBezTo>
                  <a:pt x="5918" y="93215"/>
                  <a:pt x="11837" y="177554"/>
                  <a:pt x="53266" y="408373"/>
                </a:cubicBezTo>
                <a:cubicBezTo>
                  <a:pt x="94695" y="639193"/>
                  <a:pt x="183472" y="1133383"/>
                  <a:pt x="248575" y="1393794"/>
                </a:cubicBezTo>
                <a:cubicBezTo>
                  <a:pt x="313678" y="1654205"/>
                  <a:pt x="378780" y="1839157"/>
                  <a:pt x="443883" y="1970842"/>
                </a:cubicBezTo>
                <a:cubicBezTo>
                  <a:pt x="508986" y="2102528"/>
                  <a:pt x="572610" y="2182427"/>
                  <a:pt x="639192" y="2183907"/>
                </a:cubicBezTo>
                <a:cubicBezTo>
                  <a:pt x="705774" y="2185387"/>
                  <a:pt x="775316" y="2112885"/>
                  <a:pt x="843378" y="1979720"/>
                </a:cubicBezTo>
                <a:cubicBezTo>
                  <a:pt x="911440" y="1846555"/>
                  <a:pt x="982462" y="1646807"/>
                  <a:pt x="1047565" y="1384916"/>
                </a:cubicBezTo>
                <a:cubicBezTo>
                  <a:pt x="1112668" y="1123025"/>
                  <a:pt x="1195526" y="639192"/>
                  <a:pt x="1233996" y="408373"/>
                </a:cubicBezTo>
                <a:cubicBezTo>
                  <a:pt x="1272466" y="177554"/>
                  <a:pt x="1275425" y="88777"/>
                  <a:pt x="1278384" y="0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2" name="Group 64">
            <a:extLst>
              <a:ext uri="{FF2B5EF4-FFF2-40B4-BE49-F238E27FC236}">
                <a16:creationId xmlns:a16="http://schemas.microsoft.com/office/drawing/2014/main" id="{F76ECE9E-58A8-41D5-932F-2F92EEAAE5BA}"/>
              </a:ext>
            </a:extLst>
          </p:cNvPr>
          <p:cNvGrpSpPr/>
          <p:nvPr/>
        </p:nvGrpSpPr>
        <p:grpSpPr>
          <a:xfrm>
            <a:off x="6015890" y="3193764"/>
            <a:ext cx="152400" cy="152400"/>
            <a:chOff x="1066800" y="762000"/>
            <a:chExt cx="152400" cy="152400"/>
          </a:xfrm>
        </p:grpSpPr>
        <p:cxnSp>
          <p:nvCxnSpPr>
            <p:cNvPr id="103" name="Straight Connector 65">
              <a:extLst>
                <a:ext uri="{FF2B5EF4-FFF2-40B4-BE49-F238E27FC236}">
                  <a16:creationId xmlns:a16="http://schemas.microsoft.com/office/drawing/2014/main" id="{16688928-AA9C-4F7E-A2C1-480FB572DC2E}"/>
                </a:ext>
              </a:extLst>
            </p:cNvPr>
            <p:cNvCxnSpPr/>
            <p:nvPr/>
          </p:nvCxnSpPr>
          <p:spPr>
            <a:xfrm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66">
              <a:extLst>
                <a:ext uri="{FF2B5EF4-FFF2-40B4-BE49-F238E27FC236}">
                  <a16:creationId xmlns:a16="http://schemas.microsoft.com/office/drawing/2014/main" id="{66CB89C8-B2CE-4D06-BDE6-413F5E1EF510}"/>
                </a:ext>
              </a:extLst>
            </p:cNvPr>
            <p:cNvCxnSpPr/>
            <p:nvPr/>
          </p:nvCxnSpPr>
          <p:spPr>
            <a:xfrm flipH="1"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64">
            <a:extLst>
              <a:ext uri="{FF2B5EF4-FFF2-40B4-BE49-F238E27FC236}">
                <a16:creationId xmlns:a16="http://schemas.microsoft.com/office/drawing/2014/main" id="{3F1FEBF8-17C8-455F-B3FE-9439DA50E66F}"/>
              </a:ext>
            </a:extLst>
          </p:cNvPr>
          <p:cNvGrpSpPr/>
          <p:nvPr/>
        </p:nvGrpSpPr>
        <p:grpSpPr>
          <a:xfrm>
            <a:off x="6203801" y="3781169"/>
            <a:ext cx="152400" cy="152400"/>
            <a:chOff x="1066800" y="762000"/>
            <a:chExt cx="152400" cy="152400"/>
          </a:xfrm>
        </p:grpSpPr>
        <p:cxnSp>
          <p:nvCxnSpPr>
            <p:cNvPr id="106" name="Straight Connector 65">
              <a:extLst>
                <a:ext uri="{FF2B5EF4-FFF2-40B4-BE49-F238E27FC236}">
                  <a16:creationId xmlns:a16="http://schemas.microsoft.com/office/drawing/2014/main" id="{CC3931AB-AAA5-4432-92CF-0F54ABDDB3F1}"/>
                </a:ext>
              </a:extLst>
            </p:cNvPr>
            <p:cNvCxnSpPr/>
            <p:nvPr/>
          </p:nvCxnSpPr>
          <p:spPr>
            <a:xfrm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66">
              <a:extLst>
                <a:ext uri="{FF2B5EF4-FFF2-40B4-BE49-F238E27FC236}">
                  <a16:creationId xmlns:a16="http://schemas.microsoft.com/office/drawing/2014/main" id="{681D3DDD-D7C3-4C7C-8378-C0CF3A5C03CE}"/>
                </a:ext>
              </a:extLst>
            </p:cNvPr>
            <p:cNvCxnSpPr/>
            <p:nvPr/>
          </p:nvCxnSpPr>
          <p:spPr>
            <a:xfrm flipH="1"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Group 64">
            <a:extLst>
              <a:ext uri="{FF2B5EF4-FFF2-40B4-BE49-F238E27FC236}">
                <a16:creationId xmlns:a16="http://schemas.microsoft.com/office/drawing/2014/main" id="{1E0B2203-4C99-40CC-A2C3-2F58B44A2FCA}"/>
              </a:ext>
            </a:extLst>
          </p:cNvPr>
          <p:cNvGrpSpPr/>
          <p:nvPr/>
        </p:nvGrpSpPr>
        <p:grpSpPr>
          <a:xfrm>
            <a:off x="6400589" y="3986835"/>
            <a:ext cx="152400" cy="152400"/>
            <a:chOff x="1066800" y="762000"/>
            <a:chExt cx="152400" cy="152400"/>
          </a:xfrm>
        </p:grpSpPr>
        <p:cxnSp>
          <p:nvCxnSpPr>
            <p:cNvPr id="109" name="Straight Connector 65">
              <a:extLst>
                <a:ext uri="{FF2B5EF4-FFF2-40B4-BE49-F238E27FC236}">
                  <a16:creationId xmlns:a16="http://schemas.microsoft.com/office/drawing/2014/main" id="{7D89C5C5-10AA-4C80-96A0-3316890141CD}"/>
                </a:ext>
              </a:extLst>
            </p:cNvPr>
            <p:cNvCxnSpPr/>
            <p:nvPr/>
          </p:nvCxnSpPr>
          <p:spPr>
            <a:xfrm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66">
              <a:extLst>
                <a:ext uri="{FF2B5EF4-FFF2-40B4-BE49-F238E27FC236}">
                  <a16:creationId xmlns:a16="http://schemas.microsoft.com/office/drawing/2014/main" id="{3D8B322F-5A0E-4E29-85A8-DB69DDE17AC5}"/>
                </a:ext>
              </a:extLst>
            </p:cNvPr>
            <p:cNvCxnSpPr/>
            <p:nvPr/>
          </p:nvCxnSpPr>
          <p:spPr>
            <a:xfrm flipH="1"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64">
            <a:extLst>
              <a:ext uri="{FF2B5EF4-FFF2-40B4-BE49-F238E27FC236}">
                <a16:creationId xmlns:a16="http://schemas.microsoft.com/office/drawing/2014/main" id="{9AF7B87E-0A81-4CF0-BD9C-D40E8FBE4162}"/>
              </a:ext>
            </a:extLst>
          </p:cNvPr>
          <p:cNvGrpSpPr/>
          <p:nvPr/>
        </p:nvGrpSpPr>
        <p:grpSpPr>
          <a:xfrm>
            <a:off x="6606255" y="3784128"/>
            <a:ext cx="152400" cy="152400"/>
            <a:chOff x="1066800" y="762000"/>
            <a:chExt cx="152400" cy="152400"/>
          </a:xfrm>
        </p:grpSpPr>
        <p:cxnSp>
          <p:nvCxnSpPr>
            <p:cNvPr id="112" name="Straight Connector 65">
              <a:extLst>
                <a:ext uri="{FF2B5EF4-FFF2-40B4-BE49-F238E27FC236}">
                  <a16:creationId xmlns:a16="http://schemas.microsoft.com/office/drawing/2014/main" id="{B17BECFB-1002-4A48-BEE2-706337D5D391}"/>
                </a:ext>
              </a:extLst>
            </p:cNvPr>
            <p:cNvCxnSpPr/>
            <p:nvPr/>
          </p:nvCxnSpPr>
          <p:spPr>
            <a:xfrm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66">
              <a:extLst>
                <a:ext uri="{FF2B5EF4-FFF2-40B4-BE49-F238E27FC236}">
                  <a16:creationId xmlns:a16="http://schemas.microsoft.com/office/drawing/2014/main" id="{ED5999D4-1241-4261-9730-F6B30C1A081C}"/>
                </a:ext>
              </a:extLst>
            </p:cNvPr>
            <p:cNvCxnSpPr/>
            <p:nvPr/>
          </p:nvCxnSpPr>
          <p:spPr>
            <a:xfrm flipH="1"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up 64">
            <a:extLst>
              <a:ext uri="{FF2B5EF4-FFF2-40B4-BE49-F238E27FC236}">
                <a16:creationId xmlns:a16="http://schemas.microsoft.com/office/drawing/2014/main" id="{89C2D7B8-32CD-4ADE-AF90-1E1578E59AB0}"/>
              </a:ext>
            </a:extLst>
          </p:cNvPr>
          <p:cNvGrpSpPr/>
          <p:nvPr/>
        </p:nvGrpSpPr>
        <p:grpSpPr>
          <a:xfrm>
            <a:off x="6803044" y="3190804"/>
            <a:ext cx="152400" cy="152400"/>
            <a:chOff x="1066800" y="762000"/>
            <a:chExt cx="152400" cy="152400"/>
          </a:xfrm>
        </p:grpSpPr>
        <p:cxnSp>
          <p:nvCxnSpPr>
            <p:cNvPr id="115" name="Straight Connector 65">
              <a:extLst>
                <a:ext uri="{FF2B5EF4-FFF2-40B4-BE49-F238E27FC236}">
                  <a16:creationId xmlns:a16="http://schemas.microsoft.com/office/drawing/2014/main" id="{F3D17265-D788-4A14-A7CA-E5EF746A64DC}"/>
                </a:ext>
              </a:extLst>
            </p:cNvPr>
            <p:cNvCxnSpPr/>
            <p:nvPr/>
          </p:nvCxnSpPr>
          <p:spPr>
            <a:xfrm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66">
              <a:extLst>
                <a:ext uri="{FF2B5EF4-FFF2-40B4-BE49-F238E27FC236}">
                  <a16:creationId xmlns:a16="http://schemas.microsoft.com/office/drawing/2014/main" id="{3DD52775-3D23-47FD-B0B2-DB7786B47CAC}"/>
                </a:ext>
              </a:extLst>
            </p:cNvPr>
            <p:cNvCxnSpPr/>
            <p:nvPr/>
          </p:nvCxnSpPr>
          <p:spPr>
            <a:xfrm flipH="1"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Group 64">
            <a:extLst>
              <a:ext uri="{FF2B5EF4-FFF2-40B4-BE49-F238E27FC236}">
                <a16:creationId xmlns:a16="http://schemas.microsoft.com/office/drawing/2014/main" id="{1FDBC07D-3F65-43AD-AA8E-8AE685B6161D}"/>
              </a:ext>
            </a:extLst>
          </p:cNvPr>
          <p:cNvGrpSpPr/>
          <p:nvPr/>
        </p:nvGrpSpPr>
        <p:grpSpPr>
          <a:xfrm>
            <a:off x="6999831" y="2215740"/>
            <a:ext cx="152400" cy="152400"/>
            <a:chOff x="1066800" y="762000"/>
            <a:chExt cx="152400" cy="152400"/>
          </a:xfrm>
        </p:grpSpPr>
        <p:cxnSp>
          <p:nvCxnSpPr>
            <p:cNvPr id="118" name="Straight Connector 65">
              <a:extLst>
                <a:ext uri="{FF2B5EF4-FFF2-40B4-BE49-F238E27FC236}">
                  <a16:creationId xmlns:a16="http://schemas.microsoft.com/office/drawing/2014/main" id="{33B6D22F-CA32-4B62-AF6E-52D074984292}"/>
                </a:ext>
              </a:extLst>
            </p:cNvPr>
            <p:cNvCxnSpPr/>
            <p:nvPr/>
          </p:nvCxnSpPr>
          <p:spPr>
            <a:xfrm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66">
              <a:extLst>
                <a:ext uri="{FF2B5EF4-FFF2-40B4-BE49-F238E27FC236}">
                  <a16:creationId xmlns:a16="http://schemas.microsoft.com/office/drawing/2014/main" id="{8445364E-9AAC-470F-9443-CE434B198624}"/>
                </a:ext>
              </a:extLst>
            </p:cNvPr>
            <p:cNvCxnSpPr/>
            <p:nvPr/>
          </p:nvCxnSpPr>
          <p:spPr>
            <a:xfrm flipH="1"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Group 64">
            <a:extLst>
              <a:ext uri="{FF2B5EF4-FFF2-40B4-BE49-F238E27FC236}">
                <a16:creationId xmlns:a16="http://schemas.microsoft.com/office/drawing/2014/main" id="{59419468-6C91-425B-A580-4DBE54BC0B7B}"/>
              </a:ext>
            </a:extLst>
          </p:cNvPr>
          <p:cNvGrpSpPr/>
          <p:nvPr/>
        </p:nvGrpSpPr>
        <p:grpSpPr>
          <a:xfrm>
            <a:off x="5820581" y="2199464"/>
            <a:ext cx="152400" cy="152400"/>
            <a:chOff x="1066800" y="762000"/>
            <a:chExt cx="152400" cy="152400"/>
          </a:xfrm>
        </p:grpSpPr>
        <p:cxnSp>
          <p:nvCxnSpPr>
            <p:cNvPr id="121" name="Straight Connector 65">
              <a:extLst>
                <a:ext uri="{FF2B5EF4-FFF2-40B4-BE49-F238E27FC236}">
                  <a16:creationId xmlns:a16="http://schemas.microsoft.com/office/drawing/2014/main" id="{EA075271-A9C8-44C2-AB0C-B4E9E26F19C9}"/>
                </a:ext>
              </a:extLst>
            </p:cNvPr>
            <p:cNvCxnSpPr/>
            <p:nvPr/>
          </p:nvCxnSpPr>
          <p:spPr>
            <a:xfrm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66">
              <a:extLst>
                <a:ext uri="{FF2B5EF4-FFF2-40B4-BE49-F238E27FC236}">
                  <a16:creationId xmlns:a16="http://schemas.microsoft.com/office/drawing/2014/main" id="{D6F13C8E-2AC9-48E7-8DB9-46A58B801762}"/>
                </a:ext>
              </a:extLst>
            </p:cNvPr>
            <p:cNvCxnSpPr/>
            <p:nvPr/>
          </p:nvCxnSpPr>
          <p:spPr>
            <a:xfrm flipH="1"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3" name="フリーフォーム: 図形 122">
            <a:extLst>
              <a:ext uri="{FF2B5EF4-FFF2-40B4-BE49-F238E27FC236}">
                <a16:creationId xmlns:a16="http://schemas.microsoft.com/office/drawing/2014/main" id="{966AF20E-04A7-4D69-A6C1-4593A8549F9C}"/>
              </a:ext>
            </a:extLst>
          </p:cNvPr>
          <p:cNvSpPr/>
          <p:nvPr/>
        </p:nvSpPr>
        <p:spPr>
          <a:xfrm>
            <a:off x="5842987" y="1883545"/>
            <a:ext cx="1278384" cy="2183929"/>
          </a:xfrm>
          <a:custGeom>
            <a:avLst/>
            <a:gdLst>
              <a:gd name="connsiteX0" fmla="*/ 0 w 1278384"/>
              <a:gd name="connsiteY0" fmla="*/ 8877 h 2183929"/>
              <a:gd name="connsiteX1" fmla="*/ 53266 w 1278384"/>
              <a:gd name="connsiteY1" fmla="*/ 408373 h 2183929"/>
              <a:gd name="connsiteX2" fmla="*/ 248575 w 1278384"/>
              <a:gd name="connsiteY2" fmla="*/ 1393794 h 2183929"/>
              <a:gd name="connsiteX3" fmla="*/ 443883 w 1278384"/>
              <a:gd name="connsiteY3" fmla="*/ 1970842 h 2183929"/>
              <a:gd name="connsiteX4" fmla="*/ 639192 w 1278384"/>
              <a:gd name="connsiteY4" fmla="*/ 2183907 h 2183929"/>
              <a:gd name="connsiteX5" fmla="*/ 843378 w 1278384"/>
              <a:gd name="connsiteY5" fmla="*/ 1979720 h 2183929"/>
              <a:gd name="connsiteX6" fmla="*/ 1047565 w 1278384"/>
              <a:gd name="connsiteY6" fmla="*/ 1384916 h 2183929"/>
              <a:gd name="connsiteX7" fmla="*/ 1233996 w 1278384"/>
              <a:gd name="connsiteY7" fmla="*/ 408373 h 2183929"/>
              <a:gd name="connsiteX8" fmla="*/ 1278384 w 1278384"/>
              <a:gd name="connsiteY8" fmla="*/ 0 h 2183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8384" h="2183929">
                <a:moveTo>
                  <a:pt x="0" y="8877"/>
                </a:moveTo>
                <a:cubicBezTo>
                  <a:pt x="5918" y="93215"/>
                  <a:pt x="11837" y="177554"/>
                  <a:pt x="53266" y="408373"/>
                </a:cubicBezTo>
                <a:cubicBezTo>
                  <a:pt x="94695" y="639193"/>
                  <a:pt x="183472" y="1133383"/>
                  <a:pt x="248575" y="1393794"/>
                </a:cubicBezTo>
                <a:cubicBezTo>
                  <a:pt x="313678" y="1654205"/>
                  <a:pt x="378780" y="1839157"/>
                  <a:pt x="443883" y="1970842"/>
                </a:cubicBezTo>
                <a:cubicBezTo>
                  <a:pt x="508986" y="2102528"/>
                  <a:pt x="572610" y="2182427"/>
                  <a:pt x="639192" y="2183907"/>
                </a:cubicBezTo>
                <a:cubicBezTo>
                  <a:pt x="705774" y="2185387"/>
                  <a:pt x="775316" y="2112885"/>
                  <a:pt x="843378" y="1979720"/>
                </a:cubicBezTo>
                <a:cubicBezTo>
                  <a:pt x="911440" y="1846555"/>
                  <a:pt x="982462" y="1646807"/>
                  <a:pt x="1047565" y="1384916"/>
                </a:cubicBezTo>
                <a:cubicBezTo>
                  <a:pt x="1112668" y="1123025"/>
                  <a:pt x="1195526" y="639192"/>
                  <a:pt x="1233996" y="408373"/>
                </a:cubicBezTo>
                <a:cubicBezTo>
                  <a:pt x="1272466" y="177554"/>
                  <a:pt x="1275425" y="88777"/>
                  <a:pt x="1278384" y="0"/>
                </a:cubicBezTo>
              </a:path>
            </a:pathLst>
          </a:cu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テキスト ボックス 123">
                <a:extLst>
                  <a:ext uri="{FF2B5EF4-FFF2-40B4-BE49-F238E27FC236}">
                    <a16:creationId xmlns:a16="http://schemas.microsoft.com/office/drawing/2014/main" id="{11026062-6BB1-4394-8D02-9D055737A899}"/>
                  </a:ext>
                </a:extLst>
              </p:cNvPr>
              <p:cNvSpPr txBox="1"/>
              <p:nvPr/>
            </p:nvSpPr>
            <p:spPr>
              <a:xfrm>
                <a:off x="4651517" y="1677879"/>
                <a:ext cx="1221232" cy="3125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1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4" name="テキスト ボックス 123">
                <a:extLst>
                  <a:ext uri="{FF2B5EF4-FFF2-40B4-BE49-F238E27FC236}">
                    <a16:creationId xmlns:a16="http://schemas.microsoft.com/office/drawing/2014/main" id="{11026062-6BB1-4394-8D02-9D055737A8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517" y="1677879"/>
                <a:ext cx="1221232" cy="312586"/>
              </a:xfrm>
              <a:prstGeom prst="rect">
                <a:avLst/>
              </a:prstGeom>
              <a:blipFill>
                <a:blip r:embed="rId34"/>
                <a:stretch>
                  <a:fillRect b="-19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テキスト ボックス 124">
                <a:extLst>
                  <a:ext uri="{FF2B5EF4-FFF2-40B4-BE49-F238E27FC236}">
                    <a16:creationId xmlns:a16="http://schemas.microsoft.com/office/drawing/2014/main" id="{3D1A2278-0811-4D43-A585-DA3578C6B583}"/>
                  </a:ext>
                </a:extLst>
              </p:cNvPr>
              <p:cNvSpPr txBox="1"/>
              <p:nvPr/>
            </p:nvSpPr>
            <p:spPr>
              <a:xfrm>
                <a:off x="6943435" y="1519562"/>
                <a:ext cx="1543051" cy="3125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1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4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4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1400" b="1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5" name="テキスト ボックス 124">
                <a:extLst>
                  <a:ext uri="{FF2B5EF4-FFF2-40B4-BE49-F238E27FC236}">
                    <a16:creationId xmlns:a16="http://schemas.microsoft.com/office/drawing/2014/main" id="{3D1A2278-0811-4D43-A585-DA3578C6B5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3435" y="1519562"/>
                <a:ext cx="1543051" cy="312586"/>
              </a:xfrm>
              <a:prstGeom prst="rect">
                <a:avLst/>
              </a:prstGeom>
              <a:blipFill>
                <a:blip r:embed="rId35"/>
                <a:stretch>
                  <a:fillRect b="-19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6" name="テキスト ボックス 125">
            <a:extLst>
              <a:ext uri="{FF2B5EF4-FFF2-40B4-BE49-F238E27FC236}">
                <a16:creationId xmlns:a16="http://schemas.microsoft.com/office/drawing/2014/main" id="{6E173DB5-8F87-4D0A-AFAE-CED8B3C8E767}"/>
              </a:ext>
            </a:extLst>
          </p:cNvPr>
          <p:cNvSpPr txBox="1"/>
          <p:nvPr/>
        </p:nvSpPr>
        <p:spPr>
          <a:xfrm>
            <a:off x="581992" y="6121366"/>
            <a:ext cx="79223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You can see that adding 1 to the whole equation has translated the graph up by 1!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テキスト ボックス 125">
                <a:extLst>
                  <a:ext uri="{FF2B5EF4-FFF2-40B4-BE49-F238E27FC236}">
                    <a16:creationId xmlns:a16="http://schemas.microsoft.com/office/drawing/2014/main" id="{6E173DB5-8F87-4D0A-AFAE-CED8B3C8E767}"/>
                  </a:ext>
                </a:extLst>
              </p:cNvPr>
              <p:cNvSpPr txBox="1"/>
              <p:nvPr/>
            </p:nvSpPr>
            <p:spPr>
              <a:xfrm>
                <a:off x="403466" y="6352142"/>
                <a:ext cx="840646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We get the same original set of values for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but they have all increased by an extra 1</a:t>
                </a:r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7" name="テキスト ボックス 125">
                <a:extLst>
                  <a:ext uri="{FF2B5EF4-FFF2-40B4-BE49-F238E27FC236}">
                    <a16:creationId xmlns:a16="http://schemas.microsoft.com/office/drawing/2014/main" id="{6E173DB5-8F87-4D0A-AFAE-CED8B3C8E7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466" y="6352142"/>
                <a:ext cx="8406468" cy="338554"/>
              </a:xfrm>
              <a:prstGeom prst="rect">
                <a:avLst/>
              </a:prstGeom>
              <a:blipFill>
                <a:blip r:embed="rId36"/>
                <a:stretch>
                  <a:fillRect l="-363" t="-3571" b="-232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282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6" grpId="0"/>
      <p:bldP spid="77" grpId="0"/>
      <p:bldP spid="101" grpId="0" animBg="1"/>
      <p:bldP spid="123" grpId="0" animBg="1"/>
      <p:bldP spid="124" grpId="0"/>
      <p:bldP spid="125" grpId="0"/>
      <p:bldP spid="126" grpId="0"/>
      <p:bldP spid="12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Graphs and Transformations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789933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can transform the graph of a function by altering the function itself. The first type is the translation of a graph.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Let’s compare two functions by plotting their graphs: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en-GB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789933" cy="4776787"/>
              </a:xfrm>
              <a:blipFill>
                <a:blip r:embed="rId2"/>
                <a:stretch>
                  <a:fillRect t="-766" r="-1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4E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2" descr="https://upload.wikimedia.org/wikipedia/en/8/80/ST_diagram_of_N2_01.jpg">
            <a:extLst>
              <a:ext uri="{FF2B5EF4-FFF2-40B4-BE49-F238E27FC236}">
                <a16:creationId xmlns:a16="http://schemas.microsoft.com/office/drawing/2014/main" id="{3E936C3C-6513-48A1-8D19-639F5B355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794" y="25003"/>
            <a:ext cx="1067494" cy="80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2">
            <a:extLst>
              <a:ext uri="{FF2B5EF4-FFF2-40B4-BE49-F238E27FC236}">
                <a16:creationId xmlns:a16="http://schemas.microsoft.com/office/drawing/2014/main" id="{826CCA2C-7915-4467-AC03-C4B791F53E4D}"/>
              </a:ext>
            </a:extLst>
          </p:cNvPr>
          <p:cNvSpPr/>
          <p:nvPr/>
        </p:nvSpPr>
        <p:spPr>
          <a:xfrm>
            <a:off x="69542" y="4003829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75D663FA-2555-418A-B7B1-D4724DAF6085}"/>
              </a:ext>
            </a:extLst>
          </p:cNvPr>
          <p:cNvSpPr/>
          <p:nvPr/>
        </p:nvSpPr>
        <p:spPr>
          <a:xfrm>
            <a:off x="69542" y="4308629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C214EBF9-21F4-4D87-B0FD-E4ECA8006A7B}"/>
              </a:ext>
            </a:extLst>
          </p:cNvPr>
          <p:cNvSpPr/>
          <p:nvPr/>
        </p:nvSpPr>
        <p:spPr>
          <a:xfrm>
            <a:off x="602942" y="4308629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0E47A8C8-F6E5-49D9-B75E-63DAD195E902}"/>
              </a:ext>
            </a:extLst>
          </p:cNvPr>
          <p:cNvSpPr/>
          <p:nvPr/>
        </p:nvSpPr>
        <p:spPr>
          <a:xfrm>
            <a:off x="602942" y="4003829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16">
            <a:extLst>
              <a:ext uri="{FF2B5EF4-FFF2-40B4-BE49-F238E27FC236}">
                <a16:creationId xmlns:a16="http://schemas.microsoft.com/office/drawing/2014/main" id="{1513C274-D44D-4FA8-BFAF-8270289ACB87}"/>
              </a:ext>
            </a:extLst>
          </p:cNvPr>
          <p:cNvSpPr/>
          <p:nvPr/>
        </p:nvSpPr>
        <p:spPr>
          <a:xfrm>
            <a:off x="1136342" y="4003829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7">
            <a:extLst>
              <a:ext uri="{FF2B5EF4-FFF2-40B4-BE49-F238E27FC236}">
                <a16:creationId xmlns:a16="http://schemas.microsoft.com/office/drawing/2014/main" id="{7F8AB033-F7CC-4771-A871-CEEC6DAA3528}"/>
              </a:ext>
            </a:extLst>
          </p:cNvPr>
          <p:cNvSpPr/>
          <p:nvPr/>
        </p:nvSpPr>
        <p:spPr>
          <a:xfrm>
            <a:off x="1136342" y="4308629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8">
            <a:extLst>
              <a:ext uri="{FF2B5EF4-FFF2-40B4-BE49-F238E27FC236}">
                <a16:creationId xmlns:a16="http://schemas.microsoft.com/office/drawing/2014/main" id="{71AB456A-ECF2-4A62-A9DB-CF442861EE96}"/>
              </a:ext>
            </a:extLst>
          </p:cNvPr>
          <p:cNvSpPr/>
          <p:nvPr/>
        </p:nvSpPr>
        <p:spPr>
          <a:xfrm>
            <a:off x="1669742" y="4308629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9">
            <a:extLst>
              <a:ext uri="{FF2B5EF4-FFF2-40B4-BE49-F238E27FC236}">
                <a16:creationId xmlns:a16="http://schemas.microsoft.com/office/drawing/2014/main" id="{911267B0-4752-4BC9-B895-B1B4B4A5C0F4}"/>
              </a:ext>
            </a:extLst>
          </p:cNvPr>
          <p:cNvSpPr/>
          <p:nvPr/>
        </p:nvSpPr>
        <p:spPr>
          <a:xfrm>
            <a:off x="1669742" y="4003829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20">
            <a:extLst>
              <a:ext uri="{FF2B5EF4-FFF2-40B4-BE49-F238E27FC236}">
                <a16:creationId xmlns:a16="http://schemas.microsoft.com/office/drawing/2014/main" id="{49A4A12A-5F59-48BD-95DC-F4090F4E34F3}"/>
              </a:ext>
            </a:extLst>
          </p:cNvPr>
          <p:cNvSpPr/>
          <p:nvPr/>
        </p:nvSpPr>
        <p:spPr>
          <a:xfrm>
            <a:off x="2203142" y="4003829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21">
            <a:extLst>
              <a:ext uri="{FF2B5EF4-FFF2-40B4-BE49-F238E27FC236}">
                <a16:creationId xmlns:a16="http://schemas.microsoft.com/office/drawing/2014/main" id="{AA51558B-DDDD-4721-A61E-688125A1A3C5}"/>
              </a:ext>
            </a:extLst>
          </p:cNvPr>
          <p:cNvSpPr/>
          <p:nvPr/>
        </p:nvSpPr>
        <p:spPr>
          <a:xfrm>
            <a:off x="2203142" y="4308629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22">
            <a:extLst>
              <a:ext uri="{FF2B5EF4-FFF2-40B4-BE49-F238E27FC236}">
                <a16:creationId xmlns:a16="http://schemas.microsoft.com/office/drawing/2014/main" id="{14CD2FA7-4908-4761-B3F7-E4C81836600D}"/>
              </a:ext>
            </a:extLst>
          </p:cNvPr>
          <p:cNvSpPr/>
          <p:nvPr/>
        </p:nvSpPr>
        <p:spPr>
          <a:xfrm>
            <a:off x="2736542" y="4308629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23">
            <a:extLst>
              <a:ext uri="{FF2B5EF4-FFF2-40B4-BE49-F238E27FC236}">
                <a16:creationId xmlns:a16="http://schemas.microsoft.com/office/drawing/2014/main" id="{BC91BDC3-92DE-480A-9F43-9EA081536EBE}"/>
              </a:ext>
            </a:extLst>
          </p:cNvPr>
          <p:cNvSpPr/>
          <p:nvPr/>
        </p:nvSpPr>
        <p:spPr>
          <a:xfrm>
            <a:off x="2736542" y="4003829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24">
            <a:extLst>
              <a:ext uri="{FF2B5EF4-FFF2-40B4-BE49-F238E27FC236}">
                <a16:creationId xmlns:a16="http://schemas.microsoft.com/office/drawing/2014/main" id="{5CD1E4A7-3D6F-4FA1-A371-598D1E3B0E12}"/>
              </a:ext>
            </a:extLst>
          </p:cNvPr>
          <p:cNvSpPr/>
          <p:nvPr/>
        </p:nvSpPr>
        <p:spPr>
          <a:xfrm>
            <a:off x="3269942" y="4308629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78D0E1E3-48C6-4687-A8D2-EF5482405B44}"/>
              </a:ext>
            </a:extLst>
          </p:cNvPr>
          <p:cNvSpPr/>
          <p:nvPr/>
        </p:nvSpPr>
        <p:spPr>
          <a:xfrm>
            <a:off x="3269942" y="4003829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26">
            <a:extLst>
              <a:ext uri="{FF2B5EF4-FFF2-40B4-BE49-F238E27FC236}">
                <a16:creationId xmlns:a16="http://schemas.microsoft.com/office/drawing/2014/main" id="{818DCE43-9870-4AD1-A6C5-B3BCA87DE7E7}"/>
              </a:ext>
            </a:extLst>
          </p:cNvPr>
          <p:cNvSpPr/>
          <p:nvPr/>
        </p:nvSpPr>
        <p:spPr>
          <a:xfrm>
            <a:off x="3803342" y="4308629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7">
            <a:extLst>
              <a:ext uri="{FF2B5EF4-FFF2-40B4-BE49-F238E27FC236}">
                <a16:creationId xmlns:a16="http://schemas.microsoft.com/office/drawing/2014/main" id="{5021E79E-EDE7-455D-B9F2-54899B53BCC8}"/>
              </a:ext>
            </a:extLst>
          </p:cNvPr>
          <p:cNvSpPr/>
          <p:nvPr/>
        </p:nvSpPr>
        <p:spPr>
          <a:xfrm>
            <a:off x="3803342" y="4003829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8">
                <a:extLst>
                  <a:ext uri="{FF2B5EF4-FFF2-40B4-BE49-F238E27FC236}">
                    <a16:creationId xmlns:a16="http://schemas.microsoft.com/office/drawing/2014/main" id="{9D788119-1496-46B6-BEC0-471F76080A3C}"/>
                  </a:ext>
                </a:extLst>
              </p:cNvPr>
              <p:cNvSpPr txBox="1"/>
              <p:nvPr/>
            </p:nvSpPr>
            <p:spPr>
              <a:xfrm>
                <a:off x="156627" y="3938516"/>
                <a:ext cx="3679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2" name="TextBox 28">
                <a:extLst>
                  <a:ext uri="{FF2B5EF4-FFF2-40B4-BE49-F238E27FC236}">
                    <a16:creationId xmlns:a16="http://schemas.microsoft.com/office/drawing/2014/main" id="{9D788119-1496-46B6-BEC0-471F76080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27" y="3938516"/>
                <a:ext cx="36798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9">
                <a:extLst>
                  <a:ext uri="{FF2B5EF4-FFF2-40B4-BE49-F238E27FC236}">
                    <a16:creationId xmlns:a16="http://schemas.microsoft.com/office/drawing/2014/main" id="{B0460677-61F7-426A-B20D-B2E3B78C0546}"/>
                  </a:ext>
                </a:extLst>
              </p:cNvPr>
              <p:cNvSpPr txBox="1"/>
              <p:nvPr/>
            </p:nvSpPr>
            <p:spPr>
              <a:xfrm>
                <a:off x="145742" y="4232429"/>
                <a:ext cx="3754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3" name="TextBox 29">
                <a:extLst>
                  <a:ext uri="{FF2B5EF4-FFF2-40B4-BE49-F238E27FC236}">
                    <a16:creationId xmlns:a16="http://schemas.microsoft.com/office/drawing/2014/main" id="{B0460677-61F7-426A-B20D-B2E3B78C05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42" y="4232429"/>
                <a:ext cx="375423" cy="369332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30">
                <a:extLst>
                  <a:ext uri="{FF2B5EF4-FFF2-40B4-BE49-F238E27FC236}">
                    <a16:creationId xmlns:a16="http://schemas.microsoft.com/office/drawing/2014/main" id="{1845CDF1-01B8-460C-91CB-B9A2B1E9704D}"/>
                  </a:ext>
                </a:extLst>
              </p:cNvPr>
              <p:cNvSpPr txBox="1"/>
              <p:nvPr/>
            </p:nvSpPr>
            <p:spPr>
              <a:xfrm>
                <a:off x="602942" y="3960286"/>
                <a:ext cx="5485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4" name="TextBox 30">
                <a:extLst>
                  <a:ext uri="{FF2B5EF4-FFF2-40B4-BE49-F238E27FC236}">
                    <a16:creationId xmlns:a16="http://schemas.microsoft.com/office/drawing/2014/main" id="{1845CDF1-01B8-460C-91CB-B9A2B1E970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942" y="3960286"/>
                <a:ext cx="54854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31">
                <a:extLst>
                  <a:ext uri="{FF2B5EF4-FFF2-40B4-BE49-F238E27FC236}">
                    <a16:creationId xmlns:a16="http://schemas.microsoft.com/office/drawing/2014/main" id="{A8AF0E67-F6BC-404E-AF0F-971598283606}"/>
                  </a:ext>
                </a:extLst>
              </p:cNvPr>
              <p:cNvSpPr txBox="1"/>
              <p:nvPr/>
            </p:nvSpPr>
            <p:spPr>
              <a:xfrm>
                <a:off x="1136342" y="3960286"/>
                <a:ext cx="5485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5" name="TextBox 31">
                <a:extLst>
                  <a:ext uri="{FF2B5EF4-FFF2-40B4-BE49-F238E27FC236}">
                    <a16:creationId xmlns:a16="http://schemas.microsoft.com/office/drawing/2014/main" id="{A8AF0E67-F6BC-404E-AF0F-9715982836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342" y="3960286"/>
                <a:ext cx="54854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32">
                <a:extLst>
                  <a:ext uri="{FF2B5EF4-FFF2-40B4-BE49-F238E27FC236}">
                    <a16:creationId xmlns:a16="http://schemas.microsoft.com/office/drawing/2014/main" id="{E27D2902-FAE1-437E-B4B1-66A38DEE6376}"/>
                  </a:ext>
                </a:extLst>
              </p:cNvPr>
              <p:cNvSpPr txBox="1"/>
              <p:nvPr/>
            </p:nvSpPr>
            <p:spPr>
              <a:xfrm>
                <a:off x="1669742" y="3960286"/>
                <a:ext cx="5485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6" name="TextBox 32">
                <a:extLst>
                  <a:ext uri="{FF2B5EF4-FFF2-40B4-BE49-F238E27FC236}">
                    <a16:creationId xmlns:a16="http://schemas.microsoft.com/office/drawing/2014/main" id="{E27D2902-FAE1-437E-B4B1-66A38DEE63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742" y="3960286"/>
                <a:ext cx="548548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33">
                <a:extLst>
                  <a:ext uri="{FF2B5EF4-FFF2-40B4-BE49-F238E27FC236}">
                    <a16:creationId xmlns:a16="http://schemas.microsoft.com/office/drawing/2014/main" id="{10D324C5-823D-4F4E-B86D-C63D31676776}"/>
                  </a:ext>
                </a:extLst>
              </p:cNvPr>
              <p:cNvSpPr txBox="1"/>
              <p:nvPr/>
            </p:nvSpPr>
            <p:spPr>
              <a:xfrm>
                <a:off x="2279342" y="3960286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7" name="TextBox 33">
                <a:extLst>
                  <a:ext uri="{FF2B5EF4-FFF2-40B4-BE49-F238E27FC236}">
                    <a16:creationId xmlns:a16="http://schemas.microsoft.com/office/drawing/2014/main" id="{10D324C5-823D-4F4E-B86D-C63D316767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342" y="3960286"/>
                <a:ext cx="37542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34">
                <a:extLst>
                  <a:ext uri="{FF2B5EF4-FFF2-40B4-BE49-F238E27FC236}">
                    <a16:creationId xmlns:a16="http://schemas.microsoft.com/office/drawing/2014/main" id="{BC907473-5F1C-4B7F-B2F8-C3F9F80DE12C}"/>
                  </a:ext>
                </a:extLst>
              </p:cNvPr>
              <p:cNvSpPr txBox="1"/>
              <p:nvPr/>
            </p:nvSpPr>
            <p:spPr>
              <a:xfrm>
                <a:off x="2812742" y="3960286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8" name="TextBox 34">
                <a:extLst>
                  <a:ext uri="{FF2B5EF4-FFF2-40B4-BE49-F238E27FC236}">
                    <a16:creationId xmlns:a16="http://schemas.microsoft.com/office/drawing/2014/main" id="{BC907473-5F1C-4B7F-B2F8-C3F9F80DE1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2742" y="3960286"/>
                <a:ext cx="37542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35">
                <a:extLst>
                  <a:ext uri="{FF2B5EF4-FFF2-40B4-BE49-F238E27FC236}">
                    <a16:creationId xmlns:a16="http://schemas.microsoft.com/office/drawing/2014/main" id="{08E962AD-9C70-463F-B03C-C326190CEC7B}"/>
                  </a:ext>
                </a:extLst>
              </p:cNvPr>
              <p:cNvSpPr txBox="1"/>
              <p:nvPr/>
            </p:nvSpPr>
            <p:spPr>
              <a:xfrm>
                <a:off x="3346142" y="3960286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9" name="TextBox 35">
                <a:extLst>
                  <a:ext uri="{FF2B5EF4-FFF2-40B4-BE49-F238E27FC236}">
                    <a16:creationId xmlns:a16="http://schemas.microsoft.com/office/drawing/2014/main" id="{08E962AD-9C70-463F-B03C-C326190CEC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6142" y="3960286"/>
                <a:ext cx="37542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36">
                <a:extLst>
                  <a:ext uri="{FF2B5EF4-FFF2-40B4-BE49-F238E27FC236}">
                    <a16:creationId xmlns:a16="http://schemas.microsoft.com/office/drawing/2014/main" id="{D4F2AE35-A08E-4A93-A49B-8E1F45ED423A}"/>
                  </a:ext>
                </a:extLst>
              </p:cNvPr>
              <p:cNvSpPr txBox="1"/>
              <p:nvPr/>
            </p:nvSpPr>
            <p:spPr>
              <a:xfrm>
                <a:off x="3879542" y="3960286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30" name="TextBox 36">
                <a:extLst>
                  <a:ext uri="{FF2B5EF4-FFF2-40B4-BE49-F238E27FC236}">
                    <a16:creationId xmlns:a16="http://schemas.microsoft.com/office/drawing/2014/main" id="{D4F2AE35-A08E-4A93-A49B-8E1F45ED42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9542" y="3960286"/>
                <a:ext cx="375424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7">
                <a:extLst>
                  <a:ext uri="{FF2B5EF4-FFF2-40B4-BE49-F238E27FC236}">
                    <a16:creationId xmlns:a16="http://schemas.microsoft.com/office/drawing/2014/main" id="{8D5E46E9-4B6E-45FA-A5E8-02057D320E68}"/>
                  </a:ext>
                </a:extLst>
              </p:cNvPr>
              <p:cNvSpPr txBox="1"/>
              <p:nvPr/>
            </p:nvSpPr>
            <p:spPr>
              <a:xfrm>
                <a:off x="2279342" y="4275972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TextBox 37">
                <a:extLst>
                  <a:ext uri="{FF2B5EF4-FFF2-40B4-BE49-F238E27FC236}">
                    <a16:creationId xmlns:a16="http://schemas.microsoft.com/office/drawing/2014/main" id="{8D5E46E9-4B6E-45FA-A5E8-02057D320E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342" y="4275972"/>
                <a:ext cx="375424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8">
                <a:extLst>
                  <a:ext uri="{FF2B5EF4-FFF2-40B4-BE49-F238E27FC236}">
                    <a16:creationId xmlns:a16="http://schemas.microsoft.com/office/drawing/2014/main" id="{12B6D193-1B39-4AF7-933E-278A91E515AF}"/>
                  </a:ext>
                </a:extLst>
              </p:cNvPr>
              <p:cNvSpPr txBox="1"/>
              <p:nvPr/>
            </p:nvSpPr>
            <p:spPr>
              <a:xfrm>
                <a:off x="2823104" y="4275972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TextBox 38">
                <a:extLst>
                  <a:ext uri="{FF2B5EF4-FFF2-40B4-BE49-F238E27FC236}">
                    <a16:creationId xmlns:a16="http://schemas.microsoft.com/office/drawing/2014/main" id="{12B6D193-1B39-4AF7-933E-278A91E515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3104" y="4275972"/>
                <a:ext cx="375424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9">
                <a:extLst>
                  <a:ext uri="{FF2B5EF4-FFF2-40B4-BE49-F238E27FC236}">
                    <a16:creationId xmlns:a16="http://schemas.microsoft.com/office/drawing/2014/main" id="{CEE1B64D-C4FB-49C0-AC7F-BC34AD0A17C5}"/>
                  </a:ext>
                </a:extLst>
              </p:cNvPr>
              <p:cNvSpPr txBox="1"/>
              <p:nvPr/>
            </p:nvSpPr>
            <p:spPr>
              <a:xfrm>
                <a:off x="3355358" y="4275972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TextBox 39">
                <a:extLst>
                  <a:ext uri="{FF2B5EF4-FFF2-40B4-BE49-F238E27FC236}">
                    <a16:creationId xmlns:a16="http://schemas.microsoft.com/office/drawing/2014/main" id="{CEE1B64D-C4FB-49C0-AC7F-BC34AD0A17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5358" y="4275972"/>
                <a:ext cx="375424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40">
                <a:extLst>
                  <a:ext uri="{FF2B5EF4-FFF2-40B4-BE49-F238E27FC236}">
                    <a16:creationId xmlns:a16="http://schemas.microsoft.com/office/drawing/2014/main" id="{E47B21DE-7778-4E30-9A22-B6477B257862}"/>
                  </a:ext>
                </a:extLst>
              </p:cNvPr>
              <p:cNvSpPr txBox="1"/>
              <p:nvPr/>
            </p:nvSpPr>
            <p:spPr>
              <a:xfrm>
                <a:off x="3810613" y="4275972"/>
                <a:ext cx="5132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𝟏𝟓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TextBox 40">
                <a:extLst>
                  <a:ext uri="{FF2B5EF4-FFF2-40B4-BE49-F238E27FC236}">
                    <a16:creationId xmlns:a16="http://schemas.microsoft.com/office/drawing/2014/main" id="{E47B21DE-7778-4E30-9A22-B6477B2578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613" y="4275972"/>
                <a:ext cx="513282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41">
                <a:extLst>
                  <a:ext uri="{FF2B5EF4-FFF2-40B4-BE49-F238E27FC236}">
                    <a16:creationId xmlns:a16="http://schemas.microsoft.com/office/drawing/2014/main" id="{CC9FE907-C758-4C58-A8BC-F77DCBF3093C}"/>
                  </a:ext>
                </a:extLst>
              </p:cNvPr>
              <p:cNvSpPr txBox="1"/>
              <p:nvPr/>
            </p:nvSpPr>
            <p:spPr>
              <a:xfrm>
                <a:off x="1666254" y="4275972"/>
                <a:ext cx="5485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TextBox 41">
                <a:extLst>
                  <a:ext uri="{FF2B5EF4-FFF2-40B4-BE49-F238E27FC236}">
                    <a16:creationId xmlns:a16="http://schemas.microsoft.com/office/drawing/2014/main" id="{CC9FE907-C758-4C58-A8BC-F77DCBF309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254" y="4275972"/>
                <a:ext cx="548548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42">
                <a:extLst>
                  <a:ext uri="{FF2B5EF4-FFF2-40B4-BE49-F238E27FC236}">
                    <a16:creationId xmlns:a16="http://schemas.microsoft.com/office/drawing/2014/main" id="{4E7520D2-FF49-4A59-A1F9-33F0AB055D04}"/>
                  </a:ext>
                </a:extLst>
              </p:cNvPr>
              <p:cNvSpPr txBox="1"/>
              <p:nvPr/>
            </p:nvSpPr>
            <p:spPr>
              <a:xfrm>
                <a:off x="1212542" y="4275972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42">
                <a:extLst>
                  <a:ext uri="{FF2B5EF4-FFF2-40B4-BE49-F238E27FC236}">
                    <a16:creationId xmlns:a16="http://schemas.microsoft.com/office/drawing/2014/main" id="{4E7520D2-FF49-4A59-A1F9-33F0AB055D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542" y="4275972"/>
                <a:ext cx="375424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43">
                <a:extLst>
                  <a:ext uri="{FF2B5EF4-FFF2-40B4-BE49-F238E27FC236}">
                    <a16:creationId xmlns:a16="http://schemas.microsoft.com/office/drawing/2014/main" id="{318EBE38-73D0-46F1-A6A9-6145762D29D8}"/>
                  </a:ext>
                </a:extLst>
              </p:cNvPr>
              <p:cNvSpPr txBox="1"/>
              <p:nvPr/>
            </p:nvSpPr>
            <p:spPr>
              <a:xfrm>
                <a:off x="689504" y="4275972"/>
                <a:ext cx="3754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TextBox 43">
                <a:extLst>
                  <a:ext uri="{FF2B5EF4-FFF2-40B4-BE49-F238E27FC236}">
                    <a16:creationId xmlns:a16="http://schemas.microsoft.com/office/drawing/2014/main" id="{318EBE38-73D0-46F1-A6A9-6145762D29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04" y="4275972"/>
                <a:ext cx="375423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12">
            <a:extLst>
              <a:ext uri="{FF2B5EF4-FFF2-40B4-BE49-F238E27FC236}">
                <a16:creationId xmlns:a16="http://schemas.microsoft.com/office/drawing/2014/main" id="{4AC34AC4-29A4-4C7E-8C90-2DBE42994608}"/>
              </a:ext>
            </a:extLst>
          </p:cNvPr>
          <p:cNvSpPr/>
          <p:nvPr/>
        </p:nvSpPr>
        <p:spPr>
          <a:xfrm>
            <a:off x="69542" y="5224463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13">
            <a:extLst>
              <a:ext uri="{FF2B5EF4-FFF2-40B4-BE49-F238E27FC236}">
                <a16:creationId xmlns:a16="http://schemas.microsoft.com/office/drawing/2014/main" id="{7AE9371E-C3E2-47EB-B2B9-9DCD92081495}"/>
              </a:ext>
            </a:extLst>
          </p:cNvPr>
          <p:cNvSpPr/>
          <p:nvPr/>
        </p:nvSpPr>
        <p:spPr>
          <a:xfrm>
            <a:off x="69542" y="5529263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14">
            <a:extLst>
              <a:ext uri="{FF2B5EF4-FFF2-40B4-BE49-F238E27FC236}">
                <a16:creationId xmlns:a16="http://schemas.microsoft.com/office/drawing/2014/main" id="{62483931-2102-4081-A097-2C3D313FA021}"/>
              </a:ext>
            </a:extLst>
          </p:cNvPr>
          <p:cNvSpPr/>
          <p:nvPr/>
        </p:nvSpPr>
        <p:spPr>
          <a:xfrm>
            <a:off x="602942" y="5529263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FF"/>
              </a:solidFill>
            </a:endParaRPr>
          </a:p>
        </p:txBody>
      </p:sp>
      <p:sp>
        <p:nvSpPr>
          <p:cNvPr id="41" name="Rectangle 15">
            <a:extLst>
              <a:ext uri="{FF2B5EF4-FFF2-40B4-BE49-F238E27FC236}">
                <a16:creationId xmlns:a16="http://schemas.microsoft.com/office/drawing/2014/main" id="{01CE6B0E-BF03-429B-B15E-F8B51173413D}"/>
              </a:ext>
            </a:extLst>
          </p:cNvPr>
          <p:cNvSpPr/>
          <p:nvPr/>
        </p:nvSpPr>
        <p:spPr>
          <a:xfrm>
            <a:off x="602942" y="5224463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16">
            <a:extLst>
              <a:ext uri="{FF2B5EF4-FFF2-40B4-BE49-F238E27FC236}">
                <a16:creationId xmlns:a16="http://schemas.microsoft.com/office/drawing/2014/main" id="{6232F8C0-4BC4-4AE1-869A-C198D06158BA}"/>
              </a:ext>
            </a:extLst>
          </p:cNvPr>
          <p:cNvSpPr/>
          <p:nvPr/>
        </p:nvSpPr>
        <p:spPr>
          <a:xfrm>
            <a:off x="1136342" y="5224463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17">
            <a:extLst>
              <a:ext uri="{FF2B5EF4-FFF2-40B4-BE49-F238E27FC236}">
                <a16:creationId xmlns:a16="http://schemas.microsoft.com/office/drawing/2014/main" id="{C37F4C1E-A8E1-4806-BB25-6DAA0733EEF2}"/>
              </a:ext>
            </a:extLst>
          </p:cNvPr>
          <p:cNvSpPr/>
          <p:nvPr/>
        </p:nvSpPr>
        <p:spPr>
          <a:xfrm>
            <a:off x="1136342" y="5529263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FF"/>
              </a:solidFill>
            </a:endParaRPr>
          </a:p>
        </p:txBody>
      </p:sp>
      <p:sp>
        <p:nvSpPr>
          <p:cNvPr id="44" name="Rectangle 18">
            <a:extLst>
              <a:ext uri="{FF2B5EF4-FFF2-40B4-BE49-F238E27FC236}">
                <a16:creationId xmlns:a16="http://schemas.microsoft.com/office/drawing/2014/main" id="{942707D1-1A5A-41D8-86C1-0AAA18776DB4}"/>
              </a:ext>
            </a:extLst>
          </p:cNvPr>
          <p:cNvSpPr/>
          <p:nvPr/>
        </p:nvSpPr>
        <p:spPr>
          <a:xfrm>
            <a:off x="1669742" y="5529263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FF"/>
              </a:solidFill>
            </a:endParaRPr>
          </a:p>
        </p:txBody>
      </p:sp>
      <p:sp>
        <p:nvSpPr>
          <p:cNvPr id="45" name="Rectangle 19">
            <a:extLst>
              <a:ext uri="{FF2B5EF4-FFF2-40B4-BE49-F238E27FC236}">
                <a16:creationId xmlns:a16="http://schemas.microsoft.com/office/drawing/2014/main" id="{DD41A6CC-854B-4E35-BAD9-E0292C9D1A7D}"/>
              </a:ext>
            </a:extLst>
          </p:cNvPr>
          <p:cNvSpPr/>
          <p:nvPr/>
        </p:nvSpPr>
        <p:spPr>
          <a:xfrm>
            <a:off x="1669742" y="5224463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20">
            <a:extLst>
              <a:ext uri="{FF2B5EF4-FFF2-40B4-BE49-F238E27FC236}">
                <a16:creationId xmlns:a16="http://schemas.microsoft.com/office/drawing/2014/main" id="{FA177B0A-8238-4B2B-9B34-3B7EACDB77C0}"/>
              </a:ext>
            </a:extLst>
          </p:cNvPr>
          <p:cNvSpPr/>
          <p:nvPr/>
        </p:nvSpPr>
        <p:spPr>
          <a:xfrm>
            <a:off x="2203142" y="5224463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21">
            <a:extLst>
              <a:ext uri="{FF2B5EF4-FFF2-40B4-BE49-F238E27FC236}">
                <a16:creationId xmlns:a16="http://schemas.microsoft.com/office/drawing/2014/main" id="{F33BA4A4-C517-4F0F-84A7-F3F8BA5F0A67}"/>
              </a:ext>
            </a:extLst>
          </p:cNvPr>
          <p:cNvSpPr/>
          <p:nvPr/>
        </p:nvSpPr>
        <p:spPr>
          <a:xfrm>
            <a:off x="2203142" y="5529263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FF"/>
              </a:solidFill>
            </a:endParaRPr>
          </a:p>
        </p:txBody>
      </p:sp>
      <p:sp>
        <p:nvSpPr>
          <p:cNvPr id="48" name="Rectangle 22">
            <a:extLst>
              <a:ext uri="{FF2B5EF4-FFF2-40B4-BE49-F238E27FC236}">
                <a16:creationId xmlns:a16="http://schemas.microsoft.com/office/drawing/2014/main" id="{1D3EE009-9FED-4CDA-9450-08F9117EF308}"/>
              </a:ext>
            </a:extLst>
          </p:cNvPr>
          <p:cNvSpPr/>
          <p:nvPr/>
        </p:nvSpPr>
        <p:spPr>
          <a:xfrm>
            <a:off x="2736542" y="5529263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FF"/>
              </a:solidFill>
            </a:endParaRPr>
          </a:p>
        </p:txBody>
      </p:sp>
      <p:sp>
        <p:nvSpPr>
          <p:cNvPr id="49" name="Rectangle 23">
            <a:extLst>
              <a:ext uri="{FF2B5EF4-FFF2-40B4-BE49-F238E27FC236}">
                <a16:creationId xmlns:a16="http://schemas.microsoft.com/office/drawing/2014/main" id="{7B54079B-D3A7-4926-B8D6-B2CFB9578137}"/>
              </a:ext>
            </a:extLst>
          </p:cNvPr>
          <p:cNvSpPr/>
          <p:nvPr/>
        </p:nvSpPr>
        <p:spPr>
          <a:xfrm>
            <a:off x="2736542" y="5224463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24">
            <a:extLst>
              <a:ext uri="{FF2B5EF4-FFF2-40B4-BE49-F238E27FC236}">
                <a16:creationId xmlns:a16="http://schemas.microsoft.com/office/drawing/2014/main" id="{C534AC34-440B-4758-8379-DC251E15EA9B}"/>
              </a:ext>
            </a:extLst>
          </p:cNvPr>
          <p:cNvSpPr/>
          <p:nvPr/>
        </p:nvSpPr>
        <p:spPr>
          <a:xfrm>
            <a:off x="3269942" y="5529263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FF"/>
              </a:solidFill>
            </a:endParaRPr>
          </a:p>
        </p:txBody>
      </p:sp>
      <p:sp>
        <p:nvSpPr>
          <p:cNvPr id="51" name="Rectangle 25">
            <a:extLst>
              <a:ext uri="{FF2B5EF4-FFF2-40B4-BE49-F238E27FC236}">
                <a16:creationId xmlns:a16="http://schemas.microsoft.com/office/drawing/2014/main" id="{77EA1D2B-836F-4D41-8041-79CD6241DA06}"/>
              </a:ext>
            </a:extLst>
          </p:cNvPr>
          <p:cNvSpPr/>
          <p:nvPr/>
        </p:nvSpPr>
        <p:spPr>
          <a:xfrm>
            <a:off x="3269942" y="5224463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26">
            <a:extLst>
              <a:ext uri="{FF2B5EF4-FFF2-40B4-BE49-F238E27FC236}">
                <a16:creationId xmlns:a16="http://schemas.microsoft.com/office/drawing/2014/main" id="{0C6F5DFE-F56E-4D2D-93AB-1F2887E636A2}"/>
              </a:ext>
            </a:extLst>
          </p:cNvPr>
          <p:cNvSpPr/>
          <p:nvPr/>
        </p:nvSpPr>
        <p:spPr>
          <a:xfrm>
            <a:off x="3803342" y="5529263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FF"/>
              </a:solidFill>
            </a:endParaRPr>
          </a:p>
        </p:txBody>
      </p:sp>
      <p:sp>
        <p:nvSpPr>
          <p:cNvPr id="53" name="Rectangle 27">
            <a:extLst>
              <a:ext uri="{FF2B5EF4-FFF2-40B4-BE49-F238E27FC236}">
                <a16:creationId xmlns:a16="http://schemas.microsoft.com/office/drawing/2014/main" id="{EEFA5BBA-DD77-40AA-9835-45BD87D90DFE}"/>
              </a:ext>
            </a:extLst>
          </p:cNvPr>
          <p:cNvSpPr/>
          <p:nvPr/>
        </p:nvSpPr>
        <p:spPr>
          <a:xfrm>
            <a:off x="3803342" y="5224463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28">
                <a:extLst>
                  <a:ext uri="{FF2B5EF4-FFF2-40B4-BE49-F238E27FC236}">
                    <a16:creationId xmlns:a16="http://schemas.microsoft.com/office/drawing/2014/main" id="{F3E8F857-D62A-4D20-936C-C50C477B4D43}"/>
                  </a:ext>
                </a:extLst>
              </p:cNvPr>
              <p:cNvSpPr txBox="1"/>
              <p:nvPr/>
            </p:nvSpPr>
            <p:spPr>
              <a:xfrm>
                <a:off x="156627" y="5159150"/>
                <a:ext cx="3679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4" name="TextBox 28">
                <a:extLst>
                  <a:ext uri="{FF2B5EF4-FFF2-40B4-BE49-F238E27FC236}">
                    <a16:creationId xmlns:a16="http://schemas.microsoft.com/office/drawing/2014/main" id="{F3E8F857-D62A-4D20-936C-C50C477B4D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27" y="5159150"/>
                <a:ext cx="367986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29">
                <a:extLst>
                  <a:ext uri="{FF2B5EF4-FFF2-40B4-BE49-F238E27FC236}">
                    <a16:creationId xmlns:a16="http://schemas.microsoft.com/office/drawing/2014/main" id="{009648BC-7195-4F13-AB4E-E03A846DD10C}"/>
                  </a:ext>
                </a:extLst>
              </p:cNvPr>
              <p:cNvSpPr txBox="1"/>
              <p:nvPr/>
            </p:nvSpPr>
            <p:spPr>
              <a:xfrm>
                <a:off x="145742" y="5453063"/>
                <a:ext cx="3754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5" name="TextBox 29">
                <a:extLst>
                  <a:ext uri="{FF2B5EF4-FFF2-40B4-BE49-F238E27FC236}">
                    <a16:creationId xmlns:a16="http://schemas.microsoft.com/office/drawing/2014/main" id="{009648BC-7195-4F13-AB4E-E03A846DD1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42" y="5453063"/>
                <a:ext cx="375423" cy="369332"/>
              </a:xfrm>
              <a:prstGeom prst="rect">
                <a:avLst/>
              </a:prstGeom>
              <a:blipFill>
                <a:blip r:embed="rId1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30">
                <a:extLst>
                  <a:ext uri="{FF2B5EF4-FFF2-40B4-BE49-F238E27FC236}">
                    <a16:creationId xmlns:a16="http://schemas.microsoft.com/office/drawing/2014/main" id="{E7AE6568-92AC-4B13-B42F-CAACFDBE8E6D}"/>
                  </a:ext>
                </a:extLst>
              </p:cNvPr>
              <p:cNvSpPr txBox="1"/>
              <p:nvPr/>
            </p:nvSpPr>
            <p:spPr>
              <a:xfrm>
                <a:off x="602942" y="5180920"/>
                <a:ext cx="5485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6" name="TextBox 30">
                <a:extLst>
                  <a:ext uri="{FF2B5EF4-FFF2-40B4-BE49-F238E27FC236}">
                    <a16:creationId xmlns:a16="http://schemas.microsoft.com/office/drawing/2014/main" id="{E7AE6568-92AC-4B13-B42F-CAACFDBE8E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942" y="5180920"/>
                <a:ext cx="548548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31">
                <a:extLst>
                  <a:ext uri="{FF2B5EF4-FFF2-40B4-BE49-F238E27FC236}">
                    <a16:creationId xmlns:a16="http://schemas.microsoft.com/office/drawing/2014/main" id="{84942C58-0C13-4E6F-BA8E-8A4A7D910878}"/>
                  </a:ext>
                </a:extLst>
              </p:cNvPr>
              <p:cNvSpPr txBox="1"/>
              <p:nvPr/>
            </p:nvSpPr>
            <p:spPr>
              <a:xfrm>
                <a:off x="1136342" y="5180920"/>
                <a:ext cx="5485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7" name="TextBox 31">
                <a:extLst>
                  <a:ext uri="{FF2B5EF4-FFF2-40B4-BE49-F238E27FC236}">
                    <a16:creationId xmlns:a16="http://schemas.microsoft.com/office/drawing/2014/main" id="{84942C58-0C13-4E6F-BA8E-8A4A7D9108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342" y="5180920"/>
                <a:ext cx="548548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32">
                <a:extLst>
                  <a:ext uri="{FF2B5EF4-FFF2-40B4-BE49-F238E27FC236}">
                    <a16:creationId xmlns:a16="http://schemas.microsoft.com/office/drawing/2014/main" id="{A6FAE760-6657-4E2E-94F9-BD09B1B86908}"/>
                  </a:ext>
                </a:extLst>
              </p:cNvPr>
              <p:cNvSpPr txBox="1"/>
              <p:nvPr/>
            </p:nvSpPr>
            <p:spPr>
              <a:xfrm>
                <a:off x="1669742" y="5180920"/>
                <a:ext cx="5485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8" name="TextBox 32">
                <a:extLst>
                  <a:ext uri="{FF2B5EF4-FFF2-40B4-BE49-F238E27FC236}">
                    <a16:creationId xmlns:a16="http://schemas.microsoft.com/office/drawing/2014/main" id="{A6FAE760-6657-4E2E-94F9-BD09B1B869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742" y="5180920"/>
                <a:ext cx="548548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33">
                <a:extLst>
                  <a:ext uri="{FF2B5EF4-FFF2-40B4-BE49-F238E27FC236}">
                    <a16:creationId xmlns:a16="http://schemas.microsoft.com/office/drawing/2014/main" id="{F0B3792B-F0A3-4C8F-A61B-7AD417A5873A}"/>
                  </a:ext>
                </a:extLst>
              </p:cNvPr>
              <p:cNvSpPr txBox="1"/>
              <p:nvPr/>
            </p:nvSpPr>
            <p:spPr>
              <a:xfrm>
                <a:off x="2279342" y="5180920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9" name="TextBox 33">
                <a:extLst>
                  <a:ext uri="{FF2B5EF4-FFF2-40B4-BE49-F238E27FC236}">
                    <a16:creationId xmlns:a16="http://schemas.microsoft.com/office/drawing/2014/main" id="{F0B3792B-F0A3-4C8F-A61B-7AD417A587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342" y="5180920"/>
                <a:ext cx="375424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34">
                <a:extLst>
                  <a:ext uri="{FF2B5EF4-FFF2-40B4-BE49-F238E27FC236}">
                    <a16:creationId xmlns:a16="http://schemas.microsoft.com/office/drawing/2014/main" id="{496F93EC-8BD9-4F4A-A1B0-86F5697F228F}"/>
                  </a:ext>
                </a:extLst>
              </p:cNvPr>
              <p:cNvSpPr txBox="1"/>
              <p:nvPr/>
            </p:nvSpPr>
            <p:spPr>
              <a:xfrm>
                <a:off x="2812742" y="5180920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60" name="TextBox 34">
                <a:extLst>
                  <a:ext uri="{FF2B5EF4-FFF2-40B4-BE49-F238E27FC236}">
                    <a16:creationId xmlns:a16="http://schemas.microsoft.com/office/drawing/2014/main" id="{496F93EC-8BD9-4F4A-A1B0-86F5697F22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2742" y="5180920"/>
                <a:ext cx="375424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35">
                <a:extLst>
                  <a:ext uri="{FF2B5EF4-FFF2-40B4-BE49-F238E27FC236}">
                    <a16:creationId xmlns:a16="http://schemas.microsoft.com/office/drawing/2014/main" id="{096F8455-40D6-4668-B884-D840A57356C7}"/>
                  </a:ext>
                </a:extLst>
              </p:cNvPr>
              <p:cNvSpPr txBox="1"/>
              <p:nvPr/>
            </p:nvSpPr>
            <p:spPr>
              <a:xfrm>
                <a:off x="3346142" y="5180920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61" name="TextBox 35">
                <a:extLst>
                  <a:ext uri="{FF2B5EF4-FFF2-40B4-BE49-F238E27FC236}">
                    <a16:creationId xmlns:a16="http://schemas.microsoft.com/office/drawing/2014/main" id="{096F8455-40D6-4668-B884-D840A5735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6142" y="5180920"/>
                <a:ext cx="375424" cy="36933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36">
                <a:extLst>
                  <a:ext uri="{FF2B5EF4-FFF2-40B4-BE49-F238E27FC236}">
                    <a16:creationId xmlns:a16="http://schemas.microsoft.com/office/drawing/2014/main" id="{E97AA036-9CA0-4434-B7AA-A69C0968DBF7}"/>
                  </a:ext>
                </a:extLst>
              </p:cNvPr>
              <p:cNvSpPr txBox="1"/>
              <p:nvPr/>
            </p:nvSpPr>
            <p:spPr>
              <a:xfrm>
                <a:off x="3879542" y="5180920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62" name="TextBox 36">
                <a:extLst>
                  <a:ext uri="{FF2B5EF4-FFF2-40B4-BE49-F238E27FC236}">
                    <a16:creationId xmlns:a16="http://schemas.microsoft.com/office/drawing/2014/main" id="{E97AA036-9CA0-4434-B7AA-A69C0968DB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9542" y="5180920"/>
                <a:ext cx="375424" cy="369332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37">
                <a:extLst>
                  <a:ext uri="{FF2B5EF4-FFF2-40B4-BE49-F238E27FC236}">
                    <a16:creationId xmlns:a16="http://schemas.microsoft.com/office/drawing/2014/main" id="{3EA85CC1-D4F9-4E59-B547-361E50180492}"/>
                  </a:ext>
                </a:extLst>
              </p:cNvPr>
              <p:cNvSpPr txBox="1"/>
              <p:nvPr/>
            </p:nvSpPr>
            <p:spPr>
              <a:xfrm>
                <a:off x="2181688" y="5496606"/>
                <a:ext cx="5485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3" name="TextBox 37">
                <a:extLst>
                  <a:ext uri="{FF2B5EF4-FFF2-40B4-BE49-F238E27FC236}">
                    <a16:creationId xmlns:a16="http://schemas.microsoft.com/office/drawing/2014/main" id="{3EA85CC1-D4F9-4E59-B547-361E501804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688" y="5496606"/>
                <a:ext cx="548548" cy="3693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38">
                <a:extLst>
                  <a:ext uri="{FF2B5EF4-FFF2-40B4-BE49-F238E27FC236}">
                    <a16:creationId xmlns:a16="http://schemas.microsoft.com/office/drawing/2014/main" id="{E1B93C69-CDF8-4B77-9E4D-00C181A5554E}"/>
                  </a:ext>
                </a:extLst>
              </p:cNvPr>
              <p:cNvSpPr txBox="1"/>
              <p:nvPr/>
            </p:nvSpPr>
            <p:spPr>
              <a:xfrm>
                <a:off x="2806038" y="5489737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4" name="TextBox 38">
                <a:extLst>
                  <a:ext uri="{FF2B5EF4-FFF2-40B4-BE49-F238E27FC236}">
                    <a16:creationId xmlns:a16="http://schemas.microsoft.com/office/drawing/2014/main" id="{E1B93C69-CDF8-4B77-9E4D-00C181A55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6038" y="5489737"/>
                <a:ext cx="375424" cy="36933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39">
                <a:extLst>
                  <a:ext uri="{FF2B5EF4-FFF2-40B4-BE49-F238E27FC236}">
                    <a16:creationId xmlns:a16="http://schemas.microsoft.com/office/drawing/2014/main" id="{3FB7DDD5-52D2-49F4-995F-1DA66A465E1B}"/>
                  </a:ext>
                </a:extLst>
              </p:cNvPr>
              <p:cNvSpPr txBox="1"/>
              <p:nvPr/>
            </p:nvSpPr>
            <p:spPr>
              <a:xfrm>
                <a:off x="3346142" y="5496605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5" name="TextBox 39">
                <a:extLst>
                  <a:ext uri="{FF2B5EF4-FFF2-40B4-BE49-F238E27FC236}">
                    <a16:creationId xmlns:a16="http://schemas.microsoft.com/office/drawing/2014/main" id="{3FB7DDD5-52D2-49F4-995F-1DA66A465E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6142" y="5496605"/>
                <a:ext cx="375424" cy="369332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40">
                <a:extLst>
                  <a:ext uri="{FF2B5EF4-FFF2-40B4-BE49-F238E27FC236}">
                    <a16:creationId xmlns:a16="http://schemas.microsoft.com/office/drawing/2014/main" id="{2B1A2279-3D97-4771-A159-6BCFE198FE04}"/>
                  </a:ext>
                </a:extLst>
              </p:cNvPr>
              <p:cNvSpPr txBox="1"/>
              <p:nvPr/>
            </p:nvSpPr>
            <p:spPr>
              <a:xfrm>
                <a:off x="3868787" y="5496606"/>
                <a:ext cx="3754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GB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6" name="TextBox 40">
                <a:extLst>
                  <a:ext uri="{FF2B5EF4-FFF2-40B4-BE49-F238E27FC236}">
                    <a16:creationId xmlns:a16="http://schemas.microsoft.com/office/drawing/2014/main" id="{2B1A2279-3D97-4771-A159-6BCFE198F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8787" y="5496606"/>
                <a:ext cx="375423" cy="369332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41">
                <a:extLst>
                  <a:ext uri="{FF2B5EF4-FFF2-40B4-BE49-F238E27FC236}">
                    <a16:creationId xmlns:a16="http://schemas.microsoft.com/office/drawing/2014/main" id="{94244097-54DB-4104-A1F1-C1F7E836F5C2}"/>
                  </a:ext>
                </a:extLst>
              </p:cNvPr>
              <p:cNvSpPr txBox="1"/>
              <p:nvPr/>
            </p:nvSpPr>
            <p:spPr>
              <a:xfrm>
                <a:off x="1761090" y="5496606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7" name="TextBox 41">
                <a:extLst>
                  <a:ext uri="{FF2B5EF4-FFF2-40B4-BE49-F238E27FC236}">
                    <a16:creationId xmlns:a16="http://schemas.microsoft.com/office/drawing/2014/main" id="{94244097-54DB-4104-A1F1-C1F7E836F5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1090" y="5496606"/>
                <a:ext cx="375424" cy="369332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42">
                <a:extLst>
                  <a:ext uri="{FF2B5EF4-FFF2-40B4-BE49-F238E27FC236}">
                    <a16:creationId xmlns:a16="http://schemas.microsoft.com/office/drawing/2014/main" id="{61E80AE1-C694-47FE-9731-07C4C8B74801}"/>
                  </a:ext>
                </a:extLst>
              </p:cNvPr>
              <p:cNvSpPr txBox="1"/>
              <p:nvPr/>
            </p:nvSpPr>
            <p:spPr>
              <a:xfrm>
                <a:off x="1212542" y="5496606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8" name="TextBox 42">
                <a:extLst>
                  <a:ext uri="{FF2B5EF4-FFF2-40B4-BE49-F238E27FC236}">
                    <a16:creationId xmlns:a16="http://schemas.microsoft.com/office/drawing/2014/main" id="{61E80AE1-C694-47FE-9731-07C4C8B748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542" y="5496606"/>
                <a:ext cx="375424" cy="369332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43">
                <a:extLst>
                  <a:ext uri="{FF2B5EF4-FFF2-40B4-BE49-F238E27FC236}">
                    <a16:creationId xmlns:a16="http://schemas.microsoft.com/office/drawing/2014/main" id="{BC7A0F6A-A4F5-4BEB-84F2-A38BF2C4FBA9}"/>
                  </a:ext>
                </a:extLst>
              </p:cNvPr>
              <p:cNvSpPr txBox="1"/>
              <p:nvPr/>
            </p:nvSpPr>
            <p:spPr>
              <a:xfrm>
                <a:off x="691274" y="5505484"/>
                <a:ext cx="3754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GB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9" name="TextBox 43">
                <a:extLst>
                  <a:ext uri="{FF2B5EF4-FFF2-40B4-BE49-F238E27FC236}">
                    <a16:creationId xmlns:a16="http://schemas.microsoft.com/office/drawing/2014/main" id="{BC7A0F6A-A4F5-4BEB-84F2-A38BF2C4FB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274" y="5505484"/>
                <a:ext cx="375423" cy="369332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5" name="Picture 8">
            <a:extLst>
              <a:ext uri="{FF2B5EF4-FFF2-40B4-BE49-F238E27FC236}">
                <a16:creationId xmlns:a16="http://schemas.microsoft.com/office/drawing/2014/main" id="{95C3BC06-A218-4411-B3ED-FA354492FF59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022" y="1856558"/>
            <a:ext cx="4321628" cy="4321628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6" name="TextBox 9">
            <a:extLst>
              <a:ext uri="{FF2B5EF4-FFF2-40B4-BE49-F238E27FC236}">
                <a16:creationId xmlns:a16="http://schemas.microsoft.com/office/drawing/2014/main" id="{773AA711-F286-4C0F-B6AB-B2DD4FF68959}"/>
              </a:ext>
            </a:extLst>
          </p:cNvPr>
          <p:cNvSpPr txBox="1"/>
          <p:nvPr/>
        </p:nvSpPr>
        <p:spPr>
          <a:xfrm>
            <a:off x="6611079" y="1627958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y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77" name="TextBox 10">
            <a:extLst>
              <a:ext uri="{FF2B5EF4-FFF2-40B4-BE49-F238E27FC236}">
                <a16:creationId xmlns:a16="http://schemas.microsoft.com/office/drawing/2014/main" id="{CCA0F9F9-3A3D-43EA-9917-7CEC5128FB3D}"/>
              </a:ext>
            </a:extLst>
          </p:cNvPr>
          <p:cNvSpPr txBox="1"/>
          <p:nvPr/>
        </p:nvSpPr>
        <p:spPr>
          <a:xfrm>
            <a:off x="8853536" y="3892187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x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grpSp>
        <p:nvGrpSpPr>
          <p:cNvPr id="78" name="Group 64">
            <a:extLst>
              <a:ext uri="{FF2B5EF4-FFF2-40B4-BE49-F238E27FC236}">
                <a16:creationId xmlns:a16="http://schemas.microsoft.com/office/drawing/2014/main" id="{523AF932-E80B-4C2F-A485-442923F92693}"/>
              </a:ext>
            </a:extLst>
          </p:cNvPr>
          <p:cNvGrpSpPr/>
          <p:nvPr/>
        </p:nvGrpSpPr>
        <p:grpSpPr>
          <a:xfrm>
            <a:off x="6014410" y="3387594"/>
            <a:ext cx="152400" cy="152400"/>
            <a:chOff x="1066800" y="762000"/>
            <a:chExt cx="152400" cy="152400"/>
          </a:xfrm>
        </p:grpSpPr>
        <p:cxnSp>
          <p:nvCxnSpPr>
            <p:cNvPr id="79" name="Straight Connector 65">
              <a:extLst>
                <a:ext uri="{FF2B5EF4-FFF2-40B4-BE49-F238E27FC236}">
                  <a16:creationId xmlns:a16="http://schemas.microsoft.com/office/drawing/2014/main" id="{81DF7B37-8C8E-4FBF-BA81-6EA2CCF3D534}"/>
                </a:ext>
              </a:extLst>
            </p:cNvPr>
            <p:cNvCxnSpPr/>
            <p:nvPr/>
          </p:nvCxnSpPr>
          <p:spPr>
            <a:xfrm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66">
              <a:extLst>
                <a:ext uri="{FF2B5EF4-FFF2-40B4-BE49-F238E27FC236}">
                  <a16:creationId xmlns:a16="http://schemas.microsoft.com/office/drawing/2014/main" id="{B71A346A-E9B3-4AC5-B0AB-87C61F0FBCFB}"/>
                </a:ext>
              </a:extLst>
            </p:cNvPr>
            <p:cNvCxnSpPr/>
            <p:nvPr/>
          </p:nvCxnSpPr>
          <p:spPr>
            <a:xfrm flipH="1"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64">
            <a:extLst>
              <a:ext uri="{FF2B5EF4-FFF2-40B4-BE49-F238E27FC236}">
                <a16:creationId xmlns:a16="http://schemas.microsoft.com/office/drawing/2014/main" id="{35D1A65E-955D-484B-9EFB-661B9C84EDC2}"/>
              </a:ext>
            </a:extLst>
          </p:cNvPr>
          <p:cNvGrpSpPr/>
          <p:nvPr/>
        </p:nvGrpSpPr>
        <p:grpSpPr>
          <a:xfrm>
            <a:off x="6202321" y="3974999"/>
            <a:ext cx="152400" cy="152400"/>
            <a:chOff x="1066800" y="762000"/>
            <a:chExt cx="152400" cy="152400"/>
          </a:xfrm>
        </p:grpSpPr>
        <p:cxnSp>
          <p:nvCxnSpPr>
            <p:cNvPr id="82" name="Straight Connector 65">
              <a:extLst>
                <a:ext uri="{FF2B5EF4-FFF2-40B4-BE49-F238E27FC236}">
                  <a16:creationId xmlns:a16="http://schemas.microsoft.com/office/drawing/2014/main" id="{EB9B29DC-17F5-40D5-8722-FB9698AB03D2}"/>
                </a:ext>
              </a:extLst>
            </p:cNvPr>
            <p:cNvCxnSpPr/>
            <p:nvPr/>
          </p:nvCxnSpPr>
          <p:spPr>
            <a:xfrm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66">
              <a:extLst>
                <a:ext uri="{FF2B5EF4-FFF2-40B4-BE49-F238E27FC236}">
                  <a16:creationId xmlns:a16="http://schemas.microsoft.com/office/drawing/2014/main" id="{E232AE01-6B48-4993-A5C8-2E801B98656F}"/>
                </a:ext>
              </a:extLst>
            </p:cNvPr>
            <p:cNvCxnSpPr/>
            <p:nvPr/>
          </p:nvCxnSpPr>
          <p:spPr>
            <a:xfrm flipH="1"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64">
            <a:extLst>
              <a:ext uri="{FF2B5EF4-FFF2-40B4-BE49-F238E27FC236}">
                <a16:creationId xmlns:a16="http://schemas.microsoft.com/office/drawing/2014/main" id="{857934FA-8A84-4E49-9A0E-8481E4D7DC36}"/>
              </a:ext>
            </a:extLst>
          </p:cNvPr>
          <p:cNvGrpSpPr/>
          <p:nvPr/>
        </p:nvGrpSpPr>
        <p:grpSpPr>
          <a:xfrm>
            <a:off x="6399109" y="4180665"/>
            <a:ext cx="152400" cy="152400"/>
            <a:chOff x="1066800" y="762000"/>
            <a:chExt cx="152400" cy="152400"/>
          </a:xfrm>
        </p:grpSpPr>
        <p:cxnSp>
          <p:nvCxnSpPr>
            <p:cNvPr id="85" name="Straight Connector 65">
              <a:extLst>
                <a:ext uri="{FF2B5EF4-FFF2-40B4-BE49-F238E27FC236}">
                  <a16:creationId xmlns:a16="http://schemas.microsoft.com/office/drawing/2014/main" id="{66E3398A-D1AA-4598-B607-037902817377}"/>
                </a:ext>
              </a:extLst>
            </p:cNvPr>
            <p:cNvCxnSpPr/>
            <p:nvPr/>
          </p:nvCxnSpPr>
          <p:spPr>
            <a:xfrm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66">
              <a:extLst>
                <a:ext uri="{FF2B5EF4-FFF2-40B4-BE49-F238E27FC236}">
                  <a16:creationId xmlns:a16="http://schemas.microsoft.com/office/drawing/2014/main" id="{2058EF05-8B22-41CB-976C-2C968D99A43F}"/>
                </a:ext>
              </a:extLst>
            </p:cNvPr>
            <p:cNvCxnSpPr/>
            <p:nvPr/>
          </p:nvCxnSpPr>
          <p:spPr>
            <a:xfrm flipH="1"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 64">
            <a:extLst>
              <a:ext uri="{FF2B5EF4-FFF2-40B4-BE49-F238E27FC236}">
                <a16:creationId xmlns:a16="http://schemas.microsoft.com/office/drawing/2014/main" id="{73E382FB-AC14-4365-BE31-44103F3DB605}"/>
              </a:ext>
            </a:extLst>
          </p:cNvPr>
          <p:cNvGrpSpPr/>
          <p:nvPr/>
        </p:nvGrpSpPr>
        <p:grpSpPr>
          <a:xfrm>
            <a:off x="6604775" y="3977958"/>
            <a:ext cx="152400" cy="152400"/>
            <a:chOff x="1066800" y="762000"/>
            <a:chExt cx="152400" cy="152400"/>
          </a:xfrm>
        </p:grpSpPr>
        <p:cxnSp>
          <p:nvCxnSpPr>
            <p:cNvPr id="88" name="Straight Connector 65">
              <a:extLst>
                <a:ext uri="{FF2B5EF4-FFF2-40B4-BE49-F238E27FC236}">
                  <a16:creationId xmlns:a16="http://schemas.microsoft.com/office/drawing/2014/main" id="{CF6384E5-9A7D-4236-A9FC-1CB3809357A5}"/>
                </a:ext>
              </a:extLst>
            </p:cNvPr>
            <p:cNvCxnSpPr/>
            <p:nvPr/>
          </p:nvCxnSpPr>
          <p:spPr>
            <a:xfrm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66">
              <a:extLst>
                <a:ext uri="{FF2B5EF4-FFF2-40B4-BE49-F238E27FC236}">
                  <a16:creationId xmlns:a16="http://schemas.microsoft.com/office/drawing/2014/main" id="{9F60DE70-94D0-4CEE-B6AC-472B7B1A2D03}"/>
                </a:ext>
              </a:extLst>
            </p:cNvPr>
            <p:cNvCxnSpPr/>
            <p:nvPr/>
          </p:nvCxnSpPr>
          <p:spPr>
            <a:xfrm flipH="1"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64">
            <a:extLst>
              <a:ext uri="{FF2B5EF4-FFF2-40B4-BE49-F238E27FC236}">
                <a16:creationId xmlns:a16="http://schemas.microsoft.com/office/drawing/2014/main" id="{40BBCFD5-22E7-4EE1-AB29-048F9DB048ED}"/>
              </a:ext>
            </a:extLst>
          </p:cNvPr>
          <p:cNvGrpSpPr/>
          <p:nvPr/>
        </p:nvGrpSpPr>
        <p:grpSpPr>
          <a:xfrm>
            <a:off x="6801564" y="3384634"/>
            <a:ext cx="152400" cy="152400"/>
            <a:chOff x="1066800" y="762000"/>
            <a:chExt cx="152400" cy="152400"/>
          </a:xfrm>
        </p:grpSpPr>
        <p:cxnSp>
          <p:nvCxnSpPr>
            <p:cNvPr id="91" name="Straight Connector 65">
              <a:extLst>
                <a:ext uri="{FF2B5EF4-FFF2-40B4-BE49-F238E27FC236}">
                  <a16:creationId xmlns:a16="http://schemas.microsoft.com/office/drawing/2014/main" id="{17D170BF-8672-4AC6-BE3C-9BEAED6CE6A0}"/>
                </a:ext>
              </a:extLst>
            </p:cNvPr>
            <p:cNvCxnSpPr/>
            <p:nvPr/>
          </p:nvCxnSpPr>
          <p:spPr>
            <a:xfrm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66">
              <a:extLst>
                <a:ext uri="{FF2B5EF4-FFF2-40B4-BE49-F238E27FC236}">
                  <a16:creationId xmlns:a16="http://schemas.microsoft.com/office/drawing/2014/main" id="{E1EE40B2-C66B-432E-8B8F-CA4E575DAD42}"/>
                </a:ext>
              </a:extLst>
            </p:cNvPr>
            <p:cNvCxnSpPr/>
            <p:nvPr/>
          </p:nvCxnSpPr>
          <p:spPr>
            <a:xfrm flipH="1"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64">
            <a:extLst>
              <a:ext uri="{FF2B5EF4-FFF2-40B4-BE49-F238E27FC236}">
                <a16:creationId xmlns:a16="http://schemas.microsoft.com/office/drawing/2014/main" id="{952A8B86-7BB6-44F8-BBD1-0B7C2831F10B}"/>
              </a:ext>
            </a:extLst>
          </p:cNvPr>
          <p:cNvGrpSpPr/>
          <p:nvPr/>
        </p:nvGrpSpPr>
        <p:grpSpPr>
          <a:xfrm>
            <a:off x="6998351" y="2409570"/>
            <a:ext cx="152400" cy="152400"/>
            <a:chOff x="1066800" y="762000"/>
            <a:chExt cx="152400" cy="152400"/>
          </a:xfrm>
        </p:grpSpPr>
        <p:cxnSp>
          <p:nvCxnSpPr>
            <p:cNvPr id="94" name="Straight Connector 65">
              <a:extLst>
                <a:ext uri="{FF2B5EF4-FFF2-40B4-BE49-F238E27FC236}">
                  <a16:creationId xmlns:a16="http://schemas.microsoft.com/office/drawing/2014/main" id="{7DE89BD7-447B-486C-BD0C-532C4FF8A305}"/>
                </a:ext>
              </a:extLst>
            </p:cNvPr>
            <p:cNvCxnSpPr/>
            <p:nvPr/>
          </p:nvCxnSpPr>
          <p:spPr>
            <a:xfrm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66">
              <a:extLst>
                <a:ext uri="{FF2B5EF4-FFF2-40B4-BE49-F238E27FC236}">
                  <a16:creationId xmlns:a16="http://schemas.microsoft.com/office/drawing/2014/main" id="{E2B27987-133D-497F-BAF1-FB3424792DF1}"/>
                </a:ext>
              </a:extLst>
            </p:cNvPr>
            <p:cNvCxnSpPr/>
            <p:nvPr/>
          </p:nvCxnSpPr>
          <p:spPr>
            <a:xfrm flipH="1"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64">
            <a:extLst>
              <a:ext uri="{FF2B5EF4-FFF2-40B4-BE49-F238E27FC236}">
                <a16:creationId xmlns:a16="http://schemas.microsoft.com/office/drawing/2014/main" id="{73A41E9C-3C4C-4E50-B831-2D83572D71C1}"/>
              </a:ext>
            </a:extLst>
          </p:cNvPr>
          <p:cNvGrpSpPr/>
          <p:nvPr/>
        </p:nvGrpSpPr>
        <p:grpSpPr>
          <a:xfrm>
            <a:off x="5819101" y="2393294"/>
            <a:ext cx="152400" cy="152400"/>
            <a:chOff x="1066800" y="762000"/>
            <a:chExt cx="152400" cy="152400"/>
          </a:xfrm>
        </p:grpSpPr>
        <p:cxnSp>
          <p:nvCxnSpPr>
            <p:cNvPr id="97" name="Straight Connector 65">
              <a:extLst>
                <a:ext uri="{FF2B5EF4-FFF2-40B4-BE49-F238E27FC236}">
                  <a16:creationId xmlns:a16="http://schemas.microsoft.com/office/drawing/2014/main" id="{C5710111-C876-4978-AEA7-148970D51AC8}"/>
                </a:ext>
              </a:extLst>
            </p:cNvPr>
            <p:cNvCxnSpPr/>
            <p:nvPr/>
          </p:nvCxnSpPr>
          <p:spPr>
            <a:xfrm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66">
              <a:extLst>
                <a:ext uri="{FF2B5EF4-FFF2-40B4-BE49-F238E27FC236}">
                  <a16:creationId xmlns:a16="http://schemas.microsoft.com/office/drawing/2014/main" id="{6071A5B8-9752-467A-B3B6-0CDC0966A30C}"/>
                </a:ext>
              </a:extLst>
            </p:cNvPr>
            <p:cNvCxnSpPr/>
            <p:nvPr/>
          </p:nvCxnSpPr>
          <p:spPr>
            <a:xfrm flipH="1"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フリーフォーム: 図形 100">
            <a:extLst>
              <a:ext uri="{FF2B5EF4-FFF2-40B4-BE49-F238E27FC236}">
                <a16:creationId xmlns:a16="http://schemas.microsoft.com/office/drawing/2014/main" id="{5570132A-D6F0-48F1-95B0-1CF69F2E3A17}"/>
              </a:ext>
            </a:extLst>
          </p:cNvPr>
          <p:cNvSpPr/>
          <p:nvPr/>
        </p:nvSpPr>
        <p:spPr>
          <a:xfrm>
            <a:off x="5841507" y="2077375"/>
            <a:ext cx="1278384" cy="2183929"/>
          </a:xfrm>
          <a:custGeom>
            <a:avLst/>
            <a:gdLst>
              <a:gd name="connsiteX0" fmla="*/ 0 w 1278384"/>
              <a:gd name="connsiteY0" fmla="*/ 8877 h 2183929"/>
              <a:gd name="connsiteX1" fmla="*/ 53266 w 1278384"/>
              <a:gd name="connsiteY1" fmla="*/ 408373 h 2183929"/>
              <a:gd name="connsiteX2" fmla="*/ 248575 w 1278384"/>
              <a:gd name="connsiteY2" fmla="*/ 1393794 h 2183929"/>
              <a:gd name="connsiteX3" fmla="*/ 443883 w 1278384"/>
              <a:gd name="connsiteY3" fmla="*/ 1970842 h 2183929"/>
              <a:gd name="connsiteX4" fmla="*/ 639192 w 1278384"/>
              <a:gd name="connsiteY4" fmla="*/ 2183907 h 2183929"/>
              <a:gd name="connsiteX5" fmla="*/ 843378 w 1278384"/>
              <a:gd name="connsiteY5" fmla="*/ 1979720 h 2183929"/>
              <a:gd name="connsiteX6" fmla="*/ 1047565 w 1278384"/>
              <a:gd name="connsiteY6" fmla="*/ 1384916 h 2183929"/>
              <a:gd name="connsiteX7" fmla="*/ 1233996 w 1278384"/>
              <a:gd name="connsiteY7" fmla="*/ 408373 h 2183929"/>
              <a:gd name="connsiteX8" fmla="*/ 1278384 w 1278384"/>
              <a:gd name="connsiteY8" fmla="*/ 0 h 2183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8384" h="2183929">
                <a:moveTo>
                  <a:pt x="0" y="8877"/>
                </a:moveTo>
                <a:cubicBezTo>
                  <a:pt x="5918" y="93215"/>
                  <a:pt x="11837" y="177554"/>
                  <a:pt x="53266" y="408373"/>
                </a:cubicBezTo>
                <a:cubicBezTo>
                  <a:pt x="94695" y="639193"/>
                  <a:pt x="183472" y="1133383"/>
                  <a:pt x="248575" y="1393794"/>
                </a:cubicBezTo>
                <a:cubicBezTo>
                  <a:pt x="313678" y="1654205"/>
                  <a:pt x="378780" y="1839157"/>
                  <a:pt x="443883" y="1970842"/>
                </a:cubicBezTo>
                <a:cubicBezTo>
                  <a:pt x="508986" y="2102528"/>
                  <a:pt x="572610" y="2182427"/>
                  <a:pt x="639192" y="2183907"/>
                </a:cubicBezTo>
                <a:cubicBezTo>
                  <a:pt x="705774" y="2185387"/>
                  <a:pt x="775316" y="2112885"/>
                  <a:pt x="843378" y="1979720"/>
                </a:cubicBezTo>
                <a:cubicBezTo>
                  <a:pt x="911440" y="1846555"/>
                  <a:pt x="982462" y="1646807"/>
                  <a:pt x="1047565" y="1384916"/>
                </a:cubicBezTo>
                <a:cubicBezTo>
                  <a:pt x="1112668" y="1123025"/>
                  <a:pt x="1195526" y="639192"/>
                  <a:pt x="1233996" y="408373"/>
                </a:cubicBezTo>
                <a:cubicBezTo>
                  <a:pt x="1272466" y="177554"/>
                  <a:pt x="1275425" y="88777"/>
                  <a:pt x="1278384" y="0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2" name="Group 64">
            <a:extLst>
              <a:ext uri="{FF2B5EF4-FFF2-40B4-BE49-F238E27FC236}">
                <a16:creationId xmlns:a16="http://schemas.microsoft.com/office/drawing/2014/main" id="{F76ECE9E-58A8-41D5-932F-2F92EEAAE5BA}"/>
              </a:ext>
            </a:extLst>
          </p:cNvPr>
          <p:cNvGrpSpPr/>
          <p:nvPr/>
        </p:nvGrpSpPr>
        <p:grpSpPr>
          <a:xfrm>
            <a:off x="6220076" y="3389072"/>
            <a:ext cx="152400" cy="152400"/>
            <a:chOff x="1066800" y="762000"/>
            <a:chExt cx="152400" cy="152400"/>
          </a:xfrm>
        </p:grpSpPr>
        <p:cxnSp>
          <p:nvCxnSpPr>
            <p:cNvPr id="103" name="Straight Connector 65">
              <a:extLst>
                <a:ext uri="{FF2B5EF4-FFF2-40B4-BE49-F238E27FC236}">
                  <a16:creationId xmlns:a16="http://schemas.microsoft.com/office/drawing/2014/main" id="{16688928-AA9C-4F7E-A2C1-480FB572DC2E}"/>
                </a:ext>
              </a:extLst>
            </p:cNvPr>
            <p:cNvCxnSpPr/>
            <p:nvPr/>
          </p:nvCxnSpPr>
          <p:spPr>
            <a:xfrm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66">
              <a:extLst>
                <a:ext uri="{FF2B5EF4-FFF2-40B4-BE49-F238E27FC236}">
                  <a16:creationId xmlns:a16="http://schemas.microsoft.com/office/drawing/2014/main" id="{66CB89C8-B2CE-4D06-BDE6-413F5E1EF510}"/>
                </a:ext>
              </a:extLst>
            </p:cNvPr>
            <p:cNvCxnSpPr/>
            <p:nvPr/>
          </p:nvCxnSpPr>
          <p:spPr>
            <a:xfrm flipH="1"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64">
            <a:extLst>
              <a:ext uri="{FF2B5EF4-FFF2-40B4-BE49-F238E27FC236}">
                <a16:creationId xmlns:a16="http://schemas.microsoft.com/office/drawing/2014/main" id="{3F1FEBF8-17C8-455F-B3FE-9439DA50E66F}"/>
              </a:ext>
            </a:extLst>
          </p:cNvPr>
          <p:cNvGrpSpPr/>
          <p:nvPr/>
        </p:nvGrpSpPr>
        <p:grpSpPr>
          <a:xfrm>
            <a:off x="6407987" y="3976477"/>
            <a:ext cx="152400" cy="152400"/>
            <a:chOff x="1066800" y="762000"/>
            <a:chExt cx="152400" cy="152400"/>
          </a:xfrm>
        </p:grpSpPr>
        <p:cxnSp>
          <p:nvCxnSpPr>
            <p:cNvPr id="106" name="Straight Connector 65">
              <a:extLst>
                <a:ext uri="{FF2B5EF4-FFF2-40B4-BE49-F238E27FC236}">
                  <a16:creationId xmlns:a16="http://schemas.microsoft.com/office/drawing/2014/main" id="{CC3931AB-AAA5-4432-92CF-0F54ABDDB3F1}"/>
                </a:ext>
              </a:extLst>
            </p:cNvPr>
            <p:cNvCxnSpPr/>
            <p:nvPr/>
          </p:nvCxnSpPr>
          <p:spPr>
            <a:xfrm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66">
              <a:extLst>
                <a:ext uri="{FF2B5EF4-FFF2-40B4-BE49-F238E27FC236}">
                  <a16:creationId xmlns:a16="http://schemas.microsoft.com/office/drawing/2014/main" id="{681D3DDD-D7C3-4C7C-8378-C0CF3A5C03CE}"/>
                </a:ext>
              </a:extLst>
            </p:cNvPr>
            <p:cNvCxnSpPr/>
            <p:nvPr/>
          </p:nvCxnSpPr>
          <p:spPr>
            <a:xfrm flipH="1"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Group 64">
            <a:extLst>
              <a:ext uri="{FF2B5EF4-FFF2-40B4-BE49-F238E27FC236}">
                <a16:creationId xmlns:a16="http://schemas.microsoft.com/office/drawing/2014/main" id="{1E0B2203-4C99-40CC-A2C3-2F58B44A2FCA}"/>
              </a:ext>
            </a:extLst>
          </p:cNvPr>
          <p:cNvGrpSpPr/>
          <p:nvPr/>
        </p:nvGrpSpPr>
        <p:grpSpPr>
          <a:xfrm>
            <a:off x="6604775" y="4182143"/>
            <a:ext cx="152400" cy="152400"/>
            <a:chOff x="1066800" y="762000"/>
            <a:chExt cx="152400" cy="152400"/>
          </a:xfrm>
        </p:grpSpPr>
        <p:cxnSp>
          <p:nvCxnSpPr>
            <p:cNvPr id="109" name="Straight Connector 65">
              <a:extLst>
                <a:ext uri="{FF2B5EF4-FFF2-40B4-BE49-F238E27FC236}">
                  <a16:creationId xmlns:a16="http://schemas.microsoft.com/office/drawing/2014/main" id="{7D89C5C5-10AA-4C80-96A0-3316890141CD}"/>
                </a:ext>
              </a:extLst>
            </p:cNvPr>
            <p:cNvCxnSpPr/>
            <p:nvPr/>
          </p:nvCxnSpPr>
          <p:spPr>
            <a:xfrm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66">
              <a:extLst>
                <a:ext uri="{FF2B5EF4-FFF2-40B4-BE49-F238E27FC236}">
                  <a16:creationId xmlns:a16="http://schemas.microsoft.com/office/drawing/2014/main" id="{3D8B322F-5A0E-4E29-85A8-DB69DDE17AC5}"/>
                </a:ext>
              </a:extLst>
            </p:cNvPr>
            <p:cNvCxnSpPr/>
            <p:nvPr/>
          </p:nvCxnSpPr>
          <p:spPr>
            <a:xfrm flipH="1"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64">
            <a:extLst>
              <a:ext uri="{FF2B5EF4-FFF2-40B4-BE49-F238E27FC236}">
                <a16:creationId xmlns:a16="http://schemas.microsoft.com/office/drawing/2014/main" id="{9AF7B87E-0A81-4CF0-BD9C-D40E8FBE4162}"/>
              </a:ext>
            </a:extLst>
          </p:cNvPr>
          <p:cNvGrpSpPr/>
          <p:nvPr/>
        </p:nvGrpSpPr>
        <p:grpSpPr>
          <a:xfrm>
            <a:off x="6810441" y="3979436"/>
            <a:ext cx="152400" cy="152400"/>
            <a:chOff x="1066800" y="762000"/>
            <a:chExt cx="152400" cy="152400"/>
          </a:xfrm>
        </p:grpSpPr>
        <p:cxnSp>
          <p:nvCxnSpPr>
            <p:cNvPr id="112" name="Straight Connector 65">
              <a:extLst>
                <a:ext uri="{FF2B5EF4-FFF2-40B4-BE49-F238E27FC236}">
                  <a16:creationId xmlns:a16="http://schemas.microsoft.com/office/drawing/2014/main" id="{B17BECFB-1002-4A48-BEE2-706337D5D391}"/>
                </a:ext>
              </a:extLst>
            </p:cNvPr>
            <p:cNvCxnSpPr/>
            <p:nvPr/>
          </p:nvCxnSpPr>
          <p:spPr>
            <a:xfrm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66">
              <a:extLst>
                <a:ext uri="{FF2B5EF4-FFF2-40B4-BE49-F238E27FC236}">
                  <a16:creationId xmlns:a16="http://schemas.microsoft.com/office/drawing/2014/main" id="{ED5999D4-1241-4261-9730-F6B30C1A081C}"/>
                </a:ext>
              </a:extLst>
            </p:cNvPr>
            <p:cNvCxnSpPr/>
            <p:nvPr/>
          </p:nvCxnSpPr>
          <p:spPr>
            <a:xfrm flipH="1"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up 64">
            <a:extLst>
              <a:ext uri="{FF2B5EF4-FFF2-40B4-BE49-F238E27FC236}">
                <a16:creationId xmlns:a16="http://schemas.microsoft.com/office/drawing/2014/main" id="{89C2D7B8-32CD-4ADE-AF90-1E1578E59AB0}"/>
              </a:ext>
            </a:extLst>
          </p:cNvPr>
          <p:cNvGrpSpPr/>
          <p:nvPr/>
        </p:nvGrpSpPr>
        <p:grpSpPr>
          <a:xfrm>
            <a:off x="7007230" y="3386112"/>
            <a:ext cx="152400" cy="152400"/>
            <a:chOff x="1066800" y="762000"/>
            <a:chExt cx="152400" cy="152400"/>
          </a:xfrm>
        </p:grpSpPr>
        <p:cxnSp>
          <p:nvCxnSpPr>
            <p:cNvPr id="115" name="Straight Connector 65">
              <a:extLst>
                <a:ext uri="{FF2B5EF4-FFF2-40B4-BE49-F238E27FC236}">
                  <a16:creationId xmlns:a16="http://schemas.microsoft.com/office/drawing/2014/main" id="{F3D17265-D788-4A14-A7CA-E5EF746A64DC}"/>
                </a:ext>
              </a:extLst>
            </p:cNvPr>
            <p:cNvCxnSpPr/>
            <p:nvPr/>
          </p:nvCxnSpPr>
          <p:spPr>
            <a:xfrm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66">
              <a:extLst>
                <a:ext uri="{FF2B5EF4-FFF2-40B4-BE49-F238E27FC236}">
                  <a16:creationId xmlns:a16="http://schemas.microsoft.com/office/drawing/2014/main" id="{3DD52775-3D23-47FD-B0B2-DB7786B47CAC}"/>
                </a:ext>
              </a:extLst>
            </p:cNvPr>
            <p:cNvCxnSpPr/>
            <p:nvPr/>
          </p:nvCxnSpPr>
          <p:spPr>
            <a:xfrm flipH="1"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Group 64">
            <a:extLst>
              <a:ext uri="{FF2B5EF4-FFF2-40B4-BE49-F238E27FC236}">
                <a16:creationId xmlns:a16="http://schemas.microsoft.com/office/drawing/2014/main" id="{1FDBC07D-3F65-43AD-AA8E-8AE685B6161D}"/>
              </a:ext>
            </a:extLst>
          </p:cNvPr>
          <p:cNvGrpSpPr/>
          <p:nvPr/>
        </p:nvGrpSpPr>
        <p:grpSpPr>
          <a:xfrm>
            <a:off x="7204017" y="2411048"/>
            <a:ext cx="152400" cy="152400"/>
            <a:chOff x="1066800" y="762000"/>
            <a:chExt cx="152400" cy="152400"/>
          </a:xfrm>
        </p:grpSpPr>
        <p:cxnSp>
          <p:nvCxnSpPr>
            <p:cNvPr id="118" name="Straight Connector 65">
              <a:extLst>
                <a:ext uri="{FF2B5EF4-FFF2-40B4-BE49-F238E27FC236}">
                  <a16:creationId xmlns:a16="http://schemas.microsoft.com/office/drawing/2014/main" id="{33B6D22F-CA32-4B62-AF6E-52D074984292}"/>
                </a:ext>
              </a:extLst>
            </p:cNvPr>
            <p:cNvCxnSpPr/>
            <p:nvPr/>
          </p:nvCxnSpPr>
          <p:spPr>
            <a:xfrm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66">
              <a:extLst>
                <a:ext uri="{FF2B5EF4-FFF2-40B4-BE49-F238E27FC236}">
                  <a16:creationId xmlns:a16="http://schemas.microsoft.com/office/drawing/2014/main" id="{8445364E-9AAC-470F-9443-CE434B198624}"/>
                </a:ext>
              </a:extLst>
            </p:cNvPr>
            <p:cNvCxnSpPr/>
            <p:nvPr/>
          </p:nvCxnSpPr>
          <p:spPr>
            <a:xfrm flipH="1"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Group 64">
            <a:extLst>
              <a:ext uri="{FF2B5EF4-FFF2-40B4-BE49-F238E27FC236}">
                <a16:creationId xmlns:a16="http://schemas.microsoft.com/office/drawing/2014/main" id="{59419468-6C91-425B-A580-4DBE54BC0B7B}"/>
              </a:ext>
            </a:extLst>
          </p:cNvPr>
          <p:cNvGrpSpPr/>
          <p:nvPr/>
        </p:nvGrpSpPr>
        <p:grpSpPr>
          <a:xfrm>
            <a:off x="6024767" y="2394772"/>
            <a:ext cx="152400" cy="152400"/>
            <a:chOff x="1066800" y="762000"/>
            <a:chExt cx="152400" cy="152400"/>
          </a:xfrm>
        </p:grpSpPr>
        <p:cxnSp>
          <p:nvCxnSpPr>
            <p:cNvPr id="121" name="Straight Connector 65">
              <a:extLst>
                <a:ext uri="{FF2B5EF4-FFF2-40B4-BE49-F238E27FC236}">
                  <a16:creationId xmlns:a16="http://schemas.microsoft.com/office/drawing/2014/main" id="{EA075271-A9C8-44C2-AB0C-B4E9E26F19C9}"/>
                </a:ext>
              </a:extLst>
            </p:cNvPr>
            <p:cNvCxnSpPr/>
            <p:nvPr/>
          </p:nvCxnSpPr>
          <p:spPr>
            <a:xfrm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66">
              <a:extLst>
                <a:ext uri="{FF2B5EF4-FFF2-40B4-BE49-F238E27FC236}">
                  <a16:creationId xmlns:a16="http://schemas.microsoft.com/office/drawing/2014/main" id="{D6F13C8E-2AC9-48E7-8DB9-46A58B801762}"/>
                </a:ext>
              </a:extLst>
            </p:cNvPr>
            <p:cNvCxnSpPr/>
            <p:nvPr/>
          </p:nvCxnSpPr>
          <p:spPr>
            <a:xfrm flipH="1"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3" name="フリーフォーム: 図形 122">
            <a:extLst>
              <a:ext uri="{FF2B5EF4-FFF2-40B4-BE49-F238E27FC236}">
                <a16:creationId xmlns:a16="http://schemas.microsoft.com/office/drawing/2014/main" id="{966AF20E-04A7-4D69-A6C1-4593A8549F9C}"/>
              </a:ext>
            </a:extLst>
          </p:cNvPr>
          <p:cNvSpPr/>
          <p:nvPr/>
        </p:nvSpPr>
        <p:spPr>
          <a:xfrm>
            <a:off x="6047173" y="2078853"/>
            <a:ext cx="1278384" cy="2183929"/>
          </a:xfrm>
          <a:custGeom>
            <a:avLst/>
            <a:gdLst>
              <a:gd name="connsiteX0" fmla="*/ 0 w 1278384"/>
              <a:gd name="connsiteY0" fmla="*/ 8877 h 2183929"/>
              <a:gd name="connsiteX1" fmla="*/ 53266 w 1278384"/>
              <a:gd name="connsiteY1" fmla="*/ 408373 h 2183929"/>
              <a:gd name="connsiteX2" fmla="*/ 248575 w 1278384"/>
              <a:gd name="connsiteY2" fmla="*/ 1393794 h 2183929"/>
              <a:gd name="connsiteX3" fmla="*/ 443883 w 1278384"/>
              <a:gd name="connsiteY3" fmla="*/ 1970842 h 2183929"/>
              <a:gd name="connsiteX4" fmla="*/ 639192 w 1278384"/>
              <a:gd name="connsiteY4" fmla="*/ 2183907 h 2183929"/>
              <a:gd name="connsiteX5" fmla="*/ 843378 w 1278384"/>
              <a:gd name="connsiteY5" fmla="*/ 1979720 h 2183929"/>
              <a:gd name="connsiteX6" fmla="*/ 1047565 w 1278384"/>
              <a:gd name="connsiteY6" fmla="*/ 1384916 h 2183929"/>
              <a:gd name="connsiteX7" fmla="*/ 1233996 w 1278384"/>
              <a:gd name="connsiteY7" fmla="*/ 408373 h 2183929"/>
              <a:gd name="connsiteX8" fmla="*/ 1278384 w 1278384"/>
              <a:gd name="connsiteY8" fmla="*/ 0 h 2183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8384" h="2183929">
                <a:moveTo>
                  <a:pt x="0" y="8877"/>
                </a:moveTo>
                <a:cubicBezTo>
                  <a:pt x="5918" y="93215"/>
                  <a:pt x="11837" y="177554"/>
                  <a:pt x="53266" y="408373"/>
                </a:cubicBezTo>
                <a:cubicBezTo>
                  <a:pt x="94695" y="639193"/>
                  <a:pt x="183472" y="1133383"/>
                  <a:pt x="248575" y="1393794"/>
                </a:cubicBezTo>
                <a:cubicBezTo>
                  <a:pt x="313678" y="1654205"/>
                  <a:pt x="378780" y="1839157"/>
                  <a:pt x="443883" y="1970842"/>
                </a:cubicBezTo>
                <a:cubicBezTo>
                  <a:pt x="508986" y="2102528"/>
                  <a:pt x="572610" y="2182427"/>
                  <a:pt x="639192" y="2183907"/>
                </a:cubicBezTo>
                <a:cubicBezTo>
                  <a:pt x="705774" y="2185387"/>
                  <a:pt x="775316" y="2112885"/>
                  <a:pt x="843378" y="1979720"/>
                </a:cubicBezTo>
                <a:cubicBezTo>
                  <a:pt x="911440" y="1846555"/>
                  <a:pt x="982462" y="1646807"/>
                  <a:pt x="1047565" y="1384916"/>
                </a:cubicBezTo>
                <a:cubicBezTo>
                  <a:pt x="1112668" y="1123025"/>
                  <a:pt x="1195526" y="639192"/>
                  <a:pt x="1233996" y="408373"/>
                </a:cubicBezTo>
                <a:cubicBezTo>
                  <a:pt x="1272466" y="177554"/>
                  <a:pt x="1275425" y="88777"/>
                  <a:pt x="1278384" y="0"/>
                </a:cubicBezTo>
              </a:path>
            </a:pathLst>
          </a:cu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テキスト ボックス 124">
                <a:extLst>
                  <a:ext uri="{FF2B5EF4-FFF2-40B4-BE49-F238E27FC236}">
                    <a16:creationId xmlns:a16="http://schemas.microsoft.com/office/drawing/2014/main" id="{3D1A2278-0811-4D43-A585-DA3578C6B583}"/>
                  </a:ext>
                </a:extLst>
              </p:cNvPr>
              <p:cNvSpPr txBox="1"/>
              <p:nvPr/>
            </p:nvSpPr>
            <p:spPr>
              <a:xfrm>
                <a:off x="6952313" y="1732625"/>
                <a:ext cx="2080057" cy="3125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1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4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b="1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5" name="テキスト ボックス 124">
                <a:extLst>
                  <a:ext uri="{FF2B5EF4-FFF2-40B4-BE49-F238E27FC236}">
                    <a16:creationId xmlns:a16="http://schemas.microsoft.com/office/drawing/2014/main" id="{3D1A2278-0811-4D43-A585-DA3578C6B5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2313" y="1732625"/>
                <a:ext cx="2080057" cy="312586"/>
              </a:xfrm>
              <a:prstGeom prst="rect">
                <a:avLst/>
              </a:prstGeom>
              <a:blipFill>
                <a:blip r:embed="rId35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テキスト ボックス 125">
                <a:extLst>
                  <a:ext uri="{FF2B5EF4-FFF2-40B4-BE49-F238E27FC236}">
                    <a16:creationId xmlns:a16="http://schemas.microsoft.com/office/drawing/2014/main" id="{6E173DB5-8F87-4D0A-AFAE-CED8B3C8E767}"/>
                  </a:ext>
                </a:extLst>
              </p:cNvPr>
              <p:cNvSpPr txBox="1"/>
              <p:nvPr/>
            </p:nvSpPr>
            <p:spPr>
              <a:xfrm>
                <a:off x="475290" y="6121702"/>
                <a:ext cx="835318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You can see that replacing x with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−1 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has translated the graph 1 units to the right!</a:t>
                </a:r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6" name="テキスト ボックス 125">
                <a:extLst>
                  <a:ext uri="{FF2B5EF4-FFF2-40B4-BE49-F238E27FC236}">
                    <a16:creationId xmlns:a16="http://schemas.microsoft.com/office/drawing/2014/main" id="{6E173DB5-8F87-4D0A-AFAE-CED8B3C8E7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90" y="6121702"/>
                <a:ext cx="8353184" cy="338554"/>
              </a:xfrm>
              <a:prstGeom prst="rect">
                <a:avLst/>
              </a:prstGeom>
              <a:blipFill>
                <a:blip r:embed="rId36"/>
                <a:stretch>
                  <a:fillRect l="-438" t="-3571" b="-232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7" name="直線矢印コネクタ 126">
            <a:extLst>
              <a:ext uri="{FF2B5EF4-FFF2-40B4-BE49-F238E27FC236}">
                <a16:creationId xmlns:a16="http://schemas.microsoft.com/office/drawing/2014/main" id="{898B5E59-3A03-4F86-AB20-C40A22261F04}"/>
              </a:ext>
            </a:extLst>
          </p:cNvPr>
          <p:cNvCxnSpPr>
            <a:cxnSpLocks/>
            <a:stCxn id="33" idx="2"/>
          </p:cNvCxnSpPr>
          <p:nvPr/>
        </p:nvCxnSpPr>
        <p:spPr>
          <a:xfrm>
            <a:off x="3543070" y="4645304"/>
            <a:ext cx="389738" cy="91211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線矢印コネクタ 128">
            <a:extLst>
              <a:ext uri="{FF2B5EF4-FFF2-40B4-BE49-F238E27FC236}">
                <a16:creationId xmlns:a16="http://schemas.microsoft.com/office/drawing/2014/main" id="{01BC048B-C376-4288-9B66-1FB4FFC7D0C5}"/>
              </a:ext>
            </a:extLst>
          </p:cNvPr>
          <p:cNvCxnSpPr>
            <a:cxnSpLocks/>
          </p:cNvCxnSpPr>
          <p:nvPr/>
        </p:nvCxnSpPr>
        <p:spPr>
          <a:xfrm>
            <a:off x="3038522" y="4655661"/>
            <a:ext cx="389738" cy="91211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線矢印コネクタ 129">
            <a:extLst>
              <a:ext uri="{FF2B5EF4-FFF2-40B4-BE49-F238E27FC236}">
                <a16:creationId xmlns:a16="http://schemas.microsoft.com/office/drawing/2014/main" id="{D82DA640-FA06-44FD-B67C-83786133E3C7}"/>
              </a:ext>
            </a:extLst>
          </p:cNvPr>
          <p:cNvCxnSpPr>
            <a:cxnSpLocks/>
          </p:cNvCxnSpPr>
          <p:nvPr/>
        </p:nvCxnSpPr>
        <p:spPr>
          <a:xfrm>
            <a:off x="2551729" y="4648263"/>
            <a:ext cx="389738" cy="91211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線矢印コネクタ 130">
            <a:extLst>
              <a:ext uri="{FF2B5EF4-FFF2-40B4-BE49-F238E27FC236}">
                <a16:creationId xmlns:a16="http://schemas.microsoft.com/office/drawing/2014/main" id="{9CB6C753-5B9C-422C-8B5C-98F8F755BFE3}"/>
              </a:ext>
            </a:extLst>
          </p:cNvPr>
          <p:cNvCxnSpPr>
            <a:cxnSpLocks/>
          </p:cNvCxnSpPr>
          <p:nvPr/>
        </p:nvCxnSpPr>
        <p:spPr>
          <a:xfrm>
            <a:off x="2038303" y="4649742"/>
            <a:ext cx="389738" cy="91211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線矢印コネクタ 131">
            <a:extLst>
              <a:ext uri="{FF2B5EF4-FFF2-40B4-BE49-F238E27FC236}">
                <a16:creationId xmlns:a16="http://schemas.microsoft.com/office/drawing/2014/main" id="{DFE38493-96AB-4837-9FEE-8F97B05A8B63}"/>
              </a:ext>
            </a:extLst>
          </p:cNvPr>
          <p:cNvCxnSpPr>
            <a:cxnSpLocks/>
          </p:cNvCxnSpPr>
          <p:nvPr/>
        </p:nvCxnSpPr>
        <p:spPr>
          <a:xfrm>
            <a:off x="1505643" y="4649743"/>
            <a:ext cx="389738" cy="91211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線矢印コネクタ 132">
            <a:extLst>
              <a:ext uri="{FF2B5EF4-FFF2-40B4-BE49-F238E27FC236}">
                <a16:creationId xmlns:a16="http://schemas.microsoft.com/office/drawing/2014/main" id="{9DD25548-A28F-4C54-A1A6-0EB0EACFA06F}"/>
              </a:ext>
            </a:extLst>
          </p:cNvPr>
          <p:cNvCxnSpPr>
            <a:cxnSpLocks/>
          </p:cNvCxnSpPr>
          <p:nvPr/>
        </p:nvCxnSpPr>
        <p:spPr>
          <a:xfrm>
            <a:off x="992217" y="4651222"/>
            <a:ext cx="389738" cy="91211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テキスト ボックス 125">
                <a:extLst>
                  <a:ext uri="{FF2B5EF4-FFF2-40B4-BE49-F238E27FC236}">
                    <a16:creationId xmlns:a16="http://schemas.microsoft.com/office/drawing/2014/main" id="{6E173DB5-8F87-4D0A-AFAE-CED8B3C8E767}"/>
                  </a:ext>
                </a:extLst>
              </p:cNvPr>
              <p:cNvSpPr txBox="1"/>
              <p:nvPr/>
            </p:nvSpPr>
            <p:spPr>
              <a:xfrm>
                <a:off x="436103" y="6343771"/>
                <a:ext cx="847058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We get the same set of values for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but we need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values that are one higher to do so!</a:t>
                </a:r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8" name="テキスト ボックス 125">
                <a:extLst>
                  <a:ext uri="{FF2B5EF4-FFF2-40B4-BE49-F238E27FC236}">
                    <a16:creationId xmlns:a16="http://schemas.microsoft.com/office/drawing/2014/main" id="{6E173DB5-8F87-4D0A-AFAE-CED8B3C8E7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103" y="6343771"/>
                <a:ext cx="8470589" cy="338554"/>
              </a:xfrm>
              <a:prstGeom prst="rect">
                <a:avLst/>
              </a:prstGeom>
              <a:blipFill>
                <a:blip r:embed="rId37"/>
                <a:stretch>
                  <a:fillRect l="-432" t="-3636" b="-2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テキスト ボックス 123">
                <a:extLst>
                  <a:ext uri="{FF2B5EF4-FFF2-40B4-BE49-F238E27FC236}">
                    <a16:creationId xmlns:a16="http://schemas.microsoft.com/office/drawing/2014/main" id="{11026062-6BB1-4394-8D02-9D055737A899}"/>
                  </a:ext>
                </a:extLst>
              </p:cNvPr>
              <p:cNvSpPr txBox="1"/>
              <p:nvPr/>
            </p:nvSpPr>
            <p:spPr>
              <a:xfrm>
                <a:off x="4651517" y="1677879"/>
                <a:ext cx="1221232" cy="3125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1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4" name="テキスト ボックス 123">
                <a:extLst>
                  <a:ext uri="{FF2B5EF4-FFF2-40B4-BE49-F238E27FC236}">
                    <a16:creationId xmlns:a16="http://schemas.microsoft.com/office/drawing/2014/main" id="{11026062-6BB1-4394-8D02-9D055737A8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517" y="1677879"/>
                <a:ext cx="1221232" cy="312586"/>
              </a:xfrm>
              <a:prstGeom prst="rect">
                <a:avLst/>
              </a:prstGeom>
              <a:blipFill>
                <a:blip r:embed="rId38"/>
                <a:stretch>
                  <a:fillRect b="-19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126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123" grpId="0" animBg="1"/>
      <p:bldP spid="125" grpId="0"/>
      <p:bldP spid="126" grpId="0"/>
      <p:bldP spid="12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Graphs and Transformations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789933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can transform the graph of a function by altering the function itself. The first type is the translation of a graph.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As a general rule: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The graph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is a translation of the graph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by the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The graph of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is a translation of the graph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by the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789933" cy="4776787"/>
              </a:xfrm>
              <a:blipFill>
                <a:blip r:embed="rId2"/>
                <a:stretch>
                  <a:fillRect t="-766" r="-1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4E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2" descr="https://upload.wikimedia.org/wikipedia/en/8/80/ST_diagram_of_N2_01.jpg">
            <a:extLst>
              <a:ext uri="{FF2B5EF4-FFF2-40B4-BE49-F238E27FC236}">
                <a16:creationId xmlns:a16="http://schemas.microsoft.com/office/drawing/2014/main" id="{3E936C3C-6513-48A1-8D19-639F5B355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794" y="25003"/>
            <a:ext cx="1067494" cy="80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直線矢印コネクタ 70">
            <a:extLst>
              <a:ext uri="{FF2B5EF4-FFF2-40B4-BE49-F238E27FC236}">
                <a16:creationId xmlns:a16="http://schemas.microsoft.com/office/drawing/2014/main" id="{12DD4E80-5109-40D1-9254-71257C3B005A}"/>
              </a:ext>
            </a:extLst>
          </p:cNvPr>
          <p:cNvCxnSpPr>
            <a:cxnSpLocks/>
          </p:cNvCxnSpPr>
          <p:nvPr/>
        </p:nvCxnSpPr>
        <p:spPr>
          <a:xfrm flipH="1">
            <a:off x="2512381" y="2627790"/>
            <a:ext cx="2823100" cy="74572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線矢印コネクタ 126">
            <a:extLst>
              <a:ext uri="{FF2B5EF4-FFF2-40B4-BE49-F238E27FC236}">
                <a16:creationId xmlns:a16="http://schemas.microsoft.com/office/drawing/2014/main" id="{74C4D841-9C34-4A6E-87EE-4A18A7505C4F}"/>
              </a:ext>
            </a:extLst>
          </p:cNvPr>
          <p:cNvCxnSpPr>
            <a:cxnSpLocks/>
          </p:cNvCxnSpPr>
          <p:nvPr/>
        </p:nvCxnSpPr>
        <p:spPr>
          <a:xfrm flipH="1">
            <a:off x="2567127" y="3497802"/>
            <a:ext cx="2626310" cy="81822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 Box 34">
            <a:extLst>
              <a:ext uri="{FF2B5EF4-FFF2-40B4-BE49-F238E27FC236}">
                <a16:creationId xmlns:a16="http://schemas.microsoft.com/office/drawing/2014/main" id="{608192CC-67B7-499B-9A9B-9C7243188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754" y="2111357"/>
            <a:ext cx="3855607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dirty="0">
                <a:solidFill>
                  <a:srgbClr val="FF0000"/>
                </a:solidFill>
              </a:rPr>
              <a:t>Note the difference here</a:t>
            </a:r>
          </a:p>
          <a:p>
            <a:pPr marL="285750" indent="-285750" algn="ctr" eaLnBrk="1" hangingPunct="1">
              <a:spcBef>
                <a:spcPct val="50000"/>
              </a:spcBef>
              <a:buFont typeface="Wingdings" panose="05000000000000000000" pitchFamily="2" charset="2"/>
              <a:buChar char="à"/>
            </a:pPr>
            <a:r>
              <a:rPr lang="en-GB" altLang="en-US" sz="1400" dirty="0">
                <a:solidFill>
                  <a:srgbClr val="FF0000"/>
                </a:solidFill>
                <a:sym typeface="Wingdings" panose="05000000000000000000" pitchFamily="2" charset="2"/>
              </a:rPr>
              <a:t>In the first one, we are just adding/subtracting a value to the equation, which moves it up and down</a:t>
            </a:r>
          </a:p>
          <a:p>
            <a:pPr marL="285750" indent="-285750" algn="ctr" eaLnBrk="1" hangingPunct="1">
              <a:spcBef>
                <a:spcPct val="50000"/>
              </a:spcBef>
              <a:buFont typeface="Wingdings" panose="05000000000000000000" pitchFamily="2" charset="2"/>
              <a:buChar char="à"/>
            </a:pPr>
            <a:r>
              <a:rPr lang="en-US" altLang="en-US" sz="1400" dirty="0">
                <a:solidFill>
                  <a:srgbClr val="FF0000"/>
                </a:solidFill>
                <a:sym typeface="Wingdings" panose="05000000000000000000" pitchFamily="2" charset="2"/>
              </a:rPr>
              <a:t>I</a:t>
            </a:r>
            <a:r>
              <a:rPr lang="en-GB" altLang="en-US" sz="1400" dirty="0">
                <a:solidFill>
                  <a:srgbClr val="FF0000"/>
                </a:solidFill>
                <a:sym typeface="Wingdings" panose="05000000000000000000" pitchFamily="2" charset="2"/>
              </a:rPr>
              <a:t>n the second one, we are adding/subtracting a value to x before any calculations are done, which moves the graph sideways</a:t>
            </a:r>
          </a:p>
        </p:txBody>
      </p:sp>
    </p:spTree>
    <p:extLst>
      <p:ext uri="{BB962C8B-B14F-4D97-AF65-F5344CB8AC3E}">
        <p14:creationId xmlns:p14="http://schemas.microsoft.com/office/powerpoint/2010/main" val="422247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E3AD9739-02E9-4585-8B0E-D3E204C67C18}"/>
              </a:ext>
            </a:extLst>
          </p:cNvPr>
          <p:cNvCxnSpPr>
            <a:cxnSpLocks/>
          </p:cNvCxnSpPr>
          <p:nvPr/>
        </p:nvCxnSpPr>
        <p:spPr>
          <a:xfrm flipV="1">
            <a:off x="6593060" y="2415851"/>
            <a:ext cx="0" cy="4321628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52C81474-9663-4F46-8AEA-781E845CE348}"/>
              </a:ext>
            </a:extLst>
          </p:cNvPr>
          <p:cNvCxnSpPr>
            <a:cxnSpLocks/>
          </p:cNvCxnSpPr>
          <p:nvPr/>
        </p:nvCxnSpPr>
        <p:spPr>
          <a:xfrm rot="5400000" flipV="1">
            <a:off x="6638928" y="2443964"/>
            <a:ext cx="0" cy="4321628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Graphs and Transformations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789933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can transform the graph of a function by altering the function itself. The first type is the translation of a graph.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As a general rule: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The graph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is a translation of the graph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by the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The graph of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is a translation of the graph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by the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789933" cy="4776787"/>
              </a:xfrm>
              <a:blipFill>
                <a:blip r:embed="rId2"/>
                <a:stretch>
                  <a:fillRect t="-766" r="-1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4E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2" descr="https://upload.wikimedia.org/wikipedia/en/8/80/ST_diagram_of_N2_01.jpg">
            <a:extLst>
              <a:ext uri="{FF2B5EF4-FFF2-40B4-BE49-F238E27FC236}">
                <a16:creationId xmlns:a16="http://schemas.microsoft.com/office/drawing/2014/main" id="{3E936C3C-6513-48A1-8D19-639F5B355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794" y="25003"/>
            <a:ext cx="1067494" cy="80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7412955B-97E4-451E-B55C-D13E6DF09D11}"/>
                  </a:ext>
                </a:extLst>
              </p:cNvPr>
              <p:cNvSpPr txBox="1"/>
              <p:nvPr/>
            </p:nvSpPr>
            <p:spPr>
              <a:xfrm>
                <a:off x="5104660" y="1322772"/>
                <a:ext cx="2929007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Comic Sans MS" panose="030F0702030302020204" pitchFamily="66" charset="0"/>
                  </a:rPr>
                  <a:t>Sketch the following graphs:</a:t>
                </a:r>
              </a:p>
              <a:p>
                <a:r>
                  <a:rPr lang="en-US" sz="1600" dirty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  <a:p>
                <a:r>
                  <a:rPr lang="en-US" sz="1600" dirty="0">
                    <a:latin typeface="Comic Sans MS" panose="030F0702030302020204" pitchFamily="66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−2)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  <a:p>
                <a:r>
                  <a:rPr lang="en-US" sz="1600" dirty="0">
                    <a:latin typeface="Comic Sans MS" panose="030F0702030302020204" pitchFamily="66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7412955B-97E4-451E-B55C-D13E6DF09D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660" y="1322772"/>
                <a:ext cx="2929007" cy="1077218"/>
              </a:xfrm>
              <a:prstGeom prst="rect">
                <a:avLst/>
              </a:prstGeom>
              <a:blipFill>
                <a:blip r:embed="rId4"/>
                <a:stretch>
                  <a:fillRect l="-1040" t="-1130" r="-208" b="-67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9">
            <a:extLst>
              <a:ext uri="{FF2B5EF4-FFF2-40B4-BE49-F238E27FC236}">
                <a16:creationId xmlns:a16="http://schemas.microsoft.com/office/drawing/2014/main" id="{9DAA953C-B5DF-43A7-9A75-869F0B7E9392}"/>
              </a:ext>
            </a:extLst>
          </p:cNvPr>
          <p:cNvSpPr txBox="1"/>
          <p:nvPr/>
        </p:nvSpPr>
        <p:spPr>
          <a:xfrm>
            <a:off x="6522303" y="2187251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y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098A020E-D582-49C1-97DF-10E675F5693A}"/>
              </a:ext>
            </a:extLst>
          </p:cNvPr>
          <p:cNvSpPr txBox="1"/>
          <p:nvPr/>
        </p:nvSpPr>
        <p:spPr>
          <a:xfrm>
            <a:off x="8764760" y="4451480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x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56E13C4C-D5ED-44CF-894D-0D52A98C8AA5}"/>
              </a:ext>
            </a:extLst>
          </p:cNvPr>
          <p:cNvSpPr/>
          <p:nvPr/>
        </p:nvSpPr>
        <p:spPr>
          <a:xfrm>
            <a:off x="5974672" y="2503503"/>
            <a:ext cx="1233996" cy="2104030"/>
          </a:xfrm>
          <a:custGeom>
            <a:avLst/>
            <a:gdLst>
              <a:gd name="connsiteX0" fmla="*/ 0 w 1278384"/>
              <a:gd name="connsiteY0" fmla="*/ 8877 h 2183929"/>
              <a:gd name="connsiteX1" fmla="*/ 53266 w 1278384"/>
              <a:gd name="connsiteY1" fmla="*/ 408373 h 2183929"/>
              <a:gd name="connsiteX2" fmla="*/ 248575 w 1278384"/>
              <a:gd name="connsiteY2" fmla="*/ 1393794 h 2183929"/>
              <a:gd name="connsiteX3" fmla="*/ 443883 w 1278384"/>
              <a:gd name="connsiteY3" fmla="*/ 1970842 h 2183929"/>
              <a:gd name="connsiteX4" fmla="*/ 639192 w 1278384"/>
              <a:gd name="connsiteY4" fmla="*/ 2183907 h 2183929"/>
              <a:gd name="connsiteX5" fmla="*/ 843378 w 1278384"/>
              <a:gd name="connsiteY5" fmla="*/ 1979720 h 2183929"/>
              <a:gd name="connsiteX6" fmla="*/ 1047565 w 1278384"/>
              <a:gd name="connsiteY6" fmla="*/ 1384916 h 2183929"/>
              <a:gd name="connsiteX7" fmla="*/ 1233996 w 1278384"/>
              <a:gd name="connsiteY7" fmla="*/ 408373 h 2183929"/>
              <a:gd name="connsiteX8" fmla="*/ 1278384 w 1278384"/>
              <a:gd name="connsiteY8" fmla="*/ 0 h 2183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8384" h="2183929">
                <a:moveTo>
                  <a:pt x="0" y="8877"/>
                </a:moveTo>
                <a:cubicBezTo>
                  <a:pt x="5918" y="93215"/>
                  <a:pt x="11837" y="177554"/>
                  <a:pt x="53266" y="408373"/>
                </a:cubicBezTo>
                <a:cubicBezTo>
                  <a:pt x="94695" y="639193"/>
                  <a:pt x="183472" y="1133383"/>
                  <a:pt x="248575" y="1393794"/>
                </a:cubicBezTo>
                <a:cubicBezTo>
                  <a:pt x="313678" y="1654205"/>
                  <a:pt x="378780" y="1839157"/>
                  <a:pt x="443883" y="1970842"/>
                </a:cubicBezTo>
                <a:cubicBezTo>
                  <a:pt x="508986" y="2102528"/>
                  <a:pt x="572610" y="2182427"/>
                  <a:pt x="639192" y="2183907"/>
                </a:cubicBezTo>
                <a:cubicBezTo>
                  <a:pt x="705774" y="2185387"/>
                  <a:pt x="775316" y="2112885"/>
                  <a:pt x="843378" y="1979720"/>
                </a:cubicBezTo>
                <a:cubicBezTo>
                  <a:pt x="911440" y="1846555"/>
                  <a:pt x="982462" y="1646807"/>
                  <a:pt x="1047565" y="1384916"/>
                </a:cubicBezTo>
                <a:cubicBezTo>
                  <a:pt x="1112668" y="1123025"/>
                  <a:pt x="1195526" y="639192"/>
                  <a:pt x="1233996" y="408373"/>
                </a:cubicBezTo>
                <a:cubicBezTo>
                  <a:pt x="1272466" y="177554"/>
                  <a:pt x="1275425" y="88777"/>
                  <a:pt x="1278384" y="0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51655787-F580-4762-BCBC-E54BDDCE4761}"/>
              </a:ext>
            </a:extLst>
          </p:cNvPr>
          <p:cNvSpPr/>
          <p:nvPr/>
        </p:nvSpPr>
        <p:spPr>
          <a:xfrm>
            <a:off x="6366769" y="2504983"/>
            <a:ext cx="1233996" cy="2104030"/>
          </a:xfrm>
          <a:custGeom>
            <a:avLst/>
            <a:gdLst>
              <a:gd name="connsiteX0" fmla="*/ 0 w 1278384"/>
              <a:gd name="connsiteY0" fmla="*/ 8877 h 2183929"/>
              <a:gd name="connsiteX1" fmla="*/ 53266 w 1278384"/>
              <a:gd name="connsiteY1" fmla="*/ 408373 h 2183929"/>
              <a:gd name="connsiteX2" fmla="*/ 248575 w 1278384"/>
              <a:gd name="connsiteY2" fmla="*/ 1393794 h 2183929"/>
              <a:gd name="connsiteX3" fmla="*/ 443883 w 1278384"/>
              <a:gd name="connsiteY3" fmla="*/ 1970842 h 2183929"/>
              <a:gd name="connsiteX4" fmla="*/ 639192 w 1278384"/>
              <a:gd name="connsiteY4" fmla="*/ 2183907 h 2183929"/>
              <a:gd name="connsiteX5" fmla="*/ 843378 w 1278384"/>
              <a:gd name="connsiteY5" fmla="*/ 1979720 h 2183929"/>
              <a:gd name="connsiteX6" fmla="*/ 1047565 w 1278384"/>
              <a:gd name="connsiteY6" fmla="*/ 1384916 h 2183929"/>
              <a:gd name="connsiteX7" fmla="*/ 1233996 w 1278384"/>
              <a:gd name="connsiteY7" fmla="*/ 408373 h 2183929"/>
              <a:gd name="connsiteX8" fmla="*/ 1278384 w 1278384"/>
              <a:gd name="connsiteY8" fmla="*/ 0 h 2183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8384" h="2183929">
                <a:moveTo>
                  <a:pt x="0" y="8877"/>
                </a:moveTo>
                <a:cubicBezTo>
                  <a:pt x="5918" y="93215"/>
                  <a:pt x="11837" y="177554"/>
                  <a:pt x="53266" y="408373"/>
                </a:cubicBezTo>
                <a:cubicBezTo>
                  <a:pt x="94695" y="639193"/>
                  <a:pt x="183472" y="1133383"/>
                  <a:pt x="248575" y="1393794"/>
                </a:cubicBezTo>
                <a:cubicBezTo>
                  <a:pt x="313678" y="1654205"/>
                  <a:pt x="378780" y="1839157"/>
                  <a:pt x="443883" y="1970842"/>
                </a:cubicBezTo>
                <a:cubicBezTo>
                  <a:pt x="508986" y="2102528"/>
                  <a:pt x="572610" y="2182427"/>
                  <a:pt x="639192" y="2183907"/>
                </a:cubicBezTo>
                <a:cubicBezTo>
                  <a:pt x="705774" y="2185387"/>
                  <a:pt x="775316" y="2112885"/>
                  <a:pt x="843378" y="1979720"/>
                </a:cubicBezTo>
                <a:cubicBezTo>
                  <a:pt x="911440" y="1846555"/>
                  <a:pt x="982462" y="1646807"/>
                  <a:pt x="1047565" y="1384916"/>
                </a:cubicBezTo>
                <a:cubicBezTo>
                  <a:pt x="1112668" y="1123025"/>
                  <a:pt x="1195526" y="639192"/>
                  <a:pt x="1233996" y="408373"/>
                </a:cubicBezTo>
                <a:cubicBezTo>
                  <a:pt x="1272466" y="177554"/>
                  <a:pt x="1275425" y="88777"/>
                  <a:pt x="1278384" y="0"/>
                </a:cubicBezTo>
              </a:path>
            </a:pathLst>
          </a:cu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729B1EB6-7778-488C-9989-90A57B32523A}"/>
              </a:ext>
            </a:extLst>
          </p:cNvPr>
          <p:cNvSpPr/>
          <p:nvPr/>
        </p:nvSpPr>
        <p:spPr>
          <a:xfrm>
            <a:off x="6010183" y="2485748"/>
            <a:ext cx="1136342" cy="1743004"/>
          </a:xfrm>
          <a:custGeom>
            <a:avLst/>
            <a:gdLst>
              <a:gd name="connsiteX0" fmla="*/ 0 w 1278384"/>
              <a:gd name="connsiteY0" fmla="*/ 8877 h 2183929"/>
              <a:gd name="connsiteX1" fmla="*/ 53266 w 1278384"/>
              <a:gd name="connsiteY1" fmla="*/ 408373 h 2183929"/>
              <a:gd name="connsiteX2" fmla="*/ 248575 w 1278384"/>
              <a:gd name="connsiteY2" fmla="*/ 1393794 h 2183929"/>
              <a:gd name="connsiteX3" fmla="*/ 443883 w 1278384"/>
              <a:gd name="connsiteY3" fmla="*/ 1970842 h 2183929"/>
              <a:gd name="connsiteX4" fmla="*/ 639192 w 1278384"/>
              <a:gd name="connsiteY4" fmla="*/ 2183907 h 2183929"/>
              <a:gd name="connsiteX5" fmla="*/ 843378 w 1278384"/>
              <a:gd name="connsiteY5" fmla="*/ 1979720 h 2183929"/>
              <a:gd name="connsiteX6" fmla="*/ 1047565 w 1278384"/>
              <a:gd name="connsiteY6" fmla="*/ 1384916 h 2183929"/>
              <a:gd name="connsiteX7" fmla="*/ 1233996 w 1278384"/>
              <a:gd name="connsiteY7" fmla="*/ 408373 h 2183929"/>
              <a:gd name="connsiteX8" fmla="*/ 1278384 w 1278384"/>
              <a:gd name="connsiteY8" fmla="*/ 0 h 2183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8384" h="2183929">
                <a:moveTo>
                  <a:pt x="0" y="8877"/>
                </a:moveTo>
                <a:cubicBezTo>
                  <a:pt x="5918" y="93215"/>
                  <a:pt x="11837" y="177554"/>
                  <a:pt x="53266" y="408373"/>
                </a:cubicBezTo>
                <a:cubicBezTo>
                  <a:pt x="94695" y="639193"/>
                  <a:pt x="183472" y="1133383"/>
                  <a:pt x="248575" y="1393794"/>
                </a:cubicBezTo>
                <a:cubicBezTo>
                  <a:pt x="313678" y="1654205"/>
                  <a:pt x="378780" y="1839157"/>
                  <a:pt x="443883" y="1970842"/>
                </a:cubicBezTo>
                <a:cubicBezTo>
                  <a:pt x="508986" y="2102528"/>
                  <a:pt x="572610" y="2182427"/>
                  <a:pt x="639192" y="2183907"/>
                </a:cubicBezTo>
                <a:cubicBezTo>
                  <a:pt x="705774" y="2185387"/>
                  <a:pt x="775316" y="2112885"/>
                  <a:pt x="843378" y="1979720"/>
                </a:cubicBezTo>
                <a:cubicBezTo>
                  <a:pt x="911440" y="1846555"/>
                  <a:pt x="982462" y="1646807"/>
                  <a:pt x="1047565" y="1384916"/>
                </a:cubicBezTo>
                <a:cubicBezTo>
                  <a:pt x="1112668" y="1123025"/>
                  <a:pt x="1195526" y="639192"/>
                  <a:pt x="1233996" y="408373"/>
                </a:cubicBezTo>
                <a:cubicBezTo>
                  <a:pt x="1272466" y="177554"/>
                  <a:pt x="1275425" y="88777"/>
                  <a:pt x="1278384" y="0"/>
                </a:cubicBezTo>
              </a:path>
            </a:pathLst>
          </a:cu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8A6F62FC-D611-4E5F-96AE-8EF9121098F0}"/>
                  </a:ext>
                </a:extLst>
              </p:cNvPr>
              <p:cNvSpPr txBox="1"/>
              <p:nvPr/>
            </p:nvSpPr>
            <p:spPr>
              <a:xfrm>
                <a:off x="5237444" y="2521258"/>
                <a:ext cx="795218" cy="3125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1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8A6F62FC-D611-4E5F-96AE-8EF9121098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7444" y="2521258"/>
                <a:ext cx="795218" cy="312586"/>
              </a:xfrm>
              <a:prstGeom prst="rect">
                <a:avLst/>
              </a:prstGeom>
              <a:blipFill>
                <a:blip r:embed="rId5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F2E59F5D-0699-423E-A114-AD68EFD688A2}"/>
                  </a:ext>
                </a:extLst>
              </p:cNvPr>
              <p:cNvSpPr txBox="1"/>
              <p:nvPr/>
            </p:nvSpPr>
            <p:spPr>
              <a:xfrm>
                <a:off x="7600385" y="2549371"/>
                <a:ext cx="1264512" cy="3125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1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1400" b="1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F2E59F5D-0699-423E-A114-AD68EFD688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0385" y="2549371"/>
                <a:ext cx="1264512" cy="312586"/>
              </a:xfrm>
              <a:prstGeom prst="rect">
                <a:avLst/>
              </a:prstGeom>
              <a:blipFill>
                <a:blip r:embed="rId6"/>
                <a:stretch>
                  <a:fillRect b="-98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B30A2216-A52E-43CF-9EE5-25DF45FFC191}"/>
                  </a:ext>
                </a:extLst>
              </p:cNvPr>
              <p:cNvSpPr txBox="1"/>
              <p:nvPr/>
            </p:nvSpPr>
            <p:spPr>
              <a:xfrm>
                <a:off x="7146144" y="2361460"/>
                <a:ext cx="1117037" cy="3125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4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14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4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sz="1400" b="1" dirty="0">
                  <a:solidFill>
                    <a:schemeClr val="accent6">
                      <a:lumMod val="75000"/>
                    </a:schemeClr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B30A2216-A52E-43CF-9EE5-25DF45FFC1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6144" y="2361460"/>
                <a:ext cx="1117037" cy="312586"/>
              </a:xfrm>
              <a:prstGeom prst="rect">
                <a:avLst/>
              </a:prstGeom>
              <a:blipFill>
                <a:blip r:embed="rId7"/>
                <a:stretch>
                  <a:fillRect b="-19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6050452-EC98-44B1-A1E8-5168B42AC187}"/>
              </a:ext>
            </a:extLst>
          </p:cNvPr>
          <p:cNvSpPr txBox="1"/>
          <p:nvPr/>
        </p:nvSpPr>
        <p:spPr>
          <a:xfrm>
            <a:off x="6569475" y="1873189"/>
            <a:ext cx="18934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Translates 2 units right</a:t>
            </a:r>
            <a:endParaRPr lang="en-GB" sz="1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2BA3FEE-DCBB-4731-A68F-01482A0FA145}"/>
              </a:ext>
            </a:extLst>
          </p:cNvPr>
          <p:cNvSpPr txBox="1"/>
          <p:nvPr/>
        </p:nvSpPr>
        <p:spPr>
          <a:xfrm>
            <a:off x="6437789" y="2096610"/>
            <a:ext cx="16962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Translates 2 units up</a:t>
            </a:r>
            <a:endParaRPr lang="en-GB" sz="12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95A61E37-4E60-4A1D-BBAD-CC56B9E8B00E}"/>
                  </a:ext>
                </a:extLst>
              </p:cNvPr>
              <p:cNvSpPr txBox="1"/>
              <p:nvPr/>
            </p:nvSpPr>
            <p:spPr>
              <a:xfrm>
                <a:off x="6295366" y="4573480"/>
                <a:ext cx="37061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95A61E37-4E60-4A1D-BBAD-CC56B9E8B0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5366" y="4573480"/>
                <a:ext cx="370614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C7CFC92D-2067-47E1-AE37-EA17B2E53572}"/>
                  </a:ext>
                </a:extLst>
              </p:cNvPr>
              <p:cNvSpPr txBox="1"/>
              <p:nvPr/>
            </p:nvSpPr>
            <p:spPr>
              <a:xfrm>
                <a:off x="6811751" y="4574959"/>
                <a:ext cx="37061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sz="1400" b="1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C7CFC92D-2067-47E1-AE37-EA17B2E535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1751" y="4574959"/>
                <a:ext cx="370614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39840970-16D2-445A-8DF6-AF120AE393F0}"/>
                  </a:ext>
                </a:extLst>
              </p:cNvPr>
              <p:cNvSpPr txBox="1"/>
              <p:nvPr/>
            </p:nvSpPr>
            <p:spPr>
              <a:xfrm>
                <a:off x="6316081" y="3697549"/>
                <a:ext cx="37061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GB" sz="1400" b="1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39840970-16D2-445A-8DF6-AF120AE393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6081" y="3697549"/>
                <a:ext cx="370614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D898C94F-A340-4B4F-BF66-16B897F24FEB}"/>
                  </a:ext>
                </a:extLst>
              </p:cNvPr>
              <p:cNvSpPr txBox="1"/>
              <p:nvPr/>
            </p:nvSpPr>
            <p:spPr>
              <a:xfrm>
                <a:off x="6326438" y="4142912"/>
                <a:ext cx="37061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sz="1400" b="1" dirty="0">
                  <a:solidFill>
                    <a:schemeClr val="accent6">
                      <a:lumMod val="75000"/>
                    </a:schemeClr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D898C94F-A340-4B4F-BF66-16B897F24F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6438" y="4142912"/>
                <a:ext cx="370614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945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 animBg="1"/>
      <p:bldP spid="11" grpId="1" animBg="1"/>
      <p:bldP spid="12" grpId="0" animBg="1"/>
      <p:bldP spid="13" grpId="0"/>
      <p:bldP spid="14" grpId="0"/>
      <p:bldP spid="14" grpId="1"/>
      <p:bldP spid="16" grpId="0"/>
      <p:bldP spid="17" grpId="0"/>
      <p:bldP spid="17" grpId="1"/>
      <p:bldP spid="18" grpId="0"/>
      <p:bldP spid="22" grpId="0"/>
      <p:bldP spid="23" grpId="0"/>
      <p:bldP spid="23" grpId="1"/>
      <p:bldP spid="24" grpId="0"/>
      <p:bldP spid="24" grpId="1"/>
      <p:bldP spid="2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Graphs and Transformations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789933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can transform the graph of a function by altering the function itself. The first type is the translation of a graph.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As a general rule: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The graph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is a translation of the graph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by the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The graph of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is a translation of the graph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by the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789933" cy="4776787"/>
              </a:xfrm>
              <a:blipFill>
                <a:blip r:embed="rId2"/>
                <a:stretch>
                  <a:fillRect t="-766" r="-1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4E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2" descr="https://upload.wikimedia.org/wikipedia/en/8/80/ST_diagram_of_N2_01.jpg">
            <a:extLst>
              <a:ext uri="{FF2B5EF4-FFF2-40B4-BE49-F238E27FC236}">
                <a16:creationId xmlns:a16="http://schemas.microsoft.com/office/drawing/2014/main" id="{3E936C3C-6513-48A1-8D19-639F5B355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794" y="25003"/>
            <a:ext cx="1067494" cy="80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B0FBBFE3-6390-4640-B68C-E92FEB8B0B04}"/>
                  </a:ext>
                </a:extLst>
              </p:cNvPr>
              <p:cNvSpPr txBox="1"/>
              <p:nvPr/>
            </p:nvSpPr>
            <p:spPr>
              <a:xfrm>
                <a:off x="4144058" y="1181991"/>
                <a:ext cx="479218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Comic Sans MS" panose="030F0702030302020204" pitchFamily="66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, sketch the graphs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B0FBBFE3-6390-4640-B68C-E92FEB8B0B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4058" y="1181991"/>
                <a:ext cx="4792183" cy="584775"/>
              </a:xfrm>
              <a:prstGeom prst="rect">
                <a:avLst/>
              </a:prstGeom>
              <a:blipFill>
                <a:blip r:embed="rId4"/>
                <a:stretch>
                  <a:fillRect l="-763" t="-2083" r="-763" b="-135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F0F99ED2-D82E-4A3B-A02F-1FF950EEE278}"/>
              </a:ext>
            </a:extLst>
          </p:cNvPr>
          <p:cNvGrpSpPr/>
          <p:nvPr/>
        </p:nvGrpSpPr>
        <p:grpSpPr>
          <a:xfrm>
            <a:off x="4216989" y="2205191"/>
            <a:ext cx="2021240" cy="2082910"/>
            <a:chOff x="4388439" y="2142862"/>
            <a:chExt cx="2021240" cy="2082910"/>
          </a:xfrm>
        </p:grpSpPr>
        <p:cxnSp>
          <p:nvCxnSpPr>
            <p:cNvPr id="9" name="直線矢印コネクタ 8">
              <a:extLst>
                <a:ext uri="{FF2B5EF4-FFF2-40B4-BE49-F238E27FC236}">
                  <a16:creationId xmlns:a16="http://schemas.microsoft.com/office/drawing/2014/main" id="{D6B102AE-D1E6-455F-BB11-2B1159EB4D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25899" y="2441359"/>
              <a:ext cx="0" cy="1784413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FFB6832-939E-4392-ACE0-865D4138DFE6}"/>
                </a:ext>
              </a:extLst>
            </p:cNvPr>
            <p:cNvSpPr txBox="1"/>
            <p:nvPr/>
          </p:nvSpPr>
          <p:spPr>
            <a:xfrm>
              <a:off x="5164019" y="2142862"/>
              <a:ext cx="2776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omic Sans MS" panose="030F0702030302020204" pitchFamily="66" charset="0"/>
                </a:rPr>
                <a:t>y</a:t>
              </a:r>
              <a:endParaRPr lang="en-GB" sz="1400" dirty="0">
                <a:latin typeface="Comic Sans MS" panose="030F0702030302020204" pitchFamily="66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21EE324-C6FA-439A-B4BE-0BC1D0564CD3}"/>
                </a:ext>
              </a:extLst>
            </p:cNvPr>
            <p:cNvSpPr txBox="1"/>
            <p:nvPr/>
          </p:nvSpPr>
          <p:spPr>
            <a:xfrm>
              <a:off x="6119215" y="3270749"/>
              <a:ext cx="2904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omic Sans MS" panose="030F0702030302020204" pitchFamily="66" charset="0"/>
                </a:rPr>
                <a:t>x</a:t>
              </a:r>
              <a:endParaRPr lang="en-GB" sz="1400" dirty="0">
                <a:latin typeface="Comic Sans MS" panose="030F0702030302020204" pitchFamily="66" charset="0"/>
              </a:endParaRPr>
            </a:p>
          </p:txBody>
        </p:sp>
        <p:cxnSp>
          <p:nvCxnSpPr>
            <p:cNvPr id="12" name="直線矢印コネクタ 11">
              <a:extLst>
                <a:ext uri="{FF2B5EF4-FFF2-40B4-BE49-F238E27FC236}">
                  <a16:creationId xmlns:a16="http://schemas.microsoft.com/office/drawing/2014/main" id="{ACF6CCCF-F99B-4B83-A369-84F9D90404FF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5280646" y="2478350"/>
              <a:ext cx="0" cy="1784413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F5583C4B-A4E9-4324-98C4-03831D5867BA}"/>
              </a:ext>
            </a:extLst>
          </p:cNvPr>
          <p:cNvGrpSpPr/>
          <p:nvPr/>
        </p:nvGrpSpPr>
        <p:grpSpPr>
          <a:xfrm>
            <a:off x="6820230" y="2206671"/>
            <a:ext cx="2021240" cy="2082910"/>
            <a:chOff x="4388439" y="2142862"/>
            <a:chExt cx="2021240" cy="2082910"/>
          </a:xfrm>
        </p:grpSpPr>
        <p:cxnSp>
          <p:nvCxnSpPr>
            <p:cNvPr id="14" name="直線矢印コネクタ 13">
              <a:extLst>
                <a:ext uri="{FF2B5EF4-FFF2-40B4-BE49-F238E27FC236}">
                  <a16:creationId xmlns:a16="http://schemas.microsoft.com/office/drawing/2014/main" id="{527D7A7E-92A9-4770-A6FA-FB54099FB2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25899" y="2441359"/>
              <a:ext cx="0" cy="1784413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9">
              <a:extLst>
                <a:ext uri="{FF2B5EF4-FFF2-40B4-BE49-F238E27FC236}">
                  <a16:creationId xmlns:a16="http://schemas.microsoft.com/office/drawing/2014/main" id="{6A6907CA-577C-4FDF-87C5-7F4F33AC514F}"/>
                </a:ext>
              </a:extLst>
            </p:cNvPr>
            <p:cNvSpPr txBox="1"/>
            <p:nvPr/>
          </p:nvSpPr>
          <p:spPr>
            <a:xfrm>
              <a:off x="5164019" y="2142862"/>
              <a:ext cx="2776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omic Sans MS" panose="030F0702030302020204" pitchFamily="66" charset="0"/>
                </a:rPr>
                <a:t>y</a:t>
              </a:r>
              <a:endParaRPr lang="en-GB" sz="1400" dirty="0">
                <a:latin typeface="Comic Sans MS" panose="030F0702030302020204" pitchFamily="66" charset="0"/>
              </a:endParaRPr>
            </a:p>
          </p:txBody>
        </p:sp>
        <p:sp>
          <p:nvSpPr>
            <p:cNvPr id="16" name="TextBox 10">
              <a:extLst>
                <a:ext uri="{FF2B5EF4-FFF2-40B4-BE49-F238E27FC236}">
                  <a16:creationId xmlns:a16="http://schemas.microsoft.com/office/drawing/2014/main" id="{AB964CCC-A80F-439B-9DF7-E50B716DEC91}"/>
                </a:ext>
              </a:extLst>
            </p:cNvPr>
            <p:cNvSpPr txBox="1"/>
            <p:nvPr/>
          </p:nvSpPr>
          <p:spPr>
            <a:xfrm>
              <a:off x="6119215" y="3270749"/>
              <a:ext cx="2904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omic Sans MS" panose="030F0702030302020204" pitchFamily="66" charset="0"/>
                </a:rPr>
                <a:t>x</a:t>
              </a:r>
              <a:endParaRPr lang="en-GB" sz="1400" dirty="0">
                <a:latin typeface="Comic Sans MS" panose="030F0702030302020204" pitchFamily="66" charset="0"/>
              </a:endParaRPr>
            </a:p>
          </p:txBody>
        </p:sp>
        <p:cxnSp>
          <p:nvCxnSpPr>
            <p:cNvPr id="17" name="直線矢印コネクタ 16">
              <a:extLst>
                <a:ext uri="{FF2B5EF4-FFF2-40B4-BE49-F238E27FC236}">
                  <a16:creationId xmlns:a16="http://schemas.microsoft.com/office/drawing/2014/main" id="{897AB451-1E75-4DF3-A3B0-FB1F51325810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5280646" y="2478350"/>
              <a:ext cx="0" cy="1784413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BE8C59CA-486B-46CD-8CD8-7549A3094D82}"/>
              </a:ext>
            </a:extLst>
          </p:cNvPr>
          <p:cNvGrpSpPr/>
          <p:nvPr/>
        </p:nvGrpSpPr>
        <p:grpSpPr>
          <a:xfrm>
            <a:off x="4218468" y="4381700"/>
            <a:ext cx="2021240" cy="2082910"/>
            <a:chOff x="4388439" y="2142862"/>
            <a:chExt cx="2021240" cy="2082910"/>
          </a:xfrm>
        </p:grpSpPr>
        <p:cxnSp>
          <p:nvCxnSpPr>
            <p:cNvPr id="19" name="直線矢印コネクタ 18">
              <a:extLst>
                <a:ext uri="{FF2B5EF4-FFF2-40B4-BE49-F238E27FC236}">
                  <a16:creationId xmlns:a16="http://schemas.microsoft.com/office/drawing/2014/main" id="{1F0952F8-C544-4548-815D-35032F2342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25899" y="2441359"/>
              <a:ext cx="0" cy="1784413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9">
              <a:extLst>
                <a:ext uri="{FF2B5EF4-FFF2-40B4-BE49-F238E27FC236}">
                  <a16:creationId xmlns:a16="http://schemas.microsoft.com/office/drawing/2014/main" id="{6C4C8EE4-189F-408F-9CFF-D7F720EF4277}"/>
                </a:ext>
              </a:extLst>
            </p:cNvPr>
            <p:cNvSpPr txBox="1"/>
            <p:nvPr/>
          </p:nvSpPr>
          <p:spPr>
            <a:xfrm>
              <a:off x="5164019" y="2142862"/>
              <a:ext cx="2776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omic Sans MS" panose="030F0702030302020204" pitchFamily="66" charset="0"/>
                </a:rPr>
                <a:t>y</a:t>
              </a:r>
              <a:endParaRPr lang="en-GB" sz="1400" dirty="0">
                <a:latin typeface="Comic Sans MS" panose="030F0702030302020204" pitchFamily="66" charset="0"/>
              </a:endParaRPr>
            </a:p>
          </p:txBody>
        </p:sp>
        <p:sp>
          <p:nvSpPr>
            <p:cNvPr id="21" name="TextBox 10">
              <a:extLst>
                <a:ext uri="{FF2B5EF4-FFF2-40B4-BE49-F238E27FC236}">
                  <a16:creationId xmlns:a16="http://schemas.microsoft.com/office/drawing/2014/main" id="{F4A85C4D-3D82-4D3C-8202-554A86047C92}"/>
                </a:ext>
              </a:extLst>
            </p:cNvPr>
            <p:cNvSpPr txBox="1"/>
            <p:nvPr/>
          </p:nvSpPr>
          <p:spPr>
            <a:xfrm>
              <a:off x="6119215" y="3270749"/>
              <a:ext cx="2904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omic Sans MS" panose="030F0702030302020204" pitchFamily="66" charset="0"/>
                </a:rPr>
                <a:t>x</a:t>
              </a:r>
              <a:endParaRPr lang="en-GB" sz="1400" dirty="0">
                <a:latin typeface="Comic Sans MS" panose="030F0702030302020204" pitchFamily="66" charset="0"/>
              </a:endParaRPr>
            </a:p>
          </p:txBody>
        </p:sp>
        <p:cxnSp>
          <p:nvCxnSpPr>
            <p:cNvPr id="22" name="直線矢印コネクタ 21">
              <a:extLst>
                <a:ext uri="{FF2B5EF4-FFF2-40B4-BE49-F238E27FC236}">
                  <a16:creationId xmlns:a16="http://schemas.microsoft.com/office/drawing/2014/main" id="{E6580225-0284-4146-B1D4-29AC1134A2F9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5280646" y="2478350"/>
              <a:ext cx="0" cy="1784413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210D805F-9782-43D5-925A-094FEE6C1145}"/>
              </a:ext>
            </a:extLst>
          </p:cNvPr>
          <p:cNvGrpSpPr/>
          <p:nvPr/>
        </p:nvGrpSpPr>
        <p:grpSpPr>
          <a:xfrm>
            <a:off x="6821709" y="4383180"/>
            <a:ext cx="2021240" cy="2082910"/>
            <a:chOff x="4388439" y="2142862"/>
            <a:chExt cx="2021240" cy="2082910"/>
          </a:xfrm>
        </p:grpSpPr>
        <p:cxnSp>
          <p:nvCxnSpPr>
            <p:cNvPr id="24" name="直線矢印コネクタ 23">
              <a:extLst>
                <a:ext uri="{FF2B5EF4-FFF2-40B4-BE49-F238E27FC236}">
                  <a16:creationId xmlns:a16="http://schemas.microsoft.com/office/drawing/2014/main" id="{ADF7F5B8-40E3-4370-B191-66825C3DD4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25899" y="2441359"/>
              <a:ext cx="0" cy="1784413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9">
              <a:extLst>
                <a:ext uri="{FF2B5EF4-FFF2-40B4-BE49-F238E27FC236}">
                  <a16:creationId xmlns:a16="http://schemas.microsoft.com/office/drawing/2014/main" id="{3BEF4F3D-2E3A-43E8-A005-80D393DB16A5}"/>
                </a:ext>
              </a:extLst>
            </p:cNvPr>
            <p:cNvSpPr txBox="1"/>
            <p:nvPr/>
          </p:nvSpPr>
          <p:spPr>
            <a:xfrm>
              <a:off x="5164019" y="2142862"/>
              <a:ext cx="2776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omic Sans MS" panose="030F0702030302020204" pitchFamily="66" charset="0"/>
                </a:rPr>
                <a:t>y</a:t>
              </a:r>
              <a:endParaRPr lang="en-GB" sz="1400" dirty="0">
                <a:latin typeface="Comic Sans MS" panose="030F0702030302020204" pitchFamily="66" charset="0"/>
              </a:endParaRPr>
            </a:p>
          </p:txBody>
        </p:sp>
        <p:sp>
          <p:nvSpPr>
            <p:cNvPr id="26" name="TextBox 10">
              <a:extLst>
                <a:ext uri="{FF2B5EF4-FFF2-40B4-BE49-F238E27FC236}">
                  <a16:creationId xmlns:a16="http://schemas.microsoft.com/office/drawing/2014/main" id="{652DAB81-82D5-4F94-B610-A8CDA1DAF746}"/>
                </a:ext>
              </a:extLst>
            </p:cNvPr>
            <p:cNvSpPr txBox="1"/>
            <p:nvPr/>
          </p:nvSpPr>
          <p:spPr>
            <a:xfrm>
              <a:off x="6119215" y="3270749"/>
              <a:ext cx="2904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omic Sans MS" panose="030F0702030302020204" pitchFamily="66" charset="0"/>
                </a:rPr>
                <a:t>x</a:t>
              </a:r>
              <a:endParaRPr lang="en-GB" sz="1400" dirty="0">
                <a:latin typeface="Comic Sans MS" panose="030F0702030302020204" pitchFamily="66" charset="0"/>
              </a:endParaRPr>
            </a:p>
          </p:txBody>
        </p:sp>
        <p:cxnSp>
          <p:nvCxnSpPr>
            <p:cNvPr id="27" name="直線矢印コネクタ 26">
              <a:extLst>
                <a:ext uri="{FF2B5EF4-FFF2-40B4-BE49-F238E27FC236}">
                  <a16:creationId xmlns:a16="http://schemas.microsoft.com/office/drawing/2014/main" id="{20A4A444-67F2-4DFD-AE90-D1FB4397A51C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5280646" y="2478350"/>
              <a:ext cx="0" cy="1784413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E32CE1FA-04F5-41DD-B964-4900E2E431F8}"/>
              </a:ext>
            </a:extLst>
          </p:cNvPr>
          <p:cNvGrpSpPr/>
          <p:nvPr/>
        </p:nvGrpSpPr>
        <p:grpSpPr>
          <a:xfrm>
            <a:off x="4494407" y="1391616"/>
            <a:ext cx="1141017" cy="4080651"/>
            <a:chOff x="4656101" y="1633380"/>
            <a:chExt cx="1141017" cy="3355870"/>
          </a:xfrm>
        </p:grpSpPr>
        <p:sp>
          <p:nvSpPr>
            <p:cNvPr id="6" name="円弧 5">
              <a:extLst>
                <a:ext uri="{FF2B5EF4-FFF2-40B4-BE49-F238E27FC236}">
                  <a16:creationId xmlns:a16="http://schemas.microsoft.com/office/drawing/2014/main" id="{9F873EA3-0B08-4E7E-B353-DD9A19071E15}"/>
                </a:ext>
              </a:extLst>
            </p:cNvPr>
            <p:cNvSpPr/>
            <p:nvPr/>
          </p:nvSpPr>
          <p:spPr>
            <a:xfrm rot="16200000">
              <a:off x="4390008" y="3582140"/>
              <a:ext cx="1677879" cy="1136341"/>
            </a:xfrm>
            <a:prstGeom prst="arc">
              <a:avLst>
                <a:gd name="adj1" fmla="val 17725609"/>
                <a:gd name="adj2" fmla="val 0"/>
              </a:avLst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円弧 27">
              <a:extLst>
                <a:ext uri="{FF2B5EF4-FFF2-40B4-BE49-F238E27FC236}">
                  <a16:creationId xmlns:a16="http://schemas.microsoft.com/office/drawing/2014/main" id="{1DB9BA76-1B7C-406E-BBB2-348E371A18DE}"/>
                </a:ext>
              </a:extLst>
            </p:cNvPr>
            <p:cNvSpPr/>
            <p:nvPr/>
          </p:nvSpPr>
          <p:spPr>
            <a:xfrm rot="5400000">
              <a:off x="4385332" y="1904149"/>
              <a:ext cx="1677879" cy="1136341"/>
            </a:xfrm>
            <a:prstGeom prst="arc">
              <a:avLst>
                <a:gd name="adj1" fmla="val 17725609"/>
                <a:gd name="adj2" fmla="val 0"/>
              </a:avLst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18F8D463-25F1-4588-BA69-674A6C97CC0A}"/>
              </a:ext>
            </a:extLst>
          </p:cNvPr>
          <p:cNvGrpSpPr/>
          <p:nvPr/>
        </p:nvGrpSpPr>
        <p:grpSpPr>
          <a:xfrm>
            <a:off x="6881532" y="1401141"/>
            <a:ext cx="1141017" cy="4080651"/>
            <a:chOff x="4656101" y="1633380"/>
            <a:chExt cx="1141017" cy="3355870"/>
          </a:xfrm>
        </p:grpSpPr>
        <p:sp>
          <p:nvSpPr>
            <p:cNvPr id="31" name="円弧 30">
              <a:extLst>
                <a:ext uri="{FF2B5EF4-FFF2-40B4-BE49-F238E27FC236}">
                  <a16:creationId xmlns:a16="http://schemas.microsoft.com/office/drawing/2014/main" id="{B7DB7073-9595-46A0-B672-F190E0D1D52F}"/>
                </a:ext>
              </a:extLst>
            </p:cNvPr>
            <p:cNvSpPr/>
            <p:nvPr/>
          </p:nvSpPr>
          <p:spPr>
            <a:xfrm rot="16200000">
              <a:off x="4390008" y="3582140"/>
              <a:ext cx="1677879" cy="1136341"/>
            </a:xfrm>
            <a:prstGeom prst="arc">
              <a:avLst>
                <a:gd name="adj1" fmla="val 17725609"/>
                <a:gd name="adj2" fmla="val 0"/>
              </a:avLst>
            </a:prstGeom>
            <a:ln w="317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円弧 31">
              <a:extLst>
                <a:ext uri="{FF2B5EF4-FFF2-40B4-BE49-F238E27FC236}">
                  <a16:creationId xmlns:a16="http://schemas.microsoft.com/office/drawing/2014/main" id="{41C4EF39-83B3-41E1-9D11-9C06E8E537FA}"/>
                </a:ext>
              </a:extLst>
            </p:cNvPr>
            <p:cNvSpPr/>
            <p:nvPr/>
          </p:nvSpPr>
          <p:spPr>
            <a:xfrm rot="5400000">
              <a:off x="4385332" y="1904149"/>
              <a:ext cx="1677879" cy="1136341"/>
            </a:xfrm>
            <a:prstGeom prst="arc">
              <a:avLst>
                <a:gd name="adj1" fmla="val 17725609"/>
                <a:gd name="adj2" fmla="val 0"/>
              </a:avLst>
            </a:prstGeom>
            <a:ln w="317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AA6911D8-988B-4296-95A6-3D0F008209AD}"/>
                  </a:ext>
                </a:extLst>
              </p:cNvPr>
              <p:cNvSpPr txBox="1"/>
              <p:nvPr/>
            </p:nvSpPr>
            <p:spPr>
              <a:xfrm>
                <a:off x="5132669" y="2368858"/>
                <a:ext cx="95769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AA6911D8-988B-4296-95A6-3D0F008209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2669" y="2368858"/>
                <a:ext cx="957698" cy="307777"/>
              </a:xfrm>
              <a:prstGeom prst="rect">
                <a:avLst/>
              </a:prstGeom>
              <a:blipFill>
                <a:blip r:embed="rId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1C26F1EA-9430-4F1B-B6B2-664A28617C73}"/>
                  </a:ext>
                </a:extLst>
              </p:cNvPr>
              <p:cNvSpPr txBox="1"/>
              <p:nvPr/>
            </p:nvSpPr>
            <p:spPr>
              <a:xfrm>
                <a:off x="7767444" y="2378383"/>
                <a:ext cx="12795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b="1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1C26F1EA-9430-4F1B-B6B2-664A28617C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7444" y="2378383"/>
                <a:ext cx="1279517" cy="307777"/>
              </a:xfrm>
              <a:prstGeom prst="rect">
                <a:avLst/>
              </a:prstGeom>
              <a:blipFill>
                <a:blip r:embed="rId6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A0A7C393-2EC5-4B01-8687-7385D9408374}"/>
              </a:ext>
            </a:extLst>
          </p:cNvPr>
          <p:cNvSpPr/>
          <p:nvPr/>
        </p:nvSpPr>
        <p:spPr>
          <a:xfrm>
            <a:off x="4812622" y="4752974"/>
            <a:ext cx="950003" cy="1083283"/>
          </a:xfrm>
          <a:custGeom>
            <a:avLst/>
            <a:gdLst>
              <a:gd name="connsiteX0" fmla="*/ 0 w 1278384"/>
              <a:gd name="connsiteY0" fmla="*/ 8877 h 2183929"/>
              <a:gd name="connsiteX1" fmla="*/ 53266 w 1278384"/>
              <a:gd name="connsiteY1" fmla="*/ 408373 h 2183929"/>
              <a:gd name="connsiteX2" fmla="*/ 248575 w 1278384"/>
              <a:gd name="connsiteY2" fmla="*/ 1393794 h 2183929"/>
              <a:gd name="connsiteX3" fmla="*/ 443883 w 1278384"/>
              <a:gd name="connsiteY3" fmla="*/ 1970842 h 2183929"/>
              <a:gd name="connsiteX4" fmla="*/ 639192 w 1278384"/>
              <a:gd name="connsiteY4" fmla="*/ 2183907 h 2183929"/>
              <a:gd name="connsiteX5" fmla="*/ 843378 w 1278384"/>
              <a:gd name="connsiteY5" fmla="*/ 1979720 h 2183929"/>
              <a:gd name="connsiteX6" fmla="*/ 1047565 w 1278384"/>
              <a:gd name="connsiteY6" fmla="*/ 1384916 h 2183929"/>
              <a:gd name="connsiteX7" fmla="*/ 1233996 w 1278384"/>
              <a:gd name="connsiteY7" fmla="*/ 408373 h 2183929"/>
              <a:gd name="connsiteX8" fmla="*/ 1278384 w 1278384"/>
              <a:gd name="connsiteY8" fmla="*/ 0 h 2183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8384" h="2183929">
                <a:moveTo>
                  <a:pt x="0" y="8877"/>
                </a:moveTo>
                <a:cubicBezTo>
                  <a:pt x="5918" y="93215"/>
                  <a:pt x="11837" y="177554"/>
                  <a:pt x="53266" y="408373"/>
                </a:cubicBezTo>
                <a:cubicBezTo>
                  <a:pt x="94695" y="639193"/>
                  <a:pt x="183472" y="1133383"/>
                  <a:pt x="248575" y="1393794"/>
                </a:cubicBezTo>
                <a:cubicBezTo>
                  <a:pt x="313678" y="1654205"/>
                  <a:pt x="378780" y="1839157"/>
                  <a:pt x="443883" y="1970842"/>
                </a:cubicBezTo>
                <a:cubicBezTo>
                  <a:pt x="508986" y="2102528"/>
                  <a:pt x="572610" y="2182427"/>
                  <a:pt x="639192" y="2183907"/>
                </a:cubicBezTo>
                <a:cubicBezTo>
                  <a:pt x="705774" y="2185387"/>
                  <a:pt x="775316" y="2112885"/>
                  <a:pt x="843378" y="1979720"/>
                </a:cubicBezTo>
                <a:cubicBezTo>
                  <a:pt x="911440" y="1846555"/>
                  <a:pt x="982462" y="1646807"/>
                  <a:pt x="1047565" y="1384916"/>
                </a:cubicBezTo>
                <a:cubicBezTo>
                  <a:pt x="1112668" y="1123025"/>
                  <a:pt x="1195526" y="639192"/>
                  <a:pt x="1233996" y="408373"/>
                </a:cubicBezTo>
                <a:cubicBezTo>
                  <a:pt x="1272466" y="177554"/>
                  <a:pt x="1275425" y="88777"/>
                  <a:pt x="1278384" y="0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385DDFE5-3C4D-42C1-8C75-B5F7718D2B88}"/>
              </a:ext>
            </a:extLst>
          </p:cNvPr>
          <p:cNvSpPr/>
          <p:nvPr/>
        </p:nvSpPr>
        <p:spPr>
          <a:xfrm>
            <a:off x="7171172" y="4743449"/>
            <a:ext cx="950003" cy="1083283"/>
          </a:xfrm>
          <a:custGeom>
            <a:avLst/>
            <a:gdLst>
              <a:gd name="connsiteX0" fmla="*/ 0 w 1278384"/>
              <a:gd name="connsiteY0" fmla="*/ 8877 h 2183929"/>
              <a:gd name="connsiteX1" fmla="*/ 53266 w 1278384"/>
              <a:gd name="connsiteY1" fmla="*/ 408373 h 2183929"/>
              <a:gd name="connsiteX2" fmla="*/ 248575 w 1278384"/>
              <a:gd name="connsiteY2" fmla="*/ 1393794 h 2183929"/>
              <a:gd name="connsiteX3" fmla="*/ 443883 w 1278384"/>
              <a:gd name="connsiteY3" fmla="*/ 1970842 h 2183929"/>
              <a:gd name="connsiteX4" fmla="*/ 639192 w 1278384"/>
              <a:gd name="connsiteY4" fmla="*/ 2183907 h 2183929"/>
              <a:gd name="connsiteX5" fmla="*/ 843378 w 1278384"/>
              <a:gd name="connsiteY5" fmla="*/ 1979720 h 2183929"/>
              <a:gd name="connsiteX6" fmla="*/ 1047565 w 1278384"/>
              <a:gd name="connsiteY6" fmla="*/ 1384916 h 2183929"/>
              <a:gd name="connsiteX7" fmla="*/ 1233996 w 1278384"/>
              <a:gd name="connsiteY7" fmla="*/ 408373 h 2183929"/>
              <a:gd name="connsiteX8" fmla="*/ 1278384 w 1278384"/>
              <a:gd name="connsiteY8" fmla="*/ 0 h 2183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8384" h="2183929">
                <a:moveTo>
                  <a:pt x="0" y="8877"/>
                </a:moveTo>
                <a:cubicBezTo>
                  <a:pt x="5918" y="93215"/>
                  <a:pt x="11837" y="177554"/>
                  <a:pt x="53266" y="408373"/>
                </a:cubicBezTo>
                <a:cubicBezTo>
                  <a:pt x="94695" y="639193"/>
                  <a:pt x="183472" y="1133383"/>
                  <a:pt x="248575" y="1393794"/>
                </a:cubicBezTo>
                <a:cubicBezTo>
                  <a:pt x="313678" y="1654205"/>
                  <a:pt x="378780" y="1839157"/>
                  <a:pt x="443883" y="1970842"/>
                </a:cubicBezTo>
                <a:cubicBezTo>
                  <a:pt x="508986" y="2102528"/>
                  <a:pt x="572610" y="2182427"/>
                  <a:pt x="639192" y="2183907"/>
                </a:cubicBezTo>
                <a:cubicBezTo>
                  <a:pt x="705774" y="2185387"/>
                  <a:pt x="775316" y="2112885"/>
                  <a:pt x="843378" y="1979720"/>
                </a:cubicBezTo>
                <a:cubicBezTo>
                  <a:pt x="911440" y="1846555"/>
                  <a:pt x="982462" y="1646807"/>
                  <a:pt x="1047565" y="1384916"/>
                </a:cubicBezTo>
                <a:cubicBezTo>
                  <a:pt x="1112668" y="1123025"/>
                  <a:pt x="1195526" y="639192"/>
                  <a:pt x="1233996" y="408373"/>
                </a:cubicBezTo>
                <a:cubicBezTo>
                  <a:pt x="1272466" y="177554"/>
                  <a:pt x="1275425" y="88777"/>
                  <a:pt x="1278384" y="0"/>
                </a:cubicBezTo>
              </a:path>
            </a:pathLst>
          </a:cu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990D8561-7AFF-4C60-919A-9E31B1A90349}"/>
                  </a:ext>
                </a:extLst>
              </p:cNvPr>
              <p:cNvSpPr txBox="1"/>
              <p:nvPr/>
            </p:nvSpPr>
            <p:spPr>
              <a:xfrm>
                <a:off x="5285069" y="4464358"/>
                <a:ext cx="9785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990D8561-7AFF-4C60-919A-9E31B1A903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5069" y="4464358"/>
                <a:ext cx="978538" cy="307777"/>
              </a:xfrm>
              <a:prstGeom prst="rect">
                <a:avLst/>
              </a:prstGeom>
              <a:blipFill>
                <a:blip r:embed="rId7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4E137B08-93BD-45F3-94F9-966C991428B7}"/>
                  </a:ext>
                </a:extLst>
              </p:cNvPr>
              <p:cNvSpPr txBox="1"/>
              <p:nvPr/>
            </p:nvSpPr>
            <p:spPr>
              <a:xfrm>
                <a:off x="7843644" y="4435783"/>
                <a:ext cx="130035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US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b="1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4E137B08-93BD-45F3-94F9-966C991428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3644" y="4435783"/>
                <a:ext cx="1300356" cy="307777"/>
              </a:xfrm>
              <a:prstGeom prst="rect">
                <a:avLst/>
              </a:prstGeom>
              <a:blipFill>
                <a:blip r:embed="rId8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9D140B93-58ED-4222-9248-E978E2C8C714}"/>
              </a:ext>
            </a:extLst>
          </p:cNvPr>
          <p:cNvSpPr txBox="1"/>
          <p:nvPr/>
        </p:nvSpPr>
        <p:spPr>
          <a:xfrm>
            <a:off x="4695825" y="1724025"/>
            <a:ext cx="34708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So both will be translated 1 unit left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10D87CAB-3A82-4C3F-8649-8876EA8DC20F}"/>
                  </a:ext>
                </a:extLst>
              </p:cNvPr>
              <p:cNvSpPr txBox="1"/>
              <p:nvPr/>
            </p:nvSpPr>
            <p:spPr>
              <a:xfrm>
                <a:off x="4790416" y="3411430"/>
                <a:ext cx="37061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10D87CAB-3A82-4C3F-8649-8876EA8DC2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0416" y="3411430"/>
                <a:ext cx="370614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A16D576A-86CD-4585-BA44-CF9FC24399E7}"/>
                  </a:ext>
                </a:extLst>
              </p:cNvPr>
              <p:cNvSpPr txBox="1"/>
              <p:nvPr/>
            </p:nvSpPr>
            <p:spPr>
              <a:xfrm>
                <a:off x="7205956" y="3393196"/>
                <a:ext cx="50526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1400" b="1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A16D576A-86CD-4585-BA44-CF9FC24399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5956" y="3393196"/>
                <a:ext cx="505267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217D2CE2-4E19-4A6F-95A7-E15AD495B71D}"/>
                  </a:ext>
                </a:extLst>
              </p:cNvPr>
              <p:cNvSpPr txBox="1"/>
              <p:nvPr/>
            </p:nvSpPr>
            <p:spPr>
              <a:xfrm>
                <a:off x="7400266" y="3116155"/>
                <a:ext cx="37061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1400" b="1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217D2CE2-4E19-4A6F-95A7-E15AD495B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0266" y="3116155"/>
                <a:ext cx="370614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79499AD3-E3AA-41F0-B5B8-9DF82DED739C}"/>
                  </a:ext>
                </a:extLst>
              </p:cNvPr>
              <p:cNvSpPr txBox="1"/>
              <p:nvPr/>
            </p:nvSpPr>
            <p:spPr>
              <a:xfrm>
                <a:off x="4771366" y="5564080"/>
                <a:ext cx="37061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79499AD3-E3AA-41F0-B5B8-9DF82DED73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366" y="5564080"/>
                <a:ext cx="370614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9D941DA6-269E-4498-B754-16E977BA507E}"/>
                  </a:ext>
                </a:extLst>
              </p:cNvPr>
              <p:cNvSpPr txBox="1"/>
              <p:nvPr/>
            </p:nvSpPr>
            <p:spPr>
              <a:xfrm>
                <a:off x="5390491" y="5573605"/>
                <a:ext cx="37061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9D941DA6-269E-4498-B754-16E977BA5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0491" y="5573605"/>
                <a:ext cx="370614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AC643541-9C01-4F02-9FEC-3E3E0647DC2D}"/>
                  </a:ext>
                </a:extLst>
              </p:cNvPr>
              <p:cNvSpPr txBox="1"/>
              <p:nvPr/>
            </p:nvSpPr>
            <p:spPr>
              <a:xfrm>
                <a:off x="7076416" y="5564080"/>
                <a:ext cx="50526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1400" b="1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AC643541-9C01-4F02-9FEC-3E3E0647DC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6416" y="5564080"/>
                <a:ext cx="505267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F6EC32FF-58FB-48AF-B3C3-6B37DA73346A}"/>
                  </a:ext>
                </a:extLst>
              </p:cNvPr>
              <p:cNvSpPr txBox="1"/>
              <p:nvPr/>
            </p:nvSpPr>
            <p:spPr>
              <a:xfrm>
                <a:off x="7743166" y="5564080"/>
                <a:ext cx="37061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1400" b="1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F6EC32FF-58FB-48AF-B3C3-6B37DA7334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3166" y="5564080"/>
                <a:ext cx="370614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4">
                <a:extLst>
                  <a:ext uri="{FF2B5EF4-FFF2-40B4-BE49-F238E27FC236}">
                    <a16:creationId xmlns:a16="http://schemas.microsoft.com/office/drawing/2014/main" id="{AC643541-9C01-4F02-9FEC-3E3E0647DC2D}"/>
                  </a:ext>
                </a:extLst>
              </p:cNvPr>
              <p:cNvSpPr txBox="1"/>
              <p:nvPr/>
            </p:nvSpPr>
            <p:spPr>
              <a:xfrm>
                <a:off x="7272359" y="5760023"/>
                <a:ext cx="50526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1400" b="1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7" name="テキスト ボックス 44">
                <a:extLst>
                  <a:ext uri="{FF2B5EF4-FFF2-40B4-BE49-F238E27FC236}">
                    <a16:creationId xmlns:a16="http://schemas.microsoft.com/office/drawing/2014/main" id="{AC643541-9C01-4F02-9FEC-3E3E0647DC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2359" y="5760023"/>
                <a:ext cx="505267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884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3" grpId="0"/>
      <p:bldP spid="34" grpId="0"/>
      <p:bldP spid="35" grpId="0" animBg="1"/>
      <p:bldP spid="36" grpId="0" animBg="1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Graphs and Transformations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789933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can transform the graph of a function by altering the function itself. The first type is the translation of a graph.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As a general rule: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The graph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is a translation of the graph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by the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The graph of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is a translation of the graph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by the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789933" cy="4776787"/>
              </a:xfrm>
              <a:blipFill>
                <a:blip r:embed="rId2"/>
                <a:stretch>
                  <a:fillRect t="-766" r="-1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4E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2" descr="https://upload.wikimedia.org/wikipedia/en/8/80/ST_diagram_of_N2_01.jpg">
            <a:extLst>
              <a:ext uri="{FF2B5EF4-FFF2-40B4-BE49-F238E27FC236}">
                <a16:creationId xmlns:a16="http://schemas.microsoft.com/office/drawing/2014/main" id="{3E936C3C-6513-48A1-8D19-639F5B355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794" y="25003"/>
            <a:ext cx="1067494" cy="80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B0FBBFE3-6390-4640-B68C-E92FEB8B0B04}"/>
                  </a:ext>
                </a:extLst>
              </p:cNvPr>
              <p:cNvSpPr txBox="1"/>
              <p:nvPr/>
            </p:nvSpPr>
            <p:spPr>
              <a:xfrm>
                <a:off x="4288442" y="1318642"/>
                <a:ext cx="4602061" cy="828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Comic Sans MS" panose="030F0702030302020204" pitchFamily="66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, sketch the curve with equation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, stating the equations of any asymptotes and intersections with the axes</a:t>
                </a: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B0FBBFE3-6390-4640-B68C-E92FEB8B0B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8442" y="1318642"/>
                <a:ext cx="4602061" cy="828560"/>
              </a:xfrm>
              <a:prstGeom prst="rect">
                <a:avLst/>
              </a:prstGeom>
              <a:blipFill>
                <a:blip r:embed="rId4"/>
                <a:stretch>
                  <a:fillRect l="-397" r="-1457" b="-66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F7A0CCCD-5212-4C91-B7BE-D60E43C04AAD}"/>
              </a:ext>
            </a:extLst>
          </p:cNvPr>
          <p:cNvCxnSpPr>
            <a:cxnSpLocks/>
          </p:cNvCxnSpPr>
          <p:nvPr/>
        </p:nvCxnSpPr>
        <p:spPr>
          <a:xfrm flipV="1">
            <a:off x="6593060" y="2415851"/>
            <a:ext cx="0" cy="4321628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D80456B1-F4D9-49F8-BB39-729E78FECC80}"/>
              </a:ext>
            </a:extLst>
          </p:cNvPr>
          <p:cNvCxnSpPr>
            <a:cxnSpLocks/>
          </p:cNvCxnSpPr>
          <p:nvPr/>
        </p:nvCxnSpPr>
        <p:spPr>
          <a:xfrm rot="5400000" flipV="1">
            <a:off x="6638928" y="2443964"/>
            <a:ext cx="0" cy="4321628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9">
            <a:extLst>
              <a:ext uri="{FF2B5EF4-FFF2-40B4-BE49-F238E27FC236}">
                <a16:creationId xmlns:a16="http://schemas.microsoft.com/office/drawing/2014/main" id="{BD57748A-2670-47F6-A855-C51CE4F7178A}"/>
              </a:ext>
            </a:extLst>
          </p:cNvPr>
          <p:cNvSpPr txBox="1"/>
          <p:nvPr/>
        </p:nvSpPr>
        <p:spPr>
          <a:xfrm>
            <a:off x="6522303" y="2187251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y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33" name="TextBox 10">
            <a:extLst>
              <a:ext uri="{FF2B5EF4-FFF2-40B4-BE49-F238E27FC236}">
                <a16:creationId xmlns:a16="http://schemas.microsoft.com/office/drawing/2014/main" id="{B29193AB-85AB-4B28-AA17-86BFB2B7E3E9}"/>
              </a:ext>
            </a:extLst>
          </p:cNvPr>
          <p:cNvSpPr txBox="1"/>
          <p:nvPr/>
        </p:nvSpPr>
        <p:spPr>
          <a:xfrm>
            <a:off x="8764760" y="4451480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x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34" name="円弧 33">
            <a:extLst>
              <a:ext uri="{FF2B5EF4-FFF2-40B4-BE49-F238E27FC236}">
                <a16:creationId xmlns:a16="http://schemas.microsoft.com/office/drawing/2014/main" id="{75EC8D75-80E9-4108-9BA3-149196D1126D}"/>
              </a:ext>
            </a:extLst>
          </p:cNvPr>
          <p:cNvSpPr/>
          <p:nvPr/>
        </p:nvSpPr>
        <p:spPr>
          <a:xfrm>
            <a:off x="2057399" y="4772025"/>
            <a:ext cx="4352926" cy="4457700"/>
          </a:xfrm>
          <a:prstGeom prst="arc">
            <a:avLst>
              <a:gd name="adj1" fmla="val 16669544"/>
              <a:gd name="adj2" fmla="val 21143067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円弧 34">
            <a:extLst>
              <a:ext uri="{FF2B5EF4-FFF2-40B4-BE49-F238E27FC236}">
                <a16:creationId xmlns:a16="http://schemas.microsoft.com/office/drawing/2014/main" id="{7CBA2086-4E2B-4475-883D-524EB2D38288}"/>
              </a:ext>
            </a:extLst>
          </p:cNvPr>
          <p:cNvSpPr/>
          <p:nvPr/>
        </p:nvSpPr>
        <p:spPr>
          <a:xfrm rot="10800000">
            <a:off x="6715124" y="0"/>
            <a:ext cx="4352926" cy="4457700"/>
          </a:xfrm>
          <a:prstGeom prst="arc">
            <a:avLst>
              <a:gd name="adj1" fmla="val 16669544"/>
              <a:gd name="adj2" fmla="val 21143067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円弧 35">
            <a:extLst>
              <a:ext uri="{FF2B5EF4-FFF2-40B4-BE49-F238E27FC236}">
                <a16:creationId xmlns:a16="http://schemas.microsoft.com/office/drawing/2014/main" id="{F322C74C-7090-4866-96B0-6343D34D78E4}"/>
              </a:ext>
            </a:extLst>
          </p:cNvPr>
          <p:cNvSpPr/>
          <p:nvPr/>
        </p:nvSpPr>
        <p:spPr>
          <a:xfrm rot="10800000">
            <a:off x="6715124" y="-295275"/>
            <a:ext cx="4352926" cy="4457700"/>
          </a:xfrm>
          <a:prstGeom prst="arc">
            <a:avLst>
              <a:gd name="adj1" fmla="val 16669544"/>
              <a:gd name="adj2" fmla="val 21143067"/>
            </a:avLst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円弧 36">
            <a:extLst>
              <a:ext uri="{FF2B5EF4-FFF2-40B4-BE49-F238E27FC236}">
                <a16:creationId xmlns:a16="http://schemas.microsoft.com/office/drawing/2014/main" id="{DC428684-5F47-4B4A-A7D3-F6D5992B65E7}"/>
              </a:ext>
            </a:extLst>
          </p:cNvPr>
          <p:cNvSpPr/>
          <p:nvPr/>
        </p:nvSpPr>
        <p:spPr>
          <a:xfrm>
            <a:off x="2047874" y="4381500"/>
            <a:ext cx="4352926" cy="4457700"/>
          </a:xfrm>
          <a:prstGeom prst="arc">
            <a:avLst>
              <a:gd name="adj1" fmla="val 16669544"/>
              <a:gd name="adj2" fmla="val 21143067"/>
            </a:avLst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3173A95F-84A8-487A-B983-4DC6920AA62A}"/>
                  </a:ext>
                </a:extLst>
              </p:cNvPr>
              <p:cNvSpPr txBox="1"/>
              <p:nvPr/>
            </p:nvSpPr>
            <p:spPr>
              <a:xfrm>
                <a:off x="5313644" y="6188383"/>
                <a:ext cx="97052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3173A95F-84A8-487A-B983-4DC6920AA6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3644" y="6188383"/>
                <a:ext cx="970522" cy="307777"/>
              </a:xfrm>
              <a:prstGeom prst="rect">
                <a:avLst/>
              </a:prstGeom>
              <a:blipFill>
                <a:blip r:embed="rId5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8FD41158-065C-49C6-9D2E-E3E72059BB62}"/>
                  </a:ext>
                </a:extLst>
              </p:cNvPr>
              <p:cNvSpPr txBox="1"/>
              <p:nvPr/>
            </p:nvSpPr>
            <p:spPr>
              <a:xfrm>
                <a:off x="6513794" y="6055033"/>
                <a:ext cx="12938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𝒉</m:t>
                      </m:r>
                      <m:d>
                        <m:dPr>
                          <m:ctrlPr>
                            <a:rPr lang="en-US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1400" b="1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8FD41158-065C-49C6-9D2E-E3E72059BB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3794" y="6055033"/>
                <a:ext cx="1293880" cy="307777"/>
              </a:xfrm>
              <a:prstGeom prst="rect">
                <a:avLst/>
              </a:prstGeom>
              <a:blipFill>
                <a:blip r:embed="rId6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1A9C3DC9-18CA-409D-9C2C-E7F53265ADD5}"/>
              </a:ext>
            </a:extLst>
          </p:cNvPr>
          <p:cNvCxnSpPr/>
          <p:nvPr/>
        </p:nvCxnSpPr>
        <p:spPr>
          <a:xfrm>
            <a:off x="4495800" y="4267200"/>
            <a:ext cx="4210050" cy="0"/>
          </a:xfrm>
          <a:prstGeom prst="line">
            <a:avLst/>
          </a:prstGeom>
          <a:ln w="1905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29E0DED3-8404-4500-B63D-787BA1C1DE4C}"/>
                  </a:ext>
                </a:extLst>
              </p:cNvPr>
              <p:cNvSpPr txBox="1"/>
              <p:nvPr/>
            </p:nvSpPr>
            <p:spPr>
              <a:xfrm>
                <a:off x="3856319" y="4092883"/>
                <a:ext cx="7124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1400" b="1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29E0DED3-8404-4500-B63D-787BA1C1DE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6319" y="4092883"/>
                <a:ext cx="712438" cy="307777"/>
              </a:xfrm>
              <a:prstGeom prst="rect">
                <a:avLst/>
              </a:prstGeom>
              <a:blipFill>
                <a:blip r:embed="rId7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645EA21D-B92C-4A6A-AFC6-159D5CBB6A8B}"/>
                  </a:ext>
                </a:extLst>
              </p:cNvPr>
              <p:cNvSpPr txBox="1"/>
              <p:nvPr/>
            </p:nvSpPr>
            <p:spPr>
              <a:xfrm>
                <a:off x="6008969" y="2178358"/>
                <a:ext cx="7124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sz="1400" b="1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645EA21D-B92C-4A6A-AFC6-159D5CBB6A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8969" y="2178358"/>
                <a:ext cx="712438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A89B169A-F9F8-428B-870F-0E1C2D2557B7}"/>
              </a:ext>
            </a:extLst>
          </p:cNvPr>
          <p:cNvSpPr txBox="1"/>
          <p:nvPr/>
        </p:nvSpPr>
        <p:spPr>
          <a:xfrm>
            <a:off x="209551" y="5095875"/>
            <a:ext cx="33909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Remember to include the asymptotes and their equations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US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You can calculate the value of x at the intersection. Consider the actual equation of the blue line…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EC2180C2-4252-4572-96FD-1E7E5211DD56}"/>
              </a:ext>
            </a:extLst>
          </p:cNvPr>
          <p:cNvSpPr/>
          <p:nvPr/>
        </p:nvSpPr>
        <p:spPr>
          <a:xfrm>
            <a:off x="5257800" y="1323975"/>
            <a:ext cx="733425" cy="35242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3BC9BA03-6C01-43F1-83FE-17B0ADB9D203}"/>
              </a:ext>
            </a:extLst>
          </p:cNvPr>
          <p:cNvSpPr/>
          <p:nvPr/>
        </p:nvSpPr>
        <p:spPr>
          <a:xfrm>
            <a:off x="4676775" y="1676400"/>
            <a:ext cx="714375" cy="21907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EE81BE60-61E7-4B42-BC46-8593024419C9}"/>
                  </a:ext>
                </a:extLst>
              </p:cNvPr>
              <p:cNvSpPr txBox="1"/>
              <p:nvPr/>
            </p:nvSpPr>
            <p:spPr>
              <a:xfrm>
                <a:off x="6561419" y="5950258"/>
                <a:ext cx="1034257" cy="4970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en-US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1400" b="1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EE81BE60-61E7-4B42-BC46-8593024419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1419" y="5950258"/>
                <a:ext cx="1034257" cy="49705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724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2" grpId="0"/>
      <p:bldP spid="33" grpId="0"/>
      <p:bldP spid="34" grpId="0" animBg="1"/>
      <p:bldP spid="34" grpId="1" animBg="1"/>
      <p:bldP spid="35" grpId="0" animBg="1"/>
      <p:bldP spid="35" grpId="1" animBg="1"/>
      <p:bldP spid="36" grpId="0" animBg="1"/>
      <p:bldP spid="37" grpId="0" animBg="1"/>
      <p:bldP spid="38" grpId="0"/>
      <p:bldP spid="38" grpId="1"/>
      <p:bldP spid="39" grpId="0"/>
      <p:bldP spid="39" grpId="1"/>
      <p:bldP spid="42" grpId="0"/>
      <p:bldP spid="43" grpId="0"/>
      <p:bldP spid="45" grpId="0" animBg="1"/>
      <p:bldP spid="46" grpId="0" animBg="1"/>
      <p:bldP spid="4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Graphs and Transformations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789933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can transform the graph of a function by altering the function itself. The first type is the translation of a graph.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As a general rule: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The graph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is a translation of the graph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by the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The graph of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is a translation of the graph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by the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789933" cy="4776787"/>
              </a:xfrm>
              <a:blipFill>
                <a:blip r:embed="rId2"/>
                <a:stretch>
                  <a:fillRect t="-766" r="-1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4E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2" descr="https://upload.wikimedia.org/wikipedia/en/8/80/ST_diagram_of_N2_01.jpg">
            <a:extLst>
              <a:ext uri="{FF2B5EF4-FFF2-40B4-BE49-F238E27FC236}">
                <a16:creationId xmlns:a16="http://schemas.microsoft.com/office/drawing/2014/main" id="{3E936C3C-6513-48A1-8D19-639F5B355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794" y="25003"/>
            <a:ext cx="1067494" cy="80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B0FBBFE3-6390-4640-B68C-E92FEB8B0B04}"/>
                  </a:ext>
                </a:extLst>
              </p:cNvPr>
              <p:cNvSpPr txBox="1"/>
              <p:nvPr/>
            </p:nvSpPr>
            <p:spPr>
              <a:xfrm>
                <a:off x="4288442" y="1318642"/>
                <a:ext cx="4602061" cy="828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Comic Sans MS" panose="030F0702030302020204" pitchFamily="66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, sketch the curve with equation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, stating the equations of any asymptotes and intersections with the axes</a:t>
                </a: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B0FBBFE3-6390-4640-B68C-E92FEB8B0B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8442" y="1318642"/>
                <a:ext cx="4602061" cy="828560"/>
              </a:xfrm>
              <a:prstGeom prst="rect">
                <a:avLst/>
              </a:prstGeom>
              <a:blipFill>
                <a:blip r:embed="rId4"/>
                <a:stretch>
                  <a:fillRect l="-397" r="-1457" b="-66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F7A0CCCD-5212-4C91-B7BE-D60E43C04AAD}"/>
              </a:ext>
            </a:extLst>
          </p:cNvPr>
          <p:cNvCxnSpPr>
            <a:cxnSpLocks/>
          </p:cNvCxnSpPr>
          <p:nvPr/>
        </p:nvCxnSpPr>
        <p:spPr>
          <a:xfrm flipV="1">
            <a:off x="6593060" y="2415851"/>
            <a:ext cx="0" cy="4321628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D80456B1-F4D9-49F8-BB39-729E78FECC80}"/>
              </a:ext>
            </a:extLst>
          </p:cNvPr>
          <p:cNvCxnSpPr>
            <a:cxnSpLocks/>
          </p:cNvCxnSpPr>
          <p:nvPr/>
        </p:nvCxnSpPr>
        <p:spPr>
          <a:xfrm rot="5400000" flipV="1">
            <a:off x="6638928" y="2443964"/>
            <a:ext cx="0" cy="4321628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9">
            <a:extLst>
              <a:ext uri="{FF2B5EF4-FFF2-40B4-BE49-F238E27FC236}">
                <a16:creationId xmlns:a16="http://schemas.microsoft.com/office/drawing/2014/main" id="{BD57748A-2670-47F6-A855-C51CE4F7178A}"/>
              </a:ext>
            </a:extLst>
          </p:cNvPr>
          <p:cNvSpPr txBox="1"/>
          <p:nvPr/>
        </p:nvSpPr>
        <p:spPr>
          <a:xfrm>
            <a:off x="6522303" y="2187251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y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33" name="TextBox 10">
            <a:extLst>
              <a:ext uri="{FF2B5EF4-FFF2-40B4-BE49-F238E27FC236}">
                <a16:creationId xmlns:a16="http://schemas.microsoft.com/office/drawing/2014/main" id="{B29193AB-85AB-4B28-AA17-86BFB2B7E3E9}"/>
              </a:ext>
            </a:extLst>
          </p:cNvPr>
          <p:cNvSpPr txBox="1"/>
          <p:nvPr/>
        </p:nvSpPr>
        <p:spPr>
          <a:xfrm>
            <a:off x="8764760" y="4451480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x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36" name="円弧 35">
            <a:extLst>
              <a:ext uri="{FF2B5EF4-FFF2-40B4-BE49-F238E27FC236}">
                <a16:creationId xmlns:a16="http://schemas.microsoft.com/office/drawing/2014/main" id="{F322C74C-7090-4866-96B0-6343D34D78E4}"/>
              </a:ext>
            </a:extLst>
          </p:cNvPr>
          <p:cNvSpPr/>
          <p:nvPr/>
        </p:nvSpPr>
        <p:spPr>
          <a:xfrm rot="10800000">
            <a:off x="6715124" y="-295275"/>
            <a:ext cx="4352926" cy="4457700"/>
          </a:xfrm>
          <a:prstGeom prst="arc">
            <a:avLst>
              <a:gd name="adj1" fmla="val 16669544"/>
              <a:gd name="adj2" fmla="val 21143067"/>
            </a:avLst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円弧 36">
            <a:extLst>
              <a:ext uri="{FF2B5EF4-FFF2-40B4-BE49-F238E27FC236}">
                <a16:creationId xmlns:a16="http://schemas.microsoft.com/office/drawing/2014/main" id="{DC428684-5F47-4B4A-A7D3-F6D5992B65E7}"/>
              </a:ext>
            </a:extLst>
          </p:cNvPr>
          <p:cNvSpPr/>
          <p:nvPr/>
        </p:nvSpPr>
        <p:spPr>
          <a:xfrm>
            <a:off x="2047874" y="4381500"/>
            <a:ext cx="4352926" cy="4457700"/>
          </a:xfrm>
          <a:prstGeom prst="arc">
            <a:avLst>
              <a:gd name="adj1" fmla="val 16669544"/>
              <a:gd name="adj2" fmla="val 21143067"/>
            </a:avLst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1A9C3DC9-18CA-409D-9C2C-E7F53265ADD5}"/>
              </a:ext>
            </a:extLst>
          </p:cNvPr>
          <p:cNvCxnSpPr/>
          <p:nvPr/>
        </p:nvCxnSpPr>
        <p:spPr>
          <a:xfrm>
            <a:off x="4495800" y="4267200"/>
            <a:ext cx="4210050" cy="0"/>
          </a:xfrm>
          <a:prstGeom prst="line">
            <a:avLst/>
          </a:prstGeom>
          <a:ln w="1905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29E0DED3-8404-4500-B63D-787BA1C1DE4C}"/>
                  </a:ext>
                </a:extLst>
              </p:cNvPr>
              <p:cNvSpPr txBox="1"/>
              <p:nvPr/>
            </p:nvSpPr>
            <p:spPr>
              <a:xfrm>
                <a:off x="3856319" y="4092883"/>
                <a:ext cx="7124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1400" b="1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29E0DED3-8404-4500-B63D-787BA1C1DE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6319" y="4092883"/>
                <a:ext cx="712438" cy="307777"/>
              </a:xfrm>
              <a:prstGeom prst="rect">
                <a:avLst/>
              </a:prstGeom>
              <a:blipFill>
                <a:blip r:embed="rId5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645EA21D-B92C-4A6A-AFC6-159D5CBB6A8B}"/>
                  </a:ext>
                </a:extLst>
              </p:cNvPr>
              <p:cNvSpPr txBox="1"/>
              <p:nvPr/>
            </p:nvSpPr>
            <p:spPr>
              <a:xfrm>
                <a:off x="6008969" y="2178358"/>
                <a:ext cx="7124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sz="1400" b="1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645EA21D-B92C-4A6A-AFC6-159D5CBB6A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8969" y="2178358"/>
                <a:ext cx="712438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415571CA-7799-4411-8F0D-C3327CF3C000}"/>
                  </a:ext>
                </a:extLst>
              </p:cNvPr>
              <p:cNvSpPr txBox="1"/>
              <p:nvPr/>
            </p:nvSpPr>
            <p:spPr>
              <a:xfrm>
                <a:off x="6561419" y="5950258"/>
                <a:ext cx="1034257" cy="4970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en-US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1400" b="1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415571CA-7799-4411-8F0D-C3327CF3C0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1419" y="5950258"/>
                <a:ext cx="1034257" cy="49705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C38A452D-8C00-4E14-B80D-380AA89C5DB5}"/>
                  </a:ext>
                </a:extLst>
              </p:cNvPr>
              <p:cNvSpPr txBox="1"/>
              <p:nvPr/>
            </p:nvSpPr>
            <p:spPr>
              <a:xfrm>
                <a:off x="304800" y="4933950"/>
                <a:ext cx="794000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C38A452D-8C00-4E14-B80D-380AA89C5D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933950"/>
                <a:ext cx="794000" cy="404726"/>
              </a:xfrm>
              <a:prstGeom prst="rect">
                <a:avLst/>
              </a:prstGeom>
              <a:blipFill>
                <a:blip r:embed="rId8"/>
                <a:stretch>
                  <a:fillRect l="-4615" r="-4615" b="-89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3BFE8BBD-DF1B-4391-9A69-A157D30A3675}"/>
                  </a:ext>
                </a:extLst>
              </p:cNvPr>
              <p:cNvSpPr txBox="1"/>
              <p:nvPr/>
            </p:nvSpPr>
            <p:spPr>
              <a:xfrm>
                <a:off x="171450" y="5514975"/>
                <a:ext cx="610167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−1=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3BFE8BBD-DF1B-4391-9A69-A157D30A36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" y="5514975"/>
                <a:ext cx="610167" cy="404726"/>
              </a:xfrm>
              <a:prstGeom prst="rect">
                <a:avLst/>
              </a:prstGeom>
              <a:blipFill>
                <a:blip r:embed="rId9"/>
                <a:stretch>
                  <a:fillRect l="-1000" t="-1515" r="-6000"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6FE159C5-7303-4515-8617-CF5C9E8C2535}"/>
                  </a:ext>
                </a:extLst>
              </p:cNvPr>
              <p:cNvSpPr txBox="1"/>
              <p:nvPr/>
            </p:nvSpPr>
            <p:spPr>
              <a:xfrm>
                <a:off x="314325" y="6153150"/>
                <a:ext cx="61016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6FE159C5-7303-4515-8617-CF5C9E8C2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325" y="6153150"/>
                <a:ext cx="610167" cy="215444"/>
              </a:xfrm>
              <a:prstGeom prst="rect">
                <a:avLst/>
              </a:prstGeom>
              <a:blipFill>
                <a:blip r:embed="rId10"/>
                <a:stretch>
                  <a:fillRect l="-4000" r="-6000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829075C1-675B-4231-AF8C-F494297E8497}"/>
                  </a:ext>
                </a:extLst>
              </p:cNvPr>
              <p:cNvSpPr txBox="1"/>
              <p:nvPr/>
            </p:nvSpPr>
            <p:spPr>
              <a:xfrm>
                <a:off x="4799294" y="4597708"/>
                <a:ext cx="50526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1400" b="1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829075C1-675B-4231-AF8C-F494297E84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9294" y="4597708"/>
                <a:ext cx="505267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77949BCF-4D3D-4943-89C0-2FDBA748177A}"/>
              </a:ext>
            </a:extLst>
          </p:cNvPr>
          <p:cNvSpPr/>
          <p:nvPr/>
        </p:nvSpPr>
        <p:spPr>
          <a:xfrm>
            <a:off x="6667500" y="5943599"/>
            <a:ext cx="828675" cy="50482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67B352FA-7E8E-4A8B-84B9-090DFC74FA09}"/>
              </a:ext>
            </a:extLst>
          </p:cNvPr>
          <p:cNvSpPr/>
          <p:nvPr/>
        </p:nvSpPr>
        <p:spPr>
          <a:xfrm>
            <a:off x="285750" y="4895849"/>
            <a:ext cx="828675" cy="50482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Arc 50">
            <a:extLst>
              <a:ext uri="{FF2B5EF4-FFF2-40B4-BE49-F238E27FC236}">
                <a16:creationId xmlns:a16="http://schemas.microsoft.com/office/drawing/2014/main" id="{A42B07E4-F10A-40C1-996F-1A20591D46FA}"/>
              </a:ext>
            </a:extLst>
          </p:cNvPr>
          <p:cNvSpPr>
            <a:spLocks/>
          </p:cNvSpPr>
          <p:nvPr/>
        </p:nvSpPr>
        <p:spPr bwMode="auto">
          <a:xfrm>
            <a:off x="1188903" y="5189538"/>
            <a:ext cx="135072" cy="457200"/>
          </a:xfrm>
          <a:custGeom>
            <a:avLst/>
            <a:gdLst>
              <a:gd name="T0" fmla="*/ 7424 w 22325"/>
              <a:gd name="T1" fmla="*/ 0 h 43200"/>
              <a:gd name="T2" fmla="*/ 0 w 22325"/>
              <a:gd name="T3" fmla="*/ 457073 h 43200"/>
              <a:gd name="T4" fmla="*/ 7424 w 22325"/>
              <a:gd name="T5" fmla="*/ 228600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325" h="43200" fill="none" extrusionOk="0">
                <a:moveTo>
                  <a:pt x="724" y="0"/>
                </a:moveTo>
                <a:cubicBezTo>
                  <a:pt x="12654" y="0"/>
                  <a:pt x="22325" y="9670"/>
                  <a:pt x="22325" y="21600"/>
                </a:cubicBezTo>
                <a:cubicBezTo>
                  <a:pt x="22325" y="33529"/>
                  <a:pt x="12654" y="43200"/>
                  <a:pt x="725" y="43200"/>
                </a:cubicBezTo>
                <a:cubicBezTo>
                  <a:pt x="483" y="43200"/>
                  <a:pt x="241" y="43195"/>
                  <a:pt x="0" y="43187"/>
                </a:cubicBezTo>
              </a:path>
              <a:path w="22325" h="43200" stroke="0" extrusionOk="0">
                <a:moveTo>
                  <a:pt x="724" y="0"/>
                </a:moveTo>
                <a:cubicBezTo>
                  <a:pt x="12654" y="0"/>
                  <a:pt x="22325" y="9670"/>
                  <a:pt x="22325" y="21600"/>
                </a:cubicBezTo>
                <a:cubicBezTo>
                  <a:pt x="22325" y="33529"/>
                  <a:pt x="12654" y="43200"/>
                  <a:pt x="725" y="43200"/>
                </a:cubicBezTo>
                <a:cubicBezTo>
                  <a:pt x="483" y="43200"/>
                  <a:pt x="241" y="43195"/>
                  <a:pt x="0" y="43187"/>
                </a:cubicBezTo>
                <a:lnTo>
                  <a:pt x="725" y="21600"/>
                </a:lnTo>
                <a:lnTo>
                  <a:pt x="724" y="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7" name="Text Box 53">
            <a:extLst>
              <a:ext uri="{FF2B5EF4-FFF2-40B4-BE49-F238E27FC236}">
                <a16:creationId xmlns:a16="http://schemas.microsoft.com/office/drawing/2014/main" id="{90D426DA-21D1-4095-AD70-0628C0979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5578" y="5275263"/>
            <a:ext cx="102089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200" dirty="0">
                <a:solidFill>
                  <a:srgbClr val="0000FF"/>
                </a:solidFill>
              </a:rPr>
              <a:t>Subtract 1</a:t>
            </a:r>
          </a:p>
        </p:txBody>
      </p:sp>
      <p:sp>
        <p:nvSpPr>
          <p:cNvPr id="48" name="Arc 50">
            <a:extLst>
              <a:ext uri="{FF2B5EF4-FFF2-40B4-BE49-F238E27FC236}">
                <a16:creationId xmlns:a16="http://schemas.microsoft.com/office/drawing/2014/main" id="{217AB5E2-D00F-4393-878A-08881E711728}"/>
              </a:ext>
            </a:extLst>
          </p:cNvPr>
          <p:cNvSpPr>
            <a:spLocks/>
          </p:cNvSpPr>
          <p:nvPr/>
        </p:nvSpPr>
        <p:spPr bwMode="auto">
          <a:xfrm>
            <a:off x="1093653" y="5713413"/>
            <a:ext cx="135072" cy="457200"/>
          </a:xfrm>
          <a:custGeom>
            <a:avLst/>
            <a:gdLst>
              <a:gd name="T0" fmla="*/ 7424 w 22325"/>
              <a:gd name="T1" fmla="*/ 0 h 43200"/>
              <a:gd name="T2" fmla="*/ 0 w 22325"/>
              <a:gd name="T3" fmla="*/ 457073 h 43200"/>
              <a:gd name="T4" fmla="*/ 7424 w 22325"/>
              <a:gd name="T5" fmla="*/ 228600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325" h="43200" fill="none" extrusionOk="0">
                <a:moveTo>
                  <a:pt x="724" y="0"/>
                </a:moveTo>
                <a:cubicBezTo>
                  <a:pt x="12654" y="0"/>
                  <a:pt x="22325" y="9670"/>
                  <a:pt x="22325" y="21600"/>
                </a:cubicBezTo>
                <a:cubicBezTo>
                  <a:pt x="22325" y="33529"/>
                  <a:pt x="12654" y="43200"/>
                  <a:pt x="725" y="43200"/>
                </a:cubicBezTo>
                <a:cubicBezTo>
                  <a:pt x="483" y="43200"/>
                  <a:pt x="241" y="43195"/>
                  <a:pt x="0" y="43187"/>
                </a:cubicBezTo>
              </a:path>
              <a:path w="22325" h="43200" stroke="0" extrusionOk="0">
                <a:moveTo>
                  <a:pt x="724" y="0"/>
                </a:moveTo>
                <a:cubicBezTo>
                  <a:pt x="12654" y="0"/>
                  <a:pt x="22325" y="9670"/>
                  <a:pt x="22325" y="21600"/>
                </a:cubicBezTo>
                <a:cubicBezTo>
                  <a:pt x="22325" y="33529"/>
                  <a:pt x="12654" y="43200"/>
                  <a:pt x="725" y="43200"/>
                </a:cubicBezTo>
                <a:cubicBezTo>
                  <a:pt x="483" y="43200"/>
                  <a:pt x="241" y="43195"/>
                  <a:pt x="0" y="43187"/>
                </a:cubicBezTo>
                <a:lnTo>
                  <a:pt x="725" y="21600"/>
                </a:lnTo>
                <a:lnTo>
                  <a:pt x="724" y="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9" name="Text Box 53">
            <a:extLst>
              <a:ext uri="{FF2B5EF4-FFF2-40B4-BE49-F238E27FC236}">
                <a16:creationId xmlns:a16="http://schemas.microsoft.com/office/drawing/2014/main" id="{58D5A5FB-8447-459D-989C-24BCFCEED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7479" y="5818188"/>
            <a:ext cx="61132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200" dirty="0">
                <a:solidFill>
                  <a:srgbClr val="0000FF"/>
                </a:solidFill>
              </a:rPr>
              <a:t>Solve</a:t>
            </a:r>
          </a:p>
        </p:txBody>
      </p:sp>
    </p:spTree>
    <p:extLst>
      <p:ext uri="{BB962C8B-B14F-4D97-AF65-F5344CB8AC3E}">
        <p14:creationId xmlns:p14="http://schemas.microsoft.com/office/powerpoint/2010/main" val="85261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40" grpId="0" animBg="1"/>
      <p:bldP spid="40" grpId="1" animBg="1"/>
      <p:bldP spid="45" grpId="0" animBg="1"/>
      <p:bldP spid="45" grpId="1" animBg="1"/>
      <p:bldP spid="46" grpId="0" animBg="1"/>
      <p:bldP spid="47" grpId="0"/>
      <p:bldP spid="48" grpId="0" animBg="1"/>
      <p:bldP spid="4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B38A01E-7DA4-41D7-9E3C-DDAA32F18184}"/>
              </a:ext>
            </a:extLst>
          </p:cNvPr>
          <p:cNvSpPr/>
          <p:nvPr/>
        </p:nvSpPr>
        <p:spPr>
          <a:xfrm>
            <a:off x="1278333" y="2035187"/>
            <a:ext cx="6587381" cy="228524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7200" b="1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7200" b="1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Exercise 4F</a:t>
            </a:r>
            <a:endParaRPr lang="ja-JP" altLang="en-US" sz="7200" b="1" dirty="0"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6168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Graphs and Transformations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789933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can transform the graph of a function by altering the function itself. The second type is stretching a graph.</a:t>
                </a:r>
                <a:endParaRPr lang="en-GB" sz="1600" b="1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Let’s compare two functions by plotting their graphs: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=2(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789933" cy="4776787"/>
              </a:xfrm>
              <a:blipFill>
                <a:blip r:embed="rId3"/>
                <a:stretch>
                  <a:fillRect t="-766" r="-1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78808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4F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2" descr="https://upload.wikimedia.org/wikipedia/en/8/80/ST_diagram_of_N2_01.jpg">
            <a:extLst>
              <a:ext uri="{FF2B5EF4-FFF2-40B4-BE49-F238E27FC236}">
                <a16:creationId xmlns:a16="http://schemas.microsoft.com/office/drawing/2014/main" id="{3E936C3C-6513-48A1-8D19-639F5B355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794" y="25003"/>
            <a:ext cx="1067494" cy="80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2">
            <a:extLst>
              <a:ext uri="{FF2B5EF4-FFF2-40B4-BE49-F238E27FC236}">
                <a16:creationId xmlns:a16="http://schemas.microsoft.com/office/drawing/2014/main" id="{826CCA2C-7915-4467-AC03-C4B791F53E4D}"/>
              </a:ext>
            </a:extLst>
          </p:cNvPr>
          <p:cNvSpPr/>
          <p:nvPr/>
        </p:nvSpPr>
        <p:spPr>
          <a:xfrm>
            <a:off x="69542" y="4003829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75D663FA-2555-418A-B7B1-D4724DAF6085}"/>
              </a:ext>
            </a:extLst>
          </p:cNvPr>
          <p:cNvSpPr/>
          <p:nvPr/>
        </p:nvSpPr>
        <p:spPr>
          <a:xfrm>
            <a:off x="69542" y="4308629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C214EBF9-21F4-4D87-B0FD-E4ECA8006A7B}"/>
              </a:ext>
            </a:extLst>
          </p:cNvPr>
          <p:cNvSpPr/>
          <p:nvPr/>
        </p:nvSpPr>
        <p:spPr>
          <a:xfrm>
            <a:off x="602942" y="4308629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0E47A8C8-F6E5-49D9-B75E-63DAD195E902}"/>
              </a:ext>
            </a:extLst>
          </p:cNvPr>
          <p:cNvSpPr/>
          <p:nvPr/>
        </p:nvSpPr>
        <p:spPr>
          <a:xfrm>
            <a:off x="602942" y="4003829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16">
            <a:extLst>
              <a:ext uri="{FF2B5EF4-FFF2-40B4-BE49-F238E27FC236}">
                <a16:creationId xmlns:a16="http://schemas.microsoft.com/office/drawing/2014/main" id="{1513C274-D44D-4FA8-BFAF-8270289ACB87}"/>
              </a:ext>
            </a:extLst>
          </p:cNvPr>
          <p:cNvSpPr/>
          <p:nvPr/>
        </p:nvSpPr>
        <p:spPr>
          <a:xfrm>
            <a:off x="1136342" y="4003829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7">
            <a:extLst>
              <a:ext uri="{FF2B5EF4-FFF2-40B4-BE49-F238E27FC236}">
                <a16:creationId xmlns:a16="http://schemas.microsoft.com/office/drawing/2014/main" id="{7F8AB033-F7CC-4771-A871-CEEC6DAA3528}"/>
              </a:ext>
            </a:extLst>
          </p:cNvPr>
          <p:cNvSpPr/>
          <p:nvPr/>
        </p:nvSpPr>
        <p:spPr>
          <a:xfrm>
            <a:off x="1136342" y="4308629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8">
            <a:extLst>
              <a:ext uri="{FF2B5EF4-FFF2-40B4-BE49-F238E27FC236}">
                <a16:creationId xmlns:a16="http://schemas.microsoft.com/office/drawing/2014/main" id="{71AB456A-ECF2-4A62-A9DB-CF442861EE96}"/>
              </a:ext>
            </a:extLst>
          </p:cNvPr>
          <p:cNvSpPr/>
          <p:nvPr/>
        </p:nvSpPr>
        <p:spPr>
          <a:xfrm>
            <a:off x="1669742" y="4308629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9">
            <a:extLst>
              <a:ext uri="{FF2B5EF4-FFF2-40B4-BE49-F238E27FC236}">
                <a16:creationId xmlns:a16="http://schemas.microsoft.com/office/drawing/2014/main" id="{911267B0-4752-4BC9-B895-B1B4B4A5C0F4}"/>
              </a:ext>
            </a:extLst>
          </p:cNvPr>
          <p:cNvSpPr/>
          <p:nvPr/>
        </p:nvSpPr>
        <p:spPr>
          <a:xfrm>
            <a:off x="1669742" y="4003829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20">
            <a:extLst>
              <a:ext uri="{FF2B5EF4-FFF2-40B4-BE49-F238E27FC236}">
                <a16:creationId xmlns:a16="http://schemas.microsoft.com/office/drawing/2014/main" id="{49A4A12A-5F59-48BD-95DC-F4090F4E34F3}"/>
              </a:ext>
            </a:extLst>
          </p:cNvPr>
          <p:cNvSpPr/>
          <p:nvPr/>
        </p:nvSpPr>
        <p:spPr>
          <a:xfrm>
            <a:off x="2203142" y="4003829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21">
            <a:extLst>
              <a:ext uri="{FF2B5EF4-FFF2-40B4-BE49-F238E27FC236}">
                <a16:creationId xmlns:a16="http://schemas.microsoft.com/office/drawing/2014/main" id="{AA51558B-DDDD-4721-A61E-688125A1A3C5}"/>
              </a:ext>
            </a:extLst>
          </p:cNvPr>
          <p:cNvSpPr/>
          <p:nvPr/>
        </p:nvSpPr>
        <p:spPr>
          <a:xfrm>
            <a:off x="2203142" y="4308629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22">
            <a:extLst>
              <a:ext uri="{FF2B5EF4-FFF2-40B4-BE49-F238E27FC236}">
                <a16:creationId xmlns:a16="http://schemas.microsoft.com/office/drawing/2014/main" id="{14CD2FA7-4908-4761-B3F7-E4C81836600D}"/>
              </a:ext>
            </a:extLst>
          </p:cNvPr>
          <p:cNvSpPr/>
          <p:nvPr/>
        </p:nvSpPr>
        <p:spPr>
          <a:xfrm>
            <a:off x="2736542" y="4308629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23">
            <a:extLst>
              <a:ext uri="{FF2B5EF4-FFF2-40B4-BE49-F238E27FC236}">
                <a16:creationId xmlns:a16="http://schemas.microsoft.com/office/drawing/2014/main" id="{BC91BDC3-92DE-480A-9F43-9EA081536EBE}"/>
              </a:ext>
            </a:extLst>
          </p:cNvPr>
          <p:cNvSpPr/>
          <p:nvPr/>
        </p:nvSpPr>
        <p:spPr>
          <a:xfrm>
            <a:off x="2736542" y="4003829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24">
            <a:extLst>
              <a:ext uri="{FF2B5EF4-FFF2-40B4-BE49-F238E27FC236}">
                <a16:creationId xmlns:a16="http://schemas.microsoft.com/office/drawing/2014/main" id="{5CD1E4A7-3D6F-4FA1-A371-598D1E3B0E12}"/>
              </a:ext>
            </a:extLst>
          </p:cNvPr>
          <p:cNvSpPr/>
          <p:nvPr/>
        </p:nvSpPr>
        <p:spPr>
          <a:xfrm>
            <a:off x="3269942" y="4308629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78D0E1E3-48C6-4687-A8D2-EF5482405B44}"/>
              </a:ext>
            </a:extLst>
          </p:cNvPr>
          <p:cNvSpPr/>
          <p:nvPr/>
        </p:nvSpPr>
        <p:spPr>
          <a:xfrm>
            <a:off x="3269942" y="4003829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26">
            <a:extLst>
              <a:ext uri="{FF2B5EF4-FFF2-40B4-BE49-F238E27FC236}">
                <a16:creationId xmlns:a16="http://schemas.microsoft.com/office/drawing/2014/main" id="{818DCE43-9870-4AD1-A6C5-B3BCA87DE7E7}"/>
              </a:ext>
            </a:extLst>
          </p:cNvPr>
          <p:cNvSpPr/>
          <p:nvPr/>
        </p:nvSpPr>
        <p:spPr>
          <a:xfrm>
            <a:off x="3803342" y="4308629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7">
            <a:extLst>
              <a:ext uri="{FF2B5EF4-FFF2-40B4-BE49-F238E27FC236}">
                <a16:creationId xmlns:a16="http://schemas.microsoft.com/office/drawing/2014/main" id="{5021E79E-EDE7-455D-B9F2-54899B53BCC8}"/>
              </a:ext>
            </a:extLst>
          </p:cNvPr>
          <p:cNvSpPr/>
          <p:nvPr/>
        </p:nvSpPr>
        <p:spPr>
          <a:xfrm>
            <a:off x="3803342" y="4003829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8">
                <a:extLst>
                  <a:ext uri="{FF2B5EF4-FFF2-40B4-BE49-F238E27FC236}">
                    <a16:creationId xmlns:a16="http://schemas.microsoft.com/office/drawing/2014/main" id="{9D788119-1496-46B6-BEC0-471F76080A3C}"/>
                  </a:ext>
                </a:extLst>
              </p:cNvPr>
              <p:cNvSpPr txBox="1"/>
              <p:nvPr/>
            </p:nvSpPr>
            <p:spPr>
              <a:xfrm>
                <a:off x="156627" y="3938516"/>
                <a:ext cx="3679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2" name="TextBox 28">
                <a:extLst>
                  <a:ext uri="{FF2B5EF4-FFF2-40B4-BE49-F238E27FC236}">
                    <a16:creationId xmlns:a16="http://schemas.microsoft.com/office/drawing/2014/main" id="{9D788119-1496-46B6-BEC0-471F76080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27" y="3938516"/>
                <a:ext cx="36798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9">
                <a:extLst>
                  <a:ext uri="{FF2B5EF4-FFF2-40B4-BE49-F238E27FC236}">
                    <a16:creationId xmlns:a16="http://schemas.microsoft.com/office/drawing/2014/main" id="{B0460677-61F7-426A-B20D-B2E3B78C0546}"/>
                  </a:ext>
                </a:extLst>
              </p:cNvPr>
              <p:cNvSpPr txBox="1"/>
              <p:nvPr/>
            </p:nvSpPr>
            <p:spPr>
              <a:xfrm>
                <a:off x="145742" y="4232429"/>
                <a:ext cx="3754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3" name="TextBox 29">
                <a:extLst>
                  <a:ext uri="{FF2B5EF4-FFF2-40B4-BE49-F238E27FC236}">
                    <a16:creationId xmlns:a16="http://schemas.microsoft.com/office/drawing/2014/main" id="{B0460677-61F7-426A-B20D-B2E3B78C05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42" y="4232429"/>
                <a:ext cx="375423" cy="369332"/>
              </a:xfrm>
              <a:prstGeom prst="rect">
                <a:avLst/>
              </a:prstGeom>
              <a:blipFill>
                <a:blip r:embed="rId6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30">
                <a:extLst>
                  <a:ext uri="{FF2B5EF4-FFF2-40B4-BE49-F238E27FC236}">
                    <a16:creationId xmlns:a16="http://schemas.microsoft.com/office/drawing/2014/main" id="{1845CDF1-01B8-460C-91CB-B9A2B1E9704D}"/>
                  </a:ext>
                </a:extLst>
              </p:cNvPr>
              <p:cNvSpPr txBox="1"/>
              <p:nvPr/>
            </p:nvSpPr>
            <p:spPr>
              <a:xfrm>
                <a:off x="602942" y="3960286"/>
                <a:ext cx="5485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4" name="TextBox 30">
                <a:extLst>
                  <a:ext uri="{FF2B5EF4-FFF2-40B4-BE49-F238E27FC236}">
                    <a16:creationId xmlns:a16="http://schemas.microsoft.com/office/drawing/2014/main" id="{1845CDF1-01B8-460C-91CB-B9A2B1E970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942" y="3960286"/>
                <a:ext cx="54854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31">
                <a:extLst>
                  <a:ext uri="{FF2B5EF4-FFF2-40B4-BE49-F238E27FC236}">
                    <a16:creationId xmlns:a16="http://schemas.microsoft.com/office/drawing/2014/main" id="{A8AF0E67-F6BC-404E-AF0F-971598283606}"/>
                  </a:ext>
                </a:extLst>
              </p:cNvPr>
              <p:cNvSpPr txBox="1"/>
              <p:nvPr/>
            </p:nvSpPr>
            <p:spPr>
              <a:xfrm>
                <a:off x="1136342" y="3960286"/>
                <a:ext cx="5485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5" name="TextBox 31">
                <a:extLst>
                  <a:ext uri="{FF2B5EF4-FFF2-40B4-BE49-F238E27FC236}">
                    <a16:creationId xmlns:a16="http://schemas.microsoft.com/office/drawing/2014/main" id="{A8AF0E67-F6BC-404E-AF0F-9715982836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342" y="3960286"/>
                <a:ext cx="548548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32">
                <a:extLst>
                  <a:ext uri="{FF2B5EF4-FFF2-40B4-BE49-F238E27FC236}">
                    <a16:creationId xmlns:a16="http://schemas.microsoft.com/office/drawing/2014/main" id="{E27D2902-FAE1-437E-B4B1-66A38DEE6376}"/>
                  </a:ext>
                </a:extLst>
              </p:cNvPr>
              <p:cNvSpPr txBox="1"/>
              <p:nvPr/>
            </p:nvSpPr>
            <p:spPr>
              <a:xfrm>
                <a:off x="1669742" y="3960286"/>
                <a:ext cx="5485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6" name="TextBox 32">
                <a:extLst>
                  <a:ext uri="{FF2B5EF4-FFF2-40B4-BE49-F238E27FC236}">
                    <a16:creationId xmlns:a16="http://schemas.microsoft.com/office/drawing/2014/main" id="{E27D2902-FAE1-437E-B4B1-66A38DEE63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742" y="3960286"/>
                <a:ext cx="548548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33">
                <a:extLst>
                  <a:ext uri="{FF2B5EF4-FFF2-40B4-BE49-F238E27FC236}">
                    <a16:creationId xmlns:a16="http://schemas.microsoft.com/office/drawing/2014/main" id="{10D324C5-823D-4F4E-B86D-C63D31676776}"/>
                  </a:ext>
                </a:extLst>
              </p:cNvPr>
              <p:cNvSpPr txBox="1"/>
              <p:nvPr/>
            </p:nvSpPr>
            <p:spPr>
              <a:xfrm>
                <a:off x="2279342" y="3960286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7" name="TextBox 33">
                <a:extLst>
                  <a:ext uri="{FF2B5EF4-FFF2-40B4-BE49-F238E27FC236}">
                    <a16:creationId xmlns:a16="http://schemas.microsoft.com/office/drawing/2014/main" id="{10D324C5-823D-4F4E-B86D-C63D316767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342" y="3960286"/>
                <a:ext cx="37542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34">
                <a:extLst>
                  <a:ext uri="{FF2B5EF4-FFF2-40B4-BE49-F238E27FC236}">
                    <a16:creationId xmlns:a16="http://schemas.microsoft.com/office/drawing/2014/main" id="{BC907473-5F1C-4B7F-B2F8-C3F9F80DE12C}"/>
                  </a:ext>
                </a:extLst>
              </p:cNvPr>
              <p:cNvSpPr txBox="1"/>
              <p:nvPr/>
            </p:nvSpPr>
            <p:spPr>
              <a:xfrm>
                <a:off x="2812742" y="3960286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8" name="TextBox 34">
                <a:extLst>
                  <a:ext uri="{FF2B5EF4-FFF2-40B4-BE49-F238E27FC236}">
                    <a16:creationId xmlns:a16="http://schemas.microsoft.com/office/drawing/2014/main" id="{BC907473-5F1C-4B7F-B2F8-C3F9F80DE1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2742" y="3960286"/>
                <a:ext cx="37542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35">
                <a:extLst>
                  <a:ext uri="{FF2B5EF4-FFF2-40B4-BE49-F238E27FC236}">
                    <a16:creationId xmlns:a16="http://schemas.microsoft.com/office/drawing/2014/main" id="{08E962AD-9C70-463F-B03C-C326190CEC7B}"/>
                  </a:ext>
                </a:extLst>
              </p:cNvPr>
              <p:cNvSpPr txBox="1"/>
              <p:nvPr/>
            </p:nvSpPr>
            <p:spPr>
              <a:xfrm>
                <a:off x="3346142" y="3960286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9" name="TextBox 35">
                <a:extLst>
                  <a:ext uri="{FF2B5EF4-FFF2-40B4-BE49-F238E27FC236}">
                    <a16:creationId xmlns:a16="http://schemas.microsoft.com/office/drawing/2014/main" id="{08E962AD-9C70-463F-B03C-C326190CEC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6142" y="3960286"/>
                <a:ext cx="375424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36">
                <a:extLst>
                  <a:ext uri="{FF2B5EF4-FFF2-40B4-BE49-F238E27FC236}">
                    <a16:creationId xmlns:a16="http://schemas.microsoft.com/office/drawing/2014/main" id="{D4F2AE35-A08E-4A93-A49B-8E1F45ED423A}"/>
                  </a:ext>
                </a:extLst>
              </p:cNvPr>
              <p:cNvSpPr txBox="1"/>
              <p:nvPr/>
            </p:nvSpPr>
            <p:spPr>
              <a:xfrm>
                <a:off x="3879542" y="3960286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30" name="TextBox 36">
                <a:extLst>
                  <a:ext uri="{FF2B5EF4-FFF2-40B4-BE49-F238E27FC236}">
                    <a16:creationId xmlns:a16="http://schemas.microsoft.com/office/drawing/2014/main" id="{D4F2AE35-A08E-4A93-A49B-8E1F45ED42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9542" y="3960286"/>
                <a:ext cx="375424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7">
                <a:extLst>
                  <a:ext uri="{FF2B5EF4-FFF2-40B4-BE49-F238E27FC236}">
                    <a16:creationId xmlns:a16="http://schemas.microsoft.com/office/drawing/2014/main" id="{8D5E46E9-4B6E-45FA-A5E8-02057D320E68}"/>
                  </a:ext>
                </a:extLst>
              </p:cNvPr>
              <p:cNvSpPr txBox="1"/>
              <p:nvPr/>
            </p:nvSpPr>
            <p:spPr>
              <a:xfrm>
                <a:off x="2279342" y="4275972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TextBox 37">
                <a:extLst>
                  <a:ext uri="{FF2B5EF4-FFF2-40B4-BE49-F238E27FC236}">
                    <a16:creationId xmlns:a16="http://schemas.microsoft.com/office/drawing/2014/main" id="{8D5E46E9-4B6E-45FA-A5E8-02057D320E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342" y="4275972"/>
                <a:ext cx="375424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8">
                <a:extLst>
                  <a:ext uri="{FF2B5EF4-FFF2-40B4-BE49-F238E27FC236}">
                    <a16:creationId xmlns:a16="http://schemas.microsoft.com/office/drawing/2014/main" id="{12B6D193-1B39-4AF7-933E-278A91E515AF}"/>
                  </a:ext>
                </a:extLst>
              </p:cNvPr>
              <p:cNvSpPr txBox="1"/>
              <p:nvPr/>
            </p:nvSpPr>
            <p:spPr>
              <a:xfrm>
                <a:off x="2823104" y="4275972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TextBox 38">
                <a:extLst>
                  <a:ext uri="{FF2B5EF4-FFF2-40B4-BE49-F238E27FC236}">
                    <a16:creationId xmlns:a16="http://schemas.microsoft.com/office/drawing/2014/main" id="{12B6D193-1B39-4AF7-933E-278A91E515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3104" y="4275972"/>
                <a:ext cx="375424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9">
                <a:extLst>
                  <a:ext uri="{FF2B5EF4-FFF2-40B4-BE49-F238E27FC236}">
                    <a16:creationId xmlns:a16="http://schemas.microsoft.com/office/drawing/2014/main" id="{CEE1B64D-C4FB-49C0-AC7F-BC34AD0A17C5}"/>
                  </a:ext>
                </a:extLst>
              </p:cNvPr>
              <p:cNvSpPr txBox="1"/>
              <p:nvPr/>
            </p:nvSpPr>
            <p:spPr>
              <a:xfrm>
                <a:off x="3355358" y="4275972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TextBox 39">
                <a:extLst>
                  <a:ext uri="{FF2B5EF4-FFF2-40B4-BE49-F238E27FC236}">
                    <a16:creationId xmlns:a16="http://schemas.microsoft.com/office/drawing/2014/main" id="{CEE1B64D-C4FB-49C0-AC7F-BC34AD0A17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5358" y="4275972"/>
                <a:ext cx="375424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40">
                <a:extLst>
                  <a:ext uri="{FF2B5EF4-FFF2-40B4-BE49-F238E27FC236}">
                    <a16:creationId xmlns:a16="http://schemas.microsoft.com/office/drawing/2014/main" id="{E47B21DE-7778-4E30-9A22-B6477B257862}"/>
                  </a:ext>
                </a:extLst>
              </p:cNvPr>
              <p:cNvSpPr txBox="1"/>
              <p:nvPr/>
            </p:nvSpPr>
            <p:spPr>
              <a:xfrm>
                <a:off x="3810613" y="4275972"/>
                <a:ext cx="5132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𝟏𝟓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TextBox 40">
                <a:extLst>
                  <a:ext uri="{FF2B5EF4-FFF2-40B4-BE49-F238E27FC236}">
                    <a16:creationId xmlns:a16="http://schemas.microsoft.com/office/drawing/2014/main" id="{E47B21DE-7778-4E30-9A22-B6477B2578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613" y="4275972"/>
                <a:ext cx="513282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41">
                <a:extLst>
                  <a:ext uri="{FF2B5EF4-FFF2-40B4-BE49-F238E27FC236}">
                    <a16:creationId xmlns:a16="http://schemas.microsoft.com/office/drawing/2014/main" id="{CC9FE907-C758-4C58-A8BC-F77DCBF3093C}"/>
                  </a:ext>
                </a:extLst>
              </p:cNvPr>
              <p:cNvSpPr txBox="1"/>
              <p:nvPr/>
            </p:nvSpPr>
            <p:spPr>
              <a:xfrm>
                <a:off x="1666254" y="4275972"/>
                <a:ext cx="5485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TextBox 41">
                <a:extLst>
                  <a:ext uri="{FF2B5EF4-FFF2-40B4-BE49-F238E27FC236}">
                    <a16:creationId xmlns:a16="http://schemas.microsoft.com/office/drawing/2014/main" id="{CC9FE907-C758-4C58-A8BC-F77DCBF309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254" y="4275972"/>
                <a:ext cx="548548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42">
                <a:extLst>
                  <a:ext uri="{FF2B5EF4-FFF2-40B4-BE49-F238E27FC236}">
                    <a16:creationId xmlns:a16="http://schemas.microsoft.com/office/drawing/2014/main" id="{4E7520D2-FF49-4A59-A1F9-33F0AB055D04}"/>
                  </a:ext>
                </a:extLst>
              </p:cNvPr>
              <p:cNvSpPr txBox="1"/>
              <p:nvPr/>
            </p:nvSpPr>
            <p:spPr>
              <a:xfrm>
                <a:off x="1212542" y="4275972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42">
                <a:extLst>
                  <a:ext uri="{FF2B5EF4-FFF2-40B4-BE49-F238E27FC236}">
                    <a16:creationId xmlns:a16="http://schemas.microsoft.com/office/drawing/2014/main" id="{4E7520D2-FF49-4A59-A1F9-33F0AB055D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542" y="4275972"/>
                <a:ext cx="375424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43">
                <a:extLst>
                  <a:ext uri="{FF2B5EF4-FFF2-40B4-BE49-F238E27FC236}">
                    <a16:creationId xmlns:a16="http://schemas.microsoft.com/office/drawing/2014/main" id="{318EBE38-73D0-46F1-A6A9-6145762D29D8}"/>
                  </a:ext>
                </a:extLst>
              </p:cNvPr>
              <p:cNvSpPr txBox="1"/>
              <p:nvPr/>
            </p:nvSpPr>
            <p:spPr>
              <a:xfrm>
                <a:off x="689504" y="4275972"/>
                <a:ext cx="3754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TextBox 43">
                <a:extLst>
                  <a:ext uri="{FF2B5EF4-FFF2-40B4-BE49-F238E27FC236}">
                    <a16:creationId xmlns:a16="http://schemas.microsoft.com/office/drawing/2014/main" id="{318EBE38-73D0-46F1-A6A9-6145762D29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04" y="4275972"/>
                <a:ext cx="375423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12">
            <a:extLst>
              <a:ext uri="{FF2B5EF4-FFF2-40B4-BE49-F238E27FC236}">
                <a16:creationId xmlns:a16="http://schemas.microsoft.com/office/drawing/2014/main" id="{4AC34AC4-29A4-4C7E-8C90-2DBE42994608}"/>
              </a:ext>
            </a:extLst>
          </p:cNvPr>
          <p:cNvSpPr/>
          <p:nvPr/>
        </p:nvSpPr>
        <p:spPr>
          <a:xfrm>
            <a:off x="69542" y="5224463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13">
            <a:extLst>
              <a:ext uri="{FF2B5EF4-FFF2-40B4-BE49-F238E27FC236}">
                <a16:creationId xmlns:a16="http://schemas.microsoft.com/office/drawing/2014/main" id="{7AE9371E-C3E2-47EB-B2B9-9DCD92081495}"/>
              </a:ext>
            </a:extLst>
          </p:cNvPr>
          <p:cNvSpPr/>
          <p:nvPr/>
        </p:nvSpPr>
        <p:spPr>
          <a:xfrm>
            <a:off x="69542" y="5529263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14">
            <a:extLst>
              <a:ext uri="{FF2B5EF4-FFF2-40B4-BE49-F238E27FC236}">
                <a16:creationId xmlns:a16="http://schemas.microsoft.com/office/drawing/2014/main" id="{62483931-2102-4081-A097-2C3D313FA021}"/>
              </a:ext>
            </a:extLst>
          </p:cNvPr>
          <p:cNvSpPr/>
          <p:nvPr/>
        </p:nvSpPr>
        <p:spPr>
          <a:xfrm>
            <a:off x="602942" y="5529263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FF"/>
              </a:solidFill>
            </a:endParaRPr>
          </a:p>
        </p:txBody>
      </p:sp>
      <p:sp>
        <p:nvSpPr>
          <p:cNvPr id="41" name="Rectangle 15">
            <a:extLst>
              <a:ext uri="{FF2B5EF4-FFF2-40B4-BE49-F238E27FC236}">
                <a16:creationId xmlns:a16="http://schemas.microsoft.com/office/drawing/2014/main" id="{01CE6B0E-BF03-429B-B15E-F8B51173413D}"/>
              </a:ext>
            </a:extLst>
          </p:cNvPr>
          <p:cNvSpPr/>
          <p:nvPr/>
        </p:nvSpPr>
        <p:spPr>
          <a:xfrm>
            <a:off x="602942" y="5224463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16">
            <a:extLst>
              <a:ext uri="{FF2B5EF4-FFF2-40B4-BE49-F238E27FC236}">
                <a16:creationId xmlns:a16="http://schemas.microsoft.com/office/drawing/2014/main" id="{6232F8C0-4BC4-4AE1-869A-C198D06158BA}"/>
              </a:ext>
            </a:extLst>
          </p:cNvPr>
          <p:cNvSpPr/>
          <p:nvPr/>
        </p:nvSpPr>
        <p:spPr>
          <a:xfrm>
            <a:off x="1136342" y="5224463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17">
            <a:extLst>
              <a:ext uri="{FF2B5EF4-FFF2-40B4-BE49-F238E27FC236}">
                <a16:creationId xmlns:a16="http://schemas.microsoft.com/office/drawing/2014/main" id="{C37F4C1E-A8E1-4806-BB25-6DAA0733EEF2}"/>
              </a:ext>
            </a:extLst>
          </p:cNvPr>
          <p:cNvSpPr/>
          <p:nvPr/>
        </p:nvSpPr>
        <p:spPr>
          <a:xfrm>
            <a:off x="1136342" y="5529263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FF"/>
              </a:solidFill>
            </a:endParaRPr>
          </a:p>
        </p:txBody>
      </p:sp>
      <p:sp>
        <p:nvSpPr>
          <p:cNvPr id="44" name="Rectangle 18">
            <a:extLst>
              <a:ext uri="{FF2B5EF4-FFF2-40B4-BE49-F238E27FC236}">
                <a16:creationId xmlns:a16="http://schemas.microsoft.com/office/drawing/2014/main" id="{942707D1-1A5A-41D8-86C1-0AAA18776DB4}"/>
              </a:ext>
            </a:extLst>
          </p:cNvPr>
          <p:cNvSpPr/>
          <p:nvPr/>
        </p:nvSpPr>
        <p:spPr>
          <a:xfrm>
            <a:off x="1669742" y="5529263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FF"/>
              </a:solidFill>
            </a:endParaRPr>
          </a:p>
        </p:txBody>
      </p:sp>
      <p:sp>
        <p:nvSpPr>
          <p:cNvPr id="45" name="Rectangle 19">
            <a:extLst>
              <a:ext uri="{FF2B5EF4-FFF2-40B4-BE49-F238E27FC236}">
                <a16:creationId xmlns:a16="http://schemas.microsoft.com/office/drawing/2014/main" id="{DD41A6CC-854B-4E35-BAD9-E0292C9D1A7D}"/>
              </a:ext>
            </a:extLst>
          </p:cNvPr>
          <p:cNvSpPr/>
          <p:nvPr/>
        </p:nvSpPr>
        <p:spPr>
          <a:xfrm>
            <a:off x="1669742" y="5224463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20">
            <a:extLst>
              <a:ext uri="{FF2B5EF4-FFF2-40B4-BE49-F238E27FC236}">
                <a16:creationId xmlns:a16="http://schemas.microsoft.com/office/drawing/2014/main" id="{FA177B0A-8238-4B2B-9B34-3B7EACDB77C0}"/>
              </a:ext>
            </a:extLst>
          </p:cNvPr>
          <p:cNvSpPr/>
          <p:nvPr/>
        </p:nvSpPr>
        <p:spPr>
          <a:xfrm>
            <a:off x="2203142" y="5224463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21">
            <a:extLst>
              <a:ext uri="{FF2B5EF4-FFF2-40B4-BE49-F238E27FC236}">
                <a16:creationId xmlns:a16="http://schemas.microsoft.com/office/drawing/2014/main" id="{F33BA4A4-C517-4F0F-84A7-F3F8BA5F0A67}"/>
              </a:ext>
            </a:extLst>
          </p:cNvPr>
          <p:cNvSpPr/>
          <p:nvPr/>
        </p:nvSpPr>
        <p:spPr>
          <a:xfrm>
            <a:off x="2203142" y="5529263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FF"/>
              </a:solidFill>
            </a:endParaRPr>
          </a:p>
        </p:txBody>
      </p:sp>
      <p:sp>
        <p:nvSpPr>
          <p:cNvPr id="48" name="Rectangle 22">
            <a:extLst>
              <a:ext uri="{FF2B5EF4-FFF2-40B4-BE49-F238E27FC236}">
                <a16:creationId xmlns:a16="http://schemas.microsoft.com/office/drawing/2014/main" id="{1D3EE009-9FED-4CDA-9450-08F9117EF308}"/>
              </a:ext>
            </a:extLst>
          </p:cNvPr>
          <p:cNvSpPr/>
          <p:nvPr/>
        </p:nvSpPr>
        <p:spPr>
          <a:xfrm>
            <a:off x="2736542" y="5529263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FF"/>
              </a:solidFill>
            </a:endParaRPr>
          </a:p>
        </p:txBody>
      </p:sp>
      <p:sp>
        <p:nvSpPr>
          <p:cNvPr id="49" name="Rectangle 23">
            <a:extLst>
              <a:ext uri="{FF2B5EF4-FFF2-40B4-BE49-F238E27FC236}">
                <a16:creationId xmlns:a16="http://schemas.microsoft.com/office/drawing/2014/main" id="{7B54079B-D3A7-4926-B8D6-B2CFB9578137}"/>
              </a:ext>
            </a:extLst>
          </p:cNvPr>
          <p:cNvSpPr/>
          <p:nvPr/>
        </p:nvSpPr>
        <p:spPr>
          <a:xfrm>
            <a:off x="2736542" y="5224463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24">
            <a:extLst>
              <a:ext uri="{FF2B5EF4-FFF2-40B4-BE49-F238E27FC236}">
                <a16:creationId xmlns:a16="http://schemas.microsoft.com/office/drawing/2014/main" id="{C534AC34-440B-4758-8379-DC251E15EA9B}"/>
              </a:ext>
            </a:extLst>
          </p:cNvPr>
          <p:cNvSpPr/>
          <p:nvPr/>
        </p:nvSpPr>
        <p:spPr>
          <a:xfrm>
            <a:off x="3269942" y="5529263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FF"/>
              </a:solidFill>
            </a:endParaRPr>
          </a:p>
        </p:txBody>
      </p:sp>
      <p:sp>
        <p:nvSpPr>
          <p:cNvPr id="51" name="Rectangle 25">
            <a:extLst>
              <a:ext uri="{FF2B5EF4-FFF2-40B4-BE49-F238E27FC236}">
                <a16:creationId xmlns:a16="http://schemas.microsoft.com/office/drawing/2014/main" id="{77EA1D2B-836F-4D41-8041-79CD6241DA06}"/>
              </a:ext>
            </a:extLst>
          </p:cNvPr>
          <p:cNvSpPr/>
          <p:nvPr/>
        </p:nvSpPr>
        <p:spPr>
          <a:xfrm>
            <a:off x="3269942" y="5224463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26">
            <a:extLst>
              <a:ext uri="{FF2B5EF4-FFF2-40B4-BE49-F238E27FC236}">
                <a16:creationId xmlns:a16="http://schemas.microsoft.com/office/drawing/2014/main" id="{0C6F5DFE-F56E-4D2D-93AB-1F2887E636A2}"/>
              </a:ext>
            </a:extLst>
          </p:cNvPr>
          <p:cNvSpPr/>
          <p:nvPr/>
        </p:nvSpPr>
        <p:spPr>
          <a:xfrm>
            <a:off x="3803342" y="5529263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FF"/>
              </a:solidFill>
            </a:endParaRPr>
          </a:p>
        </p:txBody>
      </p:sp>
      <p:sp>
        <p:nvSpPr>
          <p:cNvPr id="53" name="Rectangle 27">
            <a:extLst>
              <a:ext uri="{FF2B5EF4-FFF2-40B4-BE49-F238E27FC236}">
                <a16:creationId xmlns:a16="http://schemas.microsoft.com/office/drawing/2014/main" id="{EEFA5BBA-DD77-40AA-9835-45BD87D90DFE}"/>
              </a:ext>
            </a:extLst>
          </p:cNvPr>
          <p:cNvSpPr/>
          <p:nvPr/>
        </p:nvSpPr>
        <p:spPr>
          <a:xfrm>
            <a:off x="3803342" y="5224463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28">
                <a:extLst>
                  <a:ext uri="{FF2B5EF4-FFF2-40B4-BE49-F238E27FC236}">
                    <a16:creationId xmlns:a16="http://schemas.microsoft.com/office/drawing/2014/main" id="{F3E8F857-D62A-4D20-936C-C50C477B4D43}"/>
                  </a:ext>
                </a:extLst>
              </p:cNvPr>
              <p:cNvSpPr txBox="1"/>
              <p:nvPr/>
            </p:nvSpPr>
            <p:spPr>
              <a:xfrm>
                <a:off x="156627" y="5159150"/>
                <a:ext cx="3679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4" name="TextBox 28">
                <a:extLst>
                  <a:ext uri="{FF2B5EF4-FFF2-40B4-BE49-F238E27FC236}">
                    <a16:creationId xmlns:a16="http://schemas.microsoft.com/office/drawing/2014/main" id="{F3E8F857-D62A-4D20-936C-C50C477B4D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27" y="5159150"/>
                <a:ext cx="367986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29">
                <a:extLst>
                  <a:ext uri="{FF2B5EF4-FFF2-40B4-BE49-F238E27FC236}">
                    <a16:creationId xmlns:a16="http://schemas.microsoft.com/office/drawing/2014/main" id="{009648BC-7195-4F13-AB4E-E03A846DD10C}"/>
                  </a:ext>
                </a:extLst>
              </p:cNvPr>
              <p:cNvSpPr txBox="1"/>
              <p:nvPr/>
            </p:nvSpPr>
            <p:spPr>
              <a:xfrm>
                <a:off x="145742" y="5453063"/>
                <a:ext cx="3754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5" name="TextBox 29">
                <a:extLst>
                  <a:ext uri="{FF2B5EF4-FFF2-40B4-BE49-F238E27FC236}">
                    <a16:creationId xmlns:a16="http://schemas.microsoft.com/office/drawing/2014/main" id="{009648BC-7195-4F13-AB4E-E03A846DD1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42" y="5453063"/>
                <a:ext cx="375423" cy="369332"/>
              </a:xfrm>
              <a:prstGeom prst="rect">
                <a:avLst/>
              </a:prstGeom>
              <a:blipFill>
                <a:blip r:embed="rId20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30">
                <a:extLst>
                  <a:ext uri="{FF2B5EF4-FFF2-40B4-BE49-F238E27FC236}">
                    <a16:creationId xmlns:a16="http://schemas.microsoft.com/office/drawing/2014/main" id="{E7AE6568-92AC-4B13-B42F-CAACFDBE8E6D}"/>
                  </a:ext>
                </a:extLst>
              </p:cNvPr>
              <p:cNvSpPr txBox="1"/>
              <p:nvPr/>
            </p:nvSpPr>
            <p:spPr>
              <a:xfrm>
                <a:off x="602942" y="5180920"/>
                <a:ext cx="5485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6" name="TextBox 30">
                <a:extLst>
                  <a:ext uri="{FF2B5EF4-FFF2-40B4-BE49-F238E27FC236}">
                    <a16:creationId xmlns:a16="http://schemas.microsoft.com/office/drawing/2014/main" id="{E7AE6568-92AC-4B13-B42F-CAACFDBE8E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942" y="5180920"/>
                <a:ext cx="548548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31">
                <a:extLst>
                  <a:ext uri="{FF2B5EF4-FFF2-40B4-BE49-F238E27FC236}">
                    <a16:creationId xmlns:a16="http://schemas.microsoft.com/office/drawing/2014/main" id="{84942C58-0C13-4E6F-BA8E-8A4A7D910878}"/>
                  </a:ext>
                </a:extLst>
              </p:cNvPr>
              <p:cNvSpPr txBox="1"/>
              <p:nvPr/>
            </p:nvSpPr>
            <p:spPr>
              <a:xfrm>
                <a:off x="1136342" y="5180920"/>
                <a:ext cx="5485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7" name="TextBox 31">
                <a:extLst>
                  <a:ext uri="{FF2B5EF4-FFF2-40B4-BE49-F238E27FC236}">
                    <a16:creationId xmlns:a16="http://schemas.microsoft.com/office/drawing/2014/main" id="{84942C58-0C13-4E6F-BA8E-8A4A7D9108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342" y="5180920"/>
                <a:ext cx="548548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32">
                <a:extLst>
                  <a:ext uri="{FF2B5EF4-FFF2-40B4-BE49-F238E27FC236}">
                    <a16:creationId xmlns:a16="http://schemas.microsoft.com/office/drawing/2014/main" id="{A6FAE760-6657-4E2E-94F9-BD09B1B86908}"/>
                  </a:ext>
                </a:extLst>
              </p:cNvPr>
              <p:cNvSpPr txBox="1"/>
              <p:nvPr/>
            </p:nvSpPr>
            <p:spPr>
              <a:xfrm>
                <a:off x="1669742" y="5180920"/>
                <a:ext cx="5485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8" name="TextBox 32">
                <a:extLst>
                  <a:ext uri="{FF2B5EF4-FFF2-40B4-BE49-F238E27FC236}">
                    <a16:creationId xmlns:a16="http://schemas.microsoft.com/office/drawing/2014/main" id="{A6FAE760-6657-4E2E-94F9-BD09B1B869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742" y="5180920"/>
                <a:ext cx="548548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33">
                <a:extLst>
                  <a:ext uri="{FF2B5EF4-FFF2-40B4-BE49-F238E27FC236}">
                    <a16:creationId xmlns:a16="http://schemas.microsoft.com/office/drawing/2014/main" id="{F0B3792B-F0A3-4C8F-A61B-7AD417A5873A}"/>
                  </a:ext>
                </a:extLst>
              </p:cNvPr>
              <p:cNvSpPr txBox="1"/>
              <p:nvPr/>
            </p:nvSpPr>
            <p:spPr>
              <a:xfrm>
                <a:off x="2279342" y="5180920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9" name="TextBox 33">
                <a:extLst>
                  <a:ext uri="{FF2B5EF4-FFF2-40B4-BE49-F238E27FC236}">
                    <a16:creationId xmlns:a16="http://schemas.microsoft.com/office/drawing/2014/main" id="{F0B3792B-F0A3-4C8F-A61B-7AD417A587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342" y="5180920"/>
                <a:ext cx="375424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34">
                <a:extLst>
                  <a:ext uri="{FF2B5EF4-FFF2-40B4-BE49-F238E27FC236}">
                    <a16:creationId xmlns:a16="http://schemas.microsoft.com/office/drawing/2014/main" id="{496F93EC-8BD9-4F4A-A1B0-86F5697F228F}"/>
                  </a:ext>
                </a:extLst>
              </p:cNvPr>
              <p:cNvSpPr txBox="1"/>
              <p:nvPr/>
            </p:nvSpPr>
            <p:spPr>
              <a:xfrm>
                <a:off x="2812742" y="5180920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60" name="TextBox 34">
                <a:extLst>
                  <a:ext uri="{FF2B5EF4-FFF2-40B4-BE49-F238E27FC236}">
                    <a16:creationId xmlns:a16="http://schemas.microsoft.com/office/drawing/2014/main" id="{496F93EC-8BD9-4F4A-A1B0-86F5697F22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2742" y="5180920"/>
                <a:ext cx="375424" cy="36933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35">
                <a:extLst>
                  <a:ext uri="{FF2B5EF4-FFF2-40B4-BE49-F238E27FC236}">
                    <a16:creationId xmlns:a16="http://schemas.microsoft.com/office/drawing/2014/main" id="{096F8455-40D6-4668-B884-D840A57356C7}"/>
                  </a:ext>
                </a:extLst>
              </p:cNvPr>
              <p:cNvSpPr txBox="1"/>
              <p:nvPr/>
            </p:nvSpPr>
            <p:spPr>
              <a:xfrm>
                <a:off x="3346142" y="5180920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61" name="TextBox 35">
                <a:extLst>
                  <a:ext uri="{FF2B5EF4-FFF2-40B4-BE49-F238E27FC236}">
                    <a16:creationId xmlns:a16="http://schemas.microsoft.com/office/drawing/2014/main" id="{096F8455-40D6-4668-B884-D840A5735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6142" y="5180920"/>
                <a:ext cx="375424" cy="369332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36">
                <a:extLst>
                  <a:ext uri="{FF2B5EF4-FFF2-40B4-BE49-F238E27FC236}">
                    <a16:creationId xmlns:a16="http://schemas.microsoft.com/office/drawing/2014/main" id="{E97AA036-9CA0-4434-B7AA-A69C0968DBF7}"/>
                  </a:ext>
                </a:extLst>
              </p:cNvPr>
              <p:cNvSpPr txBox="1"/>
              <p:nvPr/>
            </p:nvSpPr>
            <p:spPr>
              <a:xfrm>
                <a:off x="3879542" y="5180920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62" name="TextBox 36">
                <a:extLst>
                  <a:ext uri="{FF2B5EF4-FFF2-40B4-BE49-F238E27FC236}">
                    <a16:creationId xmlns:a16="http://schemas.microsoft.com/office/drawing/2014/main" id="{E97AA036-9CA0-4434-B7AA-A69C0968DB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9542" y="5180920"/>
                <a:ext cx="375424" cy="3693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37">
                <a:extLst>
                  <a:ext uri="{FF2B5EF4-FFF2-40B4-BE49-F238E27FC236}">
                    <a16:creationId xmlns:a16="http://schemas.microsoft.com/office/drawing/2014/main" id="{3EA85CC1-D4F9-4E59-B547-361E50180492}"/>
                  </a:ext>
                </a:extLst>
              </p:cNvPr>
              <p:cNvSpPr txBox="1"/>
              <p:nvPr/>
            </p:nvSpPr>
            <p:spPr>
              <a:xfrm>
                <a:off x="2279342" y="5496606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3" name="TextBox 37">
                <a:extLst>
                  <a:ext uri="{FF2B5EF4-FFF2-40B4-BE49-F238E27FC236}">
                    <a16:creationId xmlns:a16="http://schemas.microsoft.com/office/drawing/2014/main" id="{3EA85CC1-D4F9-4E59-B547-361E501804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342" y="5496606"/>
                <a:ext cx="375424" cy="36933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38">
                <a:extLst>
                  <a:ext uri="{FF2B5EF4-FFF2-40B4-BE49-F238E27FC236}">
                    <a16:creationId xmlns:a16="http://schemas.microsoft.com/office/drawing/2014/main" id="{E1B93C69-CDF8-4B77-9E4D-00C181A5554E}"/>
                  </a:ext>
                </a:extLst>
              </p:cNvPr>
              <p:cNvSpPr txBox="1"/>
              <p:nvPr/>
            </p:nvSpPr>
            <p:spPr>
              <a:xfrm>
                <a:off x="2823794" y="5490075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GB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4" name="TextBox 38">
                <a:extLst>
                  <a:ext uri="{FF2B5EF4-FFF2-40B4-BE49-F238E27FC236}">
                    <a16:creationId xmlns:a16="http://schemas.microsoft.com/office/drawing/2014/main" id="{E1B93C69-CDF8-4B77-9E4D-00C181A55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3794" y="5490075"/>
                <a:ext cx="375424" cy="369332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39">
                <a:extLst>
                  <a:ext uri="{FF2B5EF4-FFF2-40B4-BE49-F238E27FC236}">
                    <a16:creationId xmlns:a16="http://schemas.microsoft.com/office/drawing/2014/main" id="{3FB7DDD5-52D2-49F4-995F-1DA66A465E1B}"/>
                  </a:ext>
                </a:extLst>
              </p:cNvPr>
              <p:cNvSpPr txBox="1"/>
              <p:nvPr/>
            </p:nvSpPr>
            <p:spPr>
              <a:xfrm>
                <a:off x="3276473" y="5505314"/>
                <a:ext cx="5132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𝟏𝟔</m:t>
                      </m:r>
                    </m:oMath>
                  </m:oMathPara>
                </a14:m>
                <a:endParaRPr lang="en-GB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5" name="TextBox 39">
                <a:extLst>
                  <a:ext uri="{FF2B5EF4-FFF2-40B4-BE49-F238E27FC236}">
                    <a16:creationId xmlns:a16="http://schemas.microsoft.com/office/drawing/2014/main" id="{3FB7DDD5-52D2-49F4-995F-1DA66A465E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473" y="5505314"/>
                <a:ext cx="513282" cy="369332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40">
                <a:extLst>
                  <a:ext uri="{FF2B5EF4-FFF2-40B4-BE49-F238E27FC236}">
                    <a16:creationId xmlns:a16="http://schemas.microsoft.com/office/drawing/2014/main" id="{2B1A2279-3D97-4771-A159-6BCFE198FE04}"/>
                  </a:ext>
                </a:extLst>
              </p:cNvPr>
              <p:cNvSpPr txBox="1"/>
              <p:nvPr/>
            </p:nvSpPr>
            <p:spPr>
              <a:xfrm>
                <a:off x="3797766" y="5496606"/>
                <a:ext cx="5132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𝟑𝟎</m:t>
                      </m:r>
                    </m:oMath>
                  </m:oMathPara>
                </a14:m>
                <a:endParaRPr lang="en-GB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6" name="TextBox 40">
                <a:extLst>
                  <a:ext uri="{FF2B5EF4-FFF2-40B4-BE49-F238E27FC236}">
                    <a16:creationId xmlns:a16="http://schemas.microsoft.com/office/drawing/2014/main" id="{2B1A2279-3D97-4771-A159-6BCFE198F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7766" y="5496606"/>
                <a:ext cx="513282" cy="369332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41">
                <a:extLst>
                  <a:ext uri="{FF2B5EF4-FFF2-40B4-BE49-F238E27FC236}">
                    <a16:creationId xmlns:a16="http://schemas.microsoft.com/office/drawing/2014/main" id="{94244097-54DB-4104-A1F1-C1F7E836F5C2}"/>
                  </a:ext>
                </a:extLst>
              </p:cNvPr>
              <p:cNvSpPr txBox="1"/>
              <p:nvPr/>
            </p:nvSpPr>
            <p:spPr>
              <a:xfrm>
                <a:off x="1674004" y="5496606"/>
                <a:ext cx="5485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7" name="TextBox 41">
                <a:extLst>
                  <a:ext uri="{FF2B5EF4-FFF2-40B4-BE49-F238E27FC236}">
                    <a16:creationId xmlns:a16="http://schemas.microsoft.com/office/drawing/2014/main" id="{94244097-54DB-4104-A1F1-C1F7E836F5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004" y="5496606"/>
                <a:ext cx="548548" cy="369332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42">
                <a:extLst>
                  <a:ext uri="{FF2B5EF4-FFF2-40B4-BE49-F238E27FC236}">
                    <a16:creationId xmlns:a16="http://schemas.microsoft.com/office/drawing/2014/main" id="{61E80AE1-C694-47FE-9731-07C4C8B74801}"/>
                  </a:ext>
                </a:extLst>
              </p:cNvPr>
              <p:cNvSpPr txBox="1"/>
              <p:nvPr/>
            </p:nvSpPr>
            <p:spPr>
              <a:xfrm>
                <a:off x="1212542" y="5496606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8" name="TextBox 42">
                <a:extLst>
                  <a:ext uri="{FF2B5EF4-FFF2-40B4-BE49-F238E27FC236}">
                    <a16:creationId xmlns:a16="http://schemas.microsoft.com/office/drawing/2014/main" id="{61E80AE1-C694-47FE-9731-07C4C8B748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542" y="5496606"/>
                <a:ext cx="375424" cy="36933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43">
                <a:extLst>
                  <a:ext uri="{FF2B5EF4-FFF2-40B4-BE49-F238E27FC236}">
                    <a16:creationId xmlns:a16="http://schemas.microsoft.com/office/drawing/2014/main" id="{BC7A0F6A-A4F5-4BEB-84F2-A38BF2C4FBA9}"/>
                  </a:ext>
                </a:extLst>
              </p:cNvPr>
              <p:cNvSpPr txBox="1"/>
              <p:nvPr/>
            </p:nvSpPr>
            <p:spPr>
              <a:xfrm>
                <a:off x="691273" y="5496606"/>
                <a:ext cx="3754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GB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9" name="TextBox 43">
                <a:extLst>
                  <a:ext uri="{FF2B5EF4-FFF2-40B4-BE49-F238E27FC236}">
                    <a16:creationId xmlns:a16="http://schemas.microsoft.com/office/drawing/2014/main" id="{BC7A0F6A-A4F5-4BEB-84F2-A38BF2C4FB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273" y="5496606"/>
                <a:ext cx="375423" cy="369332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5" name="Picture 8">
            <a:extLst>
              <a:ext uri="{FF2B5EF4-FFF2-40B4-BE49-F238E27FC236}">
                <a16:creationId xmlns:a16="http://schemas.microsoft.com/office/drawing/2014/main" id="{95C3BC06-A218-4411-B3ED-FA354492FF59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022" y="1856558"/>
            <a:ext cx="4321628" cy="4321628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6" name="TextBox 9">
            <a:extLst>
              <a:ext uri="{FF2B5EF4-FFF2-40B4-BE49-F238E27FC236}">
                <a16:creationId xmlns:a16="http://schemas.microsoft.com/office/drawing/2014/main" id="{773AA711-F286-4C0F-B6AB-B2DD4FF68959}"/>
              </a:ext>
            </a:extLst>
          </p:cNvPr>
          <p:cNvSpPr txBox="1"/>
          <p:nvPr/>
        </p:nvSpPr>
        <p:spPr>
          <a:xfrm>
            <a:off x="6611079" y="1627958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y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77" name="TextBox 10">
            <a:extLst>
              <a:ext uri="{FF2B5EF4-FFF2-40B4-BE49-F238E27FC236}">
                <a16:creationId xmlns:a16="http://schemas.microsoft.com/office/drawing/2014/main" id="{CCA0F9F9-3A3D-43EA-9917-7CEC5128FB3D}"/>
              </a:ext>
            </a:extLst>
          </p:cNvPr>
          <p:cNvSpPr txBox="1"/>
          <p:nvPr/>
        </p:nvSpPr>
        <p:spPr>
          <a:xfrm>
            <a:off x="8853536" y="3892187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x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grpSp>
        <p:nvGrpSpPr>
          <p:cNvPr id="78" name="Group 64">
            <a:extLst>
              <a:ext uri="{FF2B5EF4-FFF2-40B4-BE49-F238E27FC236}">
                <a16:creationId xmlns:a16="http://schemas.microsoft.com/office/drawing/2014/main" id="{523AF932-E80B-4C2F-A485-442923F92693}"/>
              </a:ext>
            </a:extLst>
          </p:cNvPr>
          <p:cNvGrpSpPr/>
          <p:nvPr/>
        </p:nvGrpSpPr>
        <p:grpSpPr>
          <a:xfrm>
            <a:off x="6014410" y="3387594"/>
            <a:ext cx="152400" cy="152400"/>
            <a:chOff x="1066800" y="762000"/>
            <a:chExt cx="152400" cy="152400"/>
          </a:xfrm>
        </p:grpSpPr>
        <p:cxnSp>
          <p:nvCxnSpPr>
            <p:cNvPr id="79" name="Straight Connector 65">
              <a:extLst>
                <a:ext uri="{FF2B5EF4-FFF2-40B4-BE49-F238E27FC236}">
                  <a16:creationId xmlns:a16="http://schemas.microsoft.com/office/drawing/2014/main" id="{81DF7B37-8C8E-4FBF-BA81-6EA2CCF3D534}"/>
                </a:ext>
              </a:extLst>
            </p:cNvPr>
            <p:cNvCxnSpPr/>
            <p:nvPr/>
          </p:nvCxnSpPr>
          <p:spPr>
            <a:xfrm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66">
              <a:extLst>
                <a:ext uri="{FF2B5EF4-FFF2-40B4-BE49-F238E27FC236}">
                  <a16:creationId xmlns:a16="http://schemas.microsoft.com/office/drawing/2014/main" id="{B71A346A-E9B3-4AC5-B0AB-87C61F0FBCFB}"/>
                </a:ext>
              </a:extLst>
            </p:cNvPr>
            <p:cNvCxnSpPr/>
            <p:nvPr/>
          </p:nvCxnSpPr>
          <p:spPr>
            <a:xfrm flipH="1"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64">
            <a:extLst>
              <a:ext uri="{FF2B5EF4-FFF2-40B4-BE49-F238E27FC236}">
                <a16:creationId xmlns:a16="http://schemas.microsoft.com/office/drawing/2014/main" id="{35D1A65E-955D-484B-9EFB-661B9C84EDC2}"/>
              </a:ext>
            </a:extLst>
          </p:cNvPr>
          <p:cNvGrpSpPr/>
          <p:nvPr/>
        </p:nvGrpSpPr>
        <p:grpSpPr>
          <a:xfrm>
            <a:off x="6202321" y="3974999"/>
            <a:ext cx="152400" cy="152400"/>
            <a:chOff x="1066800" y="762000"/>
            <a:chExt cx="152400" cy="152400"/>
          </a:xfrm>
        </p:grpSpPr>
        <p:cxnSp>
          <p:nvCxnSpPr>
            <p:cNvPr id="82" name="Straight Connector 65">
              <a:extLst>
                <a:ext uri="{FF2B5EF4-FFF2-40B4-BE49-F238E27FC236}">
                  <a16:creationId xmlns:a16="http://schemas.microsoft.com/office/drawing/2014/main" id="{EB9B29DC-17F5-40D5-8722-FB9698AB03D2}"/>
                </a:ext>
              </a:extLst>
            </p:cNvPr>
            <p:cNvCxnSpPr/>
            <p:nvPr/>
          </p:nvCxnSpPr>
          <p:spPr>
            <a:xfrm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66">
              <a:extLst>
                <a:ext uri="{FF2B5EF4-FFF2-40B4-BE49-F238E27FC236}">
                  <a16:creationId xmlns:a16="http://schemas.microsoft.com/office/drawing/2014/main" id="{E232AE01-6B48-4993-A5C8-2E801B98656F}"/>
                </a:ext>
              </a:extLst>
            </p:cNvPr>
            <p:cNvCxnSpPr/>
            <p:nvPr/>
          </p:nvCxnSpPr>
          <p:spPr>
            <a:xfrm flipH="1"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64">
            <a:extLst>
              <a:ext uri="{FF2B5EF4-FFF2-40B4-BE49-F238E27FC236}">
                <a16:creationId xmlns:a16="http://schemas.microsoft.com/office/drawing/2014/main" id="{857934FA-8A84-4E49-9A0E-8481E4D7DC36}"/>
              </a:ext>
            </a:extLst>
          </p:cNvPr>
          <p:cNvGrpSpPr/>
          <p:nvPr/>
        </p:nvGrpSpPr>
        <p:grpSpPr>
          <a:xfrm>
            <a:off x="6399109" y="4180665"/>
            <a:ext cx="152400" cy="152400"/>
            <a:chOff x="1066800" y="762000"/>
            <a:chExt cx="152400" cy="152400"/>
          </a:xfrm>
        </p:grpSpPr>
        <p:cxnSp>
          <p:nvCxnSpPr>
            <p:cNvPr id="85" name="Straight Connector 65">
              <a:extLst>
                <a:ext uri="{FF2B5EF4-FFF2-40B4-BE49-F238E27FC236}">
                  <a16:creationId xmlns:a16="http://schemas.microsoft.com/office/drawing/2014/main" id="{66E3398A-D1AA-4598-B607-037902817377}"/>
                </a:ext>
              </a:extLst>
            </p:cNvPr>
            <p:cNvCxnSpPr/>
            <p:nvPr/>
          </p:nvCxnSpPr>
          <p:spPr>
            <a:xfrm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66">
              <a:extLst>
                <a:ext uri="{FF2B5EF4-FFF2-40B4-BE49-F238E27FC236}">
                  <a16:creationId xmlns:a16="http://schemas.microsoft.com/office/drawing/2014/main" id="{2058EF05-8B22-41CB-976C-2C968D99A43F}"/>
                </a:ext>
              </a:extLst>
            </p:cNvPr>
            <p:cNvCxnSpPr/>
            <p:nvPr/>
          </p:nvCxnSpPr>
          <p:spPr>
            <a:xfrm flipH="1"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 64">
            <a:extLst>
              <a:ext uri="{FF2B5EF4-FFF2-40B4-BE49-F238E27FC236}">
                <a16:creationId xmlns:a16="http://schemas.microsoft.com/office/drawing/2014/main" id="{73E382FB-AC14-4365-BE31-44103F3DB605}"/>
              </a:ext>
            </a:extLst>
          </p:cNvPr>
          <p:cNvGrpSpPr/>
          <p:nvPr/>
        </p:nvGrpSpPr>
        <p:grpSpPr>
          <a:xfrm>
            <a:off x="6604775" y="3977958"/>
            <a:ext cx="152400" cy="152400"/>
            <a:chOff x="1066800" y="762000"/>
            <a:chExt cx="152400" cy="152400"/>
          </a:xfrm>
        </p:grpSpPr>
        <p:cxnSp>
          <p:nvCxnSpPr>
            <p:cNvPr id="88" name="Straight Connector 65">
              <a:extLst>
                <a:ext uri="{FF2B5EF4-FFF2-40B4-BE49-F238E27FC236}">
                  <a16:creationId xmlns:a16="http://schemas.microsoft.com/office/drawing/2014/main" id="{CF6384E5-9A7D-4236-A9FC-1CB3809357A5}"/>
                </a:ext>
              </a:extLst>
            </p:cNvPr>
            <p:cNvCxnSpPr/>
            <p:nvPr/>
          </p:nvCxnSpPr>
          <p:spPr>
            <a:xfrm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66">
              <a:extLst>
                <a:ext uri="{FF2B5EF4-FFF2-40B4-BE49-F238E27FC236}">
                  <a16:creationId xmlns:a16="http://schemas.microsoft.com/office/drawing/2014/main" id="{9F60DE70-94D0-4CEE-B6AC-472B7B1A2D03}"/>
                </a:ext>
              </a:extLst>
            </p:cNvPr>
            <p:cNvCxnSpPr/>
            <p:nvPr/>
          </p:nvCxnSpPr>
          <p:spPr>
            <a:xfrm flipH="1"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64">
            <a:extLst>
              <a:ext uri="{FF2B5EF4-FFF2-40B4-BE49-F238E27FC236}">
                <a16:creationId xmlns:a16="http://schemas.microsoft.com/office/drawing/2014/main" id="{40BBCFD5-22E7-4EE1-AB29-048F9DB048ED}"/>
              </a:ext>
            </a:extLst>
          </p:cNvPr>
          <p:cNvGrpSpPr/>
          <p:nvPr/>
        </p:nvGrpSpPr>
        <p:grpSpPr>
          <a:xfrm>
            <a:off x="6801564" y="3384634"/>
            <a:ext cx="152400" cy="152400"/>
            <a:chOff x="1066800" y="762000"/>
            <a:chExt cx="152400" cy="152400"/>
          </a:xfrm>
        </p:grpSpPr>
        <p:cxnSp>
          <p:nvCxnSpPr>
            <p:cNvPr id="91" name="Straight Connector 65">
              <a:extLst>
                <a:ext uri="{FF2B5EF4-FFF2-40B4-BE49-F238E27FC236}">
                  <a16:creationId xmlns:a16="http://schemas.microsoft.com/office/drawing/2014/main" id="{17D170BF-8672-4AC6-BE3C-9BEAED6CE6A0}"/>
                </a:ext>
              </a:extLst>
            </p:cNvPr>
            <p:cNvCxnSpPr/>
            <p:nvPr/>
          </p:nvCxnSpPr>
          <p:spPr>
            <a:xfrm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66">
              <a:extLst>
                <a:ext uri="{FF2B5EF4-FFF2-40B4-BE49-F238E27FC236}">
                  <a16:creationId xmlns:a16="http://schemas.microsoft.com/office/drawing/2014/main" id="{E1EE40B2-C66B-432E-8B8F-CA4E575DAD42}"/>
                </a:ext>
              </a:extLst>
            </p:cNvPr>
            <p:cNvCxnSpPr/>
            <p:nvPr/>
          </p:nvCxnSpPr>
          <p:spPr>
            <a:xfrm flipH="1"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64">
            <a:extLst>
              <a:ext uri="{FF2B5EF4-FFF2-40B4-BE49-F238E27FC236}">
                <a16:creationId xmlns:a16="http://schemas.microsoft.com/office/drawing/2014/main" id="{952A8B86-7BB6-44F8-BBD1-0B7C2831F10B}"/>
              </a:ext>
            </a:extLst>
          </p:cNvPr>
          <p:cNvGrpSpPr/>
          <p:nvPr/>
        </p:nvGrpSpPr>
        <p:grpSpPr>
          <a:xfrm>
            <a:off x="6998351" y="2409570"/>
            <a:ext cx="152400" cy="152400"/>
            <a:chOff x="1066800" y="762000"/>
            <a:chExt cx="152400" cy="152400"/>
          </a:xfrm>
        </p:grpSpPr>
        <p:cxnSp>
          <p:nvCxnSpPr>
            <p:cNvPr id="94" name="Straight Connector 65">
              <a:extLst>
                <a:ext uri="{FF2B5EF4-FFF2-40B4-BE49-F238E27FC236}">
                  <a16:creationId xmlns:a16="http://schemas.microsoft.com/office/drawing/2014/main" id="{7DE89BD7-447B-486C-BD0C-532C4FF8A305}"/>
                </a:ext>
              </a:extLst>
            </p:cNvPr>
            <p:cNvCxnSpPr/>
            <p:nvPr/>
          </p:nvCxnSpPr>
          <p:spPr>
            <a:xfrm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66">
              <a:extLst>
                <a:ext uri="{FF2B5EF4-FFF2-40B4-BE49-F238E27FC236}">
                  <a16:creationId xmlns:a16="http://schemas.microsoft.com/office/drawing/2014/main" id="{E2B27987-133D-497F-BAF1-FB3424792DF1}"/>
                </a:ext>
              </a:extLst>
            </p:cNvPr>
            <p:cNvCxnSpPr/>
            <p:nvPr/>
          </p:nvCxnSpPr>
          <p:spPr>
            <a:xfrm flipH="1"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64">
            <a:extLst>
              <a:ext uri="{FF2B5EF4-FFF2-40B4-BE49-F238E27FC236}">
                <a16:creationId xmlns:a16="http://schemas.microsoft.com/office/drawing/2014/main" id="{73A41E9C-3C4C-4E50-B831-2D83572D71C1}"/>
              </a:ext>
            </a:extLst>
          </p:cNvPr>
          <p:cNvGrpSpPr/>
          <p:nvPr/>
        </p:nvGrpSpPr>
        <p:grpSpPr>
          <a:xfrm>
            <a:off x="5819101" y="2393294"/>
            <a:ext cx="152400" cy="152400"/>
            <a:chOff x="1066800" y="762000"/>
            <a:chExt cx="152400" cy="152400"/>
          </a:xfrm>
        </p:grpSpPr>
        <p:cxnSp>
          <p:nvCxnSpPr>
            <p:cNvPr id="97" name="Straight Connector 65">
              <a:extLst>
                <a:ext uri="{FF2B5EF4-FFF2-40B4-BE49-F238E27FC236}">
                  <a16:creationId xmlns:a16="http://schemas.microsoft.com/office/drawing/2014/main" id="{C5710111-C876-4978-AEA7-148970D51AC8}"/>
                </a:ext>
              </a:extLst>
            </p:cNvPr>
            <p:cNvCxnSpPr/>
            <p:nvPr/>
          </p:nvCxnSpPr>
          <p:spPr>
            <a:xfrm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66">
              <a:extLst>
                <a:ext uri="{FF2B5EF4-FFF2-40B4-BE49-F238E27FC236}">
                  <a16:creationId xmlns:a16="http://schemas.microsoft.com/office/drawing/2014/main" id="{6071A5B8-9752-467A-B3B6-0CDC0966A30C}"/>
                </a:ext>
              </a:extLst>
            </p:cNvPr>
            <p:cNvCxnSpPr/>
            <p:nvPr/>
          </p:nvCxnSpPr>
          <p:spPr>
            <a:xfrm flipH="1"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フリーフォーム: 図形 100">
            <a:extLst>
              <a:ext uri="{FF2B5EF4-FFF2-40B4-BE49-F238E27FC236}">
                <a16:creationId xmlns:a16="http://schemas.microsoft.com/office/drawing/2014/main" id="{5570132A-D6F0-48F1-95B0-1CF69F2E3A17}"/>
              </a:ext>
            </a:extLst>
          </p:cNvPr>
          <p:cNvSpPr/>
          <p:nvPr/>
        </p:nvSpPr>
        <p:spPr>
          <a:xfrm>
            <a:off x="5841507" y="2077375"/>
            <a:ext cx="1278384" cy="2183929"/>
          </a:xfrm>
          <a:custGeom>
            <a:avLst/>
            <a:gdLst>
              <a:gd name="connsiteX0" fmla="*/ 0 w 1278384"/>
              <a:gd name="connsiteY0" fmla="*/ 8877 h 2183929"/>
              <a:gd name="connsiteX1" fmla="*/ 53266 w 1278384"/>
              <a:gd name="connsiteY1" fmla="*/ 408373 h 2183929"/>
              <a:gd name="connsiteX2" fmla="*/ 248575 w 1278384"/>
              <a:gd name="connsiteY2" fmla="*/ 1393794 h 2183929"/>
              <a:gd name="connsiteX3" fmla="*/ 443883 w 1278384"/>
              <a:gd name="connsiteY3" fmla="*/ 1970842 h 2183929"/>
              <a:gd name="connsiteX4" fmla="*/ 639192 w 1278384"/>
              <a:gd name="connsiteY4" fmla="*/ 2183907 h 2183929"/>
              <a:gd name="connsiteX5" fmla="*/ 843378 w 1278384"/>
              <a:gd name="connsiteY5" fmla="*/ 1979720 h 2183929"/>
              <a:gd name="connsiteX6" fmla="*/ 1047565 w 1278384"/>
              <a:gd name="connsiteY6" fmla="*/ 1384916 h 2183929"/>
              <a:gd name="connsiteX7" fmla="*/ 1233996 w 1278384"/>
              <a:gd name="connsiteY7" fmla="*/ 408373 h 2183929"/>
              <a:gd name="connsiteX8" fmla="*/ 1278384 w 1278384"/>
              <a:gd name="connsiteY8" fmla="*/ 0 h 2183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8384" h="2183929">
                <a:moveTo>
                  <a:pt x="0" y="8877"/>
                </a:moveTo>
                <a:cubicBezTo>
                  <a:pt x="5918" y="93215"/>
                  <a:pt x="11837" y="177554"/>
                  <a:pt x="53266" y="408373"/>
                </a:cubicBezTo>
                <a:cubicBezTo>
                  <a:pt x="94695" y="639193"/>
                  <a:pt x="183472" y="1133383"/>
                  <a:pt x="248575" y="1393794"/>
                </a:cubicBezTo>
                <a:cubicBezTo>
                  <a:pt x="313678" y="1654205"/>
                  <a:pt x="378780" y="1839157"/>
                  <a:pt x="443883" y="1970842"/>
                </a:cubicBezTo>
                <a:cubicBezTo>
                  <a:pt x="508986" y="2102528"/>
                  <a:pt x="572610" y="2182427"/>
                  <a:pt x="639192" y="2183907"/>
                </a:cubicBezTo>
                <a:cubicBezTo>
                  <a:pt x="705774" y="2185387"/>
                  <a:pt x="775316" y="2112885"/>
                  <a:pt x="843378" y="1979720"/>
                </a:cubicBezTo>
                <a:cubicBezTo>
                  <a:pt x="911440" y="1846555"/>
                  <a:pt x="982462" y="1646807"/>
                  <a:pt x="1047565" y="1384916"/>
                </a:cubicBezTo>
                <a:cubicBezTo>
                  <a:pt x="1112668" y="1123025"/>
                  <a:pt x="1195526" y="639192"/>
                  <a:pt x="1233996" y="408373"/>
                </a:cubicBezTo>
                <a:cubicBezTo>
                  <a:pt x="1272466" y="177554"/>
                  <a:pt x="1275425" y="88777"/>
                  <a:pt x="1278384" y="0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2" name="Group 64">
            <a:extLst>
              <a:ext uri="{FF2B5EF4-FFF2-40B4-BE49-F238E27FC236}">
                <a16:creationId xmlns:a16="http://schemas.microsoft.com/office/drawing/2014/main" id="{F76ECE9E-58A8-41D5-932F-2F92EEAAE5BA}"/>
              </a:ext>
            </a:extLst>
          </p:cNvPr>
          <p:cNvGrpSpPr/>
          <p:nvPr/>
        </p:nvGrpSpPr>
        <p:grpSpPr>
          <a:xfrm>
            <a:off x="6007181" y="2793170"/>
            <a:ext cx="152400" cy="152400"/>
            <a:chOff x="1066800" y="762000"/>
            <a:chExt cx="152400" cy="152400"/>
          </a:xfrm>
        </p:grpSpPr>
        <p:cxnSp>
          <p:nvCxnSpPr>
            <p:cNvPr id="103" name="Straight Connector 65">
              <a:extLst>
                <a:ext uri="{FF2B5EF4-FFF2-40B4-BE49-F238E27FC236}">
                  <a16:creationId xmlns:a16="http://schemas.microsoft.com/office/drawing/2014/main" id="{16688928-AA9C-4F7E-A2C1-480FB572DC2E}"/>
                </a:ext>
              </a:extLst>
            </p:cNvPr>
            <p:cNvCxnSpPr/>
            <p:nvPr/>
          </p:nvCxnSpPr>
          <p:spPr>
            <a:xfrm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66">
              <a:extLst>
                <a:ext uri="{FF2B5EF4-FFF2-40B4-BE49-F238E27FC236}">
                  <a16:creationId xmlns:a16="http://schemas.microsoft.com/office/drawing/2014/main" id="{66CB89C8-B2CE-4D06-BDE6-413F5E1EF510}"/>
                </a:ext>
              </a:extLst>
            </p:cNvPr>
            <p:cNvCxnSpPr/>
            <p:nvPr/>
          </p:nvCxnSpPr>
          <p:spPr>
            <a:xfrm flipH="1"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64">
            <a:extLst>
              <a:ext uri="{FF2B5EF4-FFF2-40B4-BE49-F238E27FC236}">
                <a16:creationId xmlns:a16="http://schemas.microsoft.com/office/drawing/2014/main" id="{3F1FEBF8-17C8-455F-B3FE-9439DA50E66F}"/>
              </a:ext>
            </a:extLst>
          </p:cNvPr>
          <p:cNvGrpSpPr/>
          <p:nvPr/>
        </p:nvGrpSpPr>
        <p:grpSpPr>
          <a:xfrm>
            <a:off x="6195092" y="3972757"/>
            <a:ext cx="152400" cy="152400"/>
            <a:chOff x="1066800" y="762000"/>
            <a:chExt cx="152400" cy="152400"/>
          </a:xfrm>
        </p:grpSpPr>
        <p:cxnSp>
          <p:nvCxnSpPr>
            <p:cNvPr id="106" name="Straight Connector 65">
              <a:extLst>
                <a:ext uri="{FF2B5EF4-FFF2-40B4-BE49-F238E27FC236}">
                  <a16:creationId xmlns:a16="http://schemas.microsoft.com/office/drawing/2014/main" id="{CC3931AB-AAA5-4432-92CF-0F54ABDDB3F1}"/>
                </a:ext>
              </a:extLst>
            </p:cNvPr>
            <p:cNvCxnSpPr/>
            <p:nvPr/>
          </p:nvCxnSpPr>
          <p:spPr>
            <a:xfrm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66">
              <a:extLst>
                <a:ext uri="{FF2B5EF4-FFF2-40B4-BE49-F238E27FC236}">
                  <a16:creationId xmlns:a16="http://schemas.microsoft.com/office/drawing/2014/main" id="{681D3DDD-D7C3-4C7C-8378-C0CF3A5C03CE}"/>
                </a:ext>
              </a:extLst>
            </p:cNvPr>
            <p:cNvCxnSpPr/>
            <p:nvPr/>
          </p:nvCxnSpPr>
          <p:spPr>
            <a:xfrm flipH="1"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Group 64">
            <a:extLst>
              <a:ext uri="{FF2B5EF4-FFF2-40B4-BE49-F238E27FC236}">
                <a16:creationId xmlns:a16="http://schemas.microsoft.com/office/drawing/2014/main" id="{1E0B2203-4C99-40CC-A2C3-2F58B44A2FCA}"/>
              </a:ext>
            </a:extLst>
          </p:cNvPr>
          <p:cNvGrpSpPr/>
          <p:nvPr/>
        </p:nvGrpSpPr>
        <p:grpSpPr>
          <a:xfrm>
            <a:off x="6391880" y="4361304"/>
            <a:ext cx="152400" cy="152400"/>
            <a:chOff x="1066800" y="762000"/>
            <a:chExt cx="152400" cy="152400"/>
          </a:xfrm>
        </p:grpSpPr>
        <p:cxnSp>
          <p:nvCxnSpPr>
            <p:cNvPr id="109" name="Straight Connector 65">
              <a:extLst>
                <a:ext uri="{FF2B5EF4-FFF2-40B4-BE49-F238E27FC236}">
                  <a16:creationId xmlns:a16="http://schemas.microsoft.com/office/drawing/2014/main" id="{7D89C5C5-10AA-4C80-96A0-3316890141CD}"/>
                </a:ext>
              </a:extLst>
            </p:cNvPr>
            <p:cNvCxnSpPr/>
            <p:nvPr/>
          </p:nvCxnSpPr>
          <p:spPr>
            <a:xfrm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66">
              <a:extLst>
                <a:ext uri="{FF2B5EF4-FFF2-40B4-BE49-F238E27FC236}">
                  <a16:creationId xmlns:a16="http://schemas.microsoft.com/office/drawing/2014/main" id="{3D8B322F-5A0E-4E29-85A8-DB69DDE17AC5}"/>
                </a:ext>
              </a:extLst>
            </p:cNvPr>
            <p:cNvCxnSpPr/>
            <p:nvPr/>
          </p:nvCxnSpPr>
          <p:spPr>
            <a:xfrm flipH="1"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64">
            <a:extLst>
              <a:ext uri="{FF2B5EF4-FFF2-40B4-BE49-F238E27FC236}">
                <a16:creationId xmlns:a16="http://schemas.microsoft.com/office/drawing/2014/main" id="{9AF7B87E-0A81-4CF0-BD9C-D40E8FBE4162}"/>
              </a:ext>
            </a:extLst>
          </p:cNvPr>
          <p:cNvGrpSpPr/>
          <p:nvPr/>
        </p:nvGrpSpPr>
        <p:grpSpPr>
          <a:xfrm>
            <a:off x="6597546" y="3975717"/>
            <a:ext cx="152400" cy="152400"/>
            <a:chOff x="1066800" y="762000"/>
            <a:chExt cx="152400" cy="152400"/>
          </a:xfrm>
        </p:grpSpPr>
        <p:cxnSp>
          <p:nvCxnSpPr>
            <p:cNvPr id="112" name="Straight Connector 65">
              <a:extLst>
                <a:ext uri="{FF2B5EF4-FFF2-40B4-BE49-F238E27FC236}">
                  <a16:creationId xmlns:a16="http://schemas.microsoft.com/office/drawing/2014/main" id="{B17BECFB-1002-4A48-BEE2-706337D5D391}"/>
                </a:ext>
              </a:extLst>
            </p:cNvPr>
            <p:cNvCxnSpPr/>
            <p:nvPr/>
          </p:nvCxnSpPr>
          <p:spPr>
            <a:xfrm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66">
              <a:extLst>
                <a:ext uri="{FF2B5EF4-FFF2-40B4-BE49-F238E27FC236}">
                  <a16:creationId xmlns:a16="http://schemas.microsoft.com/office/drawing/2014/main" id="{ED5999D4-1241-4261-9730-F6B30C1A081C}"/>
                </a:ext>
              </a:extLst>
            </p:cNvPr>
            <p:cNvCxnSpPr/>
            <p:nvPr/>
          </p:nvCxnSpPr>
          <p:spPr>
            <a:xfrm flipH="1"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up 64">
            <a:extLst>
              <a:ext uri="{FF2B5EF4-FFF2-40B4-BE49-F238E27FC236}">
                <a16:creationId xmlns:a16="http://schemas.microsoft.com/office/drawing/2014/main" id="{89C2D7B8-32CD-4ADE-AF90-1E1578E59AB0}"/>
              </a:ext>
            </a:extLst>
          </p:cNvPr>
          <p:cNvGrpSpPr/>
          <p:nvPr/>
        </p:nvGrpSpPr>
        <p:grpSpPr>
          <a:xfrm>
            <a:off x="6803044" y="2798919"/>
            <a:ext cx="152400" cy="152400"/>
            <a:chOff x="1066800" y="762000"/>
            <a:chExt cx="152400" cy="152400"/>
          </a:xfrm>
        </p:grpSpPr>
        <p:cxnSp>
          <p:nvCxnSpPr>
            <p:cNvPr id="115" name="Straight Connector 65">
              <a:extLst>
                <a:ext uri="{FF2B5EF4-FFF2-40B4-BE49-F238E27FC236}">
                  <a16:creationId xmlns:a16="http://schemas.microsoft.com/office/drawing/2014/main" id="{F3D17265-D788-4A14-A7CA-E5EF746A64DC}"/>
                </a:ext>
              </a:extLst>
            </p:cNvPr>
            <p:cNvCxnSpPr/>
            <p:nvPr/>
          </p:nvCxnSpPr>
          <p:spPr>
            <a:xfrm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66">
              <a:extLst>
                <a:ext uri="{FF2B5EF4-FFF2-40B4-BE49-F238E27FC236}">
                  <a16:creationId xmlns:a16="http://schemas.microsoft.com/office/drawing/2014/main" id="{3DD52775-3D23-47FD-B0B2-DB7786B47CAC}"/>
                </a:ext>
              </a:extLst>
            </p:cNvPr>
            <p:cNvCxnSpPr/>
            <p:nvPr/>
          </p:nvCxnSpPr>
          <p:spPr>
            <a:xfrm flipH="1"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3" name="フリーフォーム: 図形 122">
            <a:extLst>
              <a:ext uri="{FF2B5EF4-FFF2-40B4-BE49-F238E27FC236}">
                <a16:creationId xmlns:a16="http://schemas.microsoft.com/office/drawing/2014/main" id="{966AF20E-04A7-4D69-A6C1-4593A8549F9C}"/>
              </a:ext>
            </a:extLst>
          </p:cNvPr>
          <p:cNvSpPr/>
          <p:nvPr/>
        </p:nvSpPr>
        <p:spPr>
          <a:xfrm>
            <a:off x="6009464" y="1959429"/>
            <a:ext cx="945599" cy="2473805"/>
          </a:xfrm>
          <a:custGeom>
            <a:avLst/>
            <a:gdLst>
              <a:gd name="connsiteX0" fmla="*/ 0 w 1278384"/>
              <a:gd name="connsiteY0" fmla="*/ 8877 h 2183929"/>
              <a:gd name="connsiteX1" fmla="*/ 53266 w 1278384"/>
              <a:gd name="connsiteY1" fmla="*/ 408373 h 2183929"/>
              <a:gd name="connsiteX2" fmla="*/ 248575 w 1278384"/>
              <a:gd name="connsiteY2" fmla="*/ 1393794 h 2183929"/>
              <a:gd name="connsiteX3" fmla="*/ 443883 w 1278384"/>
              <a:gd name="connsiteY3" fmla="*/ 1970842 h 2183929"/>
              <a:gd name="connsiteX4" fmla="*/ 639192 w 1278384"/>
              <a:gd name="connsiteY4" fmla="*/ 2183907 h 2183929"/>
              <a:gd name="connsiteX5" fmla="*/ 843378 w 1278384"/>
              <a:gd name="connsiteY5" fmla="*/ 1979720 h 2183929"/>
              <a:gd name="connsiteX6" fmla="*/ 1047565 w 1278384"/>
              <a:gd name="connsiteY6" fmla="*/ 1384916 h 2183929"/>
              <a:gd name="connsiteX7" fmla="*/ 1233996 w 1278384"/>
              <a:gd name="connsiteY7" fmla="*/ 408373 h 2183929"/>
              <a:gd name="connsiteX8" fmla="*/ 1278384 w 1278384"/>
              <a:gd name="connsiteY8" fmla="*/ 0 h 2183929"/>
              <a:gd name="connsiteX0" fmla="*/ 0 w 1225118"/>
              <a:gd name="connsiteY0" fmla="*/ 408373 h 2183929"/>
              <a:gd name="connsiteX1" fmla="*/ 195309 w 1225118"/>
              <a:gd name="connsiteY1" fmla="*/ 1393794 h 2183929"/>
              <a:gd name="connsiteX2" fmla="*/ 390617 w 1225118"/>
              <a:gd name="connsiteY2" fmla="*/ 1970842 h 2183929"/>
              <a:gd name="connsiteX3" fmla="*/ 585926 w 1225118"/>
              <a:gd name="connsiteY3" fmla="*/ 2183907 h 2183929"/>
              <a:gd name="connsiteX4" fmla="*/ 790112 w 1225118"/>
              <a:gd name="connsiteY4" fmla="*/ 1979720 h 2183929"/>
              <a:gd name="connsiteX5" fmla="*/ 994299 w 1225118"/>
              <a:gd name="connsiteY5" fmla="*/ 1384916 h 2183929"/>
              <a:gd name="connsiteX6" fmla="*/ 1180730 w 1225118"/>
              <a:gd name="connsiteY6" fmla="*/ 408373 h 2183929"/>
              <a:gd name="connsiteX7" fmla="*/ 1225118 w 1225118"/>
              <a:gd name="connsiteY7" fmla="*/ 0 h 2183929"/>
              <a:gd name="connsiteX0" fmla="*/ 0 w 1180730"/>
              <a:gd name="connsiteY0" fmla="*/ 0 h 1775556"/>
              <a:gd name="connsiteX1" fmla="*/ 195309 w 1180730"/>
              <a:gd name="connsiteY1" fmla="*/ 985421 h 1775556"/>
              <a:gd name="connsiteX2" fmla="*/ 390617 w 1180730"/>
              <a:gd name="connsiteY2" fmla="*/ 1562469 h 1775556"/>
              <a:gd name="connsiteX3" fmla="*/ 585926 w 1180730"/>
              <a:gd name="connsiteY3" fmla="*/ 1775534 h 1775556"/>
              <a:gd name="connsiteX4" fmla="*/ 790112 w 1180730"/>
              <a:gd name="connsiteY4" fmla="*/ 1571347 h 1775556"/>
              <a:gd name="connsiteX5" fmla="*/ 994299 w 1180730"/>
              <a:gd name="connsiteY5" fmla="*/ 976543 h 1775556"/>
              <a:gd name="connsiteX6" fmla="*/ 1180730 w 1180730"/>
              <a:gd name="connsiteY6" fmla="*/ 0 h 1775556"/>
              <a:gd name="connsiteX0" fmla="*/ 0 w 1050101"/>
              <a:gd name="connsiteY0" fmla="*/ 584666 h 1775556"/>
              <a:gd name="connsiteX1" fmla="*/ 64680 w 1050101"/>
              <a:gd name="connsiteY1" fmla="*/ 985421 h 1775556"/>
              <a:gd name="connsiteX2" fmla="*/ 259988 w 1050101"/>
              <a:gd name="connsiteY2" fmla="*/ 1562469 h 1775556"/>
              <a:gd name="connsiteX3" fmla="*/ 455297 w 1050101"/>
              <a:gd name="connsiteY3" fmla="*/ 1775534 h 1775556"/>
              <a:gd name="connsiteX4" fmla="*/ 659483 w 1050101"/>
              <a:gd name="connsiteY4" fmla="*/ 1571347 h 1775556"/>
              <a:gd name="connsiteX5" fmla="*/ 863670 w 1050101"/>
              <a:gd name="connsiteY5" fmla="*/ 976543 h 1775556"/>
              <a:gd name="connsiteX6" fmla="*/ 1050101 w 1050101"/>
              <a:gd name="connsiteY6" fmla="*/ 0 h 1775556"/>
              <a:gd name="connsiteX0" fmla="*/ 0 w 954307"/>
              <a:gd name="connsiteY0" fmla="*/ 0 h 1190890"/>
              <a:gd name="connsiteX1" fmla="*/ 64680 w 954307"/>
              <a:gd name="connsiteY1" fmla="*/ 400755 h 1190890"/>
              <a:gd name="connsiteX2" fmla="*/ 259988 w 954307"/>
              <a:gd name="connsiteY2" fmla="*/ 977803 h 1190890"/>
              <a:gd name="connsiteX3" fmla="*/ 455297 w 954307"/>
              <a:gd name="connsiteY3" fmla="*/ 1190868 h 1190890"/>
              <a:gd name="connsiteX4" fmla="*/ 659483 w 954307"/>
              <a:gd name="connsiteY4" fmla="*/ 986681 h 1190890"/>
              <a:gd name="connsiteX5" fmla="*/ 863670 w 954307"/>
              <a:gd name="connsiteY5" fmla="*/ 391877 h 1190890"/>
              <a:gd name="connsiteX6" fmla="*/ 954307 w 954307"/>
              <a:gd name="connsiteY6" fmla="*/ 8859 h 1190890"/>
              <a:gd name="connsiteX0" fmla="*/ 0 w 945599"/>
              <a:gd name="connsiteY0" fmla="*/ 8858 h 1199748"/>
              <a:gd name="connsiteX1" fmla="*/ 64680 w 945599"/>
              <a:gd name="connsiteY1" fmla="*/ 409613 h 1199748"/>
              <a:gd name="connsiteX2" fmla="*/ 259988 w 945599"/>
              <a:gd name="connsiteY2" fmla="*/ 986661 h 1199748"/>
              <a:gd name="connsiteX3" fmla="*/ 455297 w 945599"/>
              <a:gd name="connsiteY3" fmla="*/ 1199726 h 1199748"/>
              <a:gd name="connsiteX4" fmla="*/ 659483 w 945599"/>
              <a:gd name="connsiteY4" fmla="*/ 995539 h 1199748"/>
              <a:gd name="connsiteX5" fmla="*/ 863670 w 945599"/>
              <a:gd name="connsiteY5" fmla="*/ 400735 h 1199748"/>
              <a:gd name="connsiteX6" fmla="*/ 945599 w 945599"/>
              <a:gd name="connsiteY6" fmla="*/ 0 h 1199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5599" h="1199748">
                <a:moveTo>
                  <a:pt x="0" y="8858"/>
                </a:moveTo>
                <a:cubicBezTo>
                  <a:pt x="41429" y="239678"/>
                  <a:pt x="21349" y="246646"/>
                  <a:pt x="64680" y="409613"/>
                </a:cubicBezTo>
                <a:cubicBezTo>
                  <a:pt x="108011" y="572580"/>
                  <a:pt x="194885" y="854976"/>
                  <a:pt x="259988" y="986661"/>
                </a:cubicBezTo>
                <a:cubicBezTo>
                  <a:pt x="325091" y="1118347"/>
                  <a:pt x="388715" y="1198246"/>
                  <a:pt x="455297" y="1199726"/>
                </a:cubicBezTo>
                <a:cubicBezTo>
                  <a:pt x="521879" y="1201206"/>
                  <a:pt x="591421" y="1128704"/>
                  <a:pt x="659483" y="995539"/>
                </a:cubicBezTo>
                <a:cubicBezTo>
                  <a:pt x="727545" y="862374"/>
                  <a:pt x="815984" y="566658"/>
                  <a:pt x="863670" y="400735"/>
                </a:cubicBezTo>
                <a:cubicBezTo>
                  <a:pt x="911356" y="234812"/>
                  <a:pt x="907129" y="230819"/>
                  <a:pt x="945599" y="0"/>
                </a:cubicBezTo>
              </a:path>
            </a:pathLst>
          </a:cu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テキスト ボックス 123">
                <a:extLst>
                  <a:ext uri="{FF2B5EF4-FFF2-40B4-BE49-F238E27FC236}">
                    <a16:creationId xmlns:a16="http://schemas.microsoft.com/office/drawing/2014/main" id="{11026062-6BB1-4394-8D02-9D055737A899}"/>
                  </a:ext>
                </a:extLst>
              </p:cNvPr>
              <p:cNvSpPr txBox="1"/>
              <p:nvPr/>
            </p:nvSpPr>
            <p:spPr>
              <a:xfrm>
                <a:off x="4651517" y="1677879"/>
                <a:ext cx="1221232" cy="3125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1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4" name="テキスト ボックス 123">
                <a:extLst>
                  <a:ext uri="{FF2B5EF4-FFF2-40B4-BE49-F238E27FC236}">
                    <a16:creationId xmlns:a16="http://schemas.microsoft.com/office/drawing/2014/main" id="{11026062-6BB1-4394-8D02-9D055737A8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517" y="1677879"/>
                <a:ext cx="1221232" cy="312586"/>
              </a:xfrm>
              <a:prstGeom prst="rect">
                <a:avLst/>
              </a:prstGeom>
              <a:blipFill>
                <a:blip r:embed="rId35"/>
                <a:stretch>
                  <a:fillRect b="-19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テキスト ボックス 124">
                <a:extLst>
                  <a:ext uri="{FF2B5EF4-FFF2-40B4-BE49-F238E27FC236}">
                    <a16:creationId xmlns:a16="http://schemas.microsoft.com/office/drawing/2014/main" id="{3D1A2278-0811-4D43-A585-DA3578C6B583}"/>
                  </a:ext>
                </a:extLst>
              </p:cNvPr>
              <p:cNvSpPr txBox="1"/>
              <p:nvPr/>
            </p:nvSpPr>
            <p:spPr>
              <a:xfrm>
                <a:off x="6943435" y="1519562"/>
                <a:ext cx="1476110" cy="3125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1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1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4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4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b="1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5" name="テキスト ボックス 124">
                <a:extLst>
                  <a:ext uri="{FF2B5EF4-FFF2-40B4-BE49-F238E27FC236}">
                    <a16:creationId xmlns:a16="http://schemas.microsoft.com/office/drawing/2014/main" id="{3D1A2278-0811-4D43-A585-DA3578C6B5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3435" y="1519562"/>
                <a:ext cx="1476110" cy="312586"/>
              </a:xfrm>
              <a:prstGeom prst="rect">
                <a:avLst/>
              </a:prstGeom>
              <a:blipFill>
                <a:blip r:embed="rId36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6" name="テキスト ボックス 125">
            <a:extLst>
              <a:ext uri="{FF2B5EF4-FFF2-40B4-BE49-F238E27FC236}">
                <a16:creationId xmlns:a16="http://schemas.microsoft.com/office/drawing/2014/main" id="{6E173DB5-8F87-4D0A-AFAE-CED8B3C8E767}"/>
              </a:ext>
            </a:extLst>
          </p:cNvPr>
          <p:cNvSpPr txBox="1"/>
          <p:nvPr/>
        </p:nvSpPr>
        <p:spPr>
          <a:xfrm>
            <a:off x="477489" y="6130075"/>
            <a:ext cx="81499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You can see that multiplying the whole equation by two has stretched it </a:t>
            </a:r>
            <a:r>
              <a:rPr lang="en-US" sz="14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vertically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by a factor 2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テキスト ボックス 125">
                <a:extLst>
                  <a:ext uri="{FF2B5EF4-FFF2-40B4-BE49-F238E27FC236}">
                    <a16:creationId xmlns:a16="http://schemas.microsoft.com/office/drawing/2014/main" id="{6E173DB5-8F87-4D0A-AFAE-CED8B3C8E767}"/>
                  </a:ext>
                </a:extLst>
              </p:cNvPr>
              <p:cNvSpPr txBox="1"/>
              <p:nvPr/>
            </p:nvSpPr>
            <p:spPr>
              <a:xfrm>
                <a:off x="1439786" y="6378267"/>
                <a:ext cx="607717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We get the same original set of values for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but they have all doubled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7" name="テキスト ボックス 125">
                <a:extLst>
                  <a:ext uri="{FF2B5EF4-FFF2-40B4-BE49-F238E27FC236}">
                    <a16:creationId xmlns:a16="http://schemas.microsoft.com/office/drawing/2014/main" id="{6E173DB5-8F87-4D0A-AFAE-CED8B3C8E7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9786" y="6378267"/>
                <a:ext cx="6077176" cy="307777"/>
              </a:xfrm>
              <a:prstGeom prst="rect">
                <a:avLst/>
              </a:prstGeom>
              <a:blipFill>
                <a:blip r:embed="rId37"/>
                <a:stretch>
                  <a:fillRect l="-301" t="-1961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668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6" grpId="0"/>
      <p:bldP spid="77" grpId="0"/>
      <p:bldP spid="101" grpId="0" animBg="1"/>
      <p:bldP spid="123" grpId="0" animBg="1"/>
      <p:bldP spid="124" grpId="0"/>
      <p:bldP spid="125" grpId="0"/>
      <p:bldP spid="126" grpId="0"/>
      <p:bldP spid="12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Graphs and Transformations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789933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can transform the graph of a function by altering the function itself. The second type is stretching a graph.</a:t>
                </a:r>
                <a:endParaRPr lang="en-GB" sz="1600" b="1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Let’s compare two functions by plotting their graphs: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789933" cy="4776787"/>
              </a:xfrm>
              <a:blipFill>
                <a:blip r:embed="rId2"/>
                <a:stretch>
                  <a:fillRect t="-766" r="-1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4F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2" descr="https://upload.wikimedia.org/wikipedia/en/8/80/ST_diagram_of_N2_01.jpg">
            <a:extLst>
              <a:ext uri="{FF2B5EF4-FFF2-40B4-BE49-F238E27FC236}">
                <a16:creationId xmlns:a16="http://schemas.microsoft.com/office/drawing/2014/main" id="{3E936C3C-6513-48A1-8D19-639F5B355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794" y="25003"/>
            <a:ext cx="1067494" cy="80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2">
            <a:extLst>
              <a:ext uri="{FF2B5EF4-FFF2-40B4-BE49-F238E27FC236}">
                <a16:creationId xmlns:a16="http://schemas.microsoft.com/office/drawing/2014/main" id="{826CCA2C-7915-4467-AC03-C4B791F53E4D}"/>
              </a:ext>
            </a:extLst>
          </p:cNvPr>
          <p:cNvSpPr/>
          <p:nvPr/>
        </p:nvSpPr>
        <p:spPr>
          <a:xfrm>
            <a:off x="69542" y="4003829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75D663FA-2555-418A-B7B1-D4724DAF6085}"/>
              </a:ext>
            </a:extLst>
          </p:cNvPr>
          <p:cNvSpPr/>
          <p:nvPr/>
        </p:nvSpPr>
        <p:spPr>
          <a:xfrm>
            <a:off x="69542" y="4308629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C214EBF9-21F4-4D87-B0FD-E4ECA8006A7B}"/>
              </a:ext>
            </a:extLst>
          </p:cNvPr>
          <p:cNvSpPr/>
          <p:nvPr/>
        </p:nvSpPr>
        <p:spPr>
          <a:xfrm>
            <a:off x="602942" y="4308629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0E47A8C8-F6E5-49D9-B75E-63DAD195E902}"/>
              </a:ext>
            </a:extLst>
          </p:cNvPr>
          <p:cNvSpPr/>
          <p:nvPr/>
        </p:nvSpPr>
        <p:spPr>
          <a:xfrm>
            <a:off x="602942" y="4003829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16">
            <a:extLst>
              <a:ext uri="{FF2B5EF4-FFF2-40B4-BE49-F238E27FC236}">
                <a16:creationId xmlns:a16="http://schemas.microsoft.com/office/drawing/2014/main" id="{1513C274-D44D-4FA8-BFAF-8270289ACB87}"/>
              </a:ext>
            </a:extLst>
          </p:cNvPr>
          <p:cNvSpPr/>
          <p:nvPr/>
        </p:nvSpPr>
        <p:spPr>
          <a:xfrm>
            <a:off x="1136342" y="4003829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7">
            <a:extLst>
              <a:ext uri="{FF2B5EF4-FFF2-40B4-BE49-F238E27FC236}">
                <a16:creationId xmlns:a16="http://schemas.microsoft.com/office/drawing/2014/main" id="{7F8AB033-F7CC-4771-A871-CEEC6DAA3528}"/>
              </a:ext>
            </a:extLst>
          </p:cNvPr>
          <p:cNvSpPr/>
          <p:nvPr/>
        </p:nvSpPr>
        <p:spPr>
          <a:xfrm>
            <a:off x="1136342" y="4308629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8">
            <a:extLst>
              <a:ext uri="{FF2B5EF4-FFF2-40B4-BE49-F238E27FC236}">
                <a16:creationId xmlns:a16="http://schemas.microsoft.com/office/drawing/2014/main" id="{71AB456A-ECF2-4A62-A9DB-CF442861EE96}"/>
              </a:ext>
            </a:extLst>
          </p:cNvPr>
          <p:cNvSpPr/>
          <p:nvPr/>
        </p:nvSpPr>
        <p:spPr>
          <a:xfrm>
            <a:off x="1669742" y="4308629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9">
            <a:extLst>
              <a:ext uri="{FF2B5EF4-FFF2-40B4-BE49-F238E27FC236}">
                <a16:creationId xmlns:a16="http://schemas.microsoft.com/office/drawing/2014/main" id="{911267B0-4752-4BC9-B895-B1B4B4A5C0F4}"/>
              </a:ext>
            </a:extLst>
          </p:cNvPr>
          <p:cNvSpPr/>
          <p:nvPr/>
        </p:nvSpPr>
        <p:spPr>
          <a:xfrm>
            <a:off x="1669742" y="4003829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20">
            <a:extLst>
              <a:ext uri="{FF2B5EF4-FFF2-40B4-BE49-F238E27FC236}">
                <a16:creationId xmlns:a16="http://schemas.microsoft.com/office/drawing/2014/main" id="{49A4A12A-5F59-48BD-95DC-F4090F4E34F3}"/>
              </a:ext>
            </a:extLst>
          </p:cNvPr>
          <p:cNvSpPr/>
          <p:nvPr/>
        </p:nvSpPr>
        <p:spPr>
          <a:xfrm>
            <a:off x="2203142" y="4003829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21">
            <a:extLst>
              <a:ext uri="{FF2B5EF4-FFF2-40B4-BE49-F238E27FC236}">
                <a16:creationId xmlns:a16="http://schemas.microsoft.com/office/drawing/2014/main" id="{AA51558B-DDDD-4721-A61E-688125A1A3C5}"/>
              </a:ext>
            </a:extLst>
          </p:cNvPr>
          <p:cNvSpPr/>
          <p:nvPr/>
        </p:nvSpPr>
        <p:spPr>
          <a:xfrm>
            <a:off x="2203142" y="4308629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22">
            <a:extLst>
              <a:ext uri="{FF2B5EF4-FFF2-40B4-BE49-F238E27FC236}">
                <a16:creationId xmlns:a16="http://schemas.microsoft.com/office/drawing/2014/main" id="{14CD2FA7-4908-4761-B3F7-E4C81836600D}"/>
              </a:ext>
            </a:extLst>
          </p:cNvPr>
          <p:cNvSpPr/>
          <p:nvPr/>
        </p:nvSpPr>
        <p:spPr>
          <a:xfrm>
            <a:off x="2736542" y="4308629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23">
            <a:extLst>
              <a:ext uri="{FF2B5EF4-FFF2-40B4-BE49-F238E27FC236}">
                <a16:creationId xmlns:a16="http://schemas.microsoft.com/office/drawing/2014/main" id="{BC91BDC3-92DE-480A-9F43-9EA081536EBE}"/>
              </a:ext>
            </a:extLst>
          </p:cNvPr>
          <p:cNvSpPr/>
          <p:nvPr/>
        </p:nvSpPr>
        <p:spPr>
          <a:xfrm>
            <a:off x="2736542" y="4003829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24">
            <a:extLst>
              <a:ext uri="{FF2B5EF4-FFF2-40B4-BE49-F238E27FC236}">
                <a16:creationId xmlns:a16="http://schemas.microsoft.com/office/drawing/2014/main" id="{5CD1E4A7-3D6F-4FA1-A371-598D1E3B0E12}"/>
              </a:ext>
            </a:extLst>
          </p:cNvPr>
          <p:cNvSpPr/>
          <p:nvPr/>
        </p:nvSpPr>
        <p:spPr>
          <a:xfrm>
            <a:off x="3269942" y="4308629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78D0E1E3-48C6-4687-A8D2-EF5482405B44}"/>
              </a:ext>
            </a:extLst>
          </p:cNvPr>
          <p:cNvSpPr/>
          <p:nvPr/>
        </p:nvSpPr>
        <p:spPr>
          <a:xfrm>
            <a:off x="3269942" y="4003829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26">
            <a:extLst>
              <a:ext uri="{FF2B5EF4-FFF2-40B4-BE49-F238E27FC236}">
                <a16:creationId xmlns:a16="http://schemas.microsoft.com/office/drawing/2014/main" id="{818DCE43-9870-4AD1-A6C5-B3BCA87DE7E7}"/>
              </a:ext>
            </a:extLst>
          </p:cNvPr>
          <p:cNvSpPr/>
          <p:nvPr/>
        </p:nvSpPr>
        <p:spPr>
          <a:xfrm>
            <a:off x="3803342" y="4308629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7">
            <a:extLst>
              <a:ext uri="{FF2B5EF4-FFF2-40B4-BE49-F238E27FC236}">
                <a16:creationId xmlns:a16="http://schemas.microsoft.com/office/drawing/2014/main" id="{5021E79E-EDE7-455D-B9F2-54899B53BCC8}"/>
              </a:ext>
            </a:extLst>
          </p:cNvPr>
          <p:cNvSpPr/>
          <p:nvPr/>
        </p:nvSpPr>
        <p:spPr>
          <a:xfrm>
            <a:off x="3803342" y="4003829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8">
                <a:extLst>
                  <a:ext uri="{FF2B5EF4-FFF2-40B4-BE49-F238E27FC236}">
                    <a16:creationId xmlns:a16="http://schemas.microsoft.com/office/drawing/2014/main" id="{9D788119-1496-46B6-BEC0-471F76080A3C}"/>
                  </a:ext>
                </a:extLst>
              </p:cNvPr>
              <p:cNvSpPr txBox="1"/>
              <p:nvPr/>
            </p:nvSpPr>
            <p:spPr>
              <a:xfrm>
                <a:off x="156627" y="3938516"/>
                <a:ext cx="3679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2" name="TextBox 28">
                <a:extLst>
                  <a:ext uri="{FF2B5EF4-FFF2-40B4-BE49-F238E27FC236}">
                    <a16:creationId xmlns:a16="http://schemas.microsoft.com/office/drawing/2014/main" id="{9D788119-1496-46B6-BEC0-471F76080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27" y="3938516"/>
                <a:ext cx="36798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9">
                <a:extLst>
                  <a:ext uri="{FF2B5EF4-FFF2-40B4-BE49-F238E27FC236}">
                    <a16:creationId xmlns:a16="http://schemas.microsoft.com/office/drawing/2014/main" id="{B0460677-61F7-426A-B20D-B2E3B78C0546}"/>
                  </a:ext>
                </a:extLst>
              </p:cNvPr>
              <p:cNvSpPr txBox="1"/>
              <p:nvPr/>
            </p:nvSpPr>
            <p:spPr>
              <a:xfrm>
                <a:off x="145742" y="4232429"/>
                <a:ext cx="3754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3" name="TextBox 29">
                <a:extLst>
                  <a:ext uri="{FF2B5EF4-FFF2-40B4-BE49-F238E27FC236}">
                    <a16:creationId xmlns:a16="http://schemas.microsoft.com/office/drawing/2014/main" id="{B0460677-61F7-426A-B20D-B2E3B78C05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42" y="4232429"/>
                <a:ext cx="375423" cy="369332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30">
                <a:extLst>
                  <a:ext uri="{FF2B5EF4-FFF2-40B4-BE49-F238E27FC236}">
                    <a16:creationId xmlns:a16="http://schemas.microsoft.com/office/drawing/2014/main" id="{1845CDF1-01B8-460C-91CB-B9A2B1E9704D}"/>
                  </a:ext>
                </a:extLst>
              </p:cNvPr>
              <p:cNvSpPr txBox="1"/>
              <p:nvPr/>
            </p:nvSpPr>
            <p:spPr>
              <a:xfrm>
                <a:off x="602942" y="3960286"/>
                <a:ext cx="5485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4" name="TextBox 30">
                <a:extLst>
                  <a:ext uri="{FF2B5EF4-FFF2-40B4-BE49-F238E27FC236}">
                    <a16:creationId xmlns:a16="http://schemas.microsoft.com/office/drawing/2014/main" id="{1845CDF1-01B8-460C-91CB-B9A2B1E970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942" y="3960286"/>
                <a:ext cx="54854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31">
                <a:extLst>
                  <a:ext uri="{FF2B5EF4-FFF2-40B4-BE49-F238E27FC236}">
                    <a16:creationId xmlns:a16="http://schemas.microsoft.com/office/drawing/2014/main" id="{A8AF0E67-F6BC-404E-AF0F-971598283606}"/>
                  </a:ext>
                </a:extLst>
              </p:cNvPr>
              <p:cNvSpPr txBox="1"/>
              <p:nvPr/>
            </p:nvSpPr>
            <p:spPr>
              <a:xfrm>
                <a:off x="1136342" y="3960286"/>
                <a:ext cx="5485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5" name="TextBox 31">
                <a:extLst>
                  <a:ext uri="{FF2B5EF4-FFF2-40B4-BE49-F238E27FC236}">
                    <a16:creationId xmlns:a16="http://schemas.microsoft.com/office/drawing/2014/main" id="{A8AF0E67-F6BC-404E-AF0F-9715982836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342" y="3960286"/>
                <a:ext cx="54854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32">
                <a:extLst>
                  <a:ext uri="{FF2B5EF4-FFF2-40B4-BE49-F238E27FC236}">
                    <a16:creationId xmlns:a16="http://schemas.microsoft.com/office/drawing/2014/main" id="{E27D2902-FAE1-437E-B4B1-66A38DEE6376}"/>
                  </a:ext>
                </a:extLst>
              </p:cNvPr>
              <p:cNvSpPr txBox="1"/>
              <p:nvPr/>
            </p:nvSpPr>
            <p:spPr>
              <a:xfrm>
                <a:off x="1669742" y="3960286"/>
                <a:ext cx="5485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6" name="TextBox 32">
                <a:extLst>
                  <a:ext uri="{FF2B5EF4-FFF2-40B4-BE49-F238E27FC236}">
                    <a16:creationId xmlns:a16="http://schemas.microsoft.com/office/drawing/2014/main" id="{E27D2902-FAE1-437E-B4B1-66A38DEE63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742" y="3960286"/>
                <a:ext cx="548548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33">
                <a:extLst>
                  <a:ext uri="{FF2B5EF4-FFF2-40B4-BE49-F238E27FC236}">
                    <a16:creationId xmlns:a16="http://schemas.microsoft.com/office/drawing/2014/main" id="{10D324C5-823D-4F4E-B86D-C63D31676776}"/>
                  </a:ext>
                </a:extLst>
              </p:cNvPr>
              <p:cNvSpPr txBox="1"/>
              <p:nvPr/>
            </p:nvSpPr>
            <p:spPr>
              <a:xfrm>
                <a:off x="2279342" y="3960286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7" name="TextBox 33">
                <a:extLst>
                  <a:ext uri="{FF2B5EF4-FFF2-40B4-BE49-F238E27FC236}">
                    <a16:creationId xmlns:a16="http://schemas.microsoft.com/office/drawing/2014/main" id="{10D324C5-823D-4F4E-B86D-C63D316767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342" y="3960286"/>
                <a:ext cx="37542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34">
                <a:extLst>
                  <a:ext uri="{FF2B5EF4-FFF2-40B4-BE49-F238E27FC236}">
                    <a16:creationId xmlns:a16="http://schemas.microsoft.com/office/drawing/2014/main" id="{BC907473-5F1C-4B7F-B2F8-C3F9F80DE12C}"/>
                  </a:ext>
                </a:extLst>
              </p:cNvPr>
              <p:cNvSpPr txBox="1"/>
              <p:nvPr/>
            </p:nvSpPr>
            <p:spPr>
              <a:xfrm>
                <a:off x="2812742" y="3960286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8" name="TextBox 34">
                <a:extLst>
                  <a:ext uri="{FF2B5EF4-FFF2-40B4-BE49-F238E27FC236}">
                    <a16:creationId xmlns:a16="http://schemas.microsoft.com/office/drawing/2014/main" id="{BC907473-5F1C-4B7F-B2F8-C3F9F80DE1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2742" y="3960286"/>
                <a:ext cx="37542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35">
                <a:extLst>
                  <a:ext uri="{FF2B5EF4-FFF2-40B4-BE49-F238E27FC236}">
                    <a16:creationId xmlns:a16="http://schemas.microsoft.com/office/drawing/2014/main" id="{08E962AD-9C70-463F-B03C-C326190CEC7B}"/>
                  </a:ext>
                </a:extLst>
              </p:cNvPr>
              <p:cNvSpPr txBox="1"/>
              <p:nvPr/>
            </p:nvSpPr>
            <p:spPr>
              <a:xfrm>
                <a:off x="3346142" y="3960286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9" name="TextBox 35">
                <a:extLst>
                  <a:ext uri="{FF2B5EF4-FFF2-40B4-BE49-F238E27FC236}">
                    <a16:creationId xmlns:a16="http://schemas.microsoft.com/office/drawing/2014/main" id="{08E962AD-9C70-463F-B03C-C326190CEC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6142" y="3960286"/>
                <a:ext cx="37542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36">
                <a:extLst>
                  <a:ext uri="{FF2B5EF4-FFF2-40B4-BE49-F238E27FC236}">
                    <a16:creationId xmlns:a16="http://schemas.microsoft.com/office/drawing/2014/main" id="{D4F2AE35-A08E-4A93-A49B-8E1F45ED423A}"/>
                  </a:ext>
                </a:extLst>
              </p:cNvPr>
              <p:cNvSpPr txBox="1"/>
              <p:nvPr/>
            </p:nvSpPr>
            <p:spPr>
              <a:xfrm>
                <a:off x="3879542" y="3960286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30" name="TextBox 36">
                <a:extLst>
                  <a:ext uri="{FF2B5EF4-FFF2-40B4-BE49-F238E27FC236}">
                    <a16:creationId xmlns:a16="http://schemas.microsoft.com/office/drawing/2014/main" id="{D4F2AE35-A08E-4A93-A49B-8E1F45ED42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9542" y="3960286"/>
                <a:ext cx="375424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7">
                <a:extLst>
                  <a:ext uri="{FF2B5EF4-FFF2-40B4-BE49-F238E27FC236}">
                    <a16:creationId xmlns:a16="http://schemas.microsoft.com/office/drawing/2014/main" id="{8D5E46E9-4B6E-45FA-A5E8-02057D320E68}"/>
                  </a:ext>
                </a:extLst>
              </p:cNvPr>
              <p:cNvSpPr txBox="1"/>
              <p:nvPr/>
            </p:nvSpPr>
            <p:spPr>
              <a:xfrm>
                <a:off x="2279342" y="4275972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TextBox 37">
                <a:extLst>
                  <a:ext uri="{FF2B5EF4-FFF2-40B4-BE49-F238E27FC236}">
                    <a16:creationId xmlns:a16="http://schemas.microsoft.com/office/drawing/2014/main" id="{8D5E46E9-4B6E-45FA-A5E8-02057D320E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342" y="4275972"/>
                <a:ext cx="375424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8">
                <a:extLst>
                  <a:ext uri="{FF2B5EF4-FFF2-40B4-BE49-F238E27FC236}">
                    <a16:creationId xmlns:a16="http://schemas.microsoft.com/office/drawing/2014/main" id="{12B6D193-1B39-4AF7-933E-278A91E515AF}"/>
                  </a:ext>
                </a:extLst>
              </p:cNvPr>
              <p:cNvSpPr txBox="1"/>
              <p:nvPr/>
            </p:nvSpPr>
            <p:spPr>
              <a:xfrm>
                <a:off x="2823104" y="4275972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TextBox 38">
                <a:extLst>
                  <a:ext uri="{FF2B5EF4-FFF2-40B4-BE49-F238E27FC236}">
                    <a16:creationId xmlns:a16="http://schemas.microsoft.com/office/drawing/2014/main" id="{12B6D193-1B39-4AF7-933E-278A91E515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3104" y="4275972"/>
                <a:ext cx="375424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9">
                <a:extLst>
                  <a:ext uri="{FF2B5EF4-FFF2-40B4-BE49-F238E27FC236}">
                    <a16:creationId xmlns:a16="http://schemas.microsoft.com/office/drawing/2014/main" id="{CEE1B64D-C4FB-49C0-AC7F-BC34AD0A17C5}"/>
                  </a:ext>
                </a:extLst>
              </p:cNvPr>
              <p:cNvSpPr txBox="1"/>
              <p:nvPr/>
            </p:nvSpPr>
            <p:spPr>
              <a:xfrm>
                <a:off x="3355358" y="4275972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TextBox 39">
                <a:extLst>
                  <a:ext uri="{FF2B5EF4-FFF2-40B4-BE49-F238E27FC236}">
                    <a16:creationId xmlns:a16="http://schemas.microsoft.com/office/drawing/2014/main" id="{CEE1B64D-C4FB-49C0-AC7F-BC34AD0A17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5358" y="4275972"/>
                <a:ext cx="375424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40">
                <a:extLst>
                  <a:ext uri="{FF2B5EF4-FFF2-40B4-BE49-F238E27FC236}">
                    <a16:creationId xmlns:a16="http://schemas.microsoft.com/office/drawing/2014/main" id="{E47B21DE-7778-4E30-9A22-B6477B257862}"/>
                  </a:ext>
                </a:extLst>
              </p:cNvPr>
              <p:cNvSpPr txBox="1"/>
              <p:nvPr/>
            </p:nvSpPr>
            <p:spPr>
              <a:xfrm>
                <a:off x="3810613" y="4275972"/>
                <a:ext cx="5132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𝟏𝟓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TextBox 40">
                <a:extLst>
                  <a:ext uri="{FF2B5EF4-FFF2-40B4-BE49-F238E27FC236}">
                    <a16:creationId xmlns:a16="http://schemas.microsoft.com/office/drawing/2014/main" id="{E47B21DE-7778-4E30-9A22-B6477B2578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613" y="4275972"/>
                <a:ext cx="513282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41">
                <a:extLst>
                  <a:ext uri="{FF2B5EF4-FFF2-40B4-BE49-F238E27FC236}">
                    <a16:creationId xmlns:a16="http://schemas.microsoft.com/office/drawing/2014/main" id="{CC9FE907-C758-4C58-A8BC-F77DCBF3093C}"/>
                  </a:ext>
                </a:extLst>
              </p:cNvPr>
              <p:cNvSpPr txBox="1"/>
              <p:nvPr/>
            </p:nvSpPr>
            <p:spPr>
              <a:xfrm>
                <a:off x="1666254" y="4275972"/>
                <a:ext cx="5485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TextBox 41">
                <a:extLst>
                  <a:ext uri="{FF2B5EF4-FFF2-40B4-BE49-F238E27FC236}">
                    <a16:creationId xmlns:a16="http://schemas.microsoft.com/office/drawing/2014/main" id="{CC9FE907-C758-4C58-A8BC-F77DCBF309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254" y="4275972"/>
                <a:ext cx="548548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42">
                <a:extLst>
                  <a:ext uri="{FF2B5EF4-FFF2-40B4-BE49-F238E27FC236}">
                    <a16:creationId xmlns:a16="http://schemas.microsoft.com/office/drawing/2014/main" id="{4E7520D2-FF49-4A59-A1F9-33F0AB055D04}"/>
                  </a:ext>
                </a:extLst>
              </p:cNvPr>
              <p:cNvSpPr txBox="1"/>
              <p:nvPr/>
            </p:nvSpPr>
            <p:spPr>
              <a:xfrm>
                <a:off x="1212542" y="4275972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42">
                <a:extLst>
                  <a:ext uri="{FF2B5EF4-FFF2-40B4-BE49-F238E27FC236}">
                    <a16:creationId xmlns:a16="http://schemas.microsoft.com/office/drawing/2014/main" id="{4E7520D2-FF49-4A59-A1F9-33F0AB055D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542" y="4275972"/>
                <a:ext cx="375424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43">
                <a:extLst>
                  <a:ext uri="{FF2B5EF4-FFF2-40B4-BE49-F238E27FC236}">
                    <a16:creationId xmlns:a16="http://schemas.microsoft.com/office/drawing/2014/main" id="{318EBE38-73D0-46F1-A6A9-6145762D29D8}"/>
                  </a:ext>
                </a:extLst>
              </p:cNvPr>
              <p:cNvSpPr txBox="1"/>
              <p:nvPr/>
            </p:nvSpPr>
            <p:spPr>
              <a:xfrm>
                <a:off x="689504" y="4275972"/>
                <a:ext cx="3754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TextBox 43">
                <a:extLst>
                  <a:ext uri="{FF2B5EF4-FFF2-40B4-BE49-F238E27FC236}">
                    <a16:creationId xmlns:a16="http://schemas.microsoft.com/office/drawing/2014/main" id="{318EBE38-73D0-46F1-A6A9-6145762D29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04" y="4275972"/>
                <a:ext cx="375423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12">
            <a:extLst>
              <a:ext uri="{FF2B5EF4-FFF2-40B4-BE49-F238E27FC236}">
                <a16:creationId xmlns:a16="http://schemas.microsoft.com/office/drawing/2014/main" id="{4AC34AC4-29A4-4C7E-8C90-2DBE42994608}"/>
              </a:ext>
            </a:extLst>
          </p:cNvPr>
          <p:cNvSpPr/>
          <p:nvPr/>
        </p:nvSpPr>
        <p:spPr>
          <a:xfrm>
            <a:off x="69542" y="5224463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13">
            <a:extLst>
              <a:ext uri="{FF2B5EF4-FFF2-40B4-BE49-F238E27FC236}">
                <a16:creationId xmlns:a16="http://schemas.microsoft.com/office/drawing/2014/main" id="{7AE9371E-C3E2-47EB-B2B9-9DCD92081495}"/>
              </a:ext>
            </a:extLst>
          </p:cNvPr>
          <p:cNvSpPr/>
          <p:nvPr/>
        </p:nvSpPr>
        <p:spPr>
          <a:xfrm>
            <a:off x="69542" y="5529263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14">
            <a:extLst>
              <a:ext uri="{FF2B5EF4-FFF2-40B4-BE49-F238E27FC236}">
                <a16:creationId xmlns:a16="http://schemas.microsoft.com/office/drawing/2014/main" id="{62483931-2102-4081-A097-2C3D313FA021}"/>
              </a:ext>
            </a:extLst>
          </p:cNvPr>
          <p:cNvSpPr/>
          <p:nvPr/>
        </p:nvSpPr>
        <p:spPr>
          <a:xfrm>
            <a:off x="602942" y="5529263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FF"/>
              </a:solidFill>
            </a:endParaRPr>
          </a:p>
        </p:txBody>
      </p:sp>
      <p:sp>
        <p:nvSpPr>
          <p:cNvPr id="41" name="Rectangle 15">
            <a:extLst>
              <a:ext uri="{FF2B5EF4-FFF2-40B4-BE49-F238E27FC236}">
                <a16:creationId xmlns:a16="http://schemas.microsoft.com/office/drawing/2014/main" id="{01CE6B0E-BF03-429B-B15E-F8B51173413D}"/>
              </a:ext>
            </a:extLst>
          </p:cNvPr>
          <p:cNvSpPr/>
          <p:nvPr/>
        </p:nvSpPr>
        <p:spPr>
          <a:xfrm>
            <a:off x="602942" y="5224463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16">
            <a:extLst>
              <a:ext uri="{FF2B5EF4-FFF2-40B4-BE49-F238E27FC236}">
                <a16:creationId xmlns:a16="http://schemas.microsoft.com/office/drawing/2014/main" id="{6232F8C0-4BC4-4AE1-869A-C198D06158BA}"/>
              </a:ext>
            </a:extLst>
          </p:cNvPr>
          <p:cNvSpPr/>
          <p:nvPr/>
        </p:nvSpPr>
        <p:spPr>
          <a:xfrm>
            <a:off x="1136342" y="5224463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17">
            <a:extLst>
              <a:ext uri="{FF2B5EF4-FFF2-40B4-BE49-F238E27FC236}">
                <a16:creationId xmlns:a16="http://schemas.microsoft.com/office/drawing/2014/main" id="{C37F4C1E-A8E1-4806-BB25-6DAA0733EEF2}"/>
              </a:ext>
            </a:extLst>
          </p:cNvPr>
          <p:cNvSpPr/>
          <p:nvPr/>
        </p:nvSpPr>
        <p:spPr>
          <a:xfrm>
            <a:off x="1136342" y="5529263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FF"/>
              </a:solidFill>
            </a:endParaRPr>
          </a:p>
        </p:txBody>
      </p:sp>
      <p:sp>
        <p:nvSpPr>
          <p:cNvPr id="44" name="Rectangle 18">
            <a:extLst>
              <a:ext uri="{FF2B5EF4-FFF2-40B4-BE49-F238E27FC236}">
                <a16:creationId xmlns:a16="http://schemas.microsoft.com/office/drawing/2014/main" id="{942707D1-1A5A-41D8-86C1-0AAA18776DB4}"/>
              </a:ext>
            </a:extLst>
          </p:cNvPr>
          <p:cNvSpPr/>
          <p:nvPr/>
        </p:nvSpPr>
        <p:spPr>
          <a:xfrm>
            <a:off x="1669742" y="5529263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FF"/>
              </a:solidFill>
            </a:endParaRPr>
          </a:p>
        </p:txBody>
      </p:sp>
      <p:sp>
        <p:nvSpPr>
          <p:cNvPr id="45" name="Rectangle 19">
            <a:extLst>
              <a:ext uri="{FF2B5EF4-FFF2-40B4-BE49-F238E27FC236}">
                <a16:creationId xmlns:a16="http://schemas.microsoft.com/office/drawing/2014/main" id="{DD41A6CC-854B-4E35-BAD9-E0292C9D1A7D}"/>
              </a:ext>
            </a:extLst>
          </p:cNvPr>
          <p:cNvSpPr/>
          <p:nvPr/>
        </p:nvSpPr>
        <p:spPr>
          <a:xfrm>
            <a:off x="1669742" y="5224463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20">
            <a:extLst>
              <a:ext uri="{FF2B5EF4-FFF2-40B4-BE49-F238E27FC236}">
                <a16:creationId xmlns:a16="http://schemas.microsoft.com/office/drawing/2014/main" id="{FA177B0A-8238-4B2B-9B34-3B7EACDB77C0}"/>
              </a:ext>
            </a:extLst>
          </p:cNvPr>
          <p:cNvSpPr/>
          <p:nvPr/>
        </p:nvSpPr>
        <p:spPr>
          <a:xfrm>
            <a:off x="2203142" y="5224463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21">
            <a:extLst>
              <a:ext uri="{FF2B5EF4-FFF2-40B4-BE49-F238E27FC236}">
                <a16:creationId xmlns:a16="http://schemas.microsoft.com/office/drawing/2014/main" id="{F33BA4A4-C517-4F0F-84A7-F3F8BA5F0A67}"/>
              </a:ext>
            </a:extLst>
          </p:cNvPr>
          <p:cNvSpPr/>
          <p:nvPr/>
        </p:nvSpPr>
        <p:spPr>
          <a:xfrm>
            <a:off x="2203142" y="5529263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FF"/>
              </a:solidFill>
            </a:endParaRPr>
          </a:p>
        </p:txBody>
      </p:sp>
      <p:sp>
        <p:nvSpPr>
          <p:cNvPr id="48" name="Rectangle 22">
            <a:extLst>
              <a:ext uri="{FF2B5EF4-FFF2-40B4-BE49-F238E27FC236}">
                <a16:creationId xmlns:a16="http://schemas.microsoft.com/office/drawing/2014/main" id="{1D3EE009-9FED-4CDA-9450-08F9117EF308}"/>
              </a:ext>
            </a:extLst>
          </p:cNvPr>
          <p:cNvSpPr/>
          <p:nvPr/>
        </p:nvSpPr>
        <p:spPr>
          <a:xfrm>
            <a:off x="2736542" y="5529263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FF"/>
              </a:solidFill>
            </a:endParaRPr>
          </a:p>
        </p:txBody>
      </p:sp>
      <p:sp>
        <p:nvSpPr>
          <p:cNvPr id="49" name="Rectangle 23">
            <a:extLst>
              <a:ext uri="{FF2B5EF4-FFF2-40B4-BE49-F238E27FC236}">
                <a16:creationId xmlns:a16="http://schemas.microsoft.com/office/drawing/2014/main" id="{7B54079B-D3A7-4926-B8D6-B2CFB9578137}"/>
              </a:ext>
            </a:extLst>
          </p:cNvPr>
          <p:cNvSpPr/>
          <p:nvPr/>
        </p:nvSpPr>
        <p:spPr>
          <a:xfrm>
            <a:off x="2736542" y="5224463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24">
            <a:extLst>
              <a:ext uri="{FF2B5EF4-FFF2-40B4-BE49-F238E27FC236}">
                <a16:creationId xmlns:a16="http://schemas.microsoft.com/office/drawing/2014/main" id="{C534AC34-440B-4758-8379-DC251E15EA9B}"/>
              </a:ext>
            </a:extLst>
          </p:cNvPr>
          <p:cNvSpPr/>
          <p:nvPr/>
        </p:nvSpPr>
        <p:spPr>
          <a:xfrm>
            <a:off x="3269942" y="5529263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FF"/>
              </a:solidFill>
            </a:endParaRPr>
          </a:p>
        </p:txBody>
      </p:sp>
      <p:sp>
        <p:nvSpPr>
          <p:cNvPr id="51" name="Rectangle 25">
            <a:extLst>
              <a:ext uri="{FF2B5EF4-FFF2-40B4-BE49-F238E27FC236}">
                <a16:creationId xmlns:a16="http://schemas.microsoft.com/office/drawing/2014/main" id="{77EA1D2B-836F-4D41-8041-79CD6241DA06}"/>
              </a:ext>
            </a:extLst>
          </p:cNvPr>
          <p:cNvSpPr/>
          <p:nvPr/>
        </p:nvSpPr>
        <p:spPr>
          <a:xfrm>
            <a:off x="3269942" y="5224463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26">
            <a:extLst>
              <a:ext uri="{FF2B5EF4-FFF2-40B4-BE49-F238E27FC236}">
                <a16:creationId xmlns:a16="http://schemas.microsoft.com/office/drawing/2014/main" id="{0C6F5DFE-F56E-4D2D-93AB-1F2887E636A2}"/>
              </a:ext>
            </a:extLst>
          </p:cNvPr>
          <p:cNvSpPr/>
          <p:nvPr/>
        </p:nvSpPr>
        <p:spPr>
          <a:xfrm>
            <a:off x="3803342" y="5529263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FF"/>
              </a:solidFill>
            </a:endParaRPr>
          </a:p>
        </p:txBody>
      </p:sp>
      <p:sp>
        <p:nvSpPr>
          <p:cNvPr id="53" name="Rectangle 27">
            <a:extLst>
              <a:ext uri="{FF2B5EF4-FFF2-40B4-BE49-F238E27FC236}">
                <a16:creationId xmlns:a16="http://schemas.microsoft.com/office/drawing/2014/main" id="{EEFA5BBA-DD77-40AA-9835-45BD87D90DFE}"/>
              </a:ext>
            </a:extLst>
          </p:cNvPr>
          <p:cNvSpPr/>
          <p:nvPr/>
        </p:nvSpPr>
        <p:spPr>
          <a:xfrm>
            <a:off x="3803342" y="5224463"/>
            <a:ext cx="533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28">
                <a:extLst>
                  <a:ext uri="{FF2B5EF4-FFF2-40B4-BE49-F238E27FC236}">
                    <a16:creationId xmlns:a16="http://schemas.microsoft.com/office/drawing/2014/main" id="{F3E8F857-D62A-4D20-936C-C50C477B4D43}"/>
                  </a:ext>
                </a:extLst>
              </p:cNvPr>
              <p:cNvSpPr txBox="1"/>
              <p:nvPr/>
            </p:nvSpPr>
            <p:spPr>
              <a:xfrm>
                <a:off x="156627" y="5159150"/>
                <a:ext cx="3679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4" name="TextBox 28">
                <a:extLst>
                  <a:ext uri="{FF2B5EF4-FFF2-40B4-BE49-F238E27FC236}">
                    <a16:creationId xmlns:a16="http://schemas.microsoft.com/office/drawing/2014/main" id="{F3E8F857-D62A-4D20-936C-C50C477B4D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27" y="5159150"/>
                <a:ext cx="367986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29">
                <a:extLst>
                  <a:ext uri="{FF2B5EF4-FFF2-40B4-BE49-F238E27FC236}">
                    <a16:creationId xmlns:a16="http://schemas.microsoft.com/office/drawing/2014/main" id="{009648BC-7195-4F13-AB4E-E03A846DD10C}"/>
                  </a:ext>
                </a:extLst>
              </p:cNvPr>
              <p:cNvSpPr txBox="1"/>
              <p:nvPr/>
            </p:nvSpPr>
            <p:spPr>
              <a:xfrm>
                <a:off x="145742" y="5453063"/>
                <a:ext cx="3754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5" name="TextBox 29">
                <a:extLst>
                  <a:ext uri="{FF2B5EF4-FFF2-40B4-BE49-F238E27FC236}">
                    <a16:creationId xmlns:a16="http://schemas.microsoft.com/office/drawing/2014/main" id="{009648BC-7195-4F13-AB4E-E03A846DD1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42" y="5453063"/>
                <a:ext cx="375423" cy="369332"/>
              </a:xfrm>
              <a:prstGeom prst="rect">
                <a:avLst/>
              </a:prstGeom>
              <a:blipFill>
                <a:blip r:embed="rId1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30">
                <a:extLst>
                  <a:ext uri="{FF2B5EF4-FFF2-40B4-BE49-F238E27FC236}">
                    <a16:creationId xmlns:a16="http://schemas.microsoft.com/office/drawing/2014/main" id="{E7AE6568-92AC-4B13-B42F-CAACFDBE8E6D}"/>
                  </a:ext>
                </a:extLst>
              </p:cNvPr>
              <p:cNvSpPr txBox="1"/>
              <p:nvPr/>
            </p:nvSpPr>
            <p:spPr>
              <a:xfrm>
                <a:off x="602942" y="5180920"/>
                <a:ext cx="5485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6" name="TextBox 30">
                <a:extLst>
                  <a:ext uri="{FF2B5EF4-FFF2-40B4-BE49-F238E27FC236}">
                    <a16:creationId xmlns:a16="http://schemas.microsoft.com/office/drawing/2014/main" id="{E7AE6568-92AC-4B13-B42F-CAACFDBE8E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942" y="5180920"/>
                <a:ext cx="548548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31">
                <a:extLst>
                  <a:ext uri="{FF2B5EF4-FFF2-40B4-BE49-F238E27FC236}">
                    <a16:creationId xmlns:a16="http://schemas.microsoft.com/office/drawing/2014/main" id="{84942C58-0C13-4E6F-BA8E-8A4A7D910878}"/>
                  </a:ext>
                </a:extLst>
              </p:cNvPr>
              <p:cNvSpPr txBox="1"/>
              <p:nvPr/>
            </p:nvSpPr>
            <p:spPr>
              <a:xfrm>
                <a:off x="1136342" y="5180920"/>
                <a:ext cx="5485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7" name="TextBox 31">
                <a:extLst>
                  <a:ext uri="{FF2B5EF4-FFF2-40B4-BE49-F238E27FC236}">
                    <a16:creationId xmlns:a16="http://schemas.microsoft.com/office/drawing/2014/main" id="{84942C58-0C13-4E6F-BA8E-8A4A7D9108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342" y="5180920"/>
                <a:ext cx="548548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32">
                <a:extLst>
                  <a:ext uri="{FF2B5EF4-FFF2-40B4-BE49-F238E27FC236}">
                    <a16:creationId xmlns:a16="http://schemas.microsoft.com/office/drawing/2014/main" id="{A6FAE760-6657-4E2E-94F9-BD09B1B86908}"/>
                  </a:ext>
                </a:extLst>
              </p:cNvPr>
              <p:cNvSpPr txBox="1"/>
              <p:nvPr/>
            </p:nvSpPr>
            <p:spPr>
              <a:xfrm>
                <a:off x="1669742" y="5180920"/>
                <a:ext cx="5485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8" name="TextBox 32">
                <a:extLst>
                  <a:ext uri="{FF2B5EF4-FFF2-40B4-BE49-F238E27FC236}">
                    <a16:creationId xmlns:a16="http://schemas.microsoft.com/office/drawing/2014/main" id="{A6FAE760-6657-4E2E-94F9-BD09B1B869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742" y="5180920"/>
                <a:ext cx="548548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33">
                <a:extLst>
                  <a:ext uri="{FF2B5EF4-FFF2-40B4-BE49-F238E27FC236}">
                    <a16:creationId xmlns:a16="http://schemas.microsoft.com/office/drawing/2014/main" id="{F0B3792B-F0A3-4C8F-A61B-7AD417A5873A}"/>
                  </a:ext>
                </a:extLst>
              </p:cNvPr>
              <p:cNvSpPr txBox="1"/>
              <p:nvPr/>
            </p:nvSpPr>
            <p:spPr>
              <a:xfrm>
                <a:off x="2279342" y="5180920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9" name="TextBox 33">
                <a:extLst>
                  <a:ext uri="{FF2B5EF4-FFF2-40B4-BE49-F238E27FC236}">
                    <a16:creationId xmlns:a16="http://schemas.microsoft.com/office/drawing/2014/main" id="{F0B3792B-F0A3-4C8F-A61B-7AD417A587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342" y="5180920"/>
                <a:ext cx="375424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34">
                <a:extLst>
                  <a:ext uri="{FF2B5EF4-FFF2-40B4-BE49-F238E27FC236}">
                    <a16:creationId xmlns:a16="http://schemas.microsoft.com/office/drawing/2014/main" id="{496F93EC-8BD9-4F4A-A1B0-86F5697F228F}"/>
                  </a:ext>
                </a:extLst>
              </p:cNvPr>
              <p:cNvSpPr txBox="1"/>
              <p:nvPr/>
            </p:nvSpPr>
            <p:spPr>
              <a:xfrm>
                <a:off x="2812742" y="5180920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60" name="TextBox 34">
                <a:extLst>
                  <a:ext uri="{FF2B5EF4-FFF2-40B4-BE49-F238E27FC236}">
                    <a16:creationId xmlns:a16="http://schemas.microsoft.com/office/drawing/2014/main" id="{496F93EC-8BD9-4F4A-A1B0-86F5697F22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2742" y="5180920"/>
                <a:ext cx="375424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35">
                <a:extLst>
                  <a:ext uri="{FF2B5EF4-FFF2-40B4-BE49-F238E27FC236}">
                    <a16:creationId xmlns:a16="http://schemas.microsoft.com/office/drawing/2014/main" id="{096F8455-40D6-4668-B884-D840A57356C7}"/>
                  </a:ext>
                </a:extLst>
              </p:cNvPr>
              <p:cNvSpPr txBox="1"/>
              <p:nvPr/>
            </p:nvSpPr>
            <p:spPr>
              <a:xfrm>
                <a:off x="3346142" y="5180920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61" name="TextBox 35">
                <a:extLst>
                  <a:ext uri="{FF2B5EF4-FFF2-40B4-BE49-F238E27FC236}">
                    <a16:creationId xmlns:a16="http://schemas.microsoft.com/office/drawing/2014/main" id="{096F8455-40D6-4668-B884-D840A5735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6142" y="5180920"/>
                <a:ext cx="375424" cy="36933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36">
                <a:extLst>
                  <a:ext uri="{FF2B5EF4-FFF2-40B4-BE49-F238E27FC236}">
                    <a16:creationId xmlns:a16="http://schemas.microsoft.com/office/drawing/2014/main" id="{E97AA036-9CA0-4434-B7AA-A69C0968DBF7}"/>
                  </a:ext>
                </a:extLst>
              </p:cNvPr>
              <p:cNvSpPr txBox="1"/>
              <p:nvPr/>
            </p:nvSpPr>
            <p:spPr>
              <a:xfrm>
                <a:off x="3879542" y="5180920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62" name="TextBox 36">
                <a:extLst>
                  <a:ext uri="{FF2B5EF4-FFF2-40B4-BE49-F238E27FC236}">
                    <a16:creationId xmlns:a16="http://schemas.microsoft.com/office/drawing/2014/main" id="{E97AA036-9CA0-4434-B7AA-A69C0968DB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9542" y="5180920"/>
                <a:ext cx="375424" cy="369332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37">
                <a:extLst>
                  <a:ext uri="{FF2B5EF4-FFF2-40B4-BE49-F238E27FC236}">
                    <a16:creationId xmlns:a16="http://schemas.microsoft.com/office/drawing/2014/main" id="{3EA85CC1-D4F9-4E59-B547-361E50180492}"/>
                  </a:ext>
                </a:extLst>
              </p:cNvPr>
              <p:cNvSpPr txBox="1"/>
              <p:nvPr/>
            </p:nvSpPr>
            <p:spPr>
              <a:xfrm>
                <a:off x="2286190" y="5496606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3" name="TextBox 37">
                <a:extLst>
                  <a:ext uri="{FF2B5EF4-FFF2-40B4-BE49-F238E27FC236}">
                    <a16:creationId xmlns:a16="http://schemas.microsoft.com/office/drawing/2014/main" id="{3EA85CC1-D4F9-4E59-B547-361E501804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190" y="5496606"/>
                <a:ext cx="375424" cy="3693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38">
                <a:extLst>
                  <a:ext uri="{FF2B5EF4-FFF2-40B4-BE49-F238E27FC236}">
                    <a16:creationId xmlns:a16="http://schemas.microsoft.com/office/drawing/2014/main" id="{E1B93C69-CDF8-4B77-9E4D-00C181A5554E}"/>
                  </a:ext>
                </a:extLst>
              </p:cNvPr>
              <p:cNvSpPr txBox="1"/>
              <p:nvPr/>
            </p:nvSpPr>
            <p:spPr>
              <a:xfrm>
                <a:off x="2806038" y="5489737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GB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4" name="TextBox 38">
                <a:extLst>
                  <a:ext uri="{FF2B5EF4-FFF2-40B4-BE49-F238E27FC236}">
                    <a16:creationId xmlns:a16="http://schemas.microsoft.com/office/drawing/2014/main" id="{E1B93C69-CDF8-4B77-9E4D-00C181A55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6038" y="5489737"/>
                <a:ext cx="375424" cy="36933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39">
                <a:extLst>
                  <a:ext uri="{FF2B5EF4-FFF2-40B4-BE49-F238E27FC236}">
                    <a16:creationId xmlns:a16="http://schemas.microsoft.com/office/drawing/2014/main" id="{3FB7DDD5-52D2-49F4-995F-1DA66A465E1B}"/>
                  </a:ext>
                </a:extLst>
              </p:cNvPr>
              <p:cNvSpPr txBox="1"/>
              <p:nvPr/>
            </p:nvSpPr>
            <p:spPr>
              <a:xfrm>
                <a:off x="3276473" y="5496605"/>
                <a:ext cx="5132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𝟐𝟒</m:t>
                      </m:r>
                    </m:oMath>
                  </m:oMathPara>
                </a14:m>
                <a:endParaRPr lang="en-GB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5" name="TextBox 39">
                <a:extLst>
                  <a:ext uri="{FF2B5EF4-FFF2-40B4-BE49-F238E27FC236}">
                    <a16:creationId xmlns:a16="http://schemas.microsoft.com/office/drawing/2014/main" id="{3FB7DDD5-52D2-49F4-995F-1DA66A465E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473" y="5496605"/>
                <a:ext cx="513282" cy="369332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40">
                <a:extLst>
                  <a:ext uri="{FF2B5EF4-FFF2-40B4-BE49-F238E27FC236}">
                    <a16:creationId xmlns:a16="http://schemas.microsoft.com/office/drawing/2014/main" id="{2B1A2279-3D97-4771-A159-6BCFE198FE04}"/>
                  </a:ext>
                </a:extLst>
              </p:cNvPr>
              <p:cNvSpPr txBox="1"/>
              <p:nvPr/>
            </p:nvSpPr>
            <p:spPr>
              <a:xfrm>
                <a:off x="3790410" y="5496606"/>
                <a:ext cx="5132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𝟒𝟖</m:t>
                      </m:r>
                    </m:oMath>
                  </m:oMathPara>
                </a14:m>
                <a:endParaRPr lang="en-GB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6" name="TextBox 40">
                <a:extLst>
                  <a:ext uri="{FF2B5EF4-FFF2-40B4-BE49-F238E27FC236}">
                    <a16:creationId xmlns:a16="http://schemas.microsoft.com/office/drawing/2014/main" id="{2B1A2279-3D97-4771-A159-6BCFE198F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0410" y="5496606"/>
                <a:ext cx="513282" cy="369332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41">
                <a:extLst>
                  <a:ext uri="{FF2B5EF4-FFF2-40B4-BE49-F238E27FC236}">
                    <a16:creationId xmlns:a16="http://schemas.microsoft.com/office/drawing/2014/main" id="{94244097-54DB-4104-A1F1-C1F7E836F5C2}"/>
                  </a:ext>
                </a:extLst>
              </p:cNvPr>
              <p:cNvSpPr txBox="1"/>
              <p:nvPr/>
            </p:nvSpPr>
            <p:spPr>
              <a:xfrm>
                <a:off x="1761090" y="5496606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7" name="TextBox 41">
                <a:extLst>
                  <a:ext uri="{FF2B5EF4-FFF2-40B4-BE49-F238E27FC236}">
                    <a16:creationId xmlns:a16="http://schemas.microsoft.com/office/drawing/2014/main" id="{94244097-54DB-4104-A1F1-C1F7E836F5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1090" y="5496606"/>
                <a:ext cx="375424" cy="369332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42">
                <a:extLst>
                  <a:ext uri="{FF2B5EF4-FFF2-40B4-BE49-F238E27FC236}">
                    <a16:creationId xmlns:a16="http://schemas.microsoft.com/office/drawing/2014/main" id="{61E80AE1-C694-47FE-9731-07C4C8B74801}"/>
                  </a:ext>
                </a:extLst>
              </p:cNvPr>
              <p:cNvSpPr txBox="1"/>
              <p:nvPr/>
            </p:nvSpPr>
            <p:spPr>
              <a:xfrm>
                <a:off x="1212542" y="5496606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GB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8" name="TextBox 42">
                <a:extLst>
                  <a:ext uri="{FF2B5EF4-FFF2-40B4-BE49-F238E27FC236}">
                    <a16:creationId xmlns:a16="http://schemas.microsoft.com/office/drawing/2014/main" id="{61E80AE1-C694-47FE-9731-07C4C8B748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542" y="5496606"/>
                <a:ext cx="375424" cy="369332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43">
                <a:extLst>
                  <a:ext uri="{FF2B5EF4-FFF2-40B4-BE49-F238E27FC236}">
                    <a16:creationId xmlns:a16="http://schemas.microsoft.com/office/drawing/2014/main" id="{BC7A0F6A-A4F5-4BEB-84F2-A38BF2C4FBA9}"/>
                  </a:ext>
                </a:extLst>
              </p:cNvPr>
              <p:cNvSpPr txBox="1"/>
              <p:nvPr/>
            </p:nvSpPr>
            <p:spPr>
              <a:xfrm>
                <a:off x="621606" y="5505484"/>
                <a:ext cx="5132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𝟐𝟒</m:t>
                      </m:r>
                    </m:oMath>
                  </m:oMathPara>
                </a14:m>
                <a:endParaRPr lang="en-GB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9" name="TextBox 43">
                <a:extLst>
                  <a:ext uri="{FF2B5EF4-FFF2-40B4-BE49-F238E27FC236}">
                    <a16:creationId xmlns:a16="http://schemas.microsoft.com/office/drawing/2014/main" id="{BC7A0F6A-A4F5-4BEB-84F2-A38BF2C4FB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606" y="5505484"/>
                <a:ext cx="513282" cy="369332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5" name="Picture 8">
            <a:extLst>
              <a:ext uri="{FF2B5EF4-FFF2-40B4-BE49-F238E27FC236}">
                <a16:creationId xmlns:a16="http://schemas.microsoft.com/office/drawing/2014/main" id="{95C3BC06-A218-4411-B3ED-FA354492FF59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022" y="1856558"/>
            <a:ext cx="4321628" cy="4321628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6" name="TextBox 9">
            <a:extLst>
              <a:ext uri="{FF2B5EF4-FFF2-40B4-BE49-F238E27FC236}">
                <a16:creationId xmlns:a16="http://schemas.microsoft.com/office/drawing/2014/main" id="{773AA711-F286-4C0F-B6AB-B2DD4FF68959}"/>
              </a:ext>
            </a:extLst>
          </p:cNvPr>
          <p:cNvSpPr txBox="1"/>
          <p:nvPr/>
        </p:nvSpPr>
        <p:spPr>
          <a:xfrm>
            <a:off x="6611079" y="1627958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y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77" name="TextBox 10">
            <a:extLst>
              <a:ext uri="{FF2B5EF4-FFF2-40B4-BE49-F238E27FC236}">
                <a16:creationId xmlns:a16="http://schemas.microsoft.com/office/drawing/2014/main" id="{CCA0F9F9-3A3D-43EA-9917-7CEC5128FB3D}"/>
              </a:ext>
            </a:extLst>
          </p:cNvPr>
          <p:cNvSpPr txBox="1"/>
          <p:nvPr/>
        </p:nvSpPr>
        <p:spPr>
          <a:xfrm>
            <a:off x="8853536" y="3892187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x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grpSp>
        <p:nvGrpSpPr>
          <p:cNvPr id="78" name="Group 64">
            <a:extLst>
              <a:ext uri="{FF2B5EF4-FFF2-40B4-BE49-F238E27FC236}">
                <a16:creationId xmlns:a16="http://schemas.microsoft.com/office/drawing/2014/main" id="{523AF932-E80B-4C2F-A485-442923F92693}"/>
              </a:ext>
            </a:extLst>
          </p:cNvPr>
          <p:cNvGrpSpPr/>
          <p:nvPr/>
        </p:nvGrpSpPr>
        <p:grpSpPr>
          <a:xfrm>
            <a:off x="6014410" y="3387594"/>
            <a:ext cx="152400" cy="152400"/>
            <a:chOff x="1066800" y="762000"/>
            <a:chExt cx="152400" cy="152400"/>
          </a:xfrm>
        </p:grpSpPr>
        <p:cxnSp>
          <p:nvCxnSpPr>
            <p:cNvPr id="79" name="Straight Connector 65">
              <a:extLst>
                <a:ext uri="{FF2B5EF4-FFF2-40B4-BE49-F238E27FC236}">
                  <a16:creationId xmlns:a16="http://schemas.microsoft.com/office/drawing/2014/main" id="{81DF7B37-8C8E-4FBF-BA81-6EA2CCF3D534}"/>
                </a:ext>
              </a:extLst>
            </p:cNvPr>
            <p:cNvCxnSpPr/>
            <p:nvPr/>
          </p:nvCxnSpPr>
          <p:spPr>
            <a:xfrm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66">
              <a:extLst>
                <a:ext uri="{FF2B5EF4-FFF2-40B4-BE49-F238E27FC236}">
                  <a16:creationId xmlns:a16="http://schemas.microsoft.com/office/drawing/2014/main" id="{B71A346A-E9B3-4AC5-B0AB-87C61F0FBCFB}"/>
                </a:ext>
              </a:extLst>
            </p:cNvPr>
            <p:cNvCxnSpPr/>
            <p:nvPr/>
          </p:nvCxnSpPr>
          <p:spPr>
            <a:xfrm flipH="1"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64">
            <a:extLst>
              <a:ext uri="{FF2B5EF4-FFF2-40B4-BE49-F238E27FC236}">
                <a16:creationId xmlns:a16="http://schemas.microsoft.com/office/drawing/2014/main" id="{35D1A65E-955D-484B-9EFB-661B9C84EDC2}"/>
              </a:ext>
            </a:extLst>
          </p:cNvPr>
          <p:cNvGrpSpPr/>
          <p:nvPr/>
        </p:nvGrpSpPr>
        <p:grpSpPr>
          <a:xfrm>
            <a:off x="6202321" y="3974999"/>
            <a:ext cx="152400" cy="152400"/>
            <a:chOff x="1066800" y="762000"/>
            <a:chExt cx="152400" cy="152400"/>
          </a:xfrm>
        </p:grpSpPr>
        <p:cxnSp>
          <p:nvCxnSpPr>
            <p:cNvPr id="82" name="Straight Connector 65">
              <a:extLst>
                <a:ext uri="{FF2B5EF4-FFF2-40B4-BE49-F238E27FC236}">
                  <a16:creationId xmlns:a16="http://schemas.microsoft.com/office/drawing/2014/main" id="{EB9B29DC-17F5-40D5-8722-FB9698AB03D2}"/>
                </a:ext>
              </a:extLst>
            </p:cNvPr>
            <p:cNvCxnSpPr/>
            <p:nvPr/>
          </p:nvCxnSpPr>
          <p:spPr>
            <a:xfrm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66">
              <a:extLst>
                <a:ext uri="{FF2B5EF4-FFF2-40B4-BE49-F238E27FC236}">
                  <a16:creationId xmlns:a16="http://schemas.microsoft.com/office/drawing/2014/main" id="{E232AE01-6B48-4993-A5C8-2E801B98656F}"/>
                </a:ext>
              </a:extLst>
            </p:cNvPr>
            <p:cNvCxnSpPr/>
            <p:nvPr/>
          </p:nvCxnSpPr>
          <p:spPr>
            <a:xfrm flipH="1"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64">
            <a:extLst>
              <a:ext uri="{FF2B5EF4-FFF2-40B4-BE49-F238E27FC236}">
                <a16:creationId xmlns:a16="http://schemas.microsoft.com/office/drawing/2014/main" id="{857934FA-8A84-4E49-9A0E-8481E4D7DC36}"/>
              </a:ext>
            </a:extLst>
          </p:cNvPr>
          <p:cNvGrpSpPr/>
          <p:nvPr/>
        </p:nvGrpSpPr>
        <p:grpSpPr>
          <a:xfrm>
            <a:off x="6399109" y="4180665"/>
            <a:ext cx="152400" cy="152400"/>
            <a:chOff x="1066800" y="762000"/>
            <a:chExt cx="152400" cy="152400"/>
          </a:xfrm>
        </p:grpSpPr>
        <p:cxnSp>
          <p:nvCxnSpPr>
            <p:cNvPr id="85" name="Straight Connector 65">
              <a:extLst>
                <a:ext uri="{FF2B5EF4-FFF2-40B4-BE49-F238E27FC236}">
                  <a16:creationId xmlns:a16="http://schemas.microsoft.com/office/drawing/2014/main" id="{66E3398A-D1AA-4598-B607-037902817377}"/>
                </a:ext>
              </a:extLst>
            </p:cNvPr>
            <p:cNvCxnSpPr/>
            <p:nvPr/>
          </p:nvCxnSpPr>
          <p:spPr>
            <a:xfrm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66">
              <a:extLst>
                <a:ext uri="{FF2B5EF4-FFF2-40B4-BE49-F238E27FC236}">
                  <a16:creationId xmlns:a16="http://schemas.microsoft.com/office/drawing/2014/main" id="{2058EF05-8B22-41CB-976C-2C968D99A43F}"/>
                </a:ext>
              </a:extLst>
            </p:cNvPr>
            <p:cNvCxnSpPr/>
            <p:nvPr/>
          </p:nvCxnSpPr>
          <p:spPr>
            <a:xfrm flipH="1"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 64">
            <a:extLst>
              <a:ext uri="{FF2B5EF4-FFF2-40B4-BE49-F238E27FC236}">
                <a16:creationId xmlns:a16="http://schemas.microsoft.com/office/drawing/2014/main" id="{73E382FB-AC14-4365-BE31-44103F3DB605}"/>
              </a:ext>
            </a:extLst>
          </p:cNvPr>
          <p:cNvGrpSpPr/>
          <p:nvPr/>
        </p:nvGrpSpPr>
        <p:grpSpPr>
          <a:xfrm>
            <a:off x="6604775" y="3977958"/>
            <a:ext cx="152400" cy="152400"/>
            <a:chOff x="1066800" y="762000"/>
            <a:chExt cx="152400" cy="152400"/>
          </a:xfrm>
        </p:grpSpPr>
        <p:cxnSp>
          <p:nvCxnSpPr>
            <p:cNvPr id="88" name="Straight Connector 65">
              <a:extLst>
                <a:ext uri="{FF2B5EF4-FFF2-40B4-BE49-F238E27FC236}">
                  <a16:creationId xmlns:a16="http://schemas.microsoft.com/office/drawing/2014/main" id="{CF6384E5-9A7D-4236-A9FC-1CB3809357A5}"/>
                </a:ext>
              </a:extLst>
            </p:cNvPr>
            <p:cNvCxnSpPr/>
            <p:nvPr/>
          </p:nvCxnSpPr>
          <p:spPr>
            <a:xfrm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66">
              <a:extLst>
                <a:ext uri="{FF2B5EF4-FFF2-40B4-BE49-F238E27FC236}">
                  <a16:creationId xmlns:a16="http://schemas.microsoft.com/office/drawing/2014/main" id="{9F60DE70-94D0-4CEE-B6AC-472B7B1A2D03}"/>
                </a:ext>
              </a:extLst>
            </p:cNvPr>
            <p:cNvCxnSpPr/>
            <p:nvPr/>
          </p:nvCxnSpPr>
          <p:spPr>
            <a:xfrm flipH="1"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64">
            <a:extLst>
              <a:ext uri="{FF2B5EF4-FFF2-40B4-BE49-F238E27FC236}">
                <a16:creationId xmlns:a16="http://schemas.microsoft.com/office/drawing/2014/main" id="{40BBCFD5-22E7-4EE1-AB29-048F9DB048ED}"/>
              </a:ext>
            </a:extLst>
          </p:cNvPr>
          <p:cNvGrpSpPr/>
          <p:nvPr/>
        </p:nvGrpSpPr>
        <p:grpSpPr>
          <a:xfrm>
            <a:off x="6801564" y="3384634"/>
            <a:ext cx="152400" cy="152400"/>
            <a:chOff x="1066800" y="762000"/>
            <a:chExt cx="152400" cy="152400"/>
          </a:xfrm>
        </p:grpSpPr>
        <p:cxnSp>
          <p:nvCxnSpPr>
            <p:cNvPr id="91" name="Straight Connector 65">
              <a:extLst>
                <a:ext uri="{FF2B5EF4-FFF2-40B4-BE49-F238E27FC236}">
                  <a16:creationId xmlns:a16="http://schemas.microsoft.com/office/drawing/2014/main" id="{17D170BF-8672-4AC6-BE3C-9BEAED6CE6A0}"/>
                </a:ext>
              </a:extLst>
            </p:cNvPr>
            <p:cNvCxnSpPr/>
            <p:nvPr/>
          </p:nvCxnSpPr>
          <p:spPr>
            <a:xfrm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66">
              <a:extLst>
                <a:ext uri="{FF2B5EF4-FFF2-40B4-BE49-F238E27FC236}">
                  <a16:creationId xmlns:a16="http://schemas.microsoft.com/office/drawing/2014/main" id="{E1EE40B2-C66B-432E-8B8F-CA4E575DAD42}"/>
                </a:ext>
              </a:extLst>
            </p:cNvPr>
            <p:cNvCxnSpPr/>
            <p:nvPr/>
          </p:nvCxnSpPr>
          <p:spPr>
            <a:xfrm flipH="1"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64">
            <a:extLst>
              <a:ext uri="{FF2B5EF4-FFF2-40B4-BE49-F238E27FC236}">
                <a16:creationId xmlns:a16="http://schemas.microsoft.com/office/drawing/2014/main" id="{952A8B86-7BB6-44F8-BBD1-0B7C2831F10B}"/>
              </a:ext>
            </a:extLst>
          </p:cNvPr>
          <p:cNvGrpSpPr/>
          <p:nvPr/>
        </p:nvGrpSpPr>
        <p:grpSpPr>
          <a:xfrm>
            <a:off x="6998351" y="2409570"/>
            <a:ext cx="152400" cy="152400"/>
            <a:chOff x="1066800" y="762000"/>
            <a:chExt cx="152400" cy="152400"/>
          </a:xfrm>
        </p:grpSpPr>
        <p:cxnSp>
          <p:nvCxnSpPr>
            <p:cNvPr id="94" name="Straight Connector 65">
              <a:extLst>
                <a:ext uri="{FF2B5EF4-FFF2-40B4-BE49-F238E27FC236}">
                  <a16:creationId xmlns:a16="http://schemas.microsoft.com/office/drawing/2014/main" id="{7DE89BD7-447B-486C-BD0C-532C4FF8A305}"/>
                </a:ext>
              </a:extLst>
            </p:cNvPr>
            <p:cNvCxnSpPr/>
            <p:nvPr/>
          </p:nvCxnSpPr>
          <p:spPr>
            <a:xfrm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66">
              <a:extLst>
                <a:ext uri="{FF2B5EF4-FFF2-40B4-BE49-F238E27FC236}">
                  <a16:creationId xmlns:a16="http://schemas.microsoft.com/office/drawing/2014/main" id="{E2B27987-133D-497F-BAF1-FB3424792DF1}"/>
                </a:ext>
              </a:extLst>
            </p:cNvPr>
            <p:cNvCxnSpPr/>
            <p:nvPr/>
          </p:nvCxnSpPr>
          <p:spPr>
            <a:xfrm flipH="1"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64">
            <a:extLst>
              <a:ext uri="{FF2B5EF4-FFF2-40B4-BE49-F238E27FC236}">
                <a16:creationId xmlns:a16="http://schemas.microsoft.com/office/drawing/2014/main" id="{73A41E9C-3C4C-4E50-B831-2D83572D71C1}"/>
              </a:ext>
            </a:extLst>
          </p:cNvPr>
          <p:cNvGrpSpPr/>
          <p:nvPr/>
        </p:nvGrpSpPr>
        <p:grpSpPr>
          <a:xfrm>
            <a:off x="5819101" y="2393294"/>
            <a:ext cx="152400" cy="152400"/>
            <a:chOff x="1066800" y="762000"/>
            <a:chExt cx="152400" cy="152400"/>
          </a:xfrm>
        </p:grpSpPr>
        <p:cxnSp>
          <p:nvCxnSpPr>
            <p:cNvPr id="97" name="Straight Connector 65">
              <a:extLst>
                <a:ext uri="{FF2B5EF4-FFF2-40B4-BE49-F238E27FC236}">
                  <a16:creationId xmlns:a16="http://schemas.microsoft.com/office/drawing/2014/main" id="{C5710111-C876-4978-AEA7-148970D51AC8}"/>
                </a:ext>
              </a:extLst>
            </p:cNvPr>
            <p:cNvCxnSpPr/>
            <p:nvPr/>
          </p:nvCxnSpPr>
          <p:spPr>
            <a:xfrm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66">
              <a:extLst>
                <a:ext uri="{FF2B5EF4-FFF2-40B4-BE49-F238E27FC236}">
                  <a16:creationId xmlns:a16="http://schemas.microsoft.com/office/drawing/2014/main" id="{6071A5B8-9752-467A-B3B6-0CDC0966A30C}"/>
                </a:ext>
              </a:extLst>
            </p:cNvPr>
            <p:cNvCxnSpPr/>
            <p:nvPr/>
          </p:nvCxnSpPr>
          <p:spPr>
            <a:xfrm flipH="1"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フリーフォーム: 図形 100">
            <a:extLst>
              <a:ext uri="{FF2B5EF4-FFF2-40B4-BE49-F238E27FC236}">
                <a16:creationId xmlns:a16="http://schemas.microsoft.com/office/drawing/2014/main" id="{5570132A-D6F0-48F1-95B0-1CF69F2E3A17}"/>
              </a:ext>
            </a:extLst>
          </p:cNvPr>
          <p:cNvSpPr/>
          <p:nvPr/>
        </p:nvSpPr>
        <p:spPr>
          <a:xfrm>
            <a:off x="5841507" y="2077375"/>
            <a:ext cx="1278384" cy="2183929"/>
          </a:xfrm>
          <a:custGeom>
            <a:avLst/>
            <a:gdLst>
              <a:gd name="connsiteX0" fmla="*/ 0 w 1278384"/>
              <a:gd name="connsiteY0" fmla="*/ 8877 h 2183929"/>
              <a:gd name="connsiteX1" fmla="*/ 53266 w 1278384"/>
              <a:gd name="connsiteY1" fmla="*/ 408373 h 2183929"/>
              <a:gd name="connsiteX2" fmla="*/ 248575 w 1278384"/>
              <a:gd name="connsiteY2" fmla="*/ 1393794 h 2183929"/>
              <a:gd name="connsiteX3" fmla="*/ 443883 w 1278384"/>
              <a:gd name="connsiteY3" fmla="*/ 1970842 h 2183929"/>
              <a:gd name="connsiteX4" fmla="*/ 639192 w 1278384"/>
              <a:gd name="connsiteY4" fmla="*/ 2183907 h 2183929"/>
              <a:gd name="connsiteX5" fmla="*/ 843378 w 1278384"/>
              <a:gd name="connsiteY5" fmla="*/ 1979720 h 2183929"/>
              <a:gd name="connsiteX6" fmla="*/ 1047565 w 1278384"/>
              <a:gd name="connsiteY6" fmla="*/ 1384916 h 2183929"/>
              <a:gd name="connsiteX7" fmla="*/ 1233996 w 1278384"/>
              <a:gd name="connsiteY7" fmla="*/ 408373 h 2183929"/>
              <a:gd name="connsiteX8" fmla="*/ 1278384 w 1278384"/>
              <a:gd name="connsiteY8" fmla="*/ 0 h 2183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8384" h="2183929">
                <a:moveTo>
                  <a:pt x="0" y="8877"/>
                </a:moveTo>
                <a:cubicBezTo>
                  <a:pt x="5918" y="93215"/>
                  <a:pt x="11837" y="177554"/>
                  <a:pt x="53266" y="408373"/>
                </a:cubicBezTo>
                <a:cubicBezTo>
                  <a:pt x="94695" y="639193"/>
                  <a:pt x="183472" y="1133383"/>
                  <a:pt x="248575" y="1393794"/>
                </a:cubicBezTo>
                <a:cubicBezTo>
                  <a:pt x="313678" y="1654205"/>
                  <a:pt x="378780" y="1839157"/>
                  <a:pt x="443883" y="1970842"/>
                </a:cubicBezTo>
                <a:cubicBezTo>
                  <a:pt x="508986" y="2102528"/>
                  <a:pt x="572610" y="2182427"/>
                  <a:pt x="639192" y="2183907"/>
                </a:cubicBezTo>
                <a:cubicBezTo>
                  <a:pt x="705774" y="2185387"/>
                  <a:pt x="775316" y="2112885"/>
                  <a:pt x="843378" y="1979720"/>
                </a:cubicBezTo>
                <a:cubicBezTo>
                  <a:pt x="911440" y="1846555"/>
                  <a:pt x="982462" y="1646807"/>
                  <a:pt x="1047565" y="1384916"/>
                </a:cubicBezTo>
                <a:cubicBezTo>
                  <a:pt x="1112668" y="1123025"/>
                  <a:pt x="1195526" y="639192"/>
                  <a:pt x="1233996" y="408373"/>
                </a:cubicBezTo>
                <a:cubicBezTo>
                  <a:pt x="1272466" y="177554"/>
                  <a:pt x="1275425" y="88777"/>
                  <a:pt x="1278384" y="0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2" name="Group 64">
            <a:extLst>
              <a:ext uri="{FF2B5EF4-FFF2-40B4-BE49-F238E27FC236}">
                <a16:creationId xmlns:a16="http://schemas.microsoft.com/office/drawing/2014/main" id="{F76ECE9E-58A8-41D5-932F-2F92EEAAE5BA}"/>
              </a:ext>
            </a:extLst>
          </p:cNvPr>
          <p:cNvGrpSpPr/>
          <p:nvPr/>
        </p:nvGrpSpPr>
        <p:grpSpPr>
          <a:xfrm>
            <a:off x="6420374" y="3972547"/>
            <a:ext cx="152400" cy="152400"/>
            <a:chOff x="1066800" y="762000"/>
            <a:chExt cx="152400" cy="152400"/>
          </a:xfrm>
        </p:grpSpPr>
        <p:cxnSp>
          <p:nvCxnSpPr>
            <p:cNvPr id="103" name="Straight Connector 65">
              <a:extLst>
                <a:ext uri="{FF2B5EF4-FFF2-40B4-BE49-F238E27FC236}">
                  <a16:creationId xmlns:a16="http://schemas.microsoft.com/office/drawing/2014/main" id="{16688928-AA9C-4F7E-A2C1-480FB572DC2E}"/>
                </a:ext>
              </a:extLst>
            </p:cNvPr>
            <p:cNvCxnSpPr/>
            <p:nvPr/>
          </p:nvCxnSpPr>
          <p:spPr>
            <a:xfrm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66">
              <a:extLst>
                <a:ext uri="{FF2B5EF4-FFF2-40B4-BE49-F238E27FC236}">
                  <a16:creationId xmlns:a16="http://schemas.microsoft.com/office/drawing/2014/main" id="{66CB89C8-B2CE-4D06-BDE6-413F5E1EF510}"/>
                </a:ext>
              </a:extLst>
            </p:cNvPr>
            <p:cNvCxnSpPr/>
            <p:nvPr/>
          </p:nvCxnSpPr>
          <p:spPr>
            <a:xfrm flipH="1"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64">
            <a:extLst>
              <a:ext uri="{FF2B5EF4-FFF2-40B4-BE49-F238E27FC236}">
                <a16:creationId xmlns:a16="http://schemas.microsoft.com/office/drawing/2014/main" id="{3F1FEBF8-17C8-455F-B3FE-9439DA50E66F}"/>
              </a:ext>
            </a:extLst>
          </p:cNvPr>
          <p:cNvGrpSpPr/>
          <p:nvPr/>
        </p:nvGrpSpPr>
        <p:grpSpPr>
          <a:xfrm>
            <a:off x="6599576" y="3967769"/>
            <a:ext cx="152400" cy="152400"/>
            <a:chOff x="1066800" y="762000"/>
            <a:chExt cx="152400" cy="152400"/>
          </a:xfrm>
        </p:grpSpPr>
        <p:cxnSp>
          <p:nvCxnSpPr>
            <p:cNvPr id="106" name="Straight Connector 65">
              <a:extLst>
                <a:ext uri="{FF2B5EF4-FFF2-40B4-BE49-F238E27FC236}">
                  <a16:creationId xmlns:a16="http://schemas.microsoft.com/office/drawing/2014/main" id="{CC3931AB-AAA5-4432-92CF-0F54ABDDB3F1}"/>
                </a:ext>
              </a:extLst>
            </p:cNvPr>
            <p:cNvCxnSpPr/>
            <p:nvPr/>
          </p:nvCxnSpPr>
          <p:spPr>
            <a:xfrm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66">
              <a:extLst>
                <a:ext uri="{FF2B5EF4-FFF2-40B4-BE49-F238E27FC236}">
                  <a16:creationId xmlns:a16="http://schemas.microsoft.com/office/drawing/2014/main" id="{681D3DDD-D7C3-4C7C-8378-C0CF3A5C03CE}"/>
                </a:ext>
              </a:extLst>
            </p:cNvPr>
            <p:cNvCxnSpPr/>
            <p:nvPr/>
          </p:nvCxnSpPr>
          <p:spPr>
            <a:xfrm flipH="1"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Group 64">
            <a:extLst>
              <a:ext uri="{FF2B5EF4-FFF2-40B4-BE49-F238E27FC236}">
                <a16:creationId xmlns:a16="http://schemas.microsoft.com/office/drawing/2014/main" id="{1E0B2203-4C99-40CC-A2C3-2F58B44A2FCA}"/>
              </a:ext>
            </a:extLst>
          </p:cNvPr>
          <p:cNvGrpSpPr/>
          <p:nvPr/>
        </p:nvGrpSpPr>
        <p:grpSpPr>
          <a:xfrm>
            <a:off x="6796364" y="2405595"/>
            <a:ext cx="152400" cy="152400"/>
            <a:chOff x="1066800" y="762000"/>
            <a:chExt cx="152400" cy="152400"/>
          </a:xfrm>
        </p:grpSpPr>
        <p:cxnSp>
          <p:nvCxnSpPr>
            <p:cNvPr id="109" name="Straight Connector 65">
              <a:extLst>
                <a:ext uri="{FF2B5EF4-FFF2-40B4-BE49-F238E27FC236}">
                  <a16:creationId xmlns:a16="http://schemas.microsoft.com/office/drawing/2014/main" id="{7D89C5C5-10AA-4C80-96A0-3316890141CD}"/>
                </a:ext>
              </a:extLst>
            </p:cNvPr>
            <p:cNvCxnSpPr/>
            <p:nvPr/>
          </p:nvCxnSpPr>
          <p:spPr>
            <a:xfrm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66">
              <a:extLst>
                <a:ext uri="{FF2B5EF4-FFF2-40B4-BE49-F238E27FC236}">
                  <a16:creationId xmlns:a16="http://schemas.microsoft.com/office/drawing/2014/main" id="{3D8B322F-5A0E-4E29-85A8-DB69DDE17AC5}"/>
                </a:ext>
              </a:extLst>
            </p:cNvPr>
            <p:cNvCxnSpPr/>
            <p:nvPr/>
          </p:nvCxnSpPr>
          <p:spPr>
            <a:xfrm flipH="1"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Group 64">
            <a:extLst>
              <a:ext uri="{FF2B5EF4-FFF2-40B4-BE49-F238E27FC236}">
                <a16:creationId xmlns:a16="http://schemas.microsoft.com/office/drawing/2014/main" id="{59419468-6C91-425B-A580-4DBE54BC0B7B}"/>
              </a:ext>
            </a:extLst>
          </p:cNvPr>
          <p:cNvGrpSpPr/>
          <p:nvPr/>
        </p:nvGrpSpPr>
        <p:grpSpPr>
          <a:xfrm>
            <a:off x="6198939" y="2394772"/>
            <a:ext cx="152400" cy="152400"/>
            <a:chOff x="1066800" y="762000"/>
            <a:chExt cx="152400" cy="152400"/>
          </a:xfrm>
        </p:grpSpPr>
        <p:cxnSp>
          <p:nvCxnSpPr>
            <p:cNvPr id="121" name="Straight Connector 65">
              <a:extLst>
                <a:ext uri="{FF2B5EF4-FFF2-40B4-BE49-F238E27FC236}">
                  <a16:creationId xmlns:a16="http://schemas.microsoft.com/office/drawing/2014/main" id="{EA075271-A9C8-44C2-AB0C-B4E9E26F19C9}"/>
                </a:ext>
              </a:extLst>
            </p:cNvPr>
            <p:cNvCxnSpPr/>
            <p:nvPr/>
          </p:nvCxnSpPr>
          <p:spPr>
            <a:xfrm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66">
              <a:extLst>
                <a:ext uri="{FF2B5EF4-FFF2-40B4-BE49-F238E27FC236}">
                  <a16:creationId xmlns:a16="http://schemas.microsoft.com/office/drawing/2014/main" id="{D6F13C8E-2AC9-48E7-8DB9-46A58B801762}"/>
                </a:ext>
              </a:extLst>
            </p:cNvPr>
            <p:cNvCxnSpPr/>
            <p:nvPr/>
          </p:nvCxnSpPr>
          <p:spPr>
            <a:xfrm flipH="1"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3" name="フリーフォーム: 図形 122">
            <a:extLst>
              <a:ext uri="{FF2B5EF4-FFF2-40B4-BE49-F238E27FC236}">
                <a16:creationId xmlns:a16="http://schemas.microsoft.com/office/drawing/2014/main" id="{966AF20E-04A7-4D69-A6C1-4593A8549F9C}"/>
              </a:ext>
            </a:extLst>
          </p:cNvPr>
          <p:cNvSpPr/>
          <p:nvPr/>
        </p:nvSpPr>
        <p:spPr>
          <a:xfrm>
            <a:off x="6261463" y="2061436"/>
            <a:ext cx="627018" cy="2183929"/>
          </a:xfrm>
          <a:custGeom>
            <a:avLst/>
            <a:gdLst>
              <a:gd name="connsiteX0" fmla="*/ 0 w 1278384"/>
              <a:gd name="connsiteY0" fmla="*/ 8877 h 2183929"/>
              <a:gd name="connsiteX1" fmla="*/ 53266 w 1278384"/>
              <a:gd name="connsiteY1" fmla="*/ 408373 h 2183929"/>
              <a:gd name="connsiteX2" fmla="*/ 248575 w 1278384"/>
              <a:gd name="connsiteY2" fmla="*/ 1393794 h 2183929"/>
              <a:gd name="connsiteX3" fmla="*/ 443883 w 1278384"/>
              <a:gd name="connsiteY3" fmla="*/ 1970842 h 2183929"/>
              <a:gd name="connsiteX4" fmla="*/ 639192 w 1278384"/>
              <a:gd name="connsiteY4" fmla="*/ 2183907 h 2183929"/>
              <a:gd name="connsiteX5" fmla="*/ 843378 w 1278384"/>
              <a:gd name="connsiteY5" fmla="*/ 1979720 h 2183929"/>
              <a:gd name="connsiteX6" fmla="*/ 1047565 w 1278384"/>
              <a:gd name="connsiteY6" fmla="*/ 1384916 h 2183929"/>
              <a:gd name="connsiteX7" fmla="*/ 1233996 w 1278384"/>
              <a:gd name="connsiteY7" fmla="*/ 408373 h 2183929"/>
              <a:gd name="connsiteX8" fmla="*/ 1278384 w 1278384"/>
              <a:gd name="connsiteY8" fmla="*/ 0 h 2183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8384" h="2183929">
                <a:moveTo>
                  <a:pt x="0" y="8877"/>
                </a:moveTo>
                <a:cubicBezTo>
                  <a:pt x="5918" y="93215"/>
                  <a:pt x="11837" y="177554"/>
                  <a:pt x="53266" y="408373"/>
                </a:cubicBezTo>
                <a:cubicBezTo>
                  <a:pt x="94695" y="639193"/>
                  <a:pt x="183472" y="1133383"/>
                  <a:pt x="248575" y="1393794"/>
                </a:cubicBezTo>
                <a:cubicBezTo>
                  <a:pt x="313678" y="1654205"/>
                  <a:pt x="378780" y="1839157"/>
                  <a:pt x="443883" y="1970842"/>
                </a:cubicBezTo>
                <a:cubicBezTo>
                  <a:pt x="508986" y="2102528"/>
                  <a:pt x="572610" y="2182427"/>
                  <a:pt x="639192" y="2183907"/>
                </a:cubicBezTo>
                <a:cubicBezTo>
                  <a:pt x="705774" y="2185387"/>
                  <a:pt x="775316" y="2112885"/>
                  <a:pt x="843378" y="1979720"/>
                </a:cubicBezTo>
                <a:cubicBezTo>
                  <a:pt x="911440" y="1846555"/>
                  <a:pt x="982462" y="1646807"/>
                  <a:pt x="1047565" y="1384916"/>
                </a:cubicBezTo>
                <a:cubicBezTo>
                  <a:pt x="1112668" y="1123025"/>
                  <a:pt x="1195526" y="639192"/>
                  <a:pt x="1233996" y="408373"/>
                </a:cubicBezTo>
                <a:cubicBezTo>
                  <a:pt x="1272466" y="177554"/>
                  <a:pt x="1275425" y="88777"/>
                  <a:pt x="1278384" y="0"/>
                </a:cubicBezTo>
              </a:path>
            </a:pathLst>
          </a:cu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テキスト ボックス 124">
                <a:extLst>
                  <a:ext uri="{FF2B5EF4-FFF2-40B4-BE49-F238E27FC236}">
                    <a16:creationId xmlns:a16="http://schemas.microsoft.com/office/drawing/2014/main" id="{3D1A2278-0811-4D43-A585-DA3578C6B583}"/>
                  </a:ext>
                </a:extLst>
              </p:cNvPr>
              <p:cNvSpPr txBox="1"/>
              <p:nvPr/>
            </p:nvSpPr>
            <p:spPr>
              <a:xfrm>
                <a:off x="6752015" y="1671665"/>
                <a:ext cx="1651221" cy="3125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1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4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b="1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5" name="テキスト ボックス 124">
                <a:extLst>
                  <a:ext uri="{FF2B5EF4-FFF2-40B4-BE49-F238E27FC236}">
                    <a16:creationId xmlns:a16="http://schemas.microsoft.com/office/drawing/2014/main" id="{3D1A2278-0811-4D43-A585-DA3578C6B5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2015" y="1671665"/>
                <a:ext cx="1651221" cy="312586"/>
              </a:xfrm>
              <a:prstGeom prst="rect">
                <a:avLst/>
              </a:prstGeom>
              <a:blipFill>
                <a:blip r:embed="rId35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テキスト ボックス 125">
                <a:extLst>
                  <a:ext uri="{FF2B5EF4-FFF2-40B4-BE49-F238E27FC236}">
                    <a16:creationId xmlns:a16="http://schemas.microsoft.com/office/drawing/2014/main" id="{6E173DB5-8F87-4D0A-AFAE-CED8B3C8E767}"/>
                  </a:ext>
                </a:extLst>
              </p:cNvPr>
              <p:cNvSpPr txBox="1"/>
              <p:nvPr/>
            </p:nvSpPr>
            <p:spPr>
              <a:xfrm>
                <a:off x="841050" y="6121702"/>
                <a:ext cx="741388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You can see that replacing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has squashed the graph </a:t>
                </a:r>
                <a:r>
                  <a:rPr lang="en-US" sz="1400" u="sng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horizontally</a:t>
                </a: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by a factor 2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6" name="テキスト ボックス 125">
                <a:extLst>
                  <a:ext uri="{FF2B5EF4-FFF2-40B4-BE49-F238E27FC236}">
                    <a16:creationId xmlns:a16="http://schemas.microsoft.com/office/drawing/2014/main" id="{6E173DB5-8F87-4D0A-AFAE-CED8B3C8E7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050" y="6121702"/>
                <a:ext cx="7413889" cy="307777"/>
              </a:xfrm>
              <a:prstGeom prst="rect">
                <a:avLst/>
              </a:prstGeom>
              <a:blipFill>
                <a:blip r:embed="rId36"/>
                <a:stretch>
                  <a:fillRect l="-247" t="-3922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テキスト ボックス 125">
                <a:extLst>
                  <a:ext uri="{FF2B5EF4-FFF2-40B4-BE49-F238E27FC236}">
                    <a16:creationId xmlns:a16="http://schemas.microsoft.com/office/drawing/2014/main" id="{6E173DB5-8F87-4D0A-AFAE-CED8B3C8E767}"/>
                  </a:ext>
                </a:extLst>
              </p:cNvPr>
              <p:cNvSpPr txBox="1"/>
              <p:nvPr/>
            </p:nvSpPr>
            <p:spPr>
              <a:xfrm>
                <a:off x="671234" y="6317645"/>
                <a:ext cx="779303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We get the same set of values for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but for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values that are </a:t>
                </a:r>
                <a:r>
                  <a:rPr lang="en-US" sz="1400" u="sng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half</a:t>
                </a: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what they were before!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8" name="テキスト ボックス 125">
                <a:extLst>
                  <a:ext uri="{FF2B5EF4-FFF2-40B4-BE49-F238E27FC236}">
                    <a16:creationId xmlns:a16="http://schemas.microsoft.com/office/drawing/2014/main" id="{6E173DB5-8F87-4D0A-AFAE-CED8B3C8E7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234" y="6317645"/>
                <a:ext cx="7793031" cy="307777"/>
              </a:xfrm>
              <a:prstGeom prst="rect">
                <a:avLst/>
              </a:prstGeom>
              <a:blipFill>
                <a:blip r:embed="rId37"/>
                <a:stretch>
                  <a:fillRect l="-235" t="-1961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テキスト ボックス 123">
                <a:extLst>
                  <a:ext uri="{FF2B5EF4-FFF2-40B4-BE49-F238E27FC236}">
                    <a16:creationId xmlns:a16="http://schemas.microsoft.com/office/drawing/2014/main" id="{11026062-6BB1-4394-8D02-9D055737A899}"/>
                  </a:ext>
                </a:extLst>
              </p:cNvPr>
              <p:cNvSpPr txBox="1"/>
              <p:nvPr/>
            </p:nvSpPr>
            <p:spPr>
              <a:xfrm>
                <a:off x="4651517" y="1677879"/>
                <a:ext cx="1221232" cy="3125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1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4" name="テキスト ボックス 123">
                <a:extLst>
                  <a:ext uri="{FF2B5EF4-FFF2-40B4-BE49-F238E27FC236}">
                    <a16:creationId xmlns:a16="http://schemas.microsoft.com/office/drawing/2014/main" id="{11026062-6BB1-4394-8D02-9D055737A8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517" y="1677879"/>
                <a:ext cx="1221232" cy="312586"/>
              </a:xfrm>
              <a:prstGeom prst="rect">
                <a:avLst/>
              </a:prstGeom>
              <a:blipFill>
                <a:blip r:embed="rId38"/>
                <a:stretch>
                  <a:fillRect b="-19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996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123" grpId="0" animBg="1"/>
      <p:bldP spid="125" grpId="0"/>
      <p:bldP spid="126" grpId="0"/>
      <p:bldP spid="1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Graphs and Transformations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Cubic graphs are of the form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𝒃</m:t>
                    </m:r>
                    <m:sSup>
                      <m:sSup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𝒄𝒙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are real numbers and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t="-7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4A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14B6EDF-42E2-46B8-9402-D17E7D6731B5}"/>
                  </a:ext>
                </a:extLst>
              </p:cNvPr>
              <p:cNvSpPr txBox="1"/>
              <p:nvPr/>
            </p:nvSpPr>
            <p:spPr>
              <a:xfrm>
                <a:off x="2991774" y="2501006"/>
                <a:ext cx="301922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600" b="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>
                          <a:latin typeface="Cambria Math" panose="02040503050406030204" pitchFamily="18" charset="0"/>
                        </a:rPr>
                        <m:t>𝑏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>
                          <a:latin typeface="Cambria Math" panose="02040503050406030204" pitchFamily="18" charset="0"/>
                        </a:rPr>
                        <m:t>𝑐𝑥</m:t>
                      </m:r>
                      <m:r>
                        <a:rPr lang="en-US" sz="1600" b="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600" b="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14B6EDF-42E2-46B8-9402-D17E7D6731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1774" y="2501006"/>
                <a:ext cx="3019223" cy="338554"/>
              </a:xfrm>
              <a:prstGeom prst="rect">
                <a:avLst/>
              </a:prstGeom>
              <a:blipFill>
                <a:blip r:embed="rId3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3067CA3B-E88C-4979-83C2-0B18AD9A2E98}"/>
              </a:ext>
            </a:extLst>
          </p:cNvPr>
          <p:cNvGrpSpPr/>
          <p:nvPr/>
        </p:nvGrpSpPr>
        <p:grpSpPr>
          <a:xfrm>
            <a:off x="936480" y="3634342"/>
            <a:ext cx="2984562" cy="2733120"/>
            <a:chOff x="3320248" y="2547891"/>
            <a:chExt cx="763480" cy="763480"/>
          </a:xfrm>
        </p:grpSpPr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FC60860A-1E29-4E88-A90C-FE4487FED304}"/>
                </a:ext>
              </a:extLst>
            </p:cNvPr>
            <p:cNvCxnSpPr/>
            <p:nvPr/>
          </p:nvCxnSpPr>
          <p:spPr>
            <a:xfrm>
              <a:off x="3701988" y="2547891"/>
              <a:ext cx="0" cy="76348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BEC22E81-E781-4C2F-B44E-0E20AC9BA38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701988" y="2547891"/>
              <a:ext cx="0" cy="76348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AA6486EE-C5D8-49C6-84AE-5D64F5C857DB}"/>
              </a:ext>
            </a:extLst>
          </p:cNvPr>
          <p:cNvGrpSpPr/>
          <p:nvPr/>
        </p:nvGrpSpPr>
        <p:grpSpPr>
          <a:xfrm>
            <a:off x="4842446" y="3634342"/>
            <a:ext cx="2984562" cy="2733120"/>
            <a:chOff x="3320248" y="2547891"/>
            <a:chExt cx="763480" cy="763480"/>
          </a:xfrm>
        </p:grpSpPr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428EB77B-2C13-4B05-9428-DAE6A614B12C}"/>
                </a:ext>
              </a:extLst>
            </p:cNvPr>
            <p:cNvCxnSpPr/>
            <p:nvPr/>
          </p:nvCxnSpPr>
          <p:spPr>
            <a:xfrm>
              <a:off x="3701988" y="2547891"/>
              <a:ext cx="0" cy="76348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A8D7CE30-4411-46E8-9945-7C21824E13F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701988" y="2547891"/>
              <a:ext cx="0" cy="76348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9A1D4EA1-D4BB-482B-A55B-4F1C8BE65E7E}"/>
              </a:ext>
            </a:extLst>
          </p:cNvPr>
          <p:cNvSpPr/>
          <p:nvPr/>
        </p:nvSpPr>
        <p:spPr>
          <a:xfrm>
            <a:off x="1359325" y="3838113"/>
            <a:ext cx="2299317" cy="1970843"/>
          </a:xfrm>
          <a:custGeom>
            <a:avLst/>
            <a:gdLst>
              <a:gd name="connsiteX0" fmla="*/ 0 w 2299317"/>
              <a:gd name="connsiteY0" fmla="*/ 1970843 h 1970843"/>
              <a:gd name="connsiteX1" fmla="*/ 710214 w 2299317"/>
              <a:gd name="connsiteY1" fmla="*/ 594804 h 1970843"/>
              <a:gd name="connsiteX2" fmla="*/ 1429305 w 2299317"/>
              <a:gd name="connsiteY2" fmla="*/ 1473694 h 1970843"/>
              <a:gd name="connsiteX3" fmla="*/ 1953088 w 2299317"/>
              <a:gd name="connsiteY3" fmla="*/ 1136342 h 1970843"/>
              <a:gd name="connsiteX4" fmla="*/ 2299317 w 2299317"/>
              <a:gd name="connsiteY4" fmla="*/ 0 h 197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9317" h="1970843">
                <a:moveTo>
                  <a:pt x="0" y="1970843"/>
                </a:moveTo>
                <a:cubicBezTo>
                  <a:pt x="235998" y="1324252"/>
                  <a:pt x="471996" y="677662"/>
                  <a:pt x="710214" y="594804"/>
                </a:cubicBezTo>
                <a:cubicBezTo>
                  <a:pt x="948432" y="511946"/>
                  <a:pt x="1222159" y="1383438"/>
                  <a:pt x="1429305" y="1473694"/>
                </a:cubicBezTo>
                <a:cubicBezTo>
                  <a:pt x="1636451" y="1563950"/>
                  <a:pt x="1808086" y="1381958"/>
                  <a:pt x="1953088" y="1136342"/>
                </a:cubicBezTo>
                <a:cubicBezTo>
                  <a:pt x="2098090" y="890726"/>
                  <a:pt x="2198703" y="445363"/>
                  <a:pt x="2299317" y="0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CC3E9F50-7134-46E2-84F0-D9951A2E6268}"/>
              </a:ext>
            </a:extLst>
          </p:cNvPr>
          <p:cNvSpPr/>
          <p:nvPr/>
        </p:nvSpPr>
        <p:spPr>
          <a:xfrm flipH="1">
            <a:off x="5638151" y="3686313"/>
            <a:ext cx="2018701" cy="2307200"/>
          </a:xfrm>
          <a:custGeom>
            <a:avLst/>
            <a:gdLst>
              <a:gd name="connsiteX0" fmla="*/ 0 w 2299317"/>
              <a:gd name="connsiteY0" fmla="*/ 1970843 h 1970843"/>
              <a:gd name="connsiteX1" fmla="*/ 710214 w 2299317"/>
              <a:gd name="connsiteY1" fmla="*/ 594804 h 1970843"/>
              <a:gd name="connsiteX2" fmla="*/ 1429305 w 2299317"/>
              <a:gd name="connsiteY2" fmla="*/ 1473694 h 1970843"/>
              <a:gd name="connsiteX3" fmla="*/ 1953088 w 2299317"/>
              <a:gd name="connsiteY3" fmla="*/ 1136342 h 1970843"/>
              <a:gd name="connsiteX4" fmla="*/ 2299317 w 2299317"/>
              <a:gd name="connsiteY4" fmla="*/ 0 h 197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9317" h="1970843">
                <a:moveTo>
                  <a:pt x="0" y="1970843"/>
                </a:moveTo>
                <a:cubicBezTo>
                  <a:pt x="235998" y="1324252"/>
                  <a:pt x="471996" y="677662"/>
                  <a:pt x="710214" y="594804"/>
                </a:cubicBezTo>
                <a:cubicBezTo>
                  <a:pt x="948432" y="511946"/>
                  <a:pt x="1222159" y="1383438"/>
                  <a:pt x="1429305" y="1473694"/>
                </a:cubicBezTo>
                <a:cubicBezTo>
                  <a:pt x="1636451" y="1563950"/>
                  <a:pt x="1808086" y="1381958"/>
                  <a:pt x="1953088" y="1136342"/>
                </a:cubicBezTo>
                <a:cubicBezTo>
                  <a:pt x="2098090" y="890726"/>
                  <a:pt x="2198703" y="445363"/>
                  <a:pt x="2299317" y="0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4AD882A6-F2D4-4386-A3A6-601AA9639E85}"/>
              </a:ext>
            </a:extLst>
          </p:cNvPr>
          <p:cNvCxnSpPr/>
          <p:nvPr/>
        </p:nvCxnSpPr>
        <p:spPr>
          <a:xfrm flipH="1">
            <a:off x="2991774" y="2975915"/>
            <a:ext cx="741147" cy="45932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198F11C8-90C9-45FE-A649-DC84CE4443B4}"/>
              </a:ext>
            </a:extLst>
          </p:cNvPr>
          <p:cNvCxnSpPr>
            <a:cxnSpLocks/>
          </p:cNvCxnSpPr>
          <p:nvPr/>
        </p:nvCxnSpPr>
        <p:spPr>
          <a:xfrm>
            <a:off x="5257379" y="2971337"/>
            <a:ext cx="741147" cy="45932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BBAB8AB3-B425-4D56-968C-ED9726B5C59F}"/>
                  </a:ext>
                </a:extLst>
              </p:cNvPr>
              <p:cNvSpPr txBox="1"/>
              <p:nvPr/>
            </p:nvSpPr>
            <p:spPr>
              <a:xfrm>
                <a:off x="1893095" y="2962359"/>
                <a:ext cx="140936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positive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BBAB8AB3-B425-4D56-968C-ED9726B5C5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095" y="2962359"/>
                <a:ext cx="1409360" cy="307777"/>
              </a:xfrm>
              <a:prstGeom prst="rect">
                <a:avLst/>
              </a:prstGeom>
              <a:blipFill>
                <a:blip r:embed="rId4"/>
                <a:stretch>
                  <a:fillRect l="-1299" t="-4000" r="-1299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D5E3D356-0DC3-4AF3-8F8F-51207C518025}"/>
                  </a:ext>
                </a:extLst>
              </p:cNvPr>
              <p:cNvSpPr txBox="1"/>
              <p:nvPr/>
            </p:nvSpPr>
            <p:spPr>
              <a:xfrm>
                <a:off x="5638151" y="2955159"/>
                <a:ext cx="145905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negative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D5E3D356-0DC3-4AF3-8F8F-51207C5180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151" y="2955159"/>
                <a:ext cx="1459054" cy="307777"/>
              </a:xfrm>
              <a:prstGeom prst="rect">
                <a:avLst/>
              </a:prstGeom>
              <a:blipFill>
                <a:blip r:embed="rId5"/>
                <a:stretch>
                  <a:fillRect l="-1255" t="-4000" r="-1255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355143F-8BDA-47FC-B8B1-66B963B69F6C}"/>
              </a:ext>
            </a:extLst>
          </p:cNvPr>
          <p:cNvSpPr txBox="1"/>
          <p:nvPr/>
        </p:nvSpPr>
        <p:spPr>
          <a:xfrm>
            <a:off x="3873166" y="4825311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x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D24557E-D409-45EC-BDBB-E2070F1F5963}"/>
              </a:ext>
            </a:extLst>
          </p:cNvPr>
          <p:cNvSpPr txBox="1"/>
          <p:nvPr/>
        </p:nvSpPr>
        <p:spPr>
          <a:xfrm>
            <a:off x="2289941" y="3328900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y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5DE59EF-682C-4F1D-B3D3-A3D1D2AD93E4}"/>
              </a:ext>
            </a:extLst>
          </p:cNvPr>
          <p:cNvSpPr txBox="1"/>
          <p:nvPr/>
        </p:nvSpPr>
        <p:spPr>
          <a:xfrm>
            <a:off x="7779132" y="4822976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x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4601178-32CA-4A22-A4DB-235F393F7FD4}"/>
              </a:ext>
            </a:extLst>
          </p:cNvPr>
          <p:cNvSpPr txBox="1"/>
          <p:nvPr/>
        </p:nvSpPr>
        <p:spPr>
          <a:xfrm>
            <a:off x="6195907" y="3326565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y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pic>
        <p:nvPicPr>
          <p:cNvPr id="23" name="Picture 2" descr="https://upload.wikimedia.org/wikipedia/en/8/80/ST_diagram_of_N2_01.jpg">
            <a:extLst>
              <a:ext uri="{FF2B5EF4-FFF2-40B4-BE49-F238E27FC236}">
                <a16:creationId xmlns:a16="http://schemas.microsoft.com/office/drawing/2014/main" id="{1A001B9C-5352-4F47-9979-4008A77AA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794" y="25003"/>
            <a:ext cx="1067494" cy="80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62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13" grpId="0" animBg="1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Graphs and Transformations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789933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can transform the graph of a function by altering the function itself. The second type is stretching a graph.</a:t>
                </a:r>
                <a:endParaRPr lang="en-GB" sz="1600" b="1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As a general rule: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The graph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𝑎𝑓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is </a:t>
                </a:r>
                <a:r>
                  <a:rPr lang="en-US" sz="1400" dirty="0">
                    <a:latin typeface="Comic Sans MS" panose="030F0702030302020204" pitchFamily="66" charset="0"/>
                  </a:rPr>
                  <a:t>an stretch of the graph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by a scale factor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in the vertical direction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The graph of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𝑎𝑥</m:t>
                        </m:r>
                      </m:e>
                    </m:d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is a stretch of the graph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by a scale factor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in the horizontal direction</a:t>
                </a:r>
              </a:p>
              <a:p>
                <a:pPr marL="0" indent="0" algn="ctr">
                  <a:buNone/>
                </a:pPr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789933" cy="4776787"/>
              </a:xfrm>
              <a:blipFill>
                <a:blip r:embed="rId2"/>
                <a:stretch>
                  <a:fillRect l="-482" t="-766" r="-1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4E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2" descr="https://upload.wikimedia.org/wikipedia/en/8/80/ST_diagram_of_N2_01.jpg">
            <a:extLst>
              <a:ext uri="{FF2B5EF4-FFF2-40B4-BE49-F238E27FC236}">
                <a16:creationId xmlns:a16="http://schemas.microsoft.com/office/drawing/2014/main" id="{3E936C3C-6513-48A1-8D19-639F5B355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794" y="25003"/>
            <a:ext cx="1067494" cy="80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直線矢印コネクタ 70">
            <a:extLst>
              <a:ext uri="{FF2B5EF4-FFF2-40B4-BE49-F238E27FC236}">
                <a16:creationId xmlns:a16="http://schemas.microsoft.com/office/drawing/2014/main" id="{12DD4E80-5109-40D1-9254-71257C3B005A}"/>
              </a:ext>
            </a:extLst>
          </p:cNvPr>
          <p:cNvCxnSpPr>
            <a:cxnSpLocks/>
          </p:cNvCxnSpPr>
          <p:nvPr/>
        </p:nvCxnSpPr>
        <p:spPr>
          <a:xfrm flipH="1">
            <a:off x="2512381" y="2627790"/>
            <a:ext cx="2823100" cy="74572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線矢印コネクタ 126">
            <a:extLst>
              <a:ext uri="{FF2B5EF4-FFF2-40B4-BE49-F238E27FC236}">
                <a16:creationId xmlns:a16="http://schemas.microsoft.com/office/drawing/2014/main" id="{74C4D841-9C34-4A6E-87EE-4A18A7505C4F}"/>
              </a:ext>
            </a:extLst>
          </p:cNvPr>
          <p:cNvCxnSpPr>
            <a:cxnSpLocks/>
          </p:cNvCxnSpPr>
          <p:nvPr/>
        </p:nvCxnSpPr>
        <p:spPr>
          <a:xfrm flipH="1">
            <a:off x="2567127" y="3497802"/>
            <a:ext cx="2626310" cy="81822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 Box 34">
            <a:extLst>
              <a:ext uri="{FF2B5EF4-FFF2-40B4-BE49-F238E27FC236}">
                <a16:creationId xmlns:a16="http://schemas.microsoft.com/office/drawing/2014/main" id="{608192CC-67B7-499B-9A9B-9C7243188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2846" y="1963311"/>
            <a:ext cx="3855607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dirty="0">
                <a:solidFill>
                  <a:srgbClr val="FF0000"/>
                </a:solidFill>
              </a:rPr>
              <a:t>Note the difference here</a:t>
            </a:r>
          </a:p>
          <a:p>
            <a:pPr marL="285750" indent="-285750" algn="ctr" eaLnBrk="1" hangingPunct="1">
              <a:spcBef>
                <a:spcPct val="50000"/>
              </a:spcBef>
              <a:buFont typeface="Wingdings" panose="05000000000000000000" pitchFamily="2" charset="2"/>
              <a:buChar char="à"/>
            </a:pPr>
            <a:r>
              <a:rPr lang="en-GB" altLang="en-US" sz="1400" dirty="0">
                <a:solidFill>
                  <a:srgbClr val="FF0000"/>
                </a:solidFill>
                <a:sym typeface="Wingdings" panose="05000000000000000000" pitchFamily="2" charset="2"/>
              </a:rPr>
              <a:t>In the first one, we are just multiplying the whole equation by a value, so the answers for y (vertical) all change</a:t>
            </a:r>
          </a:p>
          <a:p>
            <a:pPr marL="285750" indent="-285750" algn="ctr" eaLnBrk="1" hangingPunct="1">
              <a:spcBef>
                <a:spcPct val="50000"/>
              </a:spcBef>
              <a:buFont typeface="Wingdings" panose="05000000000000000000" pitchFamily="2" charset="2"/>
              <a:buChar char="à"/>
            </a:pPr>
            <a:r>
              <a:rPr lang="en-US" altLang="en-US" sz="1400" dirty="0">
                <a:solidFill>
                  <a:srgbClr val="FF0000"/>
                </a:solidFill>
                <a:sym typeface="Wingdings" panose="05000000000000000000" pitchFamily="2" charset="2"/>
              </a:rPr>
              <a:t>I</a:t>
            </a:r>
            <a:r>
              <a:rPr lang="en-GB" altLang="en-US" sz="1400" dirty="0">
                <a:solidFill>
                  <a:srgbClr val="FF0000"/>
                </a:solidFill>
                <a:sym typeface="Wingdings" panose="05000000000000000000" pitchFamily="2" charset="2"/>
              </a:rPr>
              <a:t>n the second one, we are multiplying x by a value before calculating. So for example if we multiply by 2, we will get the same y-values as before, but for x-vales that are halved</a:t>
            </a:r>
          </a:p>
        </p:txBody>
      </p:sp>
    </p:spTree>
    <p:extLst>
      <p:ext uri="{BB962C8B-B14F-4D97-AF65-F5344CB8AC3E}">
        <p14:creationId xmlns:p14="http://schemas.microsoft.com/office/powerpoint/2010/main" val="302082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Graphs and Transformations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789933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can transform the graph of a function by altering the function itself. The second type is stretching a graph.</a:t>
                </a:r>
                <a:endParaRPr lang="en-GB" sz="1600" b="1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=9−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, sketch the curves with equations: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(2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Start by sketching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=9−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=(3−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)(3+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789933" cy="4776787"/>
              </a:xfrm>
              <a:blipFill>
                <a:blip r:embed="rId2"/>
                <a:stretch>
                  <a:fillRect t="-766" r="-161" b="-2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4F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2" descr="https://upload.wikimedia.org/wikipedia/en/8/80/ST_diagram_of_N2_01.jpg">
            <a:extLst>
              <a:ext uri="{FF2B5EF4-FFF2-40B4-BE49-F238E27FC236}">
                <a16:creationId xmlns:a16="http://schemas.microsoft.com/office/drawing/2014/main" id="{3E936C3C-6513-48A1-8D19-639F5B355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794" y="25003"/>
            <a:ext cx="1067494" cy="80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グループ化 7">
            <a:extLst>
              <a:ext uri="{FF2B5EF4-FFF2-40B4-BE49-F238E27FC236}">
                <a16:creationId xmlns:a16="http://schemas.microsoft.com/office/drawing/2014/main" id="{F0F99ED2-D82E-4A3B-A02F-1FF950EEE278}"/>
              </a:ext>
            </a:extLst>
          </p:cNvPr>
          <p:cNvGrpSpPr/>
          <p:nvPr/>
        </p:nvGrpSpPr>
        <p:grpSpPr>
          <a:xfrm>
            <a:off x="5418772" y="1177580"/>
            <a:ext cx="2021240" cy="2082910"/>
            <a:chOff x="4388439" y="2142862"/>
            <a:chExt cx="2021240" cy="2082910"/>
          </a:xfrm>
        </p:grpSpPr>
        <p:cxnSp>
          <p:nvCxnSpPr>
            <p:cNvPr id="7" name="直線矢印コネクタ 8">
              <a:extLst>
                <a:ext uri="{FF2B5EF4-FFF2-40B4-BE49-F238E27FC236}">
                  <a16:creationId xmlns:a16="http://schemas.microsoft.com/office/drawing/2014/main" id="{D6B102AE-D1E6-455F-BB11-2B1159EB4D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25899" y="2441359"/>
              <a:ext cx="0" cy="1784413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FFB6832-939E-4392-ACE0-865D4138DFE6}"/>
                </a:ext>
              </a:extLst>
            </p:cNvPr>
            <p:cNvSpPr txBox="1"/>
            <p:nvPr/>
          </p:nvSpPr>
          <p:spPr>
            <a:xfrm>
              <a:off x="5164019" y="2142862"/>
              <a:ext cx="2776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omic Sans MS" panose="030F0702030302020204" pitchFamily="66" charset="0"/>
                </a:rPr>
                <a:t>y</a:t>
              </a:r>
              <a:endParaRPr lang="en-GB" sz="1400" dirty="0">
                <a:latin typeface="Comic Sans MS" panose="030F0702030302020204" pitchFamily="66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21EE324-C6FA-439A-B4BE-0BC1D0564CD3}"/>
                </a:ext>
              </a:extLst>
            </p:cNvPr>
            <p:cNvSpPr txBox="1"/>
            <p:nvPr/>
          </p:nvSpPr>
          <p:spPr>
            <a:xfrm>
              <a:off x="6119215" y="3270749"/>
              <a:ext cx="2904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omic Sans MS" panose="030F0702030302020204" pitchFamily="66" charset="0"/>
                </a:rPr>
                <a:t>x</a:t>
              </a:r>
              <a:endParaRPr lang="en-GB" sz="1400" dirty="0">
                <a:latin typeface="Comic Sans MS" panose="030F0702030302020204" pitchFamily="66" charset="0"/>
              </a:endParaRPr>
            </a:p>
          </p:txBody>
        </p:sp>
        <p:cxnSp>
          <p:nvCxnSpPr>
            <p:cNvPr id="10" name="直線矢印コネクタ 11">
              <a:extLst>
                <a:ext uri="{FF2B5EF4-FFF2-40B4-BE49-F238E27FC236}">
                  <a16:creationId xmlns:a16="http://schemas.microsoft.com/office/drawing/2014/main" id="{ACF6CCCF-F99B-4B83-A369-84F9D90404FF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5280646" y="2478350"/>
              <a:ext cx="0" cy="1784413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グループ化 7">
            <a:extLst>
              <a:ext uri="{FF2B5EF4-FFF2-40B4-BE49-F238E27FC236}">
                <a16:creationId xmlns:a16="http://schemas.microsoft.com/office/drawing/2014/main" id="{F0F99ED2-D82E-4A3B-A02F-1FF950EEE278}"/>
              </a:ext>
            </a:extLst>
          </p:cNvPr>
          <p:cNvGrpSpPr/>
          <p:nvPr/>
        </p:nvGrpSpPr>
        <p:grpSpPr>
          <a:xfrm>
            <a:off x="3759790" y="3811922"/>
            <a:ext cx="2021240" cy="2082910"/>
            <a:chOff x="4388439" y="2142862"/>
            <a:chExt cx="2021240" cy="2082910"/>
          </a:xfrm>
        </p:grpSpPr>
        <p:cxnSp>
          <p:nvCxnSpPr>
            <p:cNvPr id="12" name="直線矢印コネクタ 8">
              <a:extLst>
                <a:ext uri="{FF2B5EF4-FFF2-40B4-BE49-F238E27FC236}">
                  <a16:creationId xmlns:a16="http://schemas.microsoft.com/office/drawing/2014/main" id="{D6B102AE-D1E6-455F-BB11-2B1159EB4D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25899" y="2441359"/>
              <a:ext cx="0" cy="1784413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FFB6832-939E-4392-ACE0-865D4138DFE6}"/>
                </a:ext>
              </a:extLst>
            </p:cNvPr>
            <p:cNvSpPr txBox="1"/>
            <p:nvPr/>
          </p:nvSpPr>
          <p:spPr>
            <a:xfrm>
              <a:off x="5164019" y="2142862"/>
              <a:ext cx="2776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omic Sans MS" panose="030F0702030302020204" pitchFamily="66" charset="0"/>
                </a:rPr>
                <a:t>y</a:t>
              </a:r>
              <a:endParaRPr lang="en-GB" sz="1400" dirty="0">
                <a:latin typeface="Comic Sans MS" panose="030F0702030302020204" pitchFamily="66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21EE324-C6FA-439A-B4BE-0BC1D0564CD3}"/>
                </a:ext>
              </a:extLst>
            </p:cNvPr>
            <p:cNvSpPr txBox="1"/>
            <p:nvPr/>
          </p:nvSpPr>
          <p:spPr>
            <a:xfrm>
              <a:off x="6119215" y="3270749"/>
              <a:ext cx="2904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omic Sans MS" panose="030F0702030302020204" pitchFamily="66" charset="0"/>
                </a:rPr>
                <a:t>x</a:t>
              </a:r>
              <a:endParaRPr lang="en-GB" sz="1400" dirty="0">
                <a:latin typeface="Comic Sans MS" panose="030F0702030302020204" pitchFamily="66" charset="0"/>
              </a:endParaRPr>
            </a:p>
          </p:txBody>
        </p:sp>
        <p:cxnSp>
          <p:nvCxnSpPr>
            <p:cNvPr id="15" name="直線矢印コネクタ 11">
              <a:extLst>
                <a:ext uri="{FF2B5EF4-FFF2-40B4-BE49-F238E27FC236}">
                  <a16:creationId xmlns:a16="http://schemas.microsoft.com/office/drawing/2014/main" id="{ACF6CCCF-F99B-4B83-A369-84F9D90404FF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5280646" y="2478350"/>
              <a:ext cx="0" cy="1784413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グループ化 7">
            <a:extLst>
              <a:ext uri="{FF2B5EF4-FFF2-40B4-BE49-F238E27FC236}">
                <a16:creationId xmlns:a16="http://schemas.microsoft.com/office/drawing/2014/main" id="{F0F99ED2-D82E-4A3B-A02F-1FF950EEE278}"/>
              </a:ext>
            </a:extLst>
          </p:cNvPr>
          <p:cNvGrpSpPr/>
          <p:nvPr/>
        </p:nvGrpSpPr>
        <p:grpSpPr>
          <a:xfrm>
            <a:off x="6925353" y="3816276"/>
            <a:ext cx="2021240" cy="2082910"/>
            <a:chOff x="4388439" y="2142862"/>
            <a:chExt cx="2021240" cy="2082910"/>
          </a:xfrm>
        </p:grpSpPr>
        <p:cxnSp>
          <p:nvCxnSpPr>
            <p:cNvPr id="17" name="直線矢印コネクタ 8">
              <a:extLst>
                <a:ext uri="{FF2B5EF4-FFF2-40B4-BE49-F238E27FC236}">
                  <a16:creationId xmlns:a16="http://schemas.microsoft.com/office/drawing/2014/main" id="{D6B102AE-D1E6-455F-BB11-2B1159EB4D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25899" y="2441359"/>
              <a:ext cx="0" cy="1784413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FFB6832-939E-4392-ACE0-865D4138DFE6}"/>
                </a:ext>
              </a:extLst>
            </p:cNvPr>
            <p:cNvSpPr txBox="1"/>
            <p:nvPr/>
          </p:nvSpPr>
          <p:spPr>
            <a:xfrm>
              <a:off x="5164019" y="2142862"/>
              <a:ext cx="2776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omic Sans MS" panose="030F0702030302020204" pitchFamily="66" charset="0"/>
                </a:rPr>
                <a:t>y</a:t>
              </a:r>
              <a:endParaRPr lang="en-GB" sz="1400" dirty="0">
                <a:latin typeface="Comic Sans MS" panose="030F0702030302020204" pitchFamily="66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21EE324-C6FA-439A-B4BE-0BC1D0564CD3}"/>
                </a:ext>
              </a:extLst>
            </p:cNvPr>
            <p:cNvSpPr txBox="1"/>
            <p:nvPr/>
          </p:nvSpPr>
          <p:spPr>
            <a:xfrm>
              <a:off x="6119215" y="3270749"/>
              <a:ext cx="2904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omic Sans MS" panose="030F0702030302020204" pitchFamily="66" charset="0"/>
                </a:rPr>
                <a:t>x</a:t>
              </a:r>
              <a:endParaRPr lang="en-GB" sz="1400" dirty="0">
                <a:latin typeface="Comic Sans MS" panose="030F0702030302020204" pitchFamily="66" charset="0"/>
              </a:endParaRPr>
            </a:p>
          </p:txBody>
        </p:sp>
        <p:cxnSp>
          <p:nvCxnSpPr>
            <p:cNvPr id="20" name="直線矢印コネクタ 11">
              <a:extLst>
                <a:ext uri="{FF2B5EF4-FFF2-40B4-BE49-F238E27FC236}">
                  <a16:creationId xmlns:a16="http://schemas.microsoft.com/office/drawing/2014/main" id="{ACF6CCCF-F99B-4B83-A369-84F9D90404FF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5280646" y="2478350"/>
              <a:ext cx="0" cy="1784413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フリーフォーム: 図形 34">
            <a:extLst>
              <a:ext uri="{FF2B5EF4-FFF2-40B4-BE49-F238E27FC236}">
                <a16:creationId xmlns:a16="http://schemas.microsoft.com/office/drawing/2014/main" id="{A0A7C393-2EC5-4B01-8687-7385D9408374}"/>
              </a:ext>
            </a:extLst>
          </p:cNvPr>
          <p:cNvSpPr/>
          <p:nvPr/>
        </p:nvSpPr>
        <p:spPr>
          <a:xfrm flipH="1" flipV="1">
            <a:off x="5770565" y="1722390"/>
            <a:ext cx="950003" cy="1447529"/>
          </a:xfrm>
          <a:custGeom>
            <a:avLst/>
            <a:gdLst>
              <a:gd name="connsiteX0" fmla="*/ 0 w 1278384"/>
              <a:gd name="connsiteY0" fmla="*/ 8877 h 2183929"/>
              <a:gd name="connsiteX1" fmla="*/ 53266 w 1278384"/>
              <a:gd name="connsiteY1" fmla="*/ 408373 h 2183929"/>
              <a:gd name="connsiteX2" fmla="*/ 248575 w 1278384"/>
              <a:gd name="connsiteY2" fmla="*/ 1393794 h 2183929"/>
              <a:gd name="connsiteX3" fmla="*/ 443883 w 1278384"/>
              <a:gd name="connsiteY3" fmla="*/ 1970842 h 2183929"/>
              <a:gd name="connsiteX4" fmla="*/ 639192 w 1278384"/>
              <a:gd name="connsiteY4" fmla="*/ 2183907 h 2183929"/>
              <a:gd name="connsiteX5" fmla="*/ 843378 w 1278384"/>
              <a:gd name="connsiteY5" fmla="*/ 1979720 h 2183929"/>
              <a:gd name="connsiteX6" fmla="*/ 1047565 w 1278384"/>
              <a:gd name="connsiteY6" fmla="*/ 1384916 h 2183929"/>
              <a:gd name="connsiteX7" fmla="*/ 1233996 w 1278384"/>
              <a:gd name="connsiteY7" fmla="*/ 408373 h 2183929"/>
              <a:gd name="connsiteX8" fmla="*/ 1278384 w 1278384"/>
              <a:gd name="connsiteY8" fmla="*/ 0 h 2183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8384" h="2183929">
                <a:moveTo>
                  <a:pt x="0" y="8877"/>
                </a:moveTo>
                <a:cubicBezTo>
                  <a:pt x="5918" y="93215"/>
                  <a:pt x="11837" y="177554"/>
                  <a:pt x="53266" y="408373"/>
                </a:cubicBezTo>
                <a:cubicBezTo>
                  <a:pt x="94695" y="639193"/>
                  <a:pt x="183472" y="1133383"/>
                  <a:pt x="248575" y="1393794"/>
                </a:cubicBezTo>
                <a:cubicBezTo>
                  <a:pt x="313678" y="1654205"/>
                  <a:pt x="378780" y="1839157"/>
                  <a:pt x="443883" y="1970842"/>
                </a:cubicBezTo>
                <a:cubicBezTo>
                  <a:pt x="508986" y="2102528"/>
                  <a:pt x="572610" y="2182427"/>
                  <a:pt x="639192" y="2183907"/>
                </a:cubicBezTo>
                <a:cubicBezTo>
                  <a:pt x="705774" y="2185387"/>
                  <a:pt x="775316" y="2112885"/>
                  <a:pt x="843378" y="1979720"/>
                </a:cubicBezTo>
                <a:cubicBezTo>
                  <a:pt x="911440" y="1846555"/>
                  <a:pt x="982462" y="1646807"/>
                  <a:pt x="1047565" y="1384916"/>
                </a:cubicBezTo>
                <a:cubicBezTo>
                  <a:pt x="1112668" y="1123025"/>
                  <a:pt x="1195526" y="639192"/>
                  <a:pt x="1233996" y="408373"/>
                </a:cubicBezTo>
                <a:cubicBezTo>
                  <a:pt x="1272466" y="177554"/>
                  <a:pt x="1275425" y="88777"/>
                  <a:pt x="1278384" y="0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42">
                <a:extLst>
                  <a:ext uri="{FF2B5EF4-FFF2-40B4-BE49-F238E27FC236}">
                    <a16:creationId xmlns:a16="http://schemas.microsoft.com/office/drawing/2014/main" id="{79499AD3-E3AA-41F0-B5B8-9DF82DED739C}"/>
                  </a:ext>
                </a:extLst>
              </p:cNvPr>
              <p:cNvSpPr txBox="1"/>
              <p:nvPr/>
            </p:nvSpPr>
            <p:spPr>
              <a:xfrm>
                <a:off x="5459343" y="2368035"/>
                <a:ext cx="50526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テキスト ボックス 42">
                <a:extLst>
                  <a:ext uri="{FF2B5EF4-FFF2-40B4-BE49-F238E27FC236}">
                    <a16:creationId xmlns:a16="http://schemas.microsoft.com/office/drawing/2014/main" id="{79499AD3-E3AA-41F0-B5B8-9DF82DED73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9343" y="2368035"/>
                <a:ext cx="505267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43">
                <a:extLst>
                  <a:ext uri="{FF2B5EF4-FFF2-40B4-BE49-F238E27FC236}">
                    <a16:creationId xmlns:a16="http://schemas.microsoft.com/office/drawing/2014/main" id="{9D941DA6-269E-4498-B754-16E977BA507E}"/>
                  </a:ext>
                </a:extLst>
              </p:cNvPr>
              <p:cNvSpPr txBox="1"/>
              <p:nvPr/>
            </p:nvSpPr>
            <p:spPr>
              <a:xfrm>
                <a:off x="6531314" y="2360143"/>
                <a:ext cx="37061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3" name="テキスト ボックス 43">
                <a:extLst>
                  <a:ext uri="{FF2B5EF4-FFF2-40B4-BE49-F238E27FC236}">
                    <a16:creationId xmlns:a16="http://schemas.microsoft.com/office/drawing/2014/main" id="{9D941DA6-269E-4498-B754-16E977BA5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1314" y="2360143"/>
                <a:ext cx="370614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42">
                <a:extLst>
                  <a:ext uri="{FF2B5EF4-FFF2-40B4-BE49-F238E27FC236}">
                    <a16:creationId xmlns:a16="http://schemas.microsoft.com/office/drawing/2014/main" id="{79499AD3-E3AA-41F0-B5B8-9DF82DED739C}"/>
                  </a:ext>
                </a:extLst>
              </p:cNvPr>
              <p:cNvSpPr txBox="1"/>
              <p:nvPr/>
            </p:nvSpPr>
            <p:spPr>
              <a:xfrm>
                <a:off x="6212634" y="1510240"/>
                <a:ext cx="37061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テキスト ボックス 42">
                <a:extLst>
                  <a:ext uri="{FF2B5EF4-FFF2-40B4-BE49-F238E27FC236}">
                    <a16:creationId xmlns:a16="http://schemas.microsoft.com/office/drawing/2014/main" id="{79499AD3-E3AA-41F0-B5B8-9DF82DED73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2634" y="1510240"/>
                <a:ext cx="370614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918959" y="1384663"/>
                <a:ext cx="84176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8959" y="1384663"/>
                <a:ext cx="841769" cy="246221"/>
              </a:xfrm>
              <a:prstGeom prst="rect">
                <a:avLst/>
              </a:prstGeom>
              <a:blipFill>
                <a:blip r:embed="rId7"/>
                <a:stretch>
                  <a:fillRect l="-5797" r="-7971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フリーフォーム: 図形 34">
            <a:extLst>
              <a:ext uri="{FF2B5EF4-FFF2-40B4-BE49-F238E27FC236}">
                <a16:creationId xmlns:a16="http://schemas.microsoft.com/office/drawing/2014/main" id="{A0A7C393-2EC5-4B01-8687-7385D9408374}"/>
              </a:ext>
            </a:extLst>
          </p:cNvPr>
          <p:cNvSpPr/>
          <p:nvPr/>
        </p:nvSpPr>
        <p:spPr>
          <a:xfrm flipH="1" flipV="1">
            <a:off x="4319449" y="4348022"/>
            <a:ext cx="557349" cy="1538971"/>
          </a:xfrm>
          <a:custGeom>
            <a:avLst/>
            <a:gdLst>
              <a:gd name="connsiteX0" fmla="*/ 0 w 1278384"/>
              <a:gd name="connsiteY0" fmla="*/ 8877 h 2183929"/>
              <a:gd name="connsiteX1" fmla="*/ 53266 w 1278384"/>
              <a:gd name="connsiteY1" fmla="*/ 408373 h 2183929"/>
              <a:gd name="connsiteX2" fmla="*/ 248575 w 1278384"/>
              <a:gd name="connsiteY2" fmla="*/ 1393794 h 2183929"/>
              <a:gd name="connsiteX3" fmla="*/ 443883 w 1278384"/>
              <a:gd name="connsiteY3" fmla="*/ 1970842 h 2183929"/>
              <a:gd name="connsiteX4" fmla="*/ 639192 w 1278384"/>
              <a:gd name="connsiteY4" fmla="*/ 2183907 h 2183929"/>
              <a:gd name="connsiteX5" fmla="*/ 843378 w 1278384"/>
              <a:gd name="connsiteY5" fmla="*/ 1979720 h 2183929"/>
              <a:gd name="connsiteX6" fmla="*/ 1047565 w 1278384"/>
              <a:gd name="connsiteY6" fmla="*/ 1384916 h 2183929"/>
              <a:gd name="connsiteX7" fmla="*/ 1233996 w 1278384"/>
              <a:gd name="connsiteY7" fmla="*/ 408373 h 2183929"/>
              <a:gd name="connsiteX8" fmla="*/ 1278384 w 1278384"/>
              <a:gd name="connsiteY8" fmla="*/ 0 h 2183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8384" h="2183929">
                <a:moveTo>
                  <a:pt x="0" y="8877"/>
                </a:moveTo>
                <a:cubicBezTo>
                  <a:pt x="5918" y="93215"/>
                  <a:pt x="11837" y="177554"/>
                  <a:pt x="53266" y="408373"/>
                </a:cubicBezTo>
                <a:cubicBezTo>
                  <a:pt x="94695" y="639193"/>
                  <a:pt x="183472" y="1133383"/>
                  <a:pt x="248575" y="1393794"/>
                </a:cubicBezTo>
                <a:cubicBezTo>
                  <a:pt x="313678" y="1654205"/>
                  <a:pt x="378780" y="1839157"/>
                  <a:pt x="443883" y="1970842"/>
                </a:cubicBezTo>
                <a:cubicBezTo>
                  <a:pt x="508986" y="2102528"/>
                  <a:pt x="572610" y="2182427"/>
                  <a:pt x="639192" y="2183907"/>
                </a:cubicBezTo>
                <a:cubicBezTo>
                  <a:pt x="705774" y="2185387"/>
                  <a:pt x="775316" y="2112885"/>
                  <a:pt x="843378" y="1979720"/>
                </a:cubicBezTo>
                <a:cubicBezTo>
                  <a:pt x="911440" y="1846555"/>
                  <a:pt x="982462" y="1646807"/>
                  <a:pt x="1047565" y="1384916"/>
                </a:cubicBezTo>
                <a:cubicBezTo>
                  <a:pt x="1112668" y="1123025"/>
                  <a:pt x="1195526" y="639192"/>
                  <a:pt x="1233996" y="408373"/>
                </a:cubicBezTo>
                <a:cubicBezTo>
                  <a:pt x="1272466" y="177554"/>
                  <a:pt x="1275425" y="88777"/>
                  <a:pt x="1278384" y="0"/>
                </a:cubicBezTo>
              </a:path>
            </a:pathLst>
          </a:cu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42">
                <a:extLst>
                  <a:ext uri="{FF2B5EF4-FFF2-40B4-BE49-F238E27FC236}">
                    <a16:creationId xmlns:a16="http://schemas.microsoft.com/office/drawing/2014/main" id="{79499AD3-E3AA-41F0-B5B8-9DF82DED739C}"/>
                  </a:ext>
                </a:extLst>
              </p:cNvPr>
              <p:cNvSpPr txBox="1"/>
              <p:nvPr/>
            </p:nvSpPr>
            <p:spPr>
              <a:xfrm>
                <a:off x="4544942" y="4153291"/>
                <a:ext cx="37061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en-GB" sz="1400" b="1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テキスト ボックス 42">
                <a:extLst>
                  <a:ext uri="{FF2B5EF4-FFF2-40B4-BE49-F238E27FC236}">
                    <a16:creationId xmlns:a16="http://schemas.microsoft.com/office/drawing/2014/main" id="{79499AD3-E3AA-41F0-B5B8-9DF82DED73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4942" y="4153291"/>
                <a:ext cx="370614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42">
                <a:extLst>
                  <a:ext uri="{FF2B5EF4-FFF2-40B4-BE49-F238E27FC236}">
                    <a16:creationId xmlns:a16="http://schemas.microsoft.com/office/drawing/2014/main" id="{79499AD3-E3AA-41F0-B5B8-9DF82DED739C}"/>
                  </a:ext>
                </a:extLst>
              </p:cNvPr>
              <p:cNvSpPr txBox="1"/>
              <p:nvPr/>
            </p:nvSpPr>
            <p:spPr>
              <a:xfrm>
                <a:off x="3748109" y="5011087"/>
                <a:ext cx="67948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GB" sz="1400" b="1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8" name="テキスト ボックス 42">
                <a:extLst>
                  <a:ext uri="{FF2B5EF4-FFF2-40B4-BE49-F238E27FC236}">
                    <a16:creationId xmlns:a16="http://schemas.microsoft.com/office/drawing/2014/main" id="{79499AD3-E3AA-41F0-B5B8-9DF82DED73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8109" y="5011087"/>
                <a:ext cx="679481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43">
                <a:extLst>
                  <a:ext uri="{FF2B5EF4-FFF2-40B4-BE49-F238E27FC236}">
                    <a16:creationId xmlns:a16="http://schemas.microsoft.com/office/drawing/2014/main" id="{9D941DA6-269E-4498-B754-16E977BA507E}"/>
                  </a:ext>
                </a:extLst>
              </p:cNvPr>
              <p:cNvSpPr txBox="1"/>
              <p:nvPr/>
            </p:nvSpPr>
            <p:spPr>
              <a:xfrm>
                <a:off x="4741702" y="5003195"/>
                <a:ext cx="54482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GB" sz="1400" b="1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9" name="テキスト ボックス 43">
                <a:extLst>
                  <a:ext uri="{FF2B5EF4-FFF2-40B4-BE49-F238E27FC236}">
                    <a16:creationId xmlns:a16="http://schemas.microsoft.com/office/drawing/2014/main" id="{9D941DA6-269E-4498-B754-16E977BA5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1702" y="5003195"/>
                <a:ext cx="544829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フリーフォーム: 図形 34">
            <a:extLst>
              <a:ext uri="{FF2B5EF4-FFF2-40B4-BE49-F238E27FC236}">
                <a16:creationId xmlns:a16="http://schemas.microsoft.com/office/drawing/2014/main" id="{A0A7C393-2EC5-4B01-8687-7385D9408374}"/>
              </a:ext>
            </a:extLst>
          </p:cNvPr>
          <p:cNvSpPr/>
          <p:nvPr/>
        </p:nvSpPr>
        <p:spPr>
          <a:xfrm flipH="1" flipV="1">
            <a:off x="7290210" y="4356732"/>
            <a:ext cx="950003" cy="1447529"/>
          </a:xfrm>
          <a:custGeom>
            <a:avLst/>
            <a:gdLst>
              <a:gd name="connsiteX0" fmla="*/ 0 w 1278384"/>
              <a:gd name="connsiteY0" fmla="*/ 8877 h 2183929"/>
              <a:gd name="connsiteX1" fmla="*/ 53266 w 1278384"/>
              <a:gd name="connsiteY1" fmla="*/ 408373 h 2183929"/>
              <a:gd name="connsiteX2" fmla="*/ 248575 w 1278384"/>
              <a:gd name="connsiteY2" fmla="*/ 1393794 h 2183929"/>
              <a:gd name="connsiteX3" fmla="*/ 443883 w 1278384"/>
              <a:gd name="connsiteY3" fmla="*/ 1970842 h 2183929"/>
              <a:gd name="connsiteX4" fmla="*/ 639192 w 1278384"/>
              <a:gd name="connsiteY4" fmla="*/ 2183907 h 2183929"/>
              <a:gd name="connsiteX5" fmla="*/ 843378 w 1278384"/>
              <a:gd name="connsiteY5" fmla="*/ 1979720 h 2183929"/>
              <a:gd name="connsiteX6" fmla="*/ 1047565 w 1278384"/>
              <a:gd name="connsiteY6" fmla="*/ 1384916 h 2183929"/>
              <a:gd name="connsiteX7" fmla="*/ 1233996 w 1278384"/>
              <a:gd name="connsiteY7" fmla="*/ 408373 h 2183929"/>
              <a:gd name="connsiteX8" fmla="*/ 1278384 w 1278384"/>
              <a:gd name="connsiteY8" fmla="*/ 0 h 2183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8384" h="2183929">
                <a:moveTo>
                  <a:pt x="0" y="8877"/>
                </a:moveTo>
                <a:cubicBezTo>
                  <a:pt x="5918" y="93215"/>
                  <a:pt x="11837" y="177554"/>
                  <a:pt x="53266" y="408373"/>
                </a:cubicBezTo>
                <a:cubicBezTo>
                  <a:pt x="94695" y="639193"/>
                  <a:pt x="183472" y="1133383"/>
                  <a:pt x="248575" y="1393794"/>
                </a:cubicBezTo>
                <a:cubicBezTo>
                  <a:pt x="313678" y="1654205"/>
                  <a:pt x="378780" y="1839157"/>
                  <a:pt x="443883" y="1970842"/>
                </a:cubicBezTo>
                <a:cubicBezTo>
                  <a:pt x="508986" y="2102528"/>
                  <a:pt x="572610" y="2182427"/>
                  <a:pt x="639192" y="2183907"/>
                </a:cubicBezTo>
                <a:cubicBezTo>
                  <a:pt x="705774" y="2185387"/>
                  <a:pt x="775316" y="2112885"/>
                  <a:pt x="843378" y="1979720"/>
                </a:cubicBezTo>
                <a:cubicBezTo>
                  <a:pt x="911440" y="1846555"/>
                  <a:pt x="982462" y="1646807"/>
                  <a:pt x="1047565" y="1384916"/>
                </a:cubicBezTo>
                <a:cubicBezTo>
                  <a:pt x="1112668" y="1123025"/>
                  <a:pt x="1195526" y="639192"/>
                  <a:pt x="1233996" y="408373"/>
                </a:cubicBezTo>
                <a:cubicBezTo>
                  <a:pt x="1272466" y="177554"/>
                  <a:pt x="1275425" y="88777"/>
                  <a:pt x="1278384" y="0"/>
                </a:cubicBezTo>
              </a:path>
            </a:pathLst>
          </a:cu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42">
                <a:extLst>
                  <a:ext uri="{FF2B5EF4-FFF2-40B4-BE49-F238E27FC236}">
                    <a16:creationId xmlns:a16="http://schemas.microsoft.com/office/drawing/2014/main" id="{79499AD3-E3AA-41F0-B5B8-9DF82DED739C}"/>
                  </a:ext>
                </a:extLst>
              </p:cNvPr>
              <p:cNvSpPr txBox="1"/>
              <p:nvPr/>
            </p:nvSpPr>
            <p:spPr>
              <a:xfrm>
                <a:off x="7697445" y="4144582"/>
                <a:ext cx="47801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𝟏𝟖</m:t>
                      </m:r>
                    </m:oMath>
                  </m:oMathPara>
                </a14:m>
                <a:endParaRPr lang="en-GB" sz="1400" b="1" dirty="0">
                  <a:solidFill>
                    <a:schemeClr val="accent6">
                      <a:lumMod val="75000"/>
                    </a:schemeClr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2" name="テキスト ボックス 42">
                <a:extLst>
                  <a:ext uri="{FF2B5EF4-FFF2-40B4-BE49-F238E27FC236}">
                    <a16:creationId xmlns:a16="http://schemas.microsoft.com/office/drawing/2014/main" id="{79499AD3-E3AA-41F0-B5B8-9DF82DED73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7445" y="4144582"/>
                <a:ext cx="478016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42">
                <a:extLst>
                  <a:ext uri="{FF2B5EF4-FFF2-40B4-BE49-F238E27FC236}">
                    <a16:creationId xmlns:a16="http://schemas.microsoft.com/office/drawing/2014/main" id="{79499AD3-E3AA-41F0-B5B8-9DF82DED739C}"/>
                  </a:ext>
                </a:extLst>
              </p:cNvPr>
              <p:cNvSpPr txBox="1"/>
              <p:nvPr/>
            </p:nvSpPr>
            <p:spPr>
              <a:xfrm>
                <a:off x="6996405" y="4993669"/>
                <a:ext cx="50526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sz="1400" b="1" dirty="0">
                  <a:solidFill>
                    <a:schemeClr val="accent6">
                      <a:lumMod val="75000"/>
                    </a:schemeClr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3" name="テキスト ボックス 42">
                <a:extLst>
                  <a:ext uri="{FF2B5EF4-FFF2-40B4-BE49-F238E27FC236}">
                    <a16:creationId xmlns:a16="http://schemas.microsoft.com/office/drawing/2014/main" id="{79499AD3-E3AA-41F0-B5B8-9DF82DED73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6405" y="4993669"/>
                <a:ext cx="505267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43">
                <a:extLst>
                  <a:ext uri="{FF2B5EF4-FFF2-40B4-BE49-F238E27FC236}">
                    <a16:creationId xmlns:a16="http://schemas.microsoft.com/office/drawing/2014/main" id="{9D941DA6-269E-4498-B754-16E977BA507E}"/>
                  </a:ext>
                </a:extLst>
              </p:cNvPr>
              <p:cNvSpPr txBox="1"/>
              <p:nvPr/>
            </p:nvSpPr>
            <p:spPr>
              <a:xfrm>
                <a:off x="8042251" y="4994486"/>
                <a:ext cx="37061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sz="1400" b="1" dirty="0">
                  <a:solidFill>
                    <a:schemeClr val="accent6">
                      <a:lumMod val="75000"/>
                    </a:schemeClr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4" name="テキスト ボックス 43">
                <a:extLst>
                  <a:ext uri="{FF2B5EF4-FFF2-40B4-BE49-F238E27FC236}">
                    <a16:creationId xmlns:a16="http://schemas.microsoft.com/office/drawing/2014/main" id="{9D941DA6-269E-4498-B754-16E977BA5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2251" y="4994486"/>
                <a:ext cx="370614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275908" y="3322320"/>
                <a:ext cx="96520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1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5908" y="3322320"/>
                <a:ext cx="965201" cy="246221"/>
              </a:xfrm>
              <a:prstGeom prst="rect">
                <a:avLst/>
              </a:prstGeom>
              <a:blipFill>
                <a:blip r:embed="rId14"/>
                <a:stretch>
                  <a:fillRect l="-4403" r="-6918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/>
          <p:cNvCxnSpPr/>
          <p:nvPr/>
        </p:nvCxnSpPr>
        <p:spPr>
          <a:xfrm flipH="1">
            <a:off x="4998720" y="3309257"/>
            <a:ext cx="940526" cy="1149531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570617" y="3304903"/>
            <a:ext cx="940526" cy="1149531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7040880" y="3518263"/>
                <a:ext cx="96520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6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6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16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6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0880" y="3518263"/>
                <a:ext cx="965201" cy="246221"/>
              </a:xfrm>
              <a:prstGeom prst="rect">
                <a:avLst/>
              </a:prstGeom>
              <a:blipFill>
                <a:blip r:embed="rId15"/>
                <a:stretch>
                  <a:fillRect l="-4430" r="-6962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3616425" y="6055755"/>
            <a:ext cx="5367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Note that if the sketches are on </a:t>
            </a:r>
            <a:r>
              <a:rPr lang="en-US" sz="14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separate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axes, you do not need to ‘stretch’ them – just label key points correctly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099834" y="2764506"/>
            <a:ext cx="12622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(The x coordinates halve)</a:t>
            </a:r>
            <a:endParaRPr lang="en-GB" sz="1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897780" y="2916907"/>
            <a:ext cx="12622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(The y coordinates double)</a:t>
            </a:r>
            <a:endParaRPr lang="en-GB" sz="12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38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/>
      <p:bldP spid="24" grpId="0"/>
      <p:bldP spid="25" grpId="0"/>
      <p:bldP spid="26" grpId="0" animBg="1"/>
      <p:bldP spid="27" grpId="0"/>
      <p:bldP spid="28" grpId="0"/>
      <p:bldP spid="29" grpId="0"/>
      <p:bldP spid="31" grpId="0" animBg="1"/>
      <p:bldP spid="32" grpId="0"/>
      <p:bldP spid="33" grpId="0"/>
      <p:bldP spid="34" grpId="0"/>
      <p:bldP spid="35" grpId="0"/>
      <p:bldP spid="39" grpId="0"/>
      <p:bldP spid="40" grpId="0"/>
      <p:bldP spid="41" grpId="0"/>
      <p:bldP spid="4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Graphs and Transformations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789933" cy="4634865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can transform the graph of a function by altering the function itself. The second type is stretching a graph.</a:t>
                </a:r>
                <a:endParaRPr lang="en-GB" sz="1600" b="1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a) Sketch the curve with equation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−2)(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b) Hence, sketch the curve        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(2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−2)(2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c) Based on your sketch in a), also sketch the curve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−2)(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789933" cy="4634865"/>
              </a:xfrm>
              <a:blipFill>
                <a:blip r:embed="rId2"/>
                <a:stretch>
                  <a:fillRect l="-482" t="-789" r="-62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4F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2" descr="https://upload.wikimedia.org/wikipedia/en/8/80/ST_diagram_of_N2_01.jpg">
            <a:extLst>
              <a:ext uri="{FF2B5EF4-FFF2-40B4-BE49-F238E27FC236}">
                <a16:creationId xmlns:a16="http://schemas.microsoft.com/office/drawing/2014/main" id="{3E936C3C-6513-48A1-8D19-639F5B355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794" y="25003"/>
            <a:ext cx="1067494" cy="80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グループ化 7">
            <a:extLst>
              <a:ext uri="{FF2B5EF4-FFF2-40B4-BE49-F238E27FC236}">
                <a16:creationId xmlns:a16="http://schemas.microsoft.com/office/drawing/2014/main" id="{F0F99ED2-D82E-4A3B-A02F-1FF950EEE278}"/>
              </a:ext>
            </a:extLst>
          </p:cNvPr>
          <p:cNvGrpSpPr/>
          <p:nvPr/>
        </p:nvGrpSpPr>
        <p:grpSpPr>
          <a:xfrm>
            <a:off x="5542597" y="1063280"/>
            <a:ext cx="2021240" cy="2082910"/>
            <a:chOff x="4388439" y="2142862"/>
            <a:chExt cx="2021240" cy="2082910"/>
          </a:xfrm>
        </p:grpSpPr>
        <p:cxnSp>
          <p:nvCxnSpPr>
            <p:cNvPr id="7" name="直線矢印コネクタ 8">
              <a:extLst>
                <a:ext uri="{FF2B5EF4-FFF2-40B4-BE49-F238E27FC236}">
                  <a16:creationId xmlns:a16="http://schemas.microsoft.com/office/drawing/2014/main" id="{D6B102AE-D1E6-455F-BB11-2B1159EB4D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25899" y="2441359"/>
              <a:ext cx="0" cy="1784413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FFB6832-939E-4392-ACE0-865D4138DFE6}"/>
                </a:ext>
              </a:extLst>
            </p:cNvPr>
            <p:cNvSpPr txBox="1"/>
            <p:nvPr/>
          </p:nvSpPr>
          <p:spPr>
            <a:xfrm>
              <a:off x="5164019" y="2142862"/>
              <a:ext cx="2776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omic Sans MS" panose="030F0702030302020204" pitchFamily="66" charset="0"/>
                </a:rPr>
                <a:t>y</a:t>
              </a:r>
              <a:endParaRPr lang="en-GB" sz="1400" dirty="0">
                <a:latin typeface="Comic Sans MS" panose="030F0702030302020204" pitchFamily="66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21EE324-C6FA-439A-B4BE-0BC1D0564CD3}"/>
                </a:ext>
              </a:extLst>
            </p:cNvPr>
            <p:cNvSpPr txBox="1"/>
            <p:nvPr/>
          </p:nvSpPr>
          <p:spPr>
            <a:xfrm>
              <a:off x="6119215" y="3270749"/>
              <a:ext cx="2904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omic Sans MS" panose="030F0702030302020204" pitchFamily="66" charset="0"/>
                </a:rPr>
                <a:t>x</a:t>
              </a:r>
              <a:endParaRPr lang="en-GB" sz="1400" dirty="0">
                <a:latin typeface="Comic Sans MS" panose="030F0702030302020204" pitchFamily="66" charset="0"/>
              </a:endParaRPr>
            </a:p>
          </p:txBody>
        </p:sp>
        <p:cxnSp>
          <p:nvCxnSpPr>
            <p:cNvPr id="10" name="直線矢印コネクタ 11">
              <a:extLst>
                <a:ext uri="{FF2B5EF4-FFF2-40B4-BE49-F238E27FC236}">
                  <a16:creationId xmlns:a16="http://schemas.microsoft.com/office/drawing/2014/main" id="{ACF6CCCF-F99B-4B83-A369-84F9D90404FF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5280646" y="2478350"/>
              <a:ext cx="0" cy="1784413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Freeform 41">
            <a:extLst>
              <a:ext uri="{FF2B5EF4-FFF2-40B4-BE49-F238E27FC236}">
                <a16:creationId xmlns:a16="http://schemas.microsoft.com/office/drawing/2014/main" id="{59B8581B-D3E8-40AC-93C6-AC574A3B111C}"/>
              </a:ext>
            </a:extLst>
          </p:cNvPr>
          <p:cNvSpPr>
            <a:spLocks/>
          </p:cNvSpPr>
          <p:nvPr/>
        </p:nvSpPr>
        <p:spPr bwMode="auto">
          <a:xfrm>
            <a:off x="5959212" y="1580285"/>
            <a:ext cx="1016123" cy="1555216"/>
          </a:xfrm>
          <a:custGeom>
            <a:avLst/>
            <a:gdLst>
              <a:gd name="T0" fmla="*/ 0 w 1104"/>
              <a:gd name="T1" fmla="*/ 2667000 h 1536"/>
              <a:gd name="T2" fmla="*/ 457200 w 1104"/>
              <a:gd name="T3" fmla="*/ 1500188 h 1536"/>
              <a:gd name="T4" fmla="*/ 762000 w 1104"/>
              <a:gd name="T5" fmla="*/ 1083469 h 1536"/>
              <a:gd name="T6" fmla="*/ 1143000 w 1104"/>
              <a:gd name="T7" fmla="*/ 1416844 h 1536"/>
              <a:gd name="T8" fmla="*/ 1752600 w 1104"/>
              <a:gd name="T9" fmla="*/ 0 h 15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connsiteX0" fmla="*/ 0 w 9057"/>
              <a:gd name="connsiteY0" fmla="*/ 10077 h 10077"/>
              <a:gd name="connsiteX1" fmla="*/ 1666 w 9057"/>
              <a:gd name="connsiteY1" fmla="*/ 5625 h 10077"/>
              <a:gd name="connsiteX2" fmla="*/ 3405 w 9057"/>
              <a:gd name="connsiteY2" fmla="*/ 4063 h 10077"/>
              <a:gd name="connsiteX3" fmla="*/ 5579 w 9057"/>
              <a:gd name="connsiteY3" fmla="*/ 5313 h 10077"/>
              <a:gd name="connsiteX4" fmla="*/ 9057 w 9057"/>
              <a:gd name="connsiteY4" fmla="*/ 0 h 10077"/>
              <a:gd name="connsiteX0" fmla="*/ 0 w 10000"/>
              <a:gd name="connsiteY0" fmla="*/ 10000 h 10000"/>
              <a:gd name="connsiteX1" fmla="*/ 1839 w 10000"/>
              <a:gd name="connsiteY1" fmla="*/ 5582 h 10000"/>
              <a:gd name="connsiteX2" fmla="*/ 3760 w 10000"/>
              <a:gd name="connsiteY2" fmla="*/ 4032 h 10000"/>
              <a:gd name="connsiteX3" fmla="*/ 6160 w 10000"/>
              <a:gd name="connsiteY3" fmla="*/ 5272 h 10000"/>
              <a:gd name="connsiteX4" fmla="*/ 10000 w 10000"/>
              <a:gd name="connsiteY4" fmla="*/ 0 h 10000"/>
              <a:gd name="connsiteX0" fmla="*/ 0 w 10000"/>
              <a:gd name="connsiteY0" fmla="*/ 10000 h 10000"/>
              <a:gd name="connsiteX1" fmla="*/ 2360 w 10000"/>
              <a:gd name="connsiteY1" fmla="*/ 5736 h 10000"/>
              <a:gd name="connsiteX2" fmla="*/ 3760 w 10000"/>
              <a:gd name="connsiteY2" fmla="*/ 4032 h 10000"/>
              <a:gd name="connsiteX3" fmla="*/ 6160 w 10000"/>
              <a:gd name="connsiteY3" fmla="*/ 5272 h 10000"/>
              <a:gd name="connsiteX4" fmla="*/ 10000 w 10000"/>
              <a:gd name="connsiteY4" fmla="*/ 0 h 10000"/>
              <a:gd name="connsiteX0" fmla="*/ 0 w 10000"/>
              <a:gd name="connsiteY0" fmla="*/ 10000 h 10000"/>
              <a:gd name="connsiteX1" fmla="*/ 2360 w 10000"/>
              <a:gd name="connsiteY1" fmla="*/ 5736 h 10000"/>
              <a:gd name="connsiteX2" fmla="*/ 3760 w 10000"/>
              <a:gd name="connsiteY2" fmla="*/ 4032 h 10000"/>
              <a:gd name="connsiteX3" fmla="*/ 6160 w 10000"/>
              <a:gd name="connsiteY3" fmla="*/ 5272 h 10000"/>
              <a:gd name="connsiteX4" fmla="*/ 10000 w 10000"/>
              <a:gd name="connsiteY4" fmla="*/ 0 h 10000"/>
              <a:gd name="connsiteX0" fmla="*/ 0 w 9219"/>
              <a:gd name="connsiteY0" fmla="*/ 9923 h 9923"/>
              <a:gd name="connsiteX1" fmla="*/ 1579 w 9219"/>
              <a:gd name="connsiteY1" fmla="*/ 5736 h 9923"/>
              <a:gd name="connsiteX2" fmla="*/ 2979 w 9219"/>
              <a:gd name="connsiteY2" fmla="*/ 4032 h 9923"/>
              <a:gd name="connsiteX3" fmla="*/ 5379 w 9219"/>
              <a:gd name="connsiteY3" fmla="*/ 5272 h 9923"/>
              <a:gd name="connsiteX4" fmla="*/ 9219 w 9219"/>
              <a:gd name="connsiteY4" fmla="*/ 0 h 9923"/>
              <a:gd name="connsiteX0" fmla="*/ 0 w 9605"/>
              <a:gd name="connsiteY0" fmla="*/ 10077 h 10077"/>
              <a:gd name="connsiteX1" fmla="*/ 1713 w 9605"/>
              <a:gd name="connsiteY1" fmla="*/ 5858 h 10077"/>
              <a:gd name="connsiteX2" fmla="*/ 3231 w 9605"/>
              <a:gd name="connsiteY2" fmla="*/ 4140 h 10077"/>
              <a:gd name="connsiteX3" fmla="*/ 5835 w 9605"/>
              <a:gd name="connsiteY3" fmla="*/ 5390 h 10077"/>
              <a:gd name="connsiteX4" fmla="*/ 9605 w 9605"/>
              <a:gd name="connsiteY4" fmla="*/ 0 h 10077"/>
              <a:gd name="connsiteX0" fmla="*/ 0 w 10000"/>
              <a:gd name="connsiteY0" fmla="*/ 10000 h 10000"/>
              <a:gd name="connsiteX1" fmla="*/ 1783 w 10000"/>
              <a:gd name="connsiteY1" fmla="*/ 5813 h 10000"/>
              <a:gd name="connsiteX2" fmla="*/ 3364 w 10000"/>
              <a:gd name="connsiteY2" fmla="*/ 4108 h 10000"/>
              <a:gd name="connsiteX3" fmla="*/ 6075 w 10000"/>
              <a:gd name="connsiteY3" fmla="*/ 5349 h 10000"/>
              <a:gd name="connsiteX4" fmla="*/ 1000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cubicBezTo>
                  <a:pt x="704" y="8435"/>
                  <a:pt x="1223" y="6795"/>
                  <a:pt x="1783" y="5813"/>
                </a:cubicBezTo>
                <a:cubicBezTo>
                  <a:pt x="2345" y="4831"/>
                  <a:pt x="2650" y="4186"/>
                  <a:pt x="3364" y="4108"/>
                </a:cubicBezTo>
                <a:cubicBezTo>
                  <a:pt x="4079" y="4032"/>
                  <a:pt x="4901" y="6021"/>
                  <a:pt x="6075" y="5349"/>
                </a:cubicBezTo>
                <a:cubicBezTo>
                  <a:pt x="7249" y="4677"/>
                  <a:pt x="8595" y="2415"/>
                  <a:pt x="10000" y="0"/>
                </a:cubicBez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43">
                <a:extLst>
                  <a:ext uri="{FF2B5EF4-FFF2-40B4-BE49-F238E27FC236}">
                    <a16:creationId xmlns:a16="http://schemas.microsoft.com/office/drawing/2014/main" id="{9D941DA6-269E-4498-B754-16E977BA507E}"/>
                  </a:ext>
                </a:extLst>
              </p:cNvPr>
              <p:cNvSpPr txBox="1"/>
              <p:nvPr/>
            </p:nvSpPr>
            <p:spPr>
              <a:xfrm>
                <a:off x="5752692" y="2239867"/>
                <a:ext cx="50526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4" name="テキスト ボックス 43">
                <a:extLst>
                  <a:ext uri="{FF2B5EF4-FFF2-40B4-BE49-F238E27FC236}">
                    <a16:creationId xmlns:a16="http://schemas.microsoft.com/office/drawing/2014/main" id="{9D941DA6-269E-4498-B754-16E977BA5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692" y="2239867"/>
                <a:ext cx="505267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43">
                <a:extLst>
                  <a:ext uri="{FF2B5EF4-FFF2-40B4-BE49-F238E27FC236}">
                    <a16:creationId xmlns:a16="http://schemas.microsoft.com/office/drawing/2014/main" id="{9D941DA6-269E-4498-B754-16E977BA507E}"/>
                  </a:ext>
                </a:extLst>
              </p:cNvPr>
              <p:cNvSpPr txBox="1"/>
              <p:nvPr/>
            </p:nvSpPr>
            <p:spPr>
              <a:xfrm>
                <a:off x="6538598" y="2236879"/>
                <a:ext cx="37061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テキスト ボックス 43">
                <a:extLst>
                  <a:ext uri="{FF2B5EF4-FFF2-40B4-BE49-F238E27FC236}">
                    <a16:creationId xmlns:a16="http://schemas.microsoft.com/office/drawing/2014/main" id="{9D941DA6-269E-4498-B754-16E977BA5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8598" y="2236879"/>
                <a:ext cx="370614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042784" y="1270363"/>
                <a:ext cx="84176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2784" y="1270363"/>
                <a:ext cx="841769" cy="246221"/>
              </a:xfrm>
              <a:prstGeom prst="rect">
                <a:avLst/>
              </a:prstGeom>
              <a:blipFill>
                <a:blip r:embed="rId6"/>
                <a:stretch>
                  <a:fillRect l="-5797" r="-8696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グループ化 7">
            <a:extLst>
              <a:ext uri="{FF2B5EF4-FFF2-40B4-BE49-F238E27FC236}">
                <a16:creationId xmlns:a16="http://schemas.microsoft.com/office/drawing/2014/main" id="{F0F99ED2-D82E-4A3B-A02F-1FF950EEE278}"/>
              </a:ext>
            </a:extLst>
          </p:cNvPr>
          <p:cNvGrpSpPr/>
          <p:nvPr/>
        </p:nvGrpSpPr>
        <p:grpSpPr>
          <a:xfrm>
            <a:off x="4218622" y="3749330"/>
            <a:ext cx="2021240" cy="2082910"/>
            <a:chOff x="4388439" y="2142862"/>
            <a:chExt cx="2021240" cy="2082910"/>
          </a:xfrm>
        </p:grpSpPr>
        <p:cxnSp>
          <p:nvCxnSpPr>
            <p:cNvPr id="18" name="直線矢印コネクタ 8">
              <a:extLst>
                <a:ext uri="{FF2B5EF4-FFF2-40B4-BE49-F238E27FC236}">
                  <a16:creationId xmlns:a16="http://schemas.microsoft.com/office/drawing/2014/main" id="{D6B102AE-D1E6-455F-BB11-2B1159EB4D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25899" y="2441359"/>
              <a:ext cx="0" cy="1784413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FFB6832-939E-4392-ACE0-865D4138DFE6}"/>
                </a:ext>
              </a:extLst>
            </p:cNvPr>
            <p:cNvSpPr txBox="1"/>
            <p:nvPr/>
          </p:nvSpPr>
          <p:spPr>
            <a:xfrm>
              <a:off x="5164019" y="2142862"/>
              <a:ext cx="2776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omic Sans MS" panose="030F0702030302020204" pitchFamily="66" charset="0"/>
                </a:rPr>
                <a:t>y</a:t>
              </a:r>
              <a:endParaRPr lang="en-GB" sz="1400" dirty="0">
                <a:latin typeface="Comic Sans MS" panose="030F0702030302020204" pitchFamily="66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21EE324-C6FA-439A-B4BE-0BC1D0564CD3}"/>
                </a:ext>
              </a:extLst>
            </p:cNvPr>
            <p:cNvSpPr txBox="1"/>
            <p:nvPr/>
          </p:nvSpPr>
          <p:spPr>
            <a:xfrm>
              <a:off x="6119215" y="3270749"/>
              <a:ext cx="2904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omic Sans MS" panose="030F0702030302020204" pitchFamily="66" charset="0"/>
                </a:rPr>
                <a:t>x</a:t>
              </a:r>
              <a:endParaRPr lang="en-GB" sz="1400" dirty="0">
                <a:latin typeface="Comic Sans MS" panose="030F0702030302020204" pitchFamily="66" charset="0"/>
              </a:endParaRPr>
            </a:p>
          </p:txBody>
        </p:sp>
        <p:cxnSp>
          <p:nvCxnSpPr>
            <p:cNvPr id="21" name="直線矢印コネクタ 11">
              <a:extLst>
                <a:ext uri="{FF2B5EF4-FFF2-40B4-BE49-F238E27FC236}">
                  <a16:creationId xmlns:a16="http://schemas.microsoft.com/office/drawing/2014/main" id="{ACF6CCCF-F99B-4B83-A369-84F9D90404FF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5280646" y="2478350"/>
              <a:ext cx="0" cy="1784413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Arrow Connector 21"/>
          <p:cNvCxnSpPr/>
          <p:nvPr/>
        </p:nvCxnSpPr>
        <p:spPr>
          <a:xfrm flipH="1">
            <a:off x="3265172" y="3495675"/>
            <a:ext cx="582928" cy="55353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918859" y="2659731"/>
                <a:ext cx="1529441" cy="129266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Notice that all the ‘x’ values have become ‘2x’.</a:t>
                </a:r>
              </a:p>
              <a:p>
                <a:pPr algn="ctr"/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Therefore, we must draw the graph of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𝑓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(2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859" y="2659731"/>
                <a:ext cx="1529441" cy="1292662"/>
              </a:xfrm>
              <a:prstGeom prst="rect">
                <a:avLst/>
              </a:prstGeom>
              <a:blipFill>
                <a:blip r:embed="rId7"/>
                <a:stretch>
                  <a:fillRect l="-6375" t="-3774" r="-8367"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651634" y="4232638"/>
                <a:ext cx="96520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1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634" y="4232638"/>
                <a:ext cx="965201" cy="246221"/>
              </a:xfrm>
              <a:prstGeom prst="rect">
                <a:avLst/>
              </a:prstGeom>
              <a:blipFill>
                <a:blip r:embed="rId8"/>
                <a:stretch>
                  <a:fillRect l="-4430" r="-6962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623434" y="3489688"/>
                <a:ext cx="96520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1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3434" y="3489688"/>
                <a:ext cx="965201" cy="246221"/>
              </a:xfrm>
              <a:prstGeom prst="rect">
                <a:avLst/>
              </a:prstGeom>
              <a:blipFill>
                <a:blip r:embed="rId9"/>
                <a:stretch>
                  <a:fillRect l="-4403" r="-6918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Freeform 41">
            <a:extLst>
              <a:ext uri="{FF2B5EF4-FFF2-40B4-BE49-F238E27FC236}">
                <a16:creationId xmlns:a16="http://schemas.microsoft.com/office/drawing/2014/main" id="{59B8581B-D3E8-40AC-93C6-AC574A3B111C}"/>
              </a:ext>
            </a:extLst>
          </p:cNvPr>
          <p:cNvSpPr>
            <a:spLocks/>
          </p:cNvSpPr>
          <p:nvPr/>
        </p:nvSpPr>
        <p:spPr bwMode="auto">
          <a:xfrm>
            <a:off x="4772024" y="4256810"/>
            <a:ext cx="685801" cy="1555216"/>
          </a:xfrm>
          <a:custGeom>
            <a:avLst/>
            <a:gdLst>
              <a:gd name="T0" fmla="*/ 0 w 1104"/>
              <a:gd name="T1" fmla="*/ 2667000 h 1536"/>
              <a:gd name="T2" fmla="*/ 457200 w 1104"/>
              <a:gd name="T3" fmla="*/ 1500188 h 1536"/>
              <a:gd name="T4" fmla="*/ 762000 w 1104"/>
              <a:gd name="T5" fmla="*/ 1083469 h 1536"/>
              <a:gd name="T6" fmla="*/ 1143000 w 1104"/>
              <a:gd name="T7" fmla="*/ 1416844 h 1536"/>
              <a:gd name="T8" fmla="*/ 1752600 w 1104"/>
              <a:gd name="T9" fmla="*/ 0 h 15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connsiteX0" fmla="*/ 0 w 9057"/>
              <a:gd name="connsiteY0" fmla="*/ 10077 h 10077"/>
              <a:gd name="connsiteX1" fmla="*/ 1666 w 9057"/>
              <a:gd name="connsiteY1" fmla="*/ 5625 h 10077"/>
              <a:gd name="connsiteX2" fmla="*/ 3405 w 9057"/>
              <a:gd name="connsiteY2" fmla="*/ 4063 h 10077"/>
              <a:gd name="connsiteX3" fmla="*/ 5579 w 9057"/>
              <a:gd name="connsiteY3" fmla="*/ 5313 h 10077"/>
              <a:gd name="connsiteX4" fmla="*/ 9057 w 9057"/>
              <a:gd name="connsiteY4" fmla="*/ 0 h 10077"/>
              <a:gd name="connsiteX0" fmla="*/ 0 w 10000"/>
              <a:gd name="connsiteY0" fmla="*/ 10000 h 10000"/>
              <a:gd name="connsiteX1" fmla="*/ 1839 w 10000"/>
              <a:gd name="connsiteY1" fmla="*/ 5582 h 10000"/>
              <a:gd name="connsiteX2" fmla="*/ 3760 w 10000"/>
              <a:gd name="connsiteY2" fmla="*/ 4032 h 10000"/>
              <a:gd name="connsiteX3" fmla="*/ 6160 w 10000"/>
              <a:gd name="connsiteY3" fmla="*/ 5272 h 10000"/>
              <a:gd name="connsiteX4" fmla="*/ 10000 w 10000"/>
              <a:gd name="connsiteY4" fmla="*/ 0 h 10000"/>
              <a:gd name="connsiteX0" fmla="*/ 0 w 10000"/>
              <a:gd name="connsiteY0" fmla="*/ 10000 h 10000"/>
              <a:gd name="connsiteX1" fmla="*/ 2360 w 10000"/>
              <a:gd name="connsiteY1" fmla="*/ 5736 h 10000"/>
              <a:gd name="connsiteX2" fmla="*/ 3760 w 10000"/>
              <a:gd name="connsiteY2" fmla="*/ 4032 h 10000"/>
              <a:gd name="connsiteX3" fmla="*/ 6160 w 10000"/>
              <a:gd name="connsiteY3" fmla="*/ 5272 h 10000"/>
              <a:gd name="connsiteX4" fmla="*/ 10000 w 10000"/>
              <a:gd name="connsiteY4" fmla="*/ 0 h 10000"/>
              <a:gd name="connsiteX0" fmla="*/ 0 w 10000"/>
              <a:gd name="connsiteY0" fmla="*/ 10000 h 10000"/>
              <a:gd name="connsiteX1" fmla="*/ 2360 w 10000"/>
              <a:gd name="connsiteY1" fmla="*/ 5736 h 10000"/>
              <a:gd name="connsiteX2" fmla="*/ 3760 w 10000"/>
              <a:gd name="connsiteY2" fmla="*/ 4032 h 10000"/>
              <a:gd name="connsiteX3" fmla="*/ 6160 w 10000"/>
              <a:gd name="connsiteY3" fmla="*/ 5272 h 10000"/>
              <a:gd name="connsiteX4" fmla="*/ 10000 w 10000"/>
              <a:gd name="connsiteY4" fmla="*/ 0 h 10000"/>
              <a:gd name="connsiteX0" fmla="*/ 0 w 9219"/>
              <a:gd name="connsiteY0" fmla="*/ 9923 h 9923"/>
              <a:gd name="connsiteX1" fmla="*/ 1579 w 9219"/>
              <a:gd name="connsiteY1" fmla="*/ 5736 h 9923"/>
              <a:gd name="connsiteX2" fmla="*/ 2979 w 9219"/>
              <a:gd name="connsiteY2" fmla="*/ 4032 h 9923"/>
              <a:gd name="connsiteX3" fmla="*/ 5379 w 9219"/>
              <a:gd name="connsiteY3" fmla="*/ 5272 h 9923"/>
              <a:gd name="connsiteX4" fmla="*/ 9219 w 9219"/>
              <a:gd name="connsiteY4" fmla="*/ 0 h 9923"/>
              <a:gd name="connsiteX0" fmla="*/ 0 w 9605"/>
              <a:gd name="connsiteY0" fmla="*/ 10077 h 10077"/>
              <a:gd name="connsiteX1" fmla="*/ 1713 w 9605"/>
              <a:gd name="connsiteY1" fmla="*/ 5858 h 10077"/>
              <a:gd name="connsiteX2" fmla="*/ 3231 w 9605"/>
              <a:gd name="connsiteY2" fmla="*/ 4140 h 10077"/>
              <a:gd name="connsiteX3" fmla="*/ 5835 w 9605"/>
              <a:gd name="connsiteY3" fmla="*/ 5390 h 10077"/>
              <a:gd name="connsiteX4" fmla="*/ 9605 w 9605"/>
              <a:gd name="connsiteY4" fmla="*/ 0 h 10077"/>
              <a:gd name="connsiteX0" fmla="*/ 0 w 10000"/>
              <a:gd name="connsiteY0" fmla="*/ 10000 h 10000"/>
              <a:gd name="connsiteX1" fmla="*/ 1783 w 10000"/>
              <a:gd name="connsiteY1" fmla="*/ 5813 h 10000"/>
              <a:gd name="connsiteX2" fmla="*/ 3364 w 10000"/>
              <a:gd name="connsiteY2" fmla="*/ 4108 h 10000"/>
              <a:gd name="connsiteX3" fmla="*/ 6075 w 10000"/>
              <a:gd name="connsiteY3" fmla="*/ 5349 h 10000"/>
              <a:gd name="connsiteX4" fmla="*/ 1000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cubicBezTo>
                  <a:pt x="704" y="8435"/>
                  <a:pt x="1223" y="6795"/>
                  <a:pt x="1783" y="5813"/>
                </a:cubicBezTo>
                <a:cubicBezTo>
                  <a:pt x="2345" y="4831"/>
                  <a:pt x="2650" y="4186"/>
                  <a:pt x="3364" y="4108"/>
                </a:cubicBezTo>
                <a:cubicBezTo>
                  <a:pt x="4079" y="4032"/>
                  <a:pt x="4901" y="6021"/>
                  <a:pt x="6075" y="5349"/>
                </a:cubicBezTo>
                <a:cubicBezTo>
                  <a:pt x="7249" y="4677"/>
                  <a:pt x="8595" y="2415"/>
                  <a:pt x="10000" y="0"/>
                </a:cubicBezTo>
              </a:path>
            </a:pathLst>
          </a:custGeom>
          <a:noFill/>
          <a:ln w="25400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43">
                <a:extLst>
                  <a:ext uri="{FF2B5EF4-FFF2-40B4-BE49-F238E27FC236}">
                    <a16:creationId xmlns:a16="http://schemas.microsoft.com/office/drawing/2014/main" id="{9D941DA6-269E-4498-B754-16E977BA507E}"/>
                  </a:ext>
                </a:extLst>
              </p:cNvPr>
              <p:cNvSpPr txBox="1"/>
              <p:nvPr/>
            </p:nvSpPr>
            <p:spPr>
              <a:xfrm>
                <a:off x="4314417" y="4944967"/>
                <a:ext cx="67948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GB" sz="1400" b="1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0" name="テキスト ボックス 43">
                <a:extLst>
                  <a:ext uri="{FF2B5EF4-FFF2-40B4-BE49-F238E27FC236}">
                    <a16:creationId xmlns:a16="http://schemas.microsoft.com/office/drawing/2014/main" id="{9D941DA6-269E-4498-B754-16E977BA5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4417" y="4944967"/>
                <a:ext cx="679481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43">
                <a:extLst>
                  <a:ext uri="{FF2B5EF4-FFF2-40B4-BE49-F238E27FC236}">
                    <a16:creationId xmlns:a16="http://schemas.microsoft.com/office/drawing/2014/main" id="{9D941DA6-269E-4498-B754-16E977BA507E}"/>
                  </a:ext>
                </a:extLst>
              </p:cNvPr>
              <p:cNvSpPr txBox="1"/>
              <p:nvPr/>
            </p:nvSpPr>
            <p:spPr>
              <a:xfrm>
                <a:off x="5128898" y="4941979"/>
                <a:ext cx="37061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1400" b="1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1" name="テキスト ボックス 43">
                <a:extLst>
                  <a:ext uri="{FF2B5EF4-FFF2-40B4-BE49-F238E27FC236}">
                    <a16:creationId xmlns:a16="http://schemas.microsoft.com/office/drawing/2014/main" id="{9D941DA6-269E-4498-B754-16E977BA5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8898" y="4941979"/>
                <a:ext cx="370614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グループ化 7">
            <a:extLst>
              <a:ext uri="{FF2B5EF4-FFF2-40B4-BE49-F238E27FC236}">
                <a16:creationId xmlns:a16="http://schemas.microsoft.com/office/drawing/2014/main" id="{F0F99ED2-D82E-4A3B-A02F-1FF950EEE278}"/>
              </a:ext>
            </a:extLst>
          </p:cNvPr>
          <p:cNvGrpSpPr/>
          <p:nvPr/>
        </p:nvGrpSpPr>
        <p:grpSpPr>
          <a:xfrm>
            <a:off x="6704647" y="3749330"/>
            <a:ext cx="2021240" cy="2082910"/>
            <a:chOff x="4388439" y="2142862"/>
            <a:chExt cx="2021240" cy="2082910"/>
          </a:xfrm>
        </p:grpSpPr>
        <p:cxnSp>
          <p:nvCxnSpPr>
            <p:cNvPr id="33" name="直線矢印コネクタ 8">
              <a:extLst>
                <a:ext uri="{FF2B5EF4-FFF2-40B4-BE49-F238E27FC236}">
                  <a16:creationId xmlns:a16="http://schemas.microsoft.com/office/drawing/2014/main" id="{D6B102AE-D1E6-455F-BB11-2B1159EB4D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25899" y="2441359"/>
              <a:ext cx="0" cy="1784413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FFB6832-939E-4392-ACE0-865D4138DFE6}"/>
                </a:ext>
              </a:extLst>
            </p:cNvPr>
            <p:cNvSpPr txBox="1"/>
            <p:nvPr/>
          </p:nvSpPr>
          <p:spPr>
            <a:xfrm>
              <a:off x="5164019" y="2142862"/>
              <a:ext cx="2776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omic Sans MS" panose="030F0702030302020204" pitchFamily="66" charset="0"/>
                </a:rPr>
                <a:t>y</a:t>
              </a:r>
              <a:endParaRPr lang="en-GB" sz="1400" dirty="0">
                <a:latin typeface="Comic Sans MS" panose="030F0702030302020204" pitchFamily="66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21EE324-C6FA-439A-B4BE-0BC1D0564CD3}"/>
                </a:ext>
              </a:extLst>
            </p:cNvPr>
            <p:cNvSpPr txBox="1"/>
            <p:nvPr/>
          </p:nvSpPr>
          <p:spPr>
            <a:xfrm>
              <a:off x="6119215" y="3270749"/>
              <a:ext cx="2904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omic Sans MS" panose="030F0702030302020204" pitchFamily="66" charset="0"/>
                </a:rPr>
                <a:t>x</a:t>
              </a:r>
              <a:endParaRPr lang="en-GB" sz="1400" dirty="0">
                <a:latin typeface="Comic Sans MS" panose="030F0702030302020204" pitchFamily="66" charset="0"/>
              </a:endParaRPr>
            </a:p>
          </p:txBody>
        </p:sp>
        <p:cxnSp>
          <p:nvCxnSpPr>
            <p:cNvPr id="36" name="直線矢印コネクタ 11">
              <a:extLst>
                <a:ext uri="{FF2B5EF4-FFF2-40B4-BE49-F238E27FC236}">
                  <a16:creationId xmlns:a16="http://schemas.microsoft.com/office/drawing/2014/main" id="{ACF6CCCF-F99B-4B83-A369-84F9D90404FF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5280646" y="2478350"/>
              <a:ext cx="0" cy="1784413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195184" y="3470638"/>
                <a:ext cx="99565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6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6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16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6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5184" y="3470638"/>
                <a:ext cx="995657" cy="246221"/>
              </a:xfrm>
              <a:prstGeom prst="rect">
                <a:avLst/>
              </a:prstGeom>
              <a:blipFill>
                <a:blip r:embed="rId12"/>
                <a:stretch>
                  <a:fillRect l="-4268" r="-6707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642109" y="5185138"/>
                <a:ext cx="99565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6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6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16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6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2109" y="5185138"/>
                <a:ext cx="995657" cy="246221"/>
              </a:xfrm>
              <a:prstGeom prst="rect">
                <a:avLst/>
              </a:prstGeom>
              <a:blipFill>
                <a:blip r:embed="rId13"/>
                <a:stretch>
                  <a:fillRect l="-4268" r="-6707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Freeform 41">
            <a:extLst>
              <a:ext uri="{FF2B5EF4-FFF2-40B4-BE49-F238E27FC236}">
                <a16:creationId xmlns:a16="http://schemas.microsoft.com/office/drawing/2014/main" id="{59B8581B-D3E8-40AC-93C6-AC574A3B111C}"/>
              </a:ext>
            </a:extLst>
          </p:cNvPr>
          <p:cNvSpPr>
            <a:spLocks/>
          </p:cNvSpPr>
          <p:nvPr/>
        </p:nvSpPr>
        <p:spPr bwMode="auto">
          <a:xfrm flipV="1">
            <a:off x="7111737" y="4152035"/>
            <a:ext cx="1016123" cy="1555216"/>
          </a:xfrm>
          <a:custGeom>
            <a:avLst/>
            <a:gdLst>
              <a:gd name="T0" fmla="*/ 0 w 1104"/>
              <a:gd name="T1" fmla="*/ 2667000 h 1536"/>
              <a:gd name="T2" fmla="*/ 457200 w 1104"/>
              <a:gd name="T3" fmla="*/ 1500188 h 1536"/>
              <a:gd name="T4" fmla="*/ 762000 w 1104"/>
              <a:gd name="T5" fmla="*/ 1083469 h 1536"/>
              <a:gd name="T6" fmla="*/ 1143000 w 1104"/>
              <a:gd name="T7" fmla="*/ 1416844 h 1536"/>
              <a:gd name="T8" fmla="*/ 1752600 w 1104"/>
              <a:gd name="T9" fmla="*/ 0 h 15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connsiteX0" fmla="*/ 0 w 9057"/>
              <a:gd name="connsiteY0" fmla="*/ 10077 h 10077"/>
              <a:gd name="connsiteX1" fmla="*/ 1666 w 9057"/>
              <a:gd name="connsiteY1" fmla="*/ 5625 h 10077"/>
              <a:gd name="connsiteX2" fmla="*/ 3405 w 9057"/>
              <a:gd name="connsiteY2" fmla="*/ 4063 h 10077"/>
              <a:gd name="connsiteX3" fmla="*/ 5579 w 9057"/>
              <a:gd name="connsiteY3" fmla="*/ 5313 h 10077"/>
              <a:gd name="connsiteX4" fmla="*/ 9057 w 9057"/>
              <a:gd name="connsiteY4" fmla="*/ 0 h 10077"/>
              <a:gd name="connsiteX0" fmla="*/ 0 w 10000"/>
              <a:gd name="connsiteY0" fmla="*/ 10000 h 10000"/>
              <a:gd name="connsiteX1" fmla="*/ 1839 w 10000"/>
              <a:gd name="connsiteY1" fmla="*/ 5582 h 10000"/>
              <a:gd name="connsiteX2" fmla="*/ 3760 w 10000"/>
              <a:gd name="connsiteY2" fmla="*/ 4032 h 10000"/>
              <a:gd name="connsiteX3" fmla="*/ 6160 w 10000"/>
              <a:gd name="connsiteY3" fmla="*/ 5272 h 10000"/>
              <a:gd name="connsiteX4" fmla="*/ 10000 w 10000"/>
              <a:gd name="connsiteY4" fmla="*/ 0 h 10000"/>
              <a:gd name="connsiteX0" fmla="*/ 0 w 10000"/>
              <a:gd name="connsiteY0" fmla="*/ 10000 h 10000"/>
              <a:gd name="connsiteX1" fmla="*/ 2360 w 10000"/>
              <a:gd name="connsiteY1" fmla="*/ 5736 h 10000"/>
              <a:gd name="connsiteX2" fmla="*/ 3760 w 10000"/>
              <a:gd name="connsiteY2" fmla="*/ 4032 h 10000"/>
              <a:gd name="connsiteX3" fmla="*/ 6160 w 10000"/>
              <a:gd name="connsiteY3" fmla="*/ 5272 h 10000"/>
              <a:gd name="connsiteX4" fmla="*/ 10000 w 10000"/>
              <a:gd name="connsiteY4" fmla="*/ 0 h 10000"/>
              <a:gd name="connsiteX0" fmla="*/ 0 w 10000"/>
              <a:gd name="connsiteY0" fmla="*/ 10000 h 10000"/>
              <a:gd name="connsiteX1" fmla="*/ 2360 w 10000"/>
              <a:gd name="connsiteY1" fmla="*/ 5736 h 10000"/>
              <a:gd name="connsiteX2" fmla="*/ 3760 w 10000"/>
              <a:gd name="connsiteY2" fmla="*/ 4032 h 10000"/>
              <a:gd name="connsiteX3" fmla="*/ 6160 w 10000"/>
              <a:gd name="connsiteY3" fmla="*/ 5272 h 10000"/>
              <a:gd name="connsiteX4" fmla="*/ 10000 w 10000"/>
              <a:gd name="connsiteY4" fmla="*/ 0 h 10000"/>
              <a:gd name="connsiteX0" fmla="*/ 0 w 9219"/>
              <a:gd name="connsiteY0" fmla="*/ 9923 h 9923"/>
              <a:gd name="connsiteX1" fmla="*/ 1579 w 9219"/>
              <a:gd name="connsiteY1" fmla="*/ 5736 h 9923"/>
              <a:gd name="connsiteX2" fmla="*/ 2979 w 9219"/>
              <a:gd name="connsiteY2" fmla="*/ 4032 h 9923"/>
              <a:gd name="connsiteX3" fmla="*/ 5379 w 9219"/>
              <a:gd name="connsiteY3" fmla="*/ 5272 h 9923"/>
              <a:gd name="connsiteX4" fmla="*/ 9219 w 9219"/>
              <a:gd name="connsiteY4" fmla="*/ 0 h 9923"/>
              <a:gd name="connsiteX0" fmla="*/ 0 w 9605"/>
              <a:gd name="connsiteY0" fmla="*/ 10077 h 10077"/>
              <a:gd name="connsiteX1" fmla="*/ 1713 w 9605"/>
              <a:gd name="connsiteY1" fmla="*/ 5858 h 10077"/>
              <a:gd name="connsiteX2" fmla="*/ 3231 w 9605"/>
              <a:gd name="connsiteY2" fmla="*/ 4140 h 10077"/>
              <a:gd name="connsiteX3" fmla="*/ 5835 w 9605"/>
              <a:gd name="connsiteY3" fmla="*/ 5390 h 10077"/>
              <a:gd name="connsiteX4" fmla="*/ 9605 w 9605"/>
              <a:gd name="connsiteY4" fmla="*/ 0 h 10077"/>
              <a:gd name="connsiteX0" fmla="*/ 0 w 10000"/>
              <a:gd name="connsiteY0" fmla="*/ 10000 h 10000"/>
              <a:gd name="connsiteX1" fmla="*/ 1783 w 10000"/>
              <a:gd name="connsiteY1" fmla="*/ 5813 h 10000"/>
              <a:gd name="connsiteX2" fmla="*/ 3364 w 10000"/>
              <a:gd name="connsiteY2" fmla="*/ 4108 h 10000"/>
              <a:gd name="connsiteX3" fmla="*/ 6075 w 10000"/>
              <a:gd name="connsiteY3" fmla="*/ 5349 h 10000"/>
              <a:gd name="connsiteX4" fmla="*/ 1000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cubicBezTo>
                  <a:pt x="704" y="8435"/>
                  <a:pt x="1223" y="6795"/>
                  <a:pt x="1783" y="5813"/>
                </a:cubicBezTo>
                <a:cubicBezTo>
                  <a:pt x="2345" y="4831"/>
                  <a:pt x="2650" y="4186"/>
                  <a:pt x="3364" y="4108"/>
                </a:cubicBezTo>
                <a:cubicBezTo>
                  <a:pt x="4079" y="4032"/>
                  <a:pt x="4901" y="6021"/>
                  <a:pt x="6075" y="5349"/>
                </a:cubicBezTo>
                <a:cubicBezTo>
                  <a:pt x="7249" y="4677"/>
                  <a:pt x="8595" y="2415"/>
                  <a:pt x="10000" y="0"/>
                </a:cubicBezTo>
              </a:path>
            </a:pathLst>
          </a:custGeom>
          <a:noFill/>
          <a:ln w="25400" cap="flat" cmpd="sng">
            <a:solidFill>
              <a:schemeClr val="accent6">
                <a:lumMod val="75000"/>
              </a:schemeClr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3">
                <a:extLst>
                  <a:ext uri="{FF2B5EF4-FFF2-40B4-BE49-F238E27FC236}">
                    <a16:creationId xmlns:a16="http://schemas.microsoft.com/office/drawing/2014/main" id="{9D941DA6-269E-4498-B754-16E977BA507E}"/>
                  </a:ext>
                </a:extLst>
              </p:cNvPr>
              <p:cNvSpPr txBox="1"/>
              <p:nvPr/>
            </p:nvSpPr>
            <p:spPr>
              <a:xfrm>
                <a:off x="6962367" y="4935442"/>
                <a:ext cx="50526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1400" b="1" dirty="0">
                  <a:solidFill>
                    <a:schemeClr val="accent6">
                      <a:lumMod val="75000"/>
                    </a:schemeClr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3" name="テキスト ボックス 43">
                <a:extLst>
                  <a:ext uri="{FF2B5EF4-FFF2-40B4-BE49-F238E27FC236}">
                    <a16:creationId xmlns:a16="http://schemas.microsoft.com/office/drawing/2014/main" id="{9D941DA6-269E-4498-B754-16E977BA5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2367" y="4935442"/>
                <a:ext cx="505267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9D941DA6-269E-4498-B754-16E977BA507E}"/>
                  </a:ext>
                </a:extLst>
              </p:cNvPr>
              <p:cNvSpPr txBox="1"/>
              <p:nvPr/>
            </p:nvSpPr>
            <p:spPr>
              <a:xfrm>
                <a:off x="7805423" y="4932454"/>
                <a:ext cx="37061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sz="1400" b="1" dirty="0">
                  <a:solidFill>
                    <a:schemeClr val="accent6">
                      <a:lumMod val="75000"/>
                    </a:schemeClr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9D941DA6-269E-4498-B754-16E977BA5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5423" y="4932454"/>
                <a:ext cx="370614" cy="3077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/>
          <p:cNvCxnSpPr/>
          <p:nvPr/>
        </p:nvCxnSpPr>
        <p:spPr>
          <a:xfrm flipH="1">
            <a:off x="5524500" y="3185432"/>
            <a:ext cx="557621" cy="738868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371975" y="3069306"/>
            <a:ext cx="136161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(The x coordinates halve)</a:t>
            </a:r>
            <a:endParaRPr lang="en-GB" sz="1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6715125" y="3185432"/>
            <a:ext cx="557621" cy="738868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033534" y="2869281"/>
            <a:ext cx="12622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(The y coordinates are multiplied by -1)</a:t>
            </a:r>
            <a:endParaRPr lang="en-GB" sz="12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 flipH="1" flipV="1">
            <a:off x="2419351" y="5086352"/>
            <a:ext cx="333374" cy="27622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657350" y="5460081"/>
                <a:ext cx="2619375" cy="1107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Notice that the negative sign will cause all values of y to be multiplied by -1</a:t>
                </a:r>
              </a:p>
              <a:p>
                <a:pPr algn="ctr"/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This is therefore the graph of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=−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𝑓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a reflection in the x-axis</a:t>
                </a: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350" y="5460081"/>
                <a:ext cx="2619375" cy="1107996"/>
              </a:xfrm>
              <a:prstGeom prst="rect">
                <a:avLst/>
              </a:prstGeom>
              <a:blipFill>
                <a:blip r:embed="rId16"/>
                <a:stretch>
                  <a:fillRect l="-2791" t="-4420" r="-3953" b="-77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249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3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6" dur="500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16" grpId="0"/>
      <p:bldP spid="23" grpId="0" build="allAtOnce"/>
      <p:bldP spid="26" grpId="0"/>
      <p:bldP spid="28" grpId="0"/>
      <p:bldP spid="29" grpId="0" animBg="1"/>
      <p:bldP spid="30" grpId="0"/>
      <p:bldP spid="31" grpId="0"/>
      <p:bldP spid="37" grpId="0"/>
      <p:bldP spid="41" grpId="0"/>
      <p:bldP spid="42" grpId="0" animBg="1"/>
      <p:bldP spid="43" grpId="0"/>
      <p:bldP spid="44" grpId="0"/>
      <p:bldP spid="46" grpId="0"/>
      <p:bldP spid="50" grpId="0"/>
      <p:bldP spid="54" grpId="0" build="allAtOnce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Graphs and Transformations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789933" cy="4634865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can transform the graph of a function by altering the function itself. The second type is stretching a graph.</a:t>
                </a:r>
                <a:endParaRPr lang="en-GB" sz="1600" b="1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On the same set of axes, draw the graphs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and 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+2)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789933" cy="4634865"/>
              </a:xfrm>
              <a:blipFill>
                <a:blip r:embed="rId2"/>
                <a:stretch>
                  <a:fillRect t="-789" r="-1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4F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2" descr="https://upload.wikimedia.org/wikipedia/en/8/80/ST_diagram_of_N2_01.jpg">
            <a:extLst>
              <a:ext uri="{FF2B5EF4-FFF2-40B4-BE49-F238E27FC236}">
                <a16:creationId xmlns:a16="http://schemas.microsoft.com/office/drawing/2014/main" id="{3E936C3C-6513-48A1-8D19-639F5B355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794" y="25003"/>
            <a:ext cx="1067494" cy="80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43">
                <a:extLst>
                  <a:ext uri="{FF2B5EF4-FFF2-40B4-BE49-F238E27FC236}">
                    <a16:creationId xmlns:a16="http://schemas.microsoft.com/office/drawing/2014/main" id="{9D941DA6-269E-4498-B754-16E977BA507E}"/>
                  </a:ext>
                </a:extLst>
              </p:cNvPr>
              <p:cNvSpPr txBox="1"/>
              <p:nvPr/>
            </p:nvSpPr>
            <p:spPr>
              <a:xfrm>
                <a:off x="4763374" y="3487614"/>
                <a:ext cx="50526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テキスト ボックス 43">
                <a:extLst>
                  <a:ext uri="{FF2B5EF4-FFF2-40B4-BE49-F238E27FC236}">
                    <a16:creationId xmlns:a16="http://schemas.microsoft.com/office/drawing/2014/main" id="{9D941DA6-269E-4498-B754-16E977BA5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3374" y="3487614"/>
                <a:ext cx="505267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43">
                <a:extLst>
                  <a:ext uri="{FF2B5EF4-FFF2-40B4-BE49-F238E27FC236}">
                    <a16:creationId xmlns:a16="http://schemas.microsoft.com/office/drawing/2014/main" id="{9D941DA6-269E-4498-B754-16E977BA507E}"/>
                  </a:ext>
                </a:extLst>
              </p:cNvPr>
              <p:cNvSpPr txBox="1"/>
              <p:nvPr/>
            </p:nvSpPr>
            <p:spPr>
              <a:xfrm>
                <a:off x="6730055" y="3452779"/>
                <a:ext cx="37061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テキスト ボックス 43">
                <a:extLst>
                  <a:ext uri="{FF2B5EF4-FFF2-40B4-BE49-F238E27FC236}">
                    <a16:creationId xmlns:a16="http://schemas.microsoft.com/office/drawing/2014/main" id="{9D941DA6-269E-4498-B754-16E977BA5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0055" y="3452779"/>
                <a:ext cx="370614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392083" y="1173628"/>
                <a:ext cx="84176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2083" y="1173628"/>
                <a:ext cx="841769" cy="246221"/>
              </a:xfrm>
              <a:prstGeom prst="rect">
                <a:avLst/>
              </a:prstGeom>
              <a:blipFill>
                <a:blip r:embed="rId6"/>
                <a:stretch>
                  <a:fillRect l="-5755" r="-7914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グループ化 7">
            <a:extLst>
              <a:ext uri="{FF2B5EF4-FFF2-40B4-BE49-F238E27FC236}">
                <a16:creationId xmlns:a16="http://schemas.microsoft.com/office/drawing/2014/main" id="{F0F99ED2-D82E-4A3B-A02F-1FF950EEE278}"/>
              </a:ext>
            </a:extLst>
          </p:cNvPr>
          <p:cNvGrpSpPr/>
          <p:nvPr/>
        </p:nvGrpSpPr>
        <p:grpSpPr>
          <a:xfrm>
            <a:off x="4962426" y="1311783"/>
            <a:ext cx="4364534" cy="3921640"/>
            <a:chOff x="4388439" y="2314236"/>
            <a:chExt cx="2053137" cy="1911536"/>
          </a:xfrm>
        </p:grpSpPr>
        <p:cxnSp>
          <p:nvCxnSpPr>
            <p:cNvPr id="16" name="直線矢印コネクタ 8">
              <a:extLst>
                <a:ext uri="{FF2B5EF4-FFF2-40B4-BE49-F238E27FC236}">
                  <a16:creationId xmlns:a16="http://schemas.microsoft.com/office/drawing/2014/main" id="{D6B102AE-D1E6-455F-BB11-2B1159EB4D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25899" y="2441359"/>
              <a:ext cx="0" cy="1784413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FFB6832-939E-4392-ACE0-865D4138DFE6}"/>
                </a:ext>
              </a:extLst>
            </p:cNvPr>
            <p:cNvSpPr txBox="1"/>
            <p:nvPr/>
          </p:nvSpPr>
          <p:spPr>
            <a:xfrm>
              <a:off x="5141826" y="2314236"/>
              <a:ext cx="2776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omic Sans MS" panose="030F0702030302020204" pitchFamily="66" charset="0"/>
                </a:rPr>
                <a:t>y</a:t>
              </a:r>
              <a:endParaRPr lang="en-GB" sz="1400" dirty="0">
                <a:latin typeface="Comic Sans MS" panose="030F0702030302020204" pitchFamily="66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21EE324-C6FA-439A-B4BE-0BC1D0564CD3}"/>
                </a:ext>
              </a:extLst>
            </p:cNvPr>
            <p:cNvSpPr txBox="1"/>
            <p:nvPr/>
          </p:nvSpPr>
          <p:spPr>
            <a:xfrm>
              <a:off x="6151112" y="3287440"/>
              <a:ext cx="2904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omic Sans MS" panose="030F0702030302020204" pitchFamily="66" charset="0"/>
                </a:rPr>
                <a:t>x</a:t>
              </a:r>
              <a:endParaRPr lang="en-GB" sz="1400" dirty="0">
                <a:latin typeface="Comic Sans MS" panose="030F0702030302020204" pitchFamily="66" charset="0"/>
              </a:endParaRPr>
            </a:p>
          </p:txBody>
        </p:sp>
        <p:cxnSp>
          <p:nvCxnSpPr>
            <p:cNvPr id="19" name="直線矢印コネクタ 11">
              <a:extLst>
                <a:ext uri="{FF2B5EF4-FFF2-40B4-BE49-F238E27FC236}">
                  <a16:creationId xmlns:a16="http://schemas.microsoft.com/office/drawing/2014/main" id="{ACF6CCCF-F99B-4B83-A369-84F9D90404FF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5280646" y="2478350"/>
              <a:ext cx="0" cy="1784413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89362" y="3693577"/>
                <a:ext cx="99565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1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sz="1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362" y="3693577"/>
                <a:ext cx="995657" cy="246221"/>
              </a:xfrm>
              <a:prstGeom prst="rect">
                <a:avLst/>
              </a:prstGeom>
              <a:blipFill>
                <a:blip r:embed="rId7"/>
                <a:stretch>
                  <a:fillRect l="-4294" r="-6748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テキスト ボックス 43">
            <a:extLst>
              <a:ext uri="{FF2B5EF4-FFF2-40B4-BE49-F238E27FC236}">
                <a16:creationId xmlns:a16="http://schemas.microsoft.com/office/drawing/2014/main" id="{9D941DA6-269E-4498-B754-16E977BA507E}"/>
              </a:ext>
            </a:extLst>
          </p:cNvPr>
          <p:cNvSpPr txBox="1"/>
          <p:nvPr/>
        </p:nvSpPr>
        <p:spPr>
          <a:xfrm>
            <a:off x="290066" y="4002483"/>
            <a:ext cx="35273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We get the same y values, but after the x values have been multiplied by -1</a:t>
            </a:r>
          </a:p>
          <a:p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Reflection in the y-axis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299070" y="5443418"/>
                <a:ext cx="99565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6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6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16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6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9070" y="5443418"/>
                <a:ext cx="995657" cy="246221"/>
              </a:xfrm>
              <a:prstGeom prst="rect">
                <a:avLst/>
              </a:prstGeom>
              <a:blipFill>
                <a:blip r:embed="rId8"/>
                <a:stretch>
                  <a:fillRect l="-4268" r="-6707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フリーフォーム: 図形 34">
            <a:extLst>
              <a:ext uri="{FF2B5EF4-FFF2-40B4-BE49-F238E27FC236}">
                <a16:creationId xmlns:a16="http://schemas.microsoft.com/office/drawing/2014/main" id="{A0A7C393-2EC5-4B01-8687-7385D9408374}"/>
              </a:ext>
            </a:extLst>
          </p:cNvPr>
          <p:cNvSpPr/>
          <p:nvPr/>
        </p:nvSpPr>
        <p:spPr>
          <a:xfrm flipH="1">
            <a:off x="4764840" y="1499167"/>
            <a:ext cx="2449453" cy="3142005"/>
          </a:xfrm>
          <a:custGeom>
            <a:avLst/>
            <a:gdLst>
              <a:gd name="connsiteX0" fmla="*/ 0 w 1278384"/>
              <a:gd name="connsiteY0" fmla="*/ 8877 h 2183929"/>
              <a:gd name="connsiteX1" fmla="*/ 53266 w 1278384"/>
              <a:gd name="connsiteY1" fmla="*/ 408373 h 2183929"/>
              <a:gd name="connsiteX2" fmla="*/ 248575 w 1278384"/>
              <a:gd name="connsiteY2" fmla="*/ 1393794 h 2183929"/>
              <a:gd name="connsiteX3" fmla="*/ 443883 w 1278384"/>
              <a:gd name="connsiteY3" fmla="*/ 1970842 h 2183929"/>
              <a:gd name="connsiteX4" fmla="*/ 639192 w 1278384"/>
              <a:gd name="connsiteY4" fmla="*/ 2183907 h 2183929"/>
              <a:gd name="connsiteX5" fmla="*/ 843378 w 1278384"/>
              <a:gd name="connsiteY5" fmla="*/ 1979720 h 2183929"/>
              <a:gd name="connsiteX6" fmla="*/ 1047565 w 1278384"/>
              <a:gd name="connsiteY6" fmla="*/ 1384916 h 2183929"/>
              <a:gd name="connsiteX7" fmla="*/ 1233996 w 1278384"/>
              <a:gd name="connsiteY7" fmla="*/ 408373 h 2183929"/>
              <a:gd name="connsiteX8" fmla="*/ 1278384 w 1278384"/>
              <a:gd name="connsiteY8" fmla="*/ 0 h 2183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8384" h="2183929">
                <a:moveTo>
                  <a:pt x="0" y="8877"/>
                </a:moveTo>
                <a:cubicBezTo>
                  <a:pt x="5918" y="93215"/>
                  <a:pt x="11837" y="177554"/>
                  <a:pt x="53266" y="408373"/>
                </a:cubicBezTo>
                <a:cubicBezTo>
                  <a:pt x="94695" y="639193"/>
                  <a:pt x="183472" y="1133383"/>
                  <a:pt x="248575" y="1393794"/>
                </a:cubicBezTo>
                <a:cubicBezTo>
                  <a:pt x="313678" y="1654205"/>
                  <a:pt x="378780" y="1839157"/>
                  <a:pt x="443883" y="1970842"/>
                </a:cubicBezTo>
                <a:cubicBezTo>
                  <a:pt x="508986" y="2102528"/>
                  <a:pt x="572610" y="2182427"/>
                  <a:pt x="639192" y="2183907"/>
                </a:cubicBezTo>
                <a:cubicBezTo>
                  <a:pt x="705774" y="2185387"/>
                  <a:pt x="775316" y="2112885"/>
                  <a:pt x="843378" y="1979720"/>
                </a:cubicBezTo>
                <a:cubicBezTo>
                  <a:pt x="911440" y="1846555"/>
                  <a:pt x="982462" y="1646807"/>
                  <a:pt x="1047565" y="1384916"/>
                </a:cubicBezTo>
                <a:cubicBezTo>
                  <a:pt x="1112668" y="1123025"/>
                  <a:pt x="1195526" y="639192"/>
                  <a:pt x="1233996" y="408373"/>
                </a:cubicBezTo>
                <a:cubicBezTo>
                  <a:pt x="1272466" y="177554"/>
                  <a:pt x="1275425" y="88777"/>
                  <a:pt x="1278384" y="0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89362" y="5050155"/>
                <a:ext cx="99565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6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6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16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6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362" y="5050155"/>
                <a:ext cx="995657" cy="246221"/>
              </a:xfrm>
              <a:prstGeom prst="rect">
                <a:avLst/>
              </a:prstGeom>
              <a:blipFill>
                <a:blip r:embed="rId9"/>
                <a:stretch>
                  <a:fillRect l="-4294" r="-6748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テキスト ボックス 43">
            <a:extLst>
              <a:ext uri="{FF2B5EF4-FFF2-40B4-BE49-F238E27FC236}">
                <a16:creationId xmlns:a16="http://schemas.microsoft.com/office/drawing/2014/main" id="{9D941DA6-269E-4498-B754-16E977BA507E}"/>
              </a:ext>
            </a:extLst>
          </p:cNvPr>
          <p:cNvSpPr txBox="1"/>
          <p:nvPr/>
        </p:nvSpPr>
        <p:spPr>
          <a:xfrm>
            <a:off x="290066" y="5359061"/>
            <a:ext cx="35273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All the y-values we get are multiplied by -1</a:t>
            </a: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Reflection in the x-axis</a:t>
            </a:r>
            <a:endParaRPr lang="en-GB" sz="14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0" name="フリーフォーム: 図形 34">
            <a:extLst>
              <a:ext uri="{FF2B5EF4-FFF2-40B4-BE49-F238E27FC236}">
                <a16:creationId xmlns:a16="http://schemas.microsoft.com/office/drawing/2014/main" id="{A0A7C393-2EC5-4B01-8687-7385D9408374}"/>
              </a:ext>
            </a:extLst>
          </p:cNvPr>
          <p:cNvSpPr/>
          <p:nvPr/>
        </p:nvSpPr>
        <p:spPr>
          <a:xfrm flipH="1">
            <a:off x="6326665" y="1499166"/>
            <a:ext cx="2449453" cy="3142005"/>
          </a:xfrm>
          <a:custGeom>
            <a:avLst/>
            <a:gdLst>
              <a:gd name="connsiteX0" fmla="*/ 0 w 1278384"/>
              <a:gd name="connsiteY0" fmla="*/ 8877 h 2183929"/>
              <a:gd name="connsiteX1" fmla="*/ 53266 w 1278384"/>
              <a:gd name="connsiteY1" fmla="*/ 408373 h 2183929"/>
              <a:gd name="connsiteX2" fmla="*/ 248575 w 1278384"/>
              <a:gd name="connsiteY2" fmla="*/ 1393794 h 2183929"/>
              <a:gd name="connsiteX3" fmla="*/ 443883 w 1278384"/>
              <a:gd name="connsiteY3" fmla="*/ 1970842 h 2183929"/>
              <a:gd name="connsiteX4" fmla="*/ 639192 w 1278384"/>
              <a:gd name="connsiteY4" fmla="*/ 2183907 h 2183929"/>
              <a:gd name="connsiteX5" fmla="*/ 843378 w 1278384"/>
              <a:gd name="connsiteY5" fmla="*/ 1979720 h 2183929"/>
              <a:gd name="connsiteX6" fmla="*/ 1047565 w 1278384"/>
              <a:gd name="connsiteY6" fmla="*/ 1384916 h 2183929"/>
              <a:gd name="connsiteX7" fmla="*/ 1233996 w 1278384"/>
              <a:gd name="connsiteY7" fmla="*/ 408373 h 2183929"/>
              <a:gd name="connsiteX8" fmla="*/ 1278384 w 1278384"/>
              <a:gd name="connsiteY8" fmla="*/ 0 h 2183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8384" h="2183929">
                <a:moveTo>
                  <a:pt x="0" y="8877"/>
                </a:moveTo>
                <a:cubicBezTo>
                  <a:pt x="5918" y="93215"/>
                  <a:pt x="11837" y="177554"/>
                  <a:pt x="53266" y="408373"/>
                </a:cubicBezTo>
                <a:cubicBezTo>
                  <a:pt x="94695" y="639193"/>
                  <a:pt x="183472" y="1133383"/>
                  <a:pt x="248575" y="1393794"/>
                </a:cubicBezTo>
                <a:cubicBezTo>
                  <a:pt x="313678" y="1654205"/>
                  <a:pt x="378780" y="1839157"/>
                  <a:pt x="443883" y="1970842"/>
                </a:cubicBezTo>
                <a:cubicBezTo>
                  <a:pt x="508986" y="2102528"/>
                  <a:pt x="572610" y="2182427"/>
                  <a:pt x="639192" y="2183907"/>
                </a:cubicBezTo>
                <a:cubicBezTo>
                  <a:pt x="705774" y="2185387"/>
                  <a:pt x="775316" y="2112885"/>
                  <a:pt x="843378" y="1979720"/>
                </a:cubicBezTo>
                <a:cubicBezTo>
                  <a:pt x="911440" y="1846555"/>
                  <a:pt x="982462" y="1646807"/>
                  <a:pt x="1047565" y="1384916"/>
                </a:cubicBezTo>
                <a:cubicBezTo>
                  <a:pt x="1112668" y="1123025"/>
                  <a:pt x="1195526" y="639192"/>
                  <a:pt x="1233996" y="408373"/>
                </a:cubicBezTo>
                <a:cubicBezTo>
                  <a:pt x="1272466" y="177554"/>
                  <a:pt x="1275425" y="88777"/>
                  <a:pt x="1278384" y="0"/>
                </a:cubicBezTo>
              </a:path>
            </a:pathLst>
          </a:cu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3">
                <a:extLst>
                  <a:ext uri="{FF2B5EF4-FFF2-40B4-BE49-F238E27FC236}">
                    <a16:creationId xmlns:a16="http://schemas.microsoft.com/office/drawing/2014/main" id="{9D941DA6-269E-4498-B754-16E977BA507E}"/>
                  </a:ext>
                </a:extLst>
              </p:cNvPr>
              <p:cNvSpPr txBox="1"/>
              <p:nvPr/>
            </p:nvSpPr>
            <p:spPr>
              <a:xfrm>
                <a:off x="8346640" y="3461488"/>
                <a:ext cx="37061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sz="1400" b="1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1" name="テキスト ボックス 43">
                <a:extLst>
                  <a:ext uri="{FF2B5EF4-FFF2-40B4-BE49-F238E27FC236}">
                    <a16:creationId xmlns:a16="http://schemas.microsoft.com/office/drawing/2014/main" id="{9D941DA6-269E-4498-B754-16E977BA5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6640" y="3461488"/>
                <a:ext cx="370614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7994947" y="1208462"/>
                <a:ext cx="99565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1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sz="1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4947" y="1208462"/>
                <a:ext cx="995657" cy="246221"/>
              </a:xfrm>
              <a:prstGeom prst="rect">
                <a:avLst/>
              </a:prstGeom>
              <a:blipFill>
                <a:blip r:embed="rId11"/>
                <a:stretch>
                  <a:fillRect l="-4294" r="-6748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フリーフォーム: 図形 34">
            <a:extLst>
              <a:ext uri="{FF2B5EF4-FFF2-40B4-BE49-F238E27FC236}">
                <a16:creationId xmlns:a16="http://schemas.microsoft.com/office/drawing/2014/main" id="{A0A7C393-2EC5-4B01-8687-7385D9408374}"/>
              </a:ext>
            </a:extLst>
          </p:cNvPr>
          <p:cNvSpPr/>
          <p:nvPr/>
        </p:nvSpPr>
        <p:spPr>
          <a:xfrm flipH="1" flipV="1">
            <a:off x="4770370" y="2302367"/>
            <a:ext cx="2449453" cy="3142005"/>
          </a:xfrm>
          <a:custGeom>
            <a:avLst/>
            <a:gdLst>
              <a:gd name="connsiteX0" fmla="*/ 0 w 1278384"/>
              <a:gd name="connsiteY0" fmla="*/ 8877 h 2183929"/>
              <a:gd name="connsiteX1" fmla="*/ 53266 w 1278384"/>
              <a:gd name="connsiteY1" fmla="*/ 408373 h 2183929"/>
              <a:gd name="connsiteX2" fmla="*/ 248575 w 1278384"/>
              <a:gd name="connsiteY2" fmla="*/ 1393794 h 2183929"/>
              <a:gd name="connsiteX3" fmla="*/ 443883 w 1278384"/>
              <a:gd name="connsiteY3" fmla="*/ 1970842 h 2183929"/>
              <a:gd name="connsiteX4" fmla="*/ 639192 w 1278384"/>
              <a:gd name="connsiteY4" fmla="*/ 2183907 h 2183929"/>
              <a:gd name="connsiteX5" fmla="*/ 843378 w 1278384"/>
              <a:gd name="connsiteY5" fmla="*/ 1979720 h 2183929"/>
              <a:gd name="connsiteX6" fmla="*/ 1047565 w 1278384"/>
              <a:gd name="connsiteY6" fmla="*/ 1384916 h 2183929"/>
              <a:gd name="connsiteX7" fmla="*/ 1233996 w 1278384"/>
              <a:gd name="connsiteY7" fmla="*/ 408373 h 2183929"/>
              <a:gd name="connsiteX8" fmla="*/ 1278384 w 1278384"/>
              <a:gd name="connsiteY8" fmla="*/ 0 h 2183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8384" h="2183929">
                <a:moveTo>
                  <a:pt x="0" y="8877"/>
                </a:moveTo>
                <a:cubicBezTo>
                  <a:pt x="5918" y="93215"/>
                  <a:pt x="11837" y="177554"/>
                  <a:pt x="53266" y="408373"/>
                </a:cubicBezTo>
                <a:cubicBezTo>
                  <a:pt x="94695" y="639193"/>
                  <a:pt x="183472" y="1133383"/>
                  <a:pt x="248575" y="1393794"/>
                </a:cubicBezTo>
                <a:cubicBezTo>
                  <a:pt x="313678" y="1654205"/>
                  <a:pt x="378780" y="1839157"/>
                  <a:pt x="443883" y="1970842"/>
                </a:cubicBezTo>
                <a:cubicBezTo>
                  <a:pt x="508986" y="2102528"/>
                  <a:pt x="572610" y="2182427"/>
                  <a:pt x="639192" y="2183907"/>
                </a:cubicBezTo>
                <a:cubicBezTo>
                  <a:pt x="705774" y="2185387"/>
                  <a:pt x="775316" y="2112885"/>
                  <a:pt x="843378" y="1979720"/>
                </a:cubicBezTo>
                <a:cubicBezTo>
                  <a:pt x="911440" y="1846555"/>
                  <a:pt x="982462" y="1646807"/>
                  <a:pt x="1047565" y="1384916"/>
                </a:cubicBezTo>
                <a:cubicBezTo>
                  <a:pt x="1112668" y="1123025"/>
                  <a:pt x="1195526" y="639192"/>
                  <a:pt x="1233996" y="408373"/>
                </a:cubicBezTo>
                <a:cubicBezTo>
                  <a:pt x="1272466" y="177554"/>
                  <a:pt x="1275425" y="88777"/>
                  <a:pt x="1278384" y="0"/>
                </a:cubicBezTo>
              </a:path>
            </a:pathLst>
          </a:cu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61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20" grpId="0"/>
      <p:bldP spid="29" grpId="0"/>
      <p:bldP spid="37" grpId="0" animBg="1"/>
      <p:bldP spid="38" grpId="0"/>
      <p:bldP spid="40" grpId="0" animBg="1"/>
      <p:bldP spid="41" grpId="0"/>
      <p:bldP spid="43" grpId="0"/>
      <p:bldP spid="4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B38A01E-7DA4-41D7-9E3C-DDAA32F18184}"/>
              </a:ext>
            </a:extLst>
          </p:cNvPr>
          <p:cNvSpPr/>
          <p:nvPr/>
        </p:nvSpPr>
        <p:spPr>
          <a:xfrm>
            <a:off x="1278333" y="2035187"/>
            <a:ext cx="6587381" cy="228524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7200" b="1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7200" b="1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Exercise 4G</a:t>
            </a:r>
            <a:endParaRPr lang="ja-JP" altLang="en-US" sz="7200" b="1" dirty="0"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5697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Graphs and Transformations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789933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can apply transformations to unfamiliar functions by considering how specific points and features will be affected.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diagram to the right shows a sketch of the curve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which passes through the origin. The points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(1,4)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(3,1)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also lie on the curve.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a) Sketch the graph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Graph translates one unit left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x coordinates decrease by 1</a:t>
                </a:r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789933" cy="4776787"/>
              </a:xfrm>
              <a:blipFill>
                <a:blip r:embed="rId2"/>
                <a:stretch>
                  <a:fillRect l="-804" t="-766" r="-25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4G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2" descr="https://upload.wikimedia.org/wikipedia/en/8/80/ST_diagram_of_N2_01.jpg">
            <a:extLst>
              <a:ext uri="{FF2B5EF4-FFF2-40B4-BE49-F238E27FC236}">
                <a16:creationId xmlns:a16="http://schemas.microsoft.com/office/drawing/2014/main" id="{9ACEA477-F444-4EC7-B4BE-2344A72AD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794" y="25003"/>
            <a:ext cx="1067494" cy="80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グループ化 7">
            <a:extLst>
              <a:ext uri="{FF2B5EF4-FFF2-40B4-BE49-F238E27FC236}">
                <a16:creationId xmlns:a16="http://schemas.microsoft.com/office/drawing/2014/main" id="{F0F99ED2-D82E-4A3B-A02F-1FF950EEE278}"/>
              </a:ext>
            </a:extLst>
          </p:cNvPr>
          <p:cNvGrpSpPr/>
          <p:nvPr/>
        </p:nvGrpSpPr>
        <p:grpSpPr>
          <a:xfrm>
            <a:off x="4056291" y="1092640"/>
            <a:ext cx="5051749" cy="2431547"/>
            <a:chOff x="4139336" y="2295820"/>
            <a:chExt cx="2376412" cy="1185216"/>
          </a:xfrm>
        </p:grpSpPr>
        <p:cxnSp>
          <p:nvCxnSpPr>
            <p:cNvPr id="7" name="直線矢印コネクタ 8">
              <a:extLst>
                <a:ext uri="{FF2B5EF4-FFF2-40B4-BE49-F238E27FC236}">
                  <a16:creationId xmlns:a16="http://schemas.microsoft.com/office/drawing/2014/main" id="{D6B102AE-D1E6-455F-BB11-2B1159EB4D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79084" y="2408579"/>
              <a:ext cx="0" cy="1032749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FFB6832-939E-4392-ACE0-865D4138DFE6}"/>
                </a:ext>
              </a:extLst>
            </p:cNvPr>
            <p:cNvSpPr txBox="1"/>
            <p:nvPr/>
          </p:nvSpPr>
          <p:spPr>
            <a:xfrm>
              <a:off x="4463105" y="2295820"/>
              <a:ext cx="2776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omic Sans MS" panose="030F0702030302020204" pitchFamily="66" charset="0"/>
                </a:rPr>
                <a:t>y</a:t>
              </a:r>
              <a:endParaRPr lang="en-GB" sz="1400" dirty="0">
                <a:latin typeface="Comic Sans MS" panose="030F0702030302020204" pitchFamily="66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21EE324-C6FA-439A-B4BE-0BC1D0564CD3}"/>
                </a:ext>
              </a:extLst>
            </p:cNvPr>
            <p:cNvSpPr txBox="1"/>
            <p:nvPr/>
          </p:nvSpPr>
          <p:spPr>
            <a:xfrm>
              <a:off x="6225284" y="3173259"/>
              <a:ext cx="2904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omic Sans MS" panose="030F0702030302020204" pitchFamily="66" charset="0"/>
                </a:rPr>
                <a:t>x</a:t>
              </a:r>
              <a:endParaRPr lang="en-GB" sz="1400" dirty="0">
                <a:latin typeface="Comic Sans MS" panose="030F0702030302020204" pitchFamily="66" charset="0"/>
              </a:endParaRPr>
            </a:p>
          </p:txBody>
        </p:sp>
        <p:cxnSp>
          <p:nvCxnSpPr>
            <p:cNvPr id="10" name="直線矢印コネクタ 11">
              <a:extLst>
                <a:ext uri="{FF2B5EF4-FFF2-40B4-BE49-F238E27FC236}">
                  <a16:creationId xmlns:a16="http://schemas.microsoft.com/office/drawing/2014/main" id="{ACF6CCCF-F99B-4B83-A369-84F9D90404FF}"/>
                </a:ext>
              </a:extLst>
            </p:cNvPr>
            <p:cNvCxnSpPr>
              <a:cxnSpLocks/>
            </p:cNvCxnSpPr>
            <p:nvPr/>
          </p:nvCxnSpPr>
          <p:spPr>
            <a:xfrm>
              <a:off x="4139336" y="3262155"/>
              <a:ext cx="2096963" cy="0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Freeform 14"/>
          <p:cNvSpPr/>
          <p:nvPr/>
        </p:nvSpPr>
        <p:spPr>
          <a:xfrm>
            <a:off x="4868039" y="1340685"/>
            <a:ext cx="3383824" cy="2000990"/>
          </a:xfrm>
          <a:custGeom>
            <a:avLst/>
            <a:gdLst>
              <a:gd name="connsiteX0" fmla="*/ 0 w 1018903"/>
              <a:gd name="connsiteY0" fmla="*/ 1593669 h 1593669"/>
              <a:gd name="connsiteX1" fmla="*/ 287383 w 1018903"/>
              <a:gd name="connsiteY1" fmla="*/ 618309 h 1593669"/>
              <a:gd name="connsiteX2" fmla="*/ 696685 w 1018903"/>
              <a:gd name="connsiteY2" fmla="*/ 940526 h 1593669"/>
              <a:gd name="connsiteX3" fmla="*/ 1018903 w 1018903"/>
              <a:gd name="connsiteY3" fmla="*/ 0 h 1593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8903" h="1593669">
                <a:moveTo>
                  <a:pt x="0" y="1593669"/>
                </a:moveTo>
                <a:cubicBezTo>
                  <a:pt x="85634" y="1160417"/>
                  <a:pt x="171269" y="727166"/>
                  <a:pt x="287383" y="618309"/>
                </a:cubicBezTo>
                <a:cubicBezTo>
                  <a:pt x="403497" y="509452"/>
                  <a:pt x="574765" y="1043577"/>
                  <a:pt x="696685" y="940526"/>
                </a:cubicBezTo>
                <a:cubicBezTo>
                  <a:pt x="818605" y="837475"/>
                  <a:pt x="918754" y="418737"/>
                  <a:pt x="1018903" y="0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5507302" y="1724045"/>
            <a:ext cx="6094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(1,4)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74127" y="2554211"/>
            <a:ext cx="6094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(3,1)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8" name="Group 64">
            <a:extLst>
              <a:ext uri="{FF2B5EF4-FFF2-40B4-BE49-F238E27FC236}">
                <a16:creationId xmlns:a16="http://schemas.microsoft.com/office/drawing/2014/main" id="{523AF932-E80B-4C2F-A485-442923F92693}"/>
              </a:ext>
            </a:extLst>
          </p:cNvPr>
          <p:cNvGrpSpPr/>
          <p:nvPr/>
        </p:nvGrpSpPr>
        <p:grpSpPr>
          <a:xfrm>
            <a:off x="5812033" y="2011084"/>
            <a:ext cx="152400" cy="152400"/>
            <a:chOff x="1066800" y="762000"/>
            <a:chExt cx="152400" cy="152400"/>
          </a:xfrm>
        </p:grpSpPr>
        <p:cxnSp>
          <p:nvCxnSpPr>
            <p:cNvPr id="19" name="Straight Connector 65">
              <a:extLst>
                <a:ext uri="{FF2B5EF4-FFF2-40B4-BE49-F238E27FC236}">
                  <a16:creationId xmlns:a16="http://schemas.microsoft.com/office/drawing/2014/main" id="{81DF7B37-8C8E-4FBF-BA81-6EA2CCF3D534}"/>
                </a:ext>
              </a:extLst>
            </p:cNvPr>
            <p:cNvCxnSpPr/>
            <p:nvPr/>
          </p:nvCxnSpPr>
          <p:spPr>
            <a:xfrm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66">
              <a:extLst>
                <a:ext uri="{FF2B5EF4-FFF2-40B4-BE49-F238E27FC236}">
                  <a16:creationId xmlns:a16="http://schemas.microsoft.com/office/drawing/2014/main" id="{B71A346A-E9B3-4AC5-B0AB-87C61F0FBCFB}"/>
                </a:ext>
              </a:extLst>
            </p:cNvPr>
            <p:cNvCxnSpPr/>
            <p:nvPr/>
          </p:nvCxnSpPr>
          <p:spPr>
            <a:xfrm flipH="1"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64">
            <a:extLst>
              <a:ext uri="{FF2B5EF4-FFF2-40B4-BE49-F238E27FC236}">
                <a16:creationId xmlns:a16="http://schemas.microsoft.com/office/drawing/2014/main" id="{523AF932-E80B-4C2F-A485-442923F92693}"/>
              </a:ext>
            </a:extLst>
          </p:cNvPr>
          <p:cNvGrpSpPr/>
          <p:nvPr/>
        </p:nvGrpSpPr>
        <p:grpSpPr>
          <a:xfrm>
            <a:off x="7002658" y="2463363"/>
            <a:ext cx="152400" cy="152400"/>
            <a:chOff x="1066800" y="762000"/>
            <a:chExt cx="152400" cy="152400"/>
          </a:xfrm>
        </p:grpSpPr>
        <p:cxnSp>
          <p:nvCxnSpPr>
            <p:cNvPr id="22" name="Straight Connector 65">
              <a:extLst>
                <a:ext uri="{FF2B5EF4-FFF2-40B4-BE49-F238E27FC236}">
                  <a16:creationId xmlns:a16="http://schemas.microsoft.com/office/drawing/2014/main" id="{81DF7B37-8C8E-4FBF-BA81-6EA2CCF3D534}"/>
                </a:ext>
              </a:extLst>
            </p:cNvPr>
            <p:cNvCxnSpPr/>
            <p:nvPr/>
          </p:nvCxnSpPr>
          <p:spPr>
            <a:xfrm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66">
              <a:extLst>
                <a:ext uri="{FF2B5EF4-FFF2-40B4-BE49-F238E27FC236}">
                  <a16:creationId xmlns:a16="http://schemas.microsoft.com/office/drawing/2014/main" id="{B71A346A-E9B3-4AC5-B0AB-87C61F0FBCFB}"/>
                </a:ext>
              </a:extLst>
            </p:cNvPr>
            <p:cNvCxnSpPr/>
            <p:nvPr/>
          </p:nvCxnSpPr>
          <p:spPr>
            <a:xfrm flipH="1"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988514" y="1013132"/>
                <a:ext cx="64896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8514" y="1013132"/>
                <a:ext cx="648960" cy="338554"/>
              </a:xfrm>
              <a:prstGeom prst="rect">
                <a:avLst/>
              </a:prstGeom>
              <a:blipFill>
                <a:blip r:embed="rId4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グループ化 7">
            <a:extLst>
              <a:ext uri="{FF2B5EF4-FFF2-40B4-BE49-F238E27FC236}">
                <a16:creationId xmlns:a16="http://schemas.microsoft.com/office/drawing/2014/main" id="{F0F99ED2-D82E-4A3B-A02F-1FF950EEE278}"/>
              </a:ext>
            </a:extLst>
          </p:cNvPr>
          <p:cNvGrpSpPr/>
          <p:nvPr/>
        </p:nvGrpSpPr>
        <p:grpSpPr>
          <a:xfrm>
            <a:off x="4056291" y="3735243"/>
            <a:ext cx="5051749" cy="2431568"/>
            <a:chOff x="4139336" y="2295810"/>
            <a:chExt cx="2376412" cy="1185226"/>
          </a:xfrm>
        </p:grpSpPr>
        <p:cxnSp>
          <p:nvCxnSpPr>
            <p:cNvPr id="45" name="直線矢印コネクタ 8">
              <a:extLst>
                <a:ext uri="{FF2B5EF4-FFF2-40B4-BE49-F238E27FC236}">
                  <a16:creationId xmlns:a16="http://schemas.microsoft.com/office/drawing/2014/main" id="{D6B102AE-D1E6-455F-BB11-2B1159EB4D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79084" y="2408579"/>
              <a:ext cx="0" cy="1032749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FFB6832-939E-4392-ACE0-865D4138DFE6}"/>
                </a:ext>
              </a:extLst>
            </p:cNvPr>
            <p:cNvSpPr txBox="1"/>
            <p:nvPr/>
          </p:nvSpPr>
          <p:spPr>
            <a:xfrm>
              <a:off x="4463105" y="2295810"/>
              <a:ext cx="2776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omic Sans MS" panose="030F0702030302020204" pitchFamily="66" charset="0"/>
                </a:rPr>
                <a:t>y</a:t>
              </a:r>
              <a:endParaRPr lang="en-GB" sz="1400" dirty="0">
                <a:latin typeface="Comic Sans MS" panose="030F0702030302020204" pitchFamily="66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21EE324-C6FA-439A-B4BE-0BC1D0564CD3}"/>
                </a:ext>
              </a:extLst>
            </p:cNvPr>
            <p:cNvSpPr txBox="1"/>
            <p:nvPr/>
          </p:nvSpPr>
          <p:spPr>
            <a:xfrm>
              <a:off x="6225284" y="3173259"/>
              <a:ext cx="2904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omic Sans MS" panose="030F0702030302020204" pitchFamily="66" charset="0"/>
                </a:rPr>
                <a:t>x</a:t>
              </a:r>
              <a:endParaRPr lang="en-GB" sz="1400" dirty="0">
                <a:latin typeface="Comic Sans MS" panose="030F0702030302020204" pitchFamily="66" charset="0"/>
              </a:endParaRPr>
            </a:p>
          </p:txBody>
        </p:sp>
        <p:cxnSp>
          <p:nvCxnSpPr>
            <p:cNvPr id="48" name="直線矢印コネクタ 11">
              <a:extLst>
                <a:ext uri="{FF2B5EF4-FFF2-40B4-BE49-F238E27FC236}">
                  <a16:creationId xmlns:a16="http://schemas.microsoft.com/office/drawing/2014/main" id="{ACF6CCCF-F99B-4B83-A369-84F9D90404FF}"/>
                </a:ext>
              </a:extLst>
            </p:cNvPr>
            <p:cNvCxnSpPr>
              <a:cxnSpLocks/>
            </p:cNvCxnSpPr>
            <p:nvPr/>
          </p:nvCxnSpPr>
          <p:spPr>
            <a:xfrm>
              <a:off x="4139336" y="3262155"/>
              <a:ext cx="2096963" cy="0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Freeform 48"/>
          <p:cNvSpPr/>
          <p:nvPr/>
        </p:nvSpPr>
        <p:spPr>
          <a:xfrm>
            <a:off x="3980715" y="3986795"/>
            <a:ext cx="3383824" cy="2000990"/>
          </a:xfrm>
          <a:custGeom>
            <a:avLst/>
            <a:gdLst>
              <a:gd name="connsiteX0" fmla="*/ 0 w 1018903"/>
              <a:gd name="connsiteY0" fmla="*/ 1593669 h 1593669"/>
              <a:gd name="connsiteX1" fmla="*/ 287383 w 1018903"/>
              <a:gd name="connsiteY1" fmla="*/ 618309 h 1593669"/>
              <a:gd name="connsiteX2" fmla="*/ 696685 w 1018903"/>
              <a:gd name="connsiteY2" fmla="*/ 940526 h 1593669"/>
              <a:gd name="connsiteX3" fmla="*/ 1018903 w 1018903"/>
              <a:gd name="connsiteY3" fmla="*/ 0 h 1593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8903" h="1593669">
                <a:moveTo>
                  <a:pt x="0" y="1593669"/>
                </a:moveTo>
                <a:cubicBezTo>
                  <a:pt x="85634" y="1160417"/>
                  <a:pt x="171269" y="727166"/>
                  <a:pt x="287383" y="618309"/>
                </a:cubicBezTo>
                <a:cubicBezTo>
                  <a:pt x="403497" y="509452"/>
                  <a:pt x="574765" y="1043577"/>
                  <a:pt x="696685" y="940526"/>
                </a:cubicBezTo>
                <a:cubicBezTo>
                  <a:pt x="818605" y="837475"/>
                  <a:pt x="918754" y="418737"/>
                  <a:pt x="1018903" y="0"/>
                </a:cubicBezTo>
              </a:path>
            </a:pathLst>
          </a:cu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419953" y="4417780"/>
            <a:ext cx="641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omic Sans MS" panose="030F0702030302020204" pitchFamily="66" charset="0"/>
              </a:rPr>
              <a:t>(0,4)</a:t>
            </a:r>
            <a:endParaRPr lang="en-GB" sz="16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886803" y="5200321"/>
            <a:ext cx="6094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omic Sans MS" panose="030F0702030302020204" pitchFamily="66" charset="0"/>
              </a:rPr>
              <a:t>(2,1)</a:t>
            </a:r>
            <a:endParaRPr lang="en-GB" sz="16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52" name="Group 64">
            <a:extLst>
              <a:ext uri="{FF2B5EF4-FFF2-40B4-BE49-F238E27FC236}">
                <a16:creationId xmlns:a16="http://schemas.microsoft.com/office/drawing/2014/main" id="{523AF932-E80B-4C2F-A485-442923F92693}"/>
              </a:ext>
            </a:extLst>
          </p:cNvPr>
          <p:cNvGrpSpPr/>
          <p:nvPr/>
        </p:nvGrpSpPr>
        <p:grpSpPr>
          <a:xfrm>
            <a:off x="4924709" y="4657194"/>
            <a:ext cx="152400" cy="152400"/>
            <a:chOff x="1066800" y="762000"/>
            <a:chExt cx="152400" cy="152400"/>
          </a:xfrm>
        </p:grpSpPr>
        <p:cxnSp>
          <p:nvCxnSpPr>
            <p:cNvPr id="53" name="Straight Connector 65">
              <a:extLst>
                <a:ext uri="{FF2B5EF4-FFF2-40B4-BE49-F238E27FC236}">
                  <a16:creationId xmlns:a16="http://schemas.microsoft.com/office/drawing/2014/main" id="{81DF7B37-8C8E-4FBF-BA81-6EA2CCF3D534}"/>
                </a:ext>
              </a:extLst>
            </p:cNvPr>
            <p:cNvCxnSpPr/>
            <p:nvPr/>
          </p:nvCxnSpPr>
          <p:spPr>
            <a:xfrm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66">
              <a:extLst>
                <a:ext uri="{FF2B5EF4-FFF2-40B4-BE49-F238E27FC236}">
                  <a16:creationId xmlns:a16="http://schemas.microsoft.com/office/drawing/2014/main" id="{B71A346A-E9B3-4AC5-B0AB-87C61F0FBCFB}"/>
                </a:ext>
              </a:extLst>
            </p:cNvPr>
            <p:cNvCxnSpPr/>
            <p:nvPr/>
          </p:nvCxnSpPr>
          <p:spPr>
            <a:xfrm flipH="1"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64">
            <a:extLst>
              <a:ext uri="{FF2B5EF4-FFF2-40B4-BE49-F238E27FC236}">
                <a16:creationId xmlns:a16="http://schemas.microsoft.com/office/drawing/2014/main" id="{523AF932-E80B-4C2F-A485-442923F92693}"/>
              </a:ext>
            </a:extLst>
          </p:cNvPr>
          <p:cNvGrpSpPr/>
          <p:nvPr/>
        </p:nvGrpSpPr>
        <p:grpSpPr>
          <a:xfrm>
            <a:off x="6115334" y="5109473"/>
            <a:ext cx="152400" cy="152400"/>
            <a:chOff x="1066800" y="762000"/>
            <a:chExt cx="152400" cy="152400"/>
          </a:xfrm>
        </p:grpSpPr>
        <p:cxnSp>
          <p:nvCxnSpPr>
            <p:cNvPr id="56" name="Straight Connector 65">
              <a:extLst>
                <a:ext uri="{FF2B5EF4-FFF2-40B4-BE49-F238E27FC236}">
                  <a16:creationId xmlns:a16="http://schemas.microsoft.com/office/drawing/2014/main" id="{81DF7B37-8C8E-4FBF-BA81-6EA2CCF3D534}"/>
                </a:ext>
              </a:extLst>
            </p:cNvPr>
            <p:cNvCxnSpPr/>
            <p:nvPr/>
          </p:nvCxnSpPr>
          <p:spPr>
            <a:xfrm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66">
              <a:extLst>
                <a:ext uri="{FF2B5EF4-FFF2-40B4-BE49-F238E27FC236}">
                  <a16:creationId xmlns:a16="http://schemas.microsoft.com/office/drawing/2014/main" id="{B71A346A-E9B3-4AC5-B0AB-87C61F0FBCFB}"/>
                </a:ext>
              </a:extLst>
            </p:cNvPr>
            <p:cNvCxnSpPr/>
            <p:nvPr/>
          </p:nvCxnSpPr>
          <p:spPr>
            <a:xfrm flipH="1"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6992008" y="3631946"/>
                <a:ext cx="100784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en-US" sz="160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2008" y="3631946"/>
                <a:ext cx="1007840" cy="338554"/>
              </a:xfrm>
              <a:prstGeom prst="rect">
                <a:avLst/>
              </a:prstGeom>
              <a:blipFill>
                <a:blip r:embed="rId5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/>
          <p:cNvSpPr txBox="1"/>
          <p:nvPr/>
        </p:nvSpPr>
        <p:spPr>
          <a:xfrm>
            <a:off x="3410303" y="5675080"/>
            <a:ext cx="6944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omic Sans MS" panose="030F0702030302020204" pitchFamily="66" charset="0"/>
              </a:rPr>
              <a:t>(-1,0)</a:t>
            </a:r>
            <a:endParaRPr lang="en-GB" sz="16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60" name="Group 64">
            <a:extLst>
              <a:ext uri="{FF2B5EF4-FFF2-40B4-BE49-F238E27FC236}">
                <a16:creationId xmlns:a16="http://schemas.microsoft.com/office/drawing/2014/main" id="{523AF932-E80B-4C2F-A485-442923F92693}"/>
              </a:ext>
            </a:extLst>
          </p:cNvPr>
          <p:cNvGrpSpPr/>
          <p:nvPr/>
        </p:nvGrpSpPr>
        <p:grpSpPr>
          <a:xfrm>
            <a:off x="4057934" y="5647794"/>
            <a:ext cx="152400" cy="152400"/>
            <a:chOff x="1066800" y="762000"/>
            <a:chExt cx="152400" cy="152400"/>
          </a:xfrm>
        </p:grpSpPr>
        <p:cxnSp>
          <p:nvCxnSpPr>
            <p:cNvPr id="61" name="Straight Connector 65">
              <a:extLst>
                <a:ext uri="{FF2B5EF4-FFF2-40B4-BE49-F238E27FC236}">
                  <a16:creationId xmlns:a16="http://schemas.microsoft.com/office/drawing/2014/main" id="{81DF7B37-8C8E-4FBF-BA81-6EA2CCF3D534}"/>
                </a:ext>
              </a:extLst>
            </p:cNvPr>
            <p:cNvCxnSpPr/>
            <p:nvPr/>
          </p:nvCxnSpPr>
          <p:spPr>
            <a:xfrm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6">
              <a:extLst>
                <a:ext uri="{FF2B5EF4-FFF2-40B4-BE49-F238E27FC236}">
                  <a16:creationId xmlns:a16="http://schemas.microsoft.com/office/drawing/2014/main" id="{B71A346A-E9B3-4AC5-B0AB-87C61F0FBCFB}"/>
                </a:ext>
              </a:extLst>
            </p:cNvPr>
            <p:cNvCxnSpPr/>
            <p:nvPr/>
          </p:nvCxnSpPr>
          <p:spPr>
            <a:xfrm flipH="1"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8167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/>
      <p:bldP spid="51" grpId="0"/>
      <p:bldP spid="58" grpId="0"/>
      <p:bldP spid="5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Graphs and Transformations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789933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can apply transformations to unfamiliar functions by considering how specific points and features will be affected.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diagram to the right shows a sketch of the curve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which passes through the origin. The points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(1,4)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(3,1)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also lie on the curve.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b) Sketch the graph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Graph translates one unit right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x coordinates increase by 1</a:t>
                </a:r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789933" cy="4776787"/>
              </a:xfrm>
              <a:blipFill>
                <a:blip r:embed="rId2"/>
                <a:stretch>
                  <a:fillRect l="-804" t="-766" r="-25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4G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2" descr="https://upload.wikimedia.org/wikipedia/en/8/80/ST_diagram_of_N2_01.jpg">
            <a:extLst>
              <a:ext uri="{FF2B5EF4-FFF2-40B4-BE49-F238E27FC236}">
                <a16:creationId xmlns:a16="http://schemas.microsoft.com/office/drawing/2014/main" id="{9ACEA477-F444-4EC7-B4BE-2344A72AD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794" y="25003"/>
            <a:ext cx="1067494" cy="80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グループ化 7">
            <a:extLst>
              <a:ext uri="{FF2B5EF4-FFF2-40B4-BE49-F238E27FC236}">
                <a16:creationId xmlns:a16="http://schemas.microsoft.com/office/drawing/2014/main" id="{F0F99ED2-D82E-4A3B-A02F-1FF950EEE278}"/>
              </a:ext>
            </a:extLst>
          </p:cNvPr>
          <p:cNvGrpSpPr/>
          <p:nvPr/>
        </p:nvGrpSpPr>
        <p:grpSpPr>
          <a:xfrm>
            <a:off x="4056291" y="1092640"/>
            <a:ext cx="5051749" cy="2431547"/>
            <a:chOff x="4139336" y="2295820"/>
            <a:chExt cx="2376412" cy="1185216"/>
          </a:xfrm>
        </p:grpSpPr>
        <p:cxnSp>
          <p:nvCxnSpPr>
            <p:cNvPr id="7" name="直線矢印コネクタ 8">
              <a:extLst>
                <a:ext uri="{FF2B5EF4-FFF2-40B4-BE49-F238E27FC236}">
                  <a16:creationId xmlns:a16="http://schemas.microsoft.com/office/drawing/2014/main" id="{D6B102AE-D1E6-455F-BB11-2B1159EB4D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79084" y="2408579"/>
              <a:ext cx="0" cy="1032749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FFB6832-939E-4392-ACE0-865D4138DFE6}"/>
                </a:ext>
              </a:extLst>
            </p:cNvPr>
            <p:cNvSpPr txBox="1"/>
            <p:nvPr/>
          </p:nvSpPr>
          <p:spPr>
            <a:xfrm>
              <a:off x="4463105" y="2295820"/>
              <a:ext cx="2776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omic Sans MS" panose="030F0702030302020204" pitchFamily="66" charset="0"/>
                </a:rPr>
                <a:t>y</a:t>
              </a:r>
              <a:endParaRPr lang="en-GB" sz="1400" dirty="0">
                <a:latin typeface="Comic Sans MS" panose="030F0702030302020204" pitchFamily="66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21EE324-C6FA-439A-B4BE-0BC1D0564CD3}"/>
                </a:ext>
              </a:extLst>
            </p:cNvPr>
            <p:cNvSpPr txBox="1"/>
            <p:nvPr/>
          </p:nvSpPr>
          <p:spPr>
            <a:xfrm>
              <a:off x="6225284" y="3173259"/>
              <a:ext cx="2904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omic Sans MS" panose="030F0702030302020204" pitchFamily="66" charset="0"/>
                </a:rPr>
                <a:t>x</a:t>
              </a:r>
              <a:endParaRPr lang="en-GB" sz="1400" dirty="0">
                <a:latin typeface="Comic Sans MS" panose="030F0702030302020204" pitchFamily="66" charset="0"/>
              </a:endParaRPr>
            </a:p>
          </p:txBody>
        </p:sp>
        <p:cxnSp>
          <p:nvCxnSpPr>
            <p:cNvPr id="10" name="直線矢印コネクタ 11">
              <a:extLst>
                <a:ext uri="{FF2B5EF4-FFF2-40B4-BE49-F238E27FC236}">
                  <a16:creationId xmlns:a16="http://schemas.microsoft.com/office/drawing/2014/main" id="{ACF6CCCF-F99B-4B83-A369-84F9D90404FF}"/>
                </a:ext>
              </a:extLst>
            </p:cNvPr>
            <p:cNvCxnSpPr>
              <a:cxnSpLocks/>
            </p:cNvCxnSpPr>
            <p:nvPr/>
          </p:nvCxnSpPr>
          <p:spPr>
            <a:xfrm>
              <a:off x="4139336" y="3262155"/>
              <a:ext cx="2096963" cy="0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Freeform 14"/>
          <p:cNvSpPr/>
          <p:nvPr/>
        </p:nvSpPr>
        <p:spPr>
          <a:xfrm>
            <a:off x="4868039" y="1340685"/>
            <a:ext cx="3383824" cy="2000990"/>
          </a:xfrm>
          <a:custGeom>
            <a:avLst/>
            <a:gdLst>
              <a:gd name="connsiteX0" fmla="*/ 0 w 1018903"/>
              <a:gd name="connsiteY0" fmla="*/ 1593669 h 1593669"/>
              <a:gd name="connsiteX1" fmla="*/ 287383 w 1018903"/>
              <a:gd name="connsiteY1" fmla="*/ 618309 h 1593669"/>
              <a:gd name="connsiteX2" fmla="*/ 696685 w 1018903"/>
              <a:gd name="connsiteY2" fmla="*/ 940526 h 1593669"/>
              <a:gd name="connsiteX3" fmla="*/ 1018903 w 1018903"/>
              <a:gd name="connsiteY3" fmla="*/ 0 h 1593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8903" h="1593669">
                <a:moveTo>
                  <a:pt x="0" y="1593669"/>
                </a:moveTo>
                <a:cubicBezTo>
                  <a:pt x="85634" y="1160417"/>
                  <a:pt x="171269" y="727166"/>
                  <a:pt x="287383" y="618309"/>
                </a:cubicBezTo>
                <a:cubicBezTo>
                  <a:pt x="403497" y="509452"/>
                  <a:pt x="574765" y="1043577"/>
                  <a:pt x="696685" y="940526"/>
                </a:cubicBezTo>
                <a:cubicBezTo>
                  <a:pt x="818605" y="837475"/>
                  <a:pt x="918754" y="418737"/>
                  <a:pt x="1018903" y="0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5507302" y="1724045"/>
            <a:ext cx="6094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(1,4)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74127" y="2554211"/>
            <a:ext cx="6094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(3,1)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8" name="Group 64">
            <a:extLst>
              <a:ext uri="{FF2B5EF4-FFF2-40B4-BE49-F238E27FC236}">
                <a16:creationId xmlns:a16="http://schemas.microsoft.com/office/drawing/2014/main" id="{523AF932-E80B-4C2F-A485-442923F92693}"/>
              </a:ext>
            </a:extLst>
          </p:cNvPr>
          <p:cNvGrpSpPr/>
          <p:nvPr/>
        </p:nvGrpSpPr>
        <p:grpSpPr>
          <a:xfrm>
            <a:off x="5812033" y="2011084"/>
            <a:ext cx="152400" cy="152400"/>
            <a:chOff x="1066800" y="762000"/>
            <a:chExt cx="152400" cy="152400"/>
          </a:xfrm>
        </p:grpSpPr>
        <p:cxnSp>
          <p:nvCxnSpPr>
            <p:cNvPr id="19" name="Straight Connector 65">
              <a:extLst>
                <a:ext uri="{FF2B5EF4-FFF2-40B4-BE49-F238E27FC236}">
                  <a16:creationId xmlns:a16="http://schemas.microsoft.com/office/drawing/2014/main" id="{81DF7B37-8C8E-4FBF-BA81-6EA2CCF3D534}"/>
                </a:ext>
              </a:extLst>
            </p:cNvPr>
            <p:cNvCxnSpPr/>
            <p:nvPr/>
          </p:nvCxnSpPr>
          <p:spPr>
            <a:xfrm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66">
              <a:extLst>
                <a:ext uri="{FF2B5EF4-FFF2-40B4-BE49-F238E27FC236}">
                  <a16:creationId xmlns:a16="http://schemas.microsoft.com/office/drawing/2014/main" id="{B71A346A-E9B3-4AC5-B0AB-87C61F0FBCFB}"/>
                </a:ext>
              </a:extLst>
            </p:cNvPr>
            <p:cNvCxnSpPr/>
            <p:nvPr/>
          </p:nvCxnSpPr>
          <p:spPr>
            <a:xfrm flipH="1"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64">
            <a:extLst>
              <a:ext uri="{FF2B5EF4-FFF2-40B4-BE49-F238E27FC236}">
                <a16:creationId xmlns:a16="http://schemas.microsoft.com/office/drawing/2014/main" id="{523AF932-E80B-4C2F-A485-442923F92693}"/>
              </a:ext>
            </a:extLst>
          </p:cNvPr>
          <p:cNvGrpSpPr/>
          <p:nvPr/>
        </p:nvGrpSpPr>
        <p:grpSpPr>
          <a:xfrm>
            <a:off x="7002658" y="2463363"/>
            <a:ext cx="152400" cy="152400"/>
            <a:chOff x="1066800" y="762000"/>
            <a:chExt cx="152400" cy="152400"/>
          </a:xfrm>
        </p:grpSpPr>
        <p:cxnSp>
          <p:nvCxnSpPr>
            <p:cNvPr id="22" name="Straight Connector 65">
              <a:extLst>
                <a:ext uri="{FF2B5EF4-FFF2-40B4-BE49-F238E27FC236}">
                  <a16:creationId xmlns:a16="http://schemas.microsoft.com/office/drawing/2014/main" id="{81DF7B37-8C8E-4FBF-BA81-6EA2CCF3D534}"/>
                </a:ext>
              </a:extLst>
            </p:cNvPr>
            <p:cNvCxnSpPr/>
            <p:nvPr/>
          </p:nvCxnSpPr>
          <p:spPr>
            <a:xfrm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66">
              <a:extLst>
                <a:ext uri="{FF2B5EF4-FFF2-40B4-BE49-F238E27FC236}">
                  <a16:creationId xmlns:a16="http://schemas.microsoft.com/office/drawing/2014/main" id="{B71A346A-E9B3-4AC5-B0AB-87C61F0FBCFB}"/>
                </a:ext>
              </a:extLst>
            </p:cNvPr>
            <p:cNvCxnSpPr/>
            <p:nvPr/>
          </p:nvCxnSpPr>
          <p:spPr>
            <a:xfrm flipH="1"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988514" y="1013132"/>
                <a:ext cx="64896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8514" y="1013132"/>
                <a:ext cx="648960" cy="338554"/>
              </a:xfrm>
              <a:prstGeom prst="rect">
                <a:avLst/>
              </a:prstGeom>
              <a:blipFill>
                <a:blip r:embed="rId4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グループ化 7">
            <a:extLst>
              <a:ext uri="{FF2B5EF4-FFF2-40B4-BE49-F238E27FC236}">
                <a16:creationId xmlns:a16="http://schemas.microsoft.com/office/drawing/2014/main" id="{F0F99ED2-D82E-4A3B-A02F-1FF950EEE278}"/>
              </a:ext>
            </a:extLst>
          </p:cNvPr>
          <p:cNvGrpSpPr/>
          <p:nvPr/>
        </p:nvGrpSpPr>
        <p:grpSpPr>
          <a:xfrm>
            <a:off x="4056291" y="3735243"/>
            <a:ext cx="5051749" cy="2431568"/>
            <a:chOff x="4139336" y="2295810"/>
            <a:chExt cx="2376412" cy="1185226"/>
          </a:xfrm>
        </p:grpSpPr>
        <p:cxnSp>
          <p:nvCxnSpPr>
            <p:cNvPr id="45" name="直線矢印コネクタ 8">
              <a:extLst>
                <a:ext uri="{FF2B5EF4-FFF2-40B4-BE49-F238E27FC236}">
                  <a16:creationId xmlns:a16="http://schemas.microsoft.com/office/drawing/2014/main" id="{D6B102AE-D1E6-455F-BB11-2B1159EB4D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79084" y="2408579"/>
              <a:ext cx="0" cy="1032749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FFB6832-939E-4392-ACE0-865D4138DFE6}"/>
                </a:ext>
              </a:extLst>
            </p:cNvPr>
            <p:cNvSpPr txBox="1"/>
            <p:nvPr/>
          </p:nvSpPr>
          <p:spPr>
            <a:xfrm>
              <a:off x="4463105" y="2295810"/>
              <a:ext cx="2776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omic Sans MS" panose="030F0702030302020204" pitchFamily="66" charset="0"/>
                </a:rPr>
                <a:t>y</a:t>
              </a:r>
              <a:endParaRPr lang="en-GB" sz="1400" dirty="0">
                <a:latin typeface="Comic Sans MS" panose="030F0702030302020204" pitchFamily="66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21EE324-C6FA-439A-B4BE-0BC1D0564CD3}"/>
                </a:ext>
              </a:extLst>
            </p:cNvPr>
            <p:cNvSpPr txBox="1"/>
            <p:nvPr/>
          </p:nvSpPr>
          <p:spPr>
            <a:xfrm>
              <a:off x="6225284" y="3173259"/>
              <a:ext cx="2904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omic Sans MS" panose="030F0702030302020204" pitchFamily="66" charset="0"/>
                </a:rPr>
                <a:t>x</a:t>
              </a:r>
              <a:endParaRPr lang="en-GB" sz="1400" dirty="0">
                <a:latin typeface="Comic Sans MS" panose="030F0702030302020204" pitchFamily="66" charset="0"/>
              </a:endParaRPr>
            </a:p>
          </p:txBody>
        </p:sp>
        <p:cxnSp>
          <p:nvCxnSpPr>
            <p:cNvPr id="48" name="直線矢印コネクタ 11">
              <a:extLst>
                <a:ext uri="{FF2B5EF4-FFF2-40B4-BE49-F238E27FC236}">
                  <a16:creationId xmlns:a16="http://schemas.microsoft.com/office/drawing/2014/main" id="{ACF6CCCF-F99B-4B83-A369-84F9D90404FF}"/>
                </a:ext>
              </a:extLst>
            </p:cNvPr>
            <p:cNvCxnSpPr>
              <a:cxnSpLocks/>
            </p:cNvCxnSpPr>
            <p:nvPr/>
          </p:nvCxnSpPr>
          <p:spPr>
            <a:xfrm>
              <a:off x="4139336" y="3262155"/>
              <a:ext cx="2096963" cy="0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Freeform 48"/>
          <p:cNvSpPr/>
          <p:nvPr/>
        </p:nvSpPr>
        <p:spPr>
          <a:xfrm>
            <a:off x="5490538" y="3997427"/>
            <a:ext cx="3383824" cy="2000990"/>
          </a:xfrm>
          <a:custGeom>
            <a:avLst/>
            <a:gdLst>
              <a:gd name="connsiteX0" fmla="*/ 0 w 1018903"/>
              <a:gd name="connsiteY0" fmla="*/ 1593669 h 1593669"/>
              <a:gd name="connsiteX1" fmla="*/ 287383 w 1018903"/>
              <a:gd name="connsiteY1" fmla="*/ 618309 h 1593669"/>
              <a:gd name="connsiteX2" fmla="*/ 696685 w 1018903"/>
              <a:gd name="connsiteY2" fmla="*/ 940526 h 1593669"/>
              <a:gd name="connsiteX3" fmla="*/ 1018903 w 1018903"/>
              <a:gd name="connsiteY3" fmla="*/ 0 h 1593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8903" h="1593669">
                <a:moveTo>
                  <a:pt x="0" y="1593669"/>
                </a:moveTo>
                <a:cubicBezTo>
                  <a:pt x="85634" y="1160417"/>
                  <a:pt x="171269" y="727166"/>
                  <a:pt x="287383" y="618309"/>
                </a:cubicBezTo>
                <a:cubicBezTo>
                  <a:pt x="403497" y="509452"/>
                  <a:pt x="574765" y="1043577"/>
                  <a:pt x="696685" y="940526"/>
                </a:cubicBezTo>
                <a:cubicBezTo>
                  <a:pt x="818605" y="837475"/>
                  <a:pt x="918754" y="418737"/>
                  <a:pt x="1018903" y="0"/>
                </a:cubicBezTo>
              </a:path>
            </a:pathLst>
          </a:cu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951042" y="4439045"/>
            <a:ext cx="641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omic Sans MS" panose="030F0702030302020204" pitchFamily="66" charset="0"/>
              </a:rPr>
              <a:t>(2,4)</a:t>
            </a:r>
            <a:endParaRPr lang="en-GB" sz="16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662440" y="5221586"/>
            <a:ext cx="6094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omic Sans MS" panose="030F0702030302020204" pitchFamily="66" charset="0"/>
              </a:rPr>
              <a:t>(4,1)</a:t>
            </a:r>
            <a:endParaRPr lang="en-GB" sz="16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52" name="Group 64">
            <a:extLst>
              <a:ext uri="{FF2B5EF4-FFF2-40B4-BE49-F238E27FC236}">
                <a16:creationId xmlns:a16="http://schemas.microsoft.com/office/drawing/2014/main" id="{523AF932-E80B-4C2F-A485-442923F92693}"/>
              </a:ext>
            </a:extLst>
          </p:cNvPr>
          <p:cNvGrpSpPr/>
          <p:nvPr/>
        </p:nvGrpSpPr>
        <p:grpSpPr>
          <a:xfrm>
            <a:off x="6455798" y="4678459"/>
            <a:ext cx="152400" cy="152400"/>
            <a:chOff x="1066800" y="762000"/>
            <a:chExt cx="152400" cy="152400"/>
          </a:xfrm>
        </p:grpSpPr>
        <p:cxnSp>
          <p:nvCxnSpPr>
            <p:cNvPr id="53" name="Straight Connector 65">
              <a:extLst>
                <a:ext uri="{FF2B5EF4-FFF2-40B4-BE49-F238E27FC236}">
                  <a16:creationId xmlns:a16="http://schemas.microsoft.com/office/drawing/2014/main" id="{81DF7B37-8C8E-4FBF-BA81-6EA2CCF3D534}"/>
                </a:ext>
              </a:extLst>
            </p:cNvPr>
            <p:cNvCxnSpPr/>
            <p:nvPr/>
          </p:nvCxnSpPr>
          <p:spPr>
            <a:xfrm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66">
              <a:extLst>
                <a:ext uri="{FF2B5EF4-FFF2-40B4-BE49-F238E27FC236}">
                  <a16:creationId xmlns:a16="http://schemas.microsoft.com/office/drawing/2014/main" id="{B71A346A-E9B3-4AC5-B0AB-87C61F0FBCFB}"/>
                </a:ext>
              </a:extLst>
            </p:cNvPr>
            <p:cNvCxnSpPr/>
            <p:nvPr/>
          </p:nvCxnSpPr>
          <p:spPr>
            <a:xfrm flipH="1"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64">
            <a:extLst>
              <a:ext uri="{FF2B5EF4-FFF2-40B4-BE49-F238E27FC236}">
                <a16:creationId xmlns:a16="http://schemas.microsoft.com/office/drawing/2014/main" id="{523AF932-E80B-4C2F-A485-442923F92693}"/>
              </a:ext>
            </a:extLst>
          </p:cNvPr>
          <p:cNvGrpSpPr/>
          <p:nvPr/>
        </p:nvGrpSpPr>
        <p:grpSpPr>
          <a:xfrm>
            <a:off x="7625157" y="5120105"/>
            <a:ext cx="152400" cy="152400"/>
            <a:chOff x="1066800" y="762000"/>
            <a:chExt cx="152400" cy="152400"/>
          </a:xfrm>
        </p:grpSpPr>
        <p:cxnSp>
          <p:nvCxnSpPr>
            <p:cNvPr id="56" name="Straight Connector 65">
              <a:extLst>
                <a:ext uri="{FF2B5EF4-FFF2-40B4-BE49-F238E27FC236}">
                  <a16:creationId xmlns:a16="http://schemas.microsoft.com/office/drawing/2014/main" id="{81DF7B37-8C8E-4FBF-BA81-6EA2CCF3D534}"/>
                </a:ext>
              </a:extLst>
            </p:cNvPr>
            <p:cNvCxnSpPr/>
            <p:nvPr/>
          </p:nvCxnSpPr>
          <p:spPr>
            <a:xfrm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66">
              <a:extLst>
                <a:ext uri="{FF2B5EF4-FFF2-40B4-BE49-F238E27FC236}">
                  <a16:creationId xmlns:a16="http://schemas.microsoft.com/office/drawing/2014/main" id="{B71A346A-E9B3-4AC5-B0AB-87C61F0FBCFB}"/>
                </a:ext>
              </a:extLst>
            </p:cNvPr>
            <p:cNvCxnSpPr/>
            <p:nvPr/>
          </p:nvCxnSpPr>
          <p:spPr>
            <a:xfrm flipH="1"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8242524" y="3656226"/>
                <a:ext cx="100784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US" sz="160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2524" y="3656226"/>
                <a:ext cx="1007840" cy="338554"/>
              </a:xfrm>
              <a:prstGeom prst="rect">
                <a:avLst/>
              </a:prstGeom>
              <a:blipFill>
                <a:blip r:embed="rId5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/>
          <p:cNvSpPr txBox="1"/>
          <p:nvPr/>
        </p:nvSpPr>
        <p:spPr>
          <a:xfrm>
            <a:off x="4941392" y="5728243"/>
            <a:ext cx="6094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omic Sans MS" panose="030F0702030302020204" pitchFamily="66" charset="0"/>
              </a:rPr>
              <a:t>(1,0)</a:t>
            </a:r>
            <a:endParaRPr lang="en-GB" sz="16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60" name="Group 64">
            <a:extLst>
              <a:ext uri="{FF2B5EF4-FFF2-40B4-BE49-F238E27FC236}">
                <a16:creationId xmlns:a16="http://schemas.microsoft.com/office/drawing/2014/main" id="{523AF932-E80B-4C2F-A485-442923F92693}"/>
              </a:ext>
            </a:extLst>
          </p:cNvPr>
          <p:cNvGrpSpPr/>
          <p:nvPr/>
        </p:nvGrpSpPr>
        <p:grpSpPr>
          <a:xfrm>
            <a:off x="5546492" y="5658427"/>
            <a:ext cx="152400" cy="152400"/>
            <a:chOff x="1066800" y="762000"/>
            <a:chExt cx="152400" cy="152400"/>
          </a:xfrm>
        </p:grpSpPr>
        <p:cxnSp>
          <p:nvCxnSpPr>
            <p:cNvPr id="61" name="Straight Connector 65">
              <a:extLst>
                <a:ext uri="{FF2B5EF4-FFF2-40B4-BE49-F238E27FC236}">
                  <a16:creationId xmlns:a16="http://schemas.microsoft.com/office/drawing/2014/main" id="{81DF7B37-8C8E-4FBF-BA81-6EA2CCF3D534}"/>
                </a:ext>
              </a:extLst>
            </p:cNvPr>
            <p:cNvCxnSpPr/>
            <p:nvPr/>
          </p:nvCxnSpPr>
          <p:spPr>
            <a:xfrm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6">
              <a:extLst>
                <a:ext uri="{FF2B5EF4-FFF2-40B4-BE49-F238E27FC236}">
                  <a16:creationId xmlns:a16="http://schemas.microsoft.com/office/drawing/2014/main" id="{B71A346A-E9B3-4AC5-B0AB-87C61F0FBCFB}"/>
                </a:ext>
              </a:extLst>
            </p:cNvPr>
            <p:cNvCxnSpPr/>
            <p:nvPr/>
          </p:nvCxnSpPr>
          <p:spPr>
            <a:xfrm flipH="1"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551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/>
      <p:bldP spid="51" grpId="0"/>
      <p:bldP spid="58" grpId="0"/>
      <p:bldP spid="5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Graphs and Transformations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789933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can apply transformations to unfamiliar functions by considering how specific points and features will be affected.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diagram to the right shows a sketch of the curve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which passes through the origin. The points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(1,4)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(3,1)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also lie on the curve.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c) Sketch the graph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Graph translates four units down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y coordinates decrease by 4</a:t>
                </a:r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789933" cy="4776787"/>
              </a:xfrm>
              <a:blipFill>
                <a:blip r:embed="rId2"/>
                <a:stretch>
                  <a:fillRect l="-804" t="-766" r="-25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4G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2" descr="https://upload.wikimedia.org/wikipedia/en/8/80/ST_diagram_of_N2_01.jpg">
            <a:extLst>
              <a:ext uri="{FF2B5EF4-FFF2-40B4-BE49-F238E27FC236}">
                <a16:creationId xmlns:a16="http://schemas.microsoft.com/office/drawing/2014/main" id="{9ACEA477-F444-4EC7-B4BE-2344A72AD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794" y="25003"/>
            <a:ext cx="1067494" cy="80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グループ化 7">
            <a:extLst>
              <a:ext uri="{FF2B5EF4-FFF2-40B4-BE49-F238E27FC236}">
                <a16:creationId xmlns:a16="http://schemas.microsoft.com/office/drawing/2014/main" id="{F0F99ED2-D82E-4A3B-A02F-1FF950EEE278}"/>
              </a:ext>
            </a:extLst>
          </p:cNvPr>
          <p:cNvGrpSpPr/>
          <p:nvPr/>
        </p:nvGrpSpPr>
        <p:grpSpPr>
          <a:xfrm>
            <a:off x="4056291" y="1092640"/>
            <a:ext cx="5051749" cy="2431547"/>
            <a:chOff x="4139336" y="2295820"/>
            <a:chExt cx="2376412" cy="1185216"/>
          </a:xfrm>
        </p:grpSpPr>
        <p:cxnSp>
          <p:nvCxnSpPr>
            <p:cNvPr id="7" name="直線矢印コネクタ 8">
              <a:extLst>
                <a:ext uri="{FF2B5EF4-FFF2-40B4-BE49-F238E27FC236}">
                  <a16:creationId xmlns:a16="http://schemas.microsoft.com/office/drawing/2014/main" id="{D6B102AE-D1E6-455F-BB11-2B1159EB4D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79084" y="2408579"/>
              <a:ext cx="0" cy="1032749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FFB6832-939E-4392-ACE0-865D4138DFE6}"/>
                </a:ext>
              </a:extLst>
            </p:cNvPr>
            <p:cNvSpPr txBox="1"/>
            <p:nvPr/>
          </p:nvSpPr>
          <p:spPr>
            <a:xfrm>
              <a:off x="4463105" y="2295820"/>
              <a:ext cx="2776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omic Sans MS" panose="030F0702030302020204" pitchFamily="66" charset="0"/>
                </a:rPr>
                <a:t>y</a:t>
              </a:r>
              <a:endParaRPr lang="en-GB" sz="1400" dirty="0">
                <a:latin typeface="Comic Sans MS" panose="030F0702030302020204" pitchFamily="66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21EE324-C6FA-439A-B4BE-0BC1D0564CD3}"/>
                </a:ext>
              </a:extLst>
            </p:cNvPr>
            <p:cNvSpPr txBox="1"/>
            <p:nvPr/>
          </p:nvSpPr>
          <p:spPr>
            <a:xfrm>
              <a:off x="6225284" y="3173259"/>
              <a:ext cx="2904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omic Sans MS" panose="030F0702030302020204" pitchFamily="66" charset="0"/>
                </a:rPr>
                <a:t>x</a:t>
              </a:r>
              <a:endParaRPr lang="en-GB" sz="1400" dirty="0">
                <a:latin typeface="Comic Sans MS" panose="030F0702030302020204" pitchFamily="66" charset="0"/>
              </a:endParaRPr>
            </a:p>
          </p:txBody>
        </p:sp>
        <p:cxnSp>
          <p:nvCxnSpPr>
            <p:cNvPr id="10" name="直線矢印コネクタ 11">
              <a:extLst>
                <a:ext uri="{FF2B5EF4-FFF2-40B4-BE49-F238E27FC236}">
                  <a16:creationId xmlns:a16="http://schemas.microsoft.com/office/drawing/2014/main" id="{ACF6CCCF-F99B-4B83-A369-84F9D90404FF}"/>
                </a:ext>
              </a:extLst>
            </p:cNvPr>
            <p:cNvCxnSpPr>
              <a:cxnSpLocks/>
            </p:cNvCxnSpPr>
            <p:nvPr/>
          </p:nvCxnSpPr>
          <p:spPr>
            <a:xfrm>
              <a:off x="4139336" y="3262155"/>
              <a:ext cx="2096963" cy="0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Freeform 14"/>
          <p:cNvSpPr/>
          <p:nvPr/>
        </p:nvSpPr>
        <p:spPr>
          <a:xfrm>
            <a:off x="4868039" y="1340685"/>
            <a:ext cx="3383824" cy="2000990"/>
          </a:xfrm>
          <a:custGeom>
            <a:avLst/>
            <a:gdLst>
              <a:gd name="connsiteX0" fmla="*/ 0 w 1018903"/>
              <a:gd name="connsiteY0" fmla="*/ 1593669 h 1593669"/>
              <a:gd name="connsiteX1" fmla="*/ 287383 w 1018903"/>
              <a:gd name="connsiteY1" fmla="*/ 618309 h 1593669"/>
              <a:gd name="connsiteX2" fmla="*/ 696685 w 1018903"/>
              <a:gd name="connsiteY2" fmla="*/ 940526 h 1593669"/>
              <a:gd name="connsiteX3" fmla="*/ 1018903 w 1018903"/>
              <a:gd name="connsiteY3" fmla="*/ 0 h 1593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8903" h="1593669">
                <a:moveTo>
                  <a:pt x="0" y="1593669"/>
                </a:moveTo>
                <a:cubicBezTo>
                  <a:pt x="85634" y="1160417"/>
                  <a:pt x="171269" y="727166"/>
                  <a:pt x="287383" y="618309"/>
                </a:cubicBezTo>
                <a:cubicBezTo>
                  <a:pt x="403497" y="509452"/>
                  <a:pt x="574765" y="1043577"/>
                  <a:pt x="696685" y="940526"/>
                </a:cubicBezTo>
                <a:cubicBezTo>
                  <a:pt x="818605" y="837475"/>
                  <a:pt x="918754" y="418737"/>
                  <a:pt x="1018903" y="0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5507302" y="1724045"/>
            <a:ext cx="6094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(1,4)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74127" y="2554211"/>
            <a:ext cx="6094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(3,1)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8" name="Group 64">
            <a:extLst>
              <a:ext uri="{FF2B5EF4-FFF2-40B4-BE49-F238E27FC236}">
                <a16:creationId xmlns:a16="http://schemas.microsoft.com/office/drawing/2014/main" id="{523AF932-E80B-4C2F-A485-442923F92693}"/>
              </a:ext>
            </a:extLst>
          </p:cNvPr>
          <p:cNvGrpSpPr/>
          <p:nvPr/>
        </p:nvGrpSpPr>
        <p:grpSpPr>
          <a:xfrm>
            <a:off x="5812033" y="2011084"/>
            <a:ext cx="152400" cy="152400"/>
            <a:chOff x="1066800" y="762000"/>
            <a:chExt cx="152400" cy="152400"/>
          </a:xfrm>
        </p:grpSpPr>
        <p:cxnSp>
          <p:nvCxnSpPr>
            <p:cNvPr id="19" name="Straight Connector 65">
              <a:extLst>
                <a:ext uri="{FF2B5EF4-FFF2-40B4-BE49-F238E27FC236}">
                  <a16:creationId xmlns:a16="http://schemas.microsoft.com/office/drawing/2014/main" id="{81DF7B37-8C8E-4FBF-BA81-6EA2CCF3D534}"/>
                </a:ext>
              </a:extLst>
            </p:cNvPr>
            <p:cNvCxnSpPr/>
            <p:nvPr/>
          </p:nvCxnSpPr>
          <p:spPr>
            <a:xfrm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66">
              <a:extLst>
                <a:ext uri="{FF2B5EF4-FFF2-40B4-BE49-F238E27FC236}">
                  <a16:creationId xmlns:a16="http://schemas.microsoft.com/office/drawing/2014/main" id="{B71A346A-E9B3-4AC5-B0AB-87C61F0FBCFB}"/>
                </a:ext>
              </a:extLst>
            </p:cNvPr>
            <p:cNvCxnSpPr/>
            <p:nvPr/>
          </p:nvCxnSpPr>
          <p:spPr>
            <a:xfrm flipH="1"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64">
            <a:extLst>
              <a:ext uri="{FF2B5EF4-FFF2-40B4-BE49-F238E27FC236}">
                <a16:creationId xmlns:a16="http://schemas.microsoft.com/office/drawing/2014/main" id="{523AF932-E80B-4C2F-A485-442923F92693}"/>
              </a:ext>
            </a:extLst>
          </p:cNvPr>
          <p:cNvGrpSpPr/>
          <p:nvPr/>
        </p:nvGrpSpPr>
        <p:grpSpPr>
          <a:xfrm>
            <a:off x="7002658" y="2463363"/>
            <a:ext cx="152400" cy="152400"/>
            <a:chOff x="1066800" y="762000"/>
            <a:chExt cx="152400" cy="152400"/>
          </a:xfrm>
        </p:grpSpPr>
        <p:cxnSp>
          <p:nvCxnSpPr>
            <p:cNvPr id="22" name="Straight Connector 65">
              <a:extLst>
                <a:ext uri="{FF2B5EF4-FFF2-40B4-BE49-F238E27FC236}">
                  <a16:creationId xmlns:a16="http://schemas.microsoft.com/office/drawing/2014/main" id="{81DF7B37-8C8E-4FBF-BA81-6EA2CCF3D534}"/>
                </a:ext>
              </a:extLst>
            </p:cNvPr>
            <p:cNvCxnSpPr/>
            <p:nvPr/>
          </p:nvCxnSpPr>
          <p:spPr>
            <a:xfrm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66">
              <a:extLst>
                <a:ext uri="{FF2B5EF4-FFF2-40B4-BE49-F238E27FC236}">
                  <a16:creationId xmlns:a16="http://schemas.microsoft.com/office/drawing/2014/main" id="{B71A346A-E9B3-4AC5-B0AB-87C61F0FBCFB}"/>
                </a:ext>
              </a:extLst>
            </p:cNvPr>
            <p:cNvCxnSpPr/>
            <p:nvPr/>
          </p:nvCxnSpPr>
          <p:spPr>
            <a:xfrm flipH="1"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988514" y="1013132"/>
                <a:ext cx="64896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8514" y="1013132"/>
                <a:ext cx="648960" cy="338554"/>
              </a:xfrm>
              <a:prstGeom prst="rect">
                <a:avLst/>
              </a:prstGeom>
              <a:blipFill>
                <a:blip r:embed="rId4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グループ化 7">
            <a:extLst>
              <a:ext uri="{FF2B5EF4-FFF2-40B4-BE49-F238E27FC236}">
                <a16:creationId xmlns:a16="http://schemas.microsoft.com/office/drawing/2014/main" id="{F0F99ED2-D82E-4A3B-A02F-1FF950EEE278}"/>
              </a:ext>
            </a:extLst>
          </p:cNvPr>
          <p:cNvGrpSpPr/>
          <p:nvPr/>
        </p:nvGrpSpPr>
        <p:grpSpPr>
          <a:xfrm>
            <a:off x="4045291" y="3410064"/>
            <a:ext cx="5051749" cy="2431568"/>
            <a:chOff x="4139336" y="2295810"/>
            <a:chExt cx="2376412" cy="1185226"/>
          </a:xfrm>
        </p:grpSpPr>
        <p:cxnSp>
          <p:nvCxnSpPr>
            <p:cNvPr id="45" name="直線矢印コネクタ 8">
              <a:extLst>
                <a:ext uri="{FF2B5EF4-FFF2-40B4-BE49-F238E27FC236}">
                  <a16:creationId xmlns:a16="http://schemas.microsoft.com/office/drawing/2014/main" id="{D6B102AE-D1E6-455F-BB11-2B1159EB4D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79084" y="2408579"/>
              <a:ext cx="0" cy="1032749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FFB6832-939E-4392-ACE0-865D4138DFE6}"/>
                </a:ext>
              </a:extLst>
            </p:cNvPr>
            <p:cNvSpPr txBox="1"/>
            <p:nvPr/>
          </p:nvSpPr>
          <p:spPr>
            <a:xfrm>
              <a:off x="4463105" y="2295810"/>
              <a:ext cx="2776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omic Sans MS" panose="030F0702030302020204" pitchFamily="66" charset="0"/>
                </a:rPr>
                <a:t>y</a:t>
              </a:r>
              <a:endParaRPr lang="en-GB" sz="1400" dirty="0">
                <a:latin typeface="Comic Sans MS" panose="030F0702030302020204" pitchFamily="66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21EE324-C6FA-439A-B4BE-0BC1D0564CD3}"/>
                </a:ext>
              </a:extLst>
            </p:cNvPr>
            <p:cNvSpPr txBox="1"/>
            <p:nvPr/>
          </p:nvSpPr>
          <p:spPr>
            <a:xfrm>
              <a:off x="6225284" y="3173259"/>
              <a:ext cx="2904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omic Sans MS" panose="030F0702030302020204" pitchFamily="66" charset="0"/>
                </a:rPr>
                <a:t>x</a:t>
              </a:r>
              <a:endParaRPr lang="en-GB" sz="1400" dirty="0">
                <a:latin typeface="Comic Sans MS" panose="030F0702030302020204" pitchFamily="66" charset="0"/>
              </a:endParaRPr>
            </a:p>
          </p:txBody>
        </p:sp>
        <p:cxnSp>
          <p:nvCxnSpPr>
            <p:cNvPr id="48" name="直線矢印コネクタ 11">
              <a:extLst>
                <a:ext uri="{FF2B5EF4-FFF2-40B4-BE49-F238E27FC236}">
                  <a16:creationId xmlns:a16="http://schemas.microsoft.com/office/drawing/2014/main" id="{ACF6CCCF-F99B-4B83-A369-84F9D90404FF}"/>
                </a:ext>
              </a:extLst>
            </p:cNvPr>
            <p:cNvCxnSpPr>
              <a:cxnSpLocks/>
            </p:cNvCxnSpPr>
            <p:nvPr/>
          </p:nvCxnSpPr>
          <p:spPr>
            <a:xfrm>
              <a:off x="4139336" y="3262155"/>
              <a:ext cx="2096963" cy="0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Freeform 48"/>
          <p:cNvSpPr/>
          <p:nvPr/>
        </p:nvSpPr>
        <p:spPr>
          <a:xfrm>
            <a:off x="4805625" y="4639810"/>
            <a:ext cx="3383824" cy="2000990"/>
          </a:xfrm>
          <a:custGeom>
            <a:avLst/>
            <a:gdLst>
              <a:gd name="connsiteX0" fmla="*/ 0 w 1018903"/>
              <a:gd name="connsiteY0" fmla="*/ 1593669 h 1593669"/>
              <a:gd name="connsiteX1" fmla="*/ 287383 w 1018903"/>
              <a:gd name="connsiteY1" fmla="*/ 618309 h 1593669"/>
              <a:gd name="connsiteX2" fmla="*/ 696685 w 1018903"/>
              <a:gd name="connsiteY2" fmla="*/ 940526 h 1593669"/>
              <a:gd name="connsiteX3" fmla="*/ 1018903 w 1018903"/>
              <a:gd name="connsiteY3" fmla="*/ 0 h 1593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8903" h="1593669">
                <a:moveTo>
                  <a:pt x="0" y="1593669"/>
                </a:moveTo>
                <a:cubicBezTo>
                  <a:pt x="85634" y="1160417"/>
                  <a:pt x="171269" y="727166"/>
                  <a:pt x="287383" y="618309"/>
                </a:cubicBezTo>
                <a:cubicBezTo>
                  <a:pt x="403497" y="509452"/>
                  <a:pt x="574765" y="1043577"/>
                  <a:pt x="696685" y="940526"/>
                </a:cubicBezTo>
                <a:cubicBezTo>
                  <a:pt x="818605" y="837475"/>
                  <a:pt x="918754" y="418737"/>
                  <a:pt x="1018903" y="0"/>
                </a:cubicBezTo>
              </a:path>
            </a:pathLst>
          </a:cu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825688" y="5013189"/>
            <a:ext cx="6094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omic Sans MS" panose="030F0702030302020204" pitchFamily="66" charset="0"/>
              </a:rPr>
              <a:t>(1,0)</a:t>
            </a:r>
            <a:endParaRPr lang="en-GB" sz="16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977527" y="5863969"/>
            <a:ext cx="7264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omic Sans MS" panose="030F0702030302020204" pitchFamily="66" charset="0"/>
              </a:rPr>
              <a:t>(3,-3)</a:t>
            </a:r>
            <a:endParaRPr lang="en-GB" sz="16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52" name="Group 64">
            <a:extLst>
              <a:ext uri="{FF2B5EF4-FFF2-40B4-BE49-F238E27FC236}">
                <a16:creationId xmlns:a16="http://schemas.microsoft.com/office/drawing/2014/main" id="{523AF932-E80B-4C2F-A485-442923F92693}"/>
              </a:ext>
            </a:extLst>
          </p:cNvPr>
          <p:cNvGrpSpPr/>
          <p:nvPr/>
        </p:nvGrpSpPr>
        <p:grpSpPr>
          <a:xfrm>
            <a:off x="5770885" y="5320842"/>
            <a:ext cx="152400" cy="152400"/>
            <a:chOff x="1066800" y="762000"/>
            <a:chExt cx="152400" cy="152400"/>
          </a:xfrm>
        </p:grpSpPr>
        <p:cxnSp>
          <p:nvCxnSpPr>
            <p:cNvPr id="53" name="Straight Connector 65">
              <a:extLst>
                <a:ext uri="{FF2B5EF4-FFF2-40B4-BE49-F238E27FC236}">
                  <a16:creationId xmlns:a16="http://schemas.microsoft.com/office/drawing/2014/main" id="{81DF7B37-8C8E-4FBF-BA81-6EA2CCF3D534}"/>
                </a:ext>
              </a:extLst>
            </p:cNvPr>
            <p:cNvCxnSpPr/>
            <p:nvPr/>
          </p:nvCxnSpPr>
          <p:spPr>
            <a:xfrm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66">
              <a:extLst>
                <a:ext uri="{FF2B5EF4-FFF2-40B4-BE49-F238E27FC236}">
                  <a16:creationId xmlns:a16="http://schemas.microsoft.com/office/drawing/2014/main" id="{B71A346A-E9B3-4AC5-B0AB-87C61F0FBCFB}"/>
                </a:ext>
              </a:extLst>
            </p:cNvPr>
            <p:cNvCxnSpPr/>
            <p:nvPr/>
          </p:nvCxnSpPr>
          <p:spPr>
            <a:xfrm flipH="1"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64">
            <a:extLst>
              <a:ext uri="{FF2B5EF4-FFF2-40B4-BE49-F238E27FC236}">
                <a16:creationId xmlns:a16="http://schemas.microsoft.com/office/drawing/2014/main" id="{523AF932-E80B-4C2F-A485-442923F92693}"/>
              </a:ext>
            </a:extLst>
          </p:cNvPr>
          <p:cNvGrpSpPr/>
          <p:nvPr/>
        </p:nvGrpSpPr>
        <p:grpSpPr>
          <a:xfrm>
            <a:off x="6940244" y="5762488"/>
            <a:ext cx="152400" cy="152400"/>
            <a:chOff x="1066800" y="762000"/>
            <a:chExt cx="152400" cy="152400"/>
          </a:xfrm>
        </p:grpSpPr>
        <p:cxnSp>
          <p:nvCxnSpPr>
            <p:cNvPr id="56" name="Straight Connector 65">
              <a:extLst>
                <a:ext uri="{FF2B5EF4-FFF2-40B4-BE49-F238E27FC236}">
                  <a16:creationId xmlns:a16="http://schemas.microsoft.com/office/drawing/2014/main" id="{81DF7B37-8C8E-4FBF-BA81-6EA2CCF3D534}"/>
                </a:ext>
              </a:extLst>
            </p:cNvPr>
            <p:cNvCxnSpPr/>
            <p:nvPr/>
          </p:nvCxnSpPr>
          <p:spPr>
            <a:xfrm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66">
              <a:extLst>
                <a:ext uri="{FF2B5EF4-FFF2-40B4-BE49-F238E27FC236}">
                  <a16:creationId xmlns:a16="http://schemas.microsoft.com/office/drawing/2014/main" id="{B71A346A-E9B3-4AC5-B0AB-87C61F0FBCFB}"/>
                </a:ext>
              </a:extLst>
            </p:cNvPr>
            <p:cNvCxnSpPr/>
            <p:nvPr/>
          </p:nvCxnSpPr>
          <p:spPr>
            <a:xfrm flipH="1"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7926100" y="4312257"/>
                <a:ext cx="100822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GB" sz="16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6100" y="4312257"/>
                <a:ext cx="1008225" cy="338554"/>
              </a:xfrm>
              <a:prstGeom prst="rect">
                <a:avLst/>
              </a:prstGeom>
              <a:blipFill>
                <a:blip r:embed="rId5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/>
          <p:cNvSpPr txBox="1"/>
          <p:nvPr/>
        </p:nvSpPr>
        <p:spPr>
          <a:xfrm>
            <a:off x="4160944" y="6343331"/>
            <a:ext cx="7264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omic Sans MS" panose="030F0702030302020204" pitchFamily="66" charset="0"/>
              </a:rPr>
              <a:t>(0,-4)</a:t>
            </a:r>
            <a:endParaRPr lang="en-GB" sz="16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60" name="Group 64">
            <a:extLst>
              <a:ext uri="{FF2B5EF4-FFF2-40B4-BE49-F238E27FC236}">
                <a16:creationId xmlns:a16="http://schemas.microsoft.com/office/drawing/2014/main" id="{523AF932-E80B-4C2F-A485-442923F92693}"/>
              </a:ext>
            </a:extLst>
          </p:cNvPr>
          <p:cNvGrpSpPr/>
          <p:nvPr/>
        </p:nvGrpSpPr>
        <p:grpSpPr>
          <a:xfrm>
            <a:off x="4861579" y="6300810"/>
            <a:ext cx="152400" cy="152400"/>
            <a:chOff x="1066800" y="762000"/>
            <a:chExt cx="152400" cy="152400"/>
          </a:xfrm>
        </p:grpSpPr>
        <p:cxnSp>
          <p:nvCxnSpPr>
            <p:cNvPr id="61" name="Straight Connector 65">
              <a:extLst>
                <a:ext uri="{FF2B5EF4-FFF2-40B4-BE49-F238E27FC236}">
                  <a16:creationId xmlns:a16="http://schemas.microsoft.com/office/drawing/2014/main" id="{81DF7B37-8C8E-4FBF-BA81-6EA2CCF3D534}"/>
                </a:ext>
              </a:extLst>
            </p:cNvPr>
            <p:cNvCxnSpPr/>
            <p:nvPr/>
          </p:nvCxnSpPr>
          <p:spPr>
            <a:xfrm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6">
              <a:extLst>
                <a:ext uri="{FF2B5EF4-FFF2-40B4-BE49-F238E27FC236}">
                  <a16:creationId xmlns:a16="http://schemas.microsoft.com/office/drawing/2014/main" id="{B71A346A-E9B3-4AC5-B0AB-87C61F0FBCFB}"/>
                </a:ext>
              </a:extLst>
            </p:cNvPr>
            <p:cNvCxnSpPr/>
            <p:nvPr/>
          </p:nvCxnSpPr>
          <p:spPr>
            <a:xfrm flipH="1"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7365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/>
      <p:bldP spid="51" grpId="0"/>
      <p:bldP spid="58" grpId="0"/>
      <p:bldP spid="5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Graphs and Transformations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789933" cy="506886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can apply transformations to unfamiliar functions by considering how specific points and features will be affected.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diagram to the right shows a sketch of the curve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which passes through the origin. The points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(1,4)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(3,1)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also lie on the curve.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d) Sketch the graph of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Therefore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Graph ‘stretched’ vertically by ½ 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y coordinates halve</a:t>
                </a:r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789933" cy="5068864"/>
              </a:xfrm>
              <a:blipFill>
                <a:blip r:embed="rId2"/>
                <a:stretch>
                  <a:fillRect l="-804" t="-722" r="-25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4G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2" descr="https://upload.wikimedia.org/wikipedia/en/8/80/ST_diagram_of_N2_01.jpg">
            <a:extLst>
              <a:ext uri="{FF2B5EF4-FFF2-40B4-BE49-F238E27FC236}">
                <a16:creationId xmlns:a16="http://schemas.microsoft.com/office/drawing/2014/main" id="{9ACEA477-F444-4EC7-B4BE-2344A72AD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794" y="25003"/>
            <a:ext cx="1067494" cy="80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グループ化 7">
            <a:extLst>
              <a:ext uri="{FF2B5EF4-FFF2-40B4-BE49-F238E27FC236}">
                <a16:creationId xmlns:a16="http://schemas.microsoft.com/office/drawing/2014/main" id="{F0F99ED2-D82E-4A3B-A02F-1FF950EEE278}"/>
              </a:ext>
            </a:extLst>
          </p:cNvPr>
          <p:cNvGrpSpPr/>
          <p:nvPr/>
        </p:nvGrpSpPr>
        <p:grpSpPr>
          <a:xfrm>
            <a:off x="4056291" y="1092640"/>
            <a:ext cx="5051749" cy="2431547"/>
            <a:chOff x="4139336" y="2295820"/>
            <a:chExt cx="2376412" cy="1185216"/>
          </a:xfrm>
        </p:grpSpPr>
        <p:cxnSp>
          <p:nvCxnSpPr>
            <p:cNvPr id="7" name="直線矢印コネクタ 8">
              <a:extLst>
                <a:ext uri="{FF2B5EF4-FFF2-40B4-BE49-F238E27FC236}">
                  <a16:creationId xmlns:a16="http://schemas.microsoft.com/office/drawing/2014/main" id="{D6B102AE-D1E6-455F-BB11-2B1159EB4D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79084" y="2408579"/>
              <a:ext cx="0" cy="1032749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FFB6832-939E-4392-ACE0-865D4138DFE6}"/>
                </a:ext>
              </a:extLst>
            </p:cNvPr>
            <p:cNvSpPr txBox="1"/>
            <p:nvPr/>
          </p:nvSpPr>
          <p:spPr>
            <a:xfrm>
              <a:off x="4463105" y="2295820"/>
              <a:ext cx="2776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omic Sans MS" panose="030F0702030302020204" pitchFamily="66" charset="0"/>
                </a:rPr>
                <a:t>y</a:t>
              </a:r>
              <a:endParaRPr lang="en-GB" sz="1400" dirty="0">
                <a:latin typeface="Comic Sans MS" panose="030F0702030302020204" pitchFamily="66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21EE324-C6FA-439A-B4BE-0BC1D0564CD3}"/>
                </a:ext>
              </a:extLst>
            </p:cNvPr>
            <p:cNvSpPr txBox="1"/>
            <p:nvPr/>
          </p:nvSpPr>
          <p:spPr>
            <a:xfrm>
              <a:off x="6225284" y="3173259"/>
              <a:ext cx="2904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omic Sans MS" panose="030F0702030302020204" pitchFamily="66" charset="0"/>
                </a:rPr>
                <a:t>x</a:t>
              </a:r>
              <a:endParaRPr lang="en-GB" sz="1400" dirty="0">
                <a:latin typeface="Comic Sans MS" panose="030F0702030302020204" pitchFamily="66" charset="0"/>
              </a:endParaRPr>
            </a:p>
          </p:txBody>
        </p:sp>
        <p:cxnSp>
          <p:nvCxnSpPr>
            <p:cNvPr id="10" name="直線矢印コネクタ 11">
              <a:extLst>
                <a:ext uri="{FF2B5EF4-FFF2-40B4-BE49-F238E27FC236}">
                  <a16:creationId xmlns:a16="http://schemas.microsoft.com/office/drawing/2014/main" id="{ACF6CCCF-F99B-4B83-A369-84F9D90404FF}"/>
                </a:ext>
              </a:extLst>
            </p:cNvPr>
            <p:cNvCxnSpPr>
              <a:cxnSpLocks/>
            </p:cNvCxnSpPr>
            <p:nvPr/>
          </p:nvCxnSpPr>
          <p:spPr>
            <a:xfrm>
              <a:off x="4139336" y="3262155"/>
              <a:ext cx="2096963" cy="0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Freeform 14"/>
          <p:cNvSpPr/>
          <p:nvPr/>
        </p:nvSpPr>
        <p:spPr>
          <a:xfrm>
            <a:off x="4868039" y="1340685"/>
            <a:ext cx="3383824" cy="2000990"/>
          </a:xfrm>
          <a:custGeom>
            <a:avLst/>
            <a:gdLst>
              <a:gd name="connsiteX0" fmla="*/ 0 w 1018903"/>
              <a:gd name="connsiteY0" fmla="*/ 1593669 h 1593669"/>
              <a:gd name="connsiteX1" fmla="*/ 287383 w 1018903"/>
              <a:gd name="connsiteY1" fmla="*/ 618309 h 1593669"/>
              <a:gd name="connsiteX2" fmla="*/ 696685 w 1018903"/>
              <a:gd name="connsiteY2" fmla="*/ 940526 h 1593669"/>
              <a:gd name="connsiteX3" fmla="*/ 1018903 w 1018903"/>
              <a:gd name="connsiteY3" fmla="*/ 0 h 1593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8903" h="1593669">
                <a:moveTo>
                  <a:pt x="0" y="1593669"/>
                </a:moveTo>
                <a:cubicBezTo>
                  <a:pt x="85634" y="1160417"/>
                  <a:pt x="171269" y="727166"/>
                  <a:pt x="287383" y="618309"/>
                </a:cubicBezTo>
                <a:cubicBezTo>
                  <a:pt x="403497" y="509452"/>
                  <a:pt x="574765" y="1043577"/>
                  <a:pt x="696685" y="940526"/>
                </a:cubicBezTo>
                <a:cubicBezTo>
                  <a:pt x="818605" y="837475"/>
                  <a:pt x="918754" y="418737"/>
                  <a:pt x="1018903" y="0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5507302" y="1724045"/>
            <a:ext cx="6094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(1,4)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74127" y="2554211"/>
            <a:ext cx="6094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(3,1)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8" name="Group 64">
            <a:extLst>
              <a:ext uri="{FF2B5EF4-FFF2-40B4-BE49-F238E27FC236}">
                <a16:creationId xmlns:a16="http://schemas.microsoft.com/office/drawing/2014/main" id="{523AF932-E80B-4C2F-A485-442923F92693}"/>
              </a:ext>
            </a:extLst>
          </p:cNvPr>
          <p:cNvGrpSpPr/>
          <p:nvPr/>
        </p:nvGrpSpPr>
        <p:grpSpPr>
          <a:xfrm>
            <a:off x="5812033" y="2011084"/>
            <a:ext cx="152400" cy="152400"/>
            <a:chOff x="1066800" y="762000"/>
            <a:chExt cx="152400" cy="152400"/>
          </a:xfrm>
        </p:grpSpPr>
        <p:cxnSp>
          <p:nvCxnSpPr>
            <p:cNvPr id="19" name="Straight Connector 65">
              <a:extLst>
                <a:ext uri="{FF2B5EF4-FFF2-40B4-BE49-F238E27FC236}">
                  <a16:creationId xmlns:a16="http://schemas.microsoft.com/office/drawing/2014/main" id="{81DF7B37-8C8E-4FBF-BA81-6EA2CCF3D534}"/>
                </a:ext>
              </a:extLst>
            </p:cNvPr>
            <p:cNvCxnSpPr/>
            <p:nvPr/>
          </p:nvCxnSpPr>
          <p:spPr>
            <a:xfrm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66">
              <a:extLst>
                <a:ext uri="{FF2B5EF4-FFF2-40B4-BE49-F238E27FC236}">
                  <a16:creationId xmlns:a16="http://schemas.microsoft.com/office/drawing/2014/main" id="{B71A346A-E9B3-4AC5-B0AB-87C61F0FBCFB}"/>
                </a:ext>
              </a:extLst>
            </p:cNvPr>
            <p:cNvCxnSpPr/>
            <p:nvPr/>
          </p:nvCxnSpPr>
          <p:spPr>
            <a:xfrm flipH="1"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64">
            <a:extLst>
              <a:ext uri="{FF2B5EF4-FFF2-40B4-BE49-F238E27FC236}">
                <a16:creationId xmlns:a16="http://schemas.microsoft.com/office/drawing/2014/main" id="{523AF932-E80B-4C2F-A485-442923F92693}"/>
              </a:ext>
            </a:extLst>
          </p:cNvPr>
          <p:cNvGrpSpPr/>
          <p:nvPr/>
        </p:nvGrpSpPr>
        <p:grpSpPr>
          <a:xfrm>
            <a:off x="7002658" y="2463363"/>
            <a:ext cx="152400" cy="152400"/>
            <a:chOff x="1066800" y="762000"/>
            <a:chExt cx="152400" cy="152400"/>
          </a:xfrm>
        </p:grpSpPr>
        <p:cxnSp>
          <p:nvCxnSpPr>
            <p:cNvPr id="22" name="Straight Connector 65">
              <a:extLst>
                <a:ext uri="{FF2B5EF4-FFF2-40B4-BE49-F238E27FC236}">
                  <a16:creationId xmlns:a16="http://schemas.microsoft.com/office/drawing/2014/main" id="{81DF7B37-8C8E-4FBF-BA81-6EA2CCF3D534}"/>
                </a:ext>
              </a:extLst>
            </p:cNvPr>
            <p:cNvCxnSpPr/>
            <p:nvPr/>
          </p:nvCxnSpPr>
          <p:spPr>
            <a:xfrm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66">
              <a:extLst>
                <a:ext uri="{FF2B5EF4-FFF2-40B4-BE49-F238E27FC236}">
                  <a16:creationId xmlns:a16="http://schemas.microsoft.com/office/drawing/2014/main" id="{B71A346A-E9B3-4AC5-B0AB-87C61F0FBCFB}"/>
                </a:ext>
              </a:extLst>
            </p:cNvPr>
            <p:cNvCxnSpPr/>
            <p:nvPr/>
          </p:nvCxnSpPr>
          <p:spPr>
            <a:xfrm flipH="1"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988514" y="1013132"/>
                <a:ext cx="64896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8514" y="1013132"/>
                <a:ext cx="648960" cy="338554"/>
              </a:xfrm>
              <a:prstGeom prst="rect">
                <a:avLst/>
              </a:prstGeom>
              <a:blipFill>
                <a:blip r:embed="rId4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グループ化 7">
            <a:extLst>
              <a:ext uri="{FF2B5EF4-FFF2-40B4-BE49-F238E27FC236}">
                <a16:creationId xmlns:a16="http://schemas.microsoft.com/office/drawing/2014/main" id="{F0F99ED2-D82E-4A3B-A02F-1FF950EEE278}"/>
              </a:ext>
            </a:extLst>
          </p:cNvPr>
          <p:cNvGrpSpPr/>
          <p:nvPr/>
        </p:nvGrpSpPr>
        <p:grpSpPr>
          <a:xfrm>
            <a:off x="4056291" y="3735243"/>
            <a:ext cx="5051749" cy="2431568"/>
            <a:chOff x="4139336" y="2295810"/>
            <a:chExt cx="2376412" cy="1185226"/>
          </a:xfrm>
        </p:grpSpPr>
        <p:cxnSp>
          <p:nvCxnSpPr>
            <p:cNvPr id="45" name="直線矢印コネクタ 8">
              <a:extLst>
                <a:ext uri="{FF2B5EF4-FFF2-40B4-BE49-F238E27FC236}">
                  <a16:creationId xmlns:a16="http://schemas.microsoft.com/office/drawing/2014/main" id="{D6B102AE-D1E6-455F-BB11-2B1159EB4D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79084" y="2408579"/>
              <a:ext cx="0" cy="1032749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FFB6832-939E-4392-ACE0-865D4138DFE6}"/>
                </a:ext>
              </a:extLst>
            </p:cNvPr>
            <p:cNvSpPr txBox="1"/>
            <p:nvPr/>
          </p:nvSpPr>
          <p:spPr>
            <a:xfrm>
              <a:off x="4463105" y="2295810"/>
              <a:ext cx="2776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omic Sans MS" panose="030F0702030302020204" pitchFamily="66" charset="0"/>
                </a:rPr>
                <a:t>y</a:t>
              </a:r>
              <a:endParaRPr lang="en-GB" sz="1400" dirty="0">
                <a:latin typeface="Comic Sans MS" panose="030F0702030302020204" pitchFamily="66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21EE324-C6FA-439A-B4BE-0BC1D0564CD3}"/>
                </a:ext>
              </a:extLst>
            </p:cNvPr>
            <p:cNvSpPr txBox="1"/>
            <p:nvPr/>
          </p:nvSpPr>
          <p:spPr>
            <a:xfrm>
              <a:off x="6225284" y="3173259"/>
              <a:ext cx="2904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omic Sans MS" panose="030F0702030302020204" pitchFamily="66" charset="0"/>
                </a:rPr>
                <a:t>x</a:t>
              </a:r>
              <a:endParaRPr lang="en-GB" sz="1400" dirty="0">
                <a:latin typeface="Comic Sans MS" panose="030F0702030302020204" pitchFamily="66" charset="0"/>
              </a:endParaRPr>
            </a:p>
          </p:txBody>
        </p:sp>
        <p:cxnSp>
          <p:nvCxnSpPr>
            <p:cNvPr id="48" name="直線矢印コネクタ 11">
              <a:extLst>
                <a:ext uri="{FF2B5EF4-FFF2-40B4-BE49-F238E27FC236}">
                  <a16:creationId xmlns:a16="http://schemas.microsoft.com/office/drawing/2014/main" id="{ACF6CCCF-F99B-4B83-A369-84F9D90404FF}"/>
                </a:ext>
              </a:extLst>
            </p:cNvPr>
            <p:cNvCxnSpPr>
              <a:cxnSpLocks/>
            </p:cNvCxnSpPr>
            <p:nvPr/>
          </p:nvCxnSpPr>
          <p:spPr>
            <a:xfrm>
              <a:off x="4139336" y="3262155"/>
              <a:ext cx="2096963" cy="0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Freeform 48"/>
          <p:cNvSpPr/>
          <p:nvPr/>
        </p:nvSpPr>
        <p:spPr>
          <a:xfrm>
            <a:off x="4821797" y="4776716"/>
            <a:ext cx="3383824" cy="1167109"/>
          </a:xfrm>
          <a:custGeom>
            <a:avLst/>
            <a:gdLst>
              <a:gd name="connsiteX0" fmla="*/ 0 w 1018903"/>
              <a:gd name="connsiteY0" fmla="*/ 1593669 h 1593669"/>
              <a:gd name="connsiteX1" fmla="*/ 287383 w 1018903"/>
              <a:gd name="connsiteY1" fmla="*/ 618309 h 1593669"/>
              <a:gd name="connsiteX2" fmla="*/ 696685 w 1018903"/>
              <a:gd name="connsiteY2" fmla="*/ 940526 h 1593669"/>
              <a:gd name="connsiteX3" fmla="*/ 1018903 w 1018903"/>
              <a:gd name="connsiteY3" fmla="*/ 0 h 1593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8903" h="1593669">
                <a:moveTo>
                  <a:pt x="0" y="1593669"/>
                </a:moveTo>
                <a:cubicBezTo>
                  <a:pt x="85634" y="1160417"/>
                  <a:pt x="171269" y="727166"/>
                  <a:pt x="287383" y="618309"/>
                </a:cubicBezTo>
                <a:cubicBezTo>
                  <a:pt x="403497" y="509452"/>
                  <a:pt x="574765" y="1043577"/>
                  <a:pt x="696685" y="940526"/>
                </a:cubicBezTo>
                <a:cubicBezTo>
                  <a:pt x="818605" y="837475"/>
                  <a:pt x="918754" y="418737"/>
                  <a:pt x="1018903" y="0"/>
                </a:cubicBezTo>
              </a:path>
            </a:pathLst>
          </a:cu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295950" y="4903068"/>
            <a:ext cx="6094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0000FF"/>
                </a:solidFill>
                <a:latin typeface="Comic Sans MS" panose="030F0702030302020204" pitchFamily="66" charset="0"/>
              </a:rPr>
              <a:t>(1,2</a:t>
            </a:r>
            <a:r>
              <a:rPr lang="en-US" sz="1600" dirty="0">
                <a:solidFill>
                  <a:srgbClr val="0000FF"/>
                </a:solidFill>
                <a:latin typeface="Comic Sans MS" panose="030F0702030302020204" pitchFamily="66" charset="0"/>
              </a:rPr>
              <a:t>)</a:t>
            </a:r>
            <a:endParaRPr lang="en-GB" sz="16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857222" y="4989574"/>
            <a:ext cx="8178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omic Sans MS" panose="030F0702030302020204" pitchFamily="66" charset="0"/>
              </a:rPr>
              <a:t>(3,0.5)</a:t>
            </a:r>
            <a:endParaRPr lang="en-GB" sz="16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52" name="Group 64">
            <a:extLst>
              <a:ext uri="{FF2B5EF4-FFF2-40B4-BE49-F238E27FC236}">
                <a16:creationId xmlns:a16="http://schemas.microsoft.com/office/drawing/2014/main" id="{523AF932-E80B-4C2F-A485-442923F92693}"/>
              </a:ext>
            </a:extLst>
          </p:cNvPr>
          <p:cNvGrpSpPr/>
          <p:nvPr/>
        </p:nvGrpSpPr>
        <p:grpSpPr>
          <a:xfrm>
            <a:off x="5800706" y="5142482"/>
            <a:ext cx="152400" cy="152400"/>
            <a:chOff x="1066800" y="762000"/>
            <a:chExt cx="152400" cy="152400"/>
          </a:xfrm>
        </p:grpSpPr>
        <p:cxnSp>
          <p:nvCxnSpPr>
            <p:cNvPr id="53" name="Straight Connector 65">
              <a:extLst>
                <a:ext uri="{FF2B5EF4-FFF2-40B4-BE49-F238E27FC236}">
                  <a16:creationId xmlns:a16="http://schemas.microsoft.com/office/drawing/2014/main" id="{81DF7B37-8C8E-4FBF-BA81-6EA2CCF3D534}"/>
                </a:ext>
              </a:extLst>
            </p:cNvPr>
            <p:cNvCxnSpPr/>
            <p:nvPr/>
          </p:nvCxnSpPr>
          <p:spPr>
            <a:xfrm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66">
              <a:extLst>
                <a:ext uri="{FF2B5EF4-FFF2-40B4-BE49-F238E27FC236}">
                  <a16:creationId xmlns:a16="http://schemas.microsoft.com/office/drawing/2014/main" id="{B71A346A-E9B3-4AC5-B0AB-87C61F0FBCFB}"/>
                </a:ext>
              </a:extLst>
            </p:cNvPr>
            <p:cNvCxnSpPr/>
            <p:nvPr/>
          </p:nvCxnSpPr>
          <p:spPr>
            <a:xfrm flipH="1"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64">
            <a:extLst>
              <a:ext uri="{FF2B5EF4-FFF2-40B4-BE49-F238E27FC236}">
                <a16:creationId xmlns:a16="http://schemas.microsoft.com/office/drawing/2014/main" id="{523AF932-E80B-4C2F-A485-442923F92693}"/>
              </a:ext>
            </a:extLst>
          </p:cNvPr>
          <p:cNvGrpSpPr/>
          <p:nvPr/>
        </p:nvGrpSpPr>
        <p:grpSpPr>
          <a:xfrm>
            <a:off x="6997360" y="5406708"/>
            <a:ext cx="152400" cy="152400"/>
            <a:chOff x="1066800" y="762000"/>
            <a:chExt cx="152400" cy="152400"/>
          </a:xfrm>
        </p:grpSpPr>
        <p:cxnSp>
          <p:nvCxnSpPr>
            <p:cNvPr id="56" name="Straight Connector 65">
              <a:extLst>
                <a:ext uri="{FF2B5EF4-FFF2-40B4-BE49-F238E27FC236}">
                  <a16:creationId xmlns:a16="http://schemas.microsoft.com/office/drawing/2014/main" id="{81DF7B37-8C8E-4FBF-BA81-6EA2CCF3D534}"/>
                </a:ext>
              </a:extLst>
            </p:cNvPr>
            <p:cNvCxnSpPr/>
            <p:nvPr/>
          </p:nvCxnSpPr>
          <p:spPr>
            <a:xfrm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66">
              <a:extLst>
                <a:ext uri="{FF2B5EF4-FFF2-40B4-BE49-F238E27FC236}">
                  <a16:creationId xmlns:a16="http://schemas.microsoft.com/office/drawing/2014/main" id="{B71A346A-E9B3-4AC5-B0AB-87C61F0FBCFB}"/>
                </a:ext>
              </a:extLst>
            </p:cNvPr>
            <p:cNvCxnSpPr/>
            <p:nvPr/>
          </p:nvCxnSpPr>
          <p:spPr>
            <a:xfrm flipH="1">
              <a:off x="1066800" y="7620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8024159" y="4243079"/>
                <a:ext cx="796949" cy="553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4159" y="4243079"/>
                <a:ext cx="796949" cy="55335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734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/>
      <p:bldP spid="51" grpId="0"/>
      <p:bldP spid="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Graphs and Transformations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Cubic graphs are of the form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𝒃</m:t>
                    </m:r>
                    <m:sSup>
                      <m:sSup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𝒄𝒙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are real numbers and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GB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You can sketch cubic graphs in a similar way to quadratics, by considering their roots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Y</a:t>
                </a:r>
                <a:r>
                  <a:rPr lang="en-GB" sz="1600" dirty="0" err="1">
                    <a:latin typeface="Comic Sans MS" panose="030F0702030302020204" pitchFamily="66" charset="0"/>
                    <a:sym typeface="Wingdings" panose="05000000000000000000" pitchFamily="2" charset="2"/>
                  </a:rPr>
                  <a:t>ou</a:t>
                </a:r>
                <a:r>
                  <a:rPr lang="en-GB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should also find where they cross the y-axis, and consider the general shape of the graph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3"/>
                <a:stretch>
                  <a:fillRect t="-766" r="-25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4A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7E2DC1A1-E192-4031-A7E9-26787DADA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5287" y="1400175"/>
            <a:ext cx="11430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u="sng"/>
              <a:t>Example</a:t>
            </a: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A9428C6E-2A10-45C3-9F6A-B38B7F7AF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5287" y="1704975"/>
            <a:ext cx="3429000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600"/>
              <a:t>Sketch the graph of the function:</a:t>
            </a:r>
          </a:p>
        </p:txBody>
      </p:sp>
      <p:graphicFrame>
        <p:nvGraphicFramePr>
          <p:cNvPr id="7" name="Object 10">
            <a:extLst>
              <a:ext uri="{FF2B5EF4-FFF2-40B4-BE49-F238E27FC236}">
                <a16:creationId xmlns:a16="http://schemas.microsoft.com/office/drawing/2014/main" id="{C655FC2F-5C13-4F4A-B046-7C3EAB60B6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8584900"/>
              </p:ext>
            </p:extLst>
          </p:nvPr>
        </p:nvGraphicFramePr>
        <p:xfrm>
          <a:off x="5077287" y="2162175"/>
          <a:ext cx="2317750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6" name="Equation" r:id="rId4" imgW="1409088" imgH="203112" progId="Equation.DSMT4">
                  <p:embed/>
                </p:oleObj>
              </mc:Choice>
              <mc:Fallback>
                <p:oleObj name="Equation" r:id="rId4" imgW="1409088" imgH="203112" progId="Equation.DSMT4">
                  <p:embed/>
                  <p:pic>
                    <p:nvPicPr>
                      <p:cNvPr id="9524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7287" y="2162175"/>
                        <a:ext cx="2317750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1">
            <a:extLst>
              <a:ext uri="{FF2B5EF4-FFF2-40B4-BE49-F238E27FC236}">
                <a16:creationId xmlns:a16="http://schemas.microsoft.com/office/drawing/2014/main" id="{D1072A47-BF05-4427-BC7D-20CCD6DC5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1487" y="2695575"/>
            <a:ext cx="10668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u="sng"/>
              <a:t>If y = 0</a:t>
            </a:r>
          </a:p>
        </p:txBody>
      </p:sp>
      <p:graphicFrame>
        <p:nvGraphicFramePr>
          <p:cNvPr id="9" name="Object 12">
            <a:extLst>
              <a:ext uri="{FF2B5EF4-FFF2-40B4-BE49-F238E27FC236}">
                <a16:creationId xmlns:a16="http://schemas.microsoft.com/office/drawing/2014/main" id="{F05C03B6-F5BF-4AF0-8F14-1FCB14A492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4490015"/>
              </p:ext>
            </p:extLst>
          </p:nvPr>
        </p:nvGraphicFramePr>
        <p:xfrm>
          <a:off x="5077287" y="3152775"/>
          <a:ext cx="2297113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7" name="Equation" r:id="rId6" imgW="1396394" imgH="203112" progId="Equation.DSMT4">
                  <p:embed/>
                </p:oleObj>
              </mc:Choice>
              <mc:Fallback>
                <p:oleObj name="Equation" r:id="rId6" imgW="1396394" imgH="203112" progId="Equation.DSMT4">
                  <p:embed/>
                  <p:pic>
                    <p:nvPicPr>
                      <p:cNvPr id="9524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7287" y="3152775"/>
                        <a:ext cx="2297113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13">
            <a:extLst>
              <a:ext uri="{FF2B5EF4-FFF2-40B4-BE49-F238E27FC236}">
                <a16:creationId xmlns:a16="http://schemas.microsoft.com/office/drawing/2014/main" id="{EC1E30FE-850B-488D-9EB2-3AF8D7485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1087" y="3533775"/>
            <a:ext cx="19050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rgbClr val="FF0000"/>
                </a:solidFill>
              </a:rPr>
              <a:t>So x = 2, 1 or -1</a:t>
            </a: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A1EA13CD-73D0-493E-B730-60F9B29E9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1087" y="3914775"/>
            <a:ext cx="25146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rgbClr val="FF0000"/>
                </a:solidFill>
              </a:rPr>
              <a:t>(-1,0)  (1,0)  and (2,0)</a:t>
            </a:r>
          </a:p>
        </p:txBody>
      </p:sp>
      <p:sp>
        <p:nvSpPr>
          <p:cNvPr id="12" name="Text Box 15">
            <a:extLst>
              <a:ext uri="{FF2B5EF4-FFF2-40B4-BE49-F238E27FC236}">
                <a16:creationId xmlns:a16="http://schemas.microsoft.com/office/drawing/2014/main" id="{5CB8CAF3-D75E-4226-9893-597F3A10A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1487" y="4371975"/>
            <a:ext cx="10668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u="sng"/>
              <a:t>If x = 0</a:t>
            </a:r>
          </a:p>
        </p:txBody>
      </p:sp>
      <p:graphicFrame>
        <p:nvGraphicFramePr>
          <p:cNvPr id="13" name="Object 16">
            <a:extLst>
              <a:ext uri="{FF2B5EF4-FFF2-40B4-BE49-F238E27FC236}">
                <a16:creationId xmlns:a16="http://schemas.microsoft.com/office/drawing/2014/main" id="{9D075874-39BD-41DD-BFD7-BB558459D9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6321846"/>
              </p:ext>
            </p:extLst>
          </p:nvPr>
        </p:nvGraphicFramePr>
        <p:xfrm>
          <a:off x="5077287" y="4829175"/>
          <a:ext cx="2297113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8" name="Equation" r:id="rId8" imgW="1396394" imgH="203112" progId="Equation.DSMT4">
                  <p:embed/>
                </p:oleObj>
              </mc:Choice>
              <mc:Fallback>
                <p:oleObj name="Equation" r:id="rId8" imgW="1396394" imgH="203112" progId="Equation.DSMT4">
                  <p:embed/>
                  <p:pic>
                    <p:nvPicPr>
                      <p:cNvPr id="9524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7287" y="4829175"/>
                        <a:ext cx="2297113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17">
            <a:extLst>
              <a:ext uri="{FF2B5EF4-FFF2-40B4-BE49-F238E27FC236}">
                <a16:creationId xmlns:a16="http://schemas.microsoft.com/office/drawing/2014/main" id="{9DFDC881-A74E-4192-8126-47D1D53CD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1087" y="5210175"/>
            <a:ext cx="19050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rgbClr val="FF0000"/>
                </a:solidFill>
              </a:rPr>
              <a:t>So y = 2</a:t>
            </a:r>
          </a:p>
        </p:txBody>
      </p:sp>
      <p:sp>
        <p:nvSpPr>
          <p:cNvPr id="15" name="Text Box 18">
            <a:extLst>
              <a:ext uri="{FF2B5EF4-FFF2-40B4-BE49-F238E27FC236}">
                <a16:creationId xmlns:a16="http://schemas.microsoft.com/office/drawing/2014/main" id="{4C59186E-81B9-480E-9577-0C22D96D1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1087" y="5591175"/>
            <a:ext cx="7620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rgbClr val="FF0000"/>
                </a:solidFill>
              </a:rPr>
              <a:t>(0,2)</a:t>
            </a:r>
          </a:p>
        </p:txBody>
      </p:sp>
      <p:pic>
        <p:nvPicPr>
          <p:cNvPr id="16" name="Picture 2" descr="https://upload.wikimedia.org/wikipedia/en/8/80/ST_diagram_of_N2_01.jpg">
            <a:extLst>
              <a:ext uri="{FF2B5EF4-FFF2-40B4-BE49-F238E27FC236}">
                <a16:creationId xmlns:a16="http://schemas.microsoft.com/office/drawing/2014/main" id="{2342D4D0-6BEF-4067-9D96-296CCB2F6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794" y="25003"/>
            <a:ext cx="1067494" cy="80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35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  <p:bldP spid="11" grpId="0"/>
      <p:bldP spid="12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Graphs and Transformations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508849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Cubic graphs are of the form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𝒃</m:t>
                    </m:r>
                    <m:sSup>
                      <m:sSup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𝒄𝒙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are real numbers and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GB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You can sketch cubic graphs in a similar way to quadratics, by considering their roots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Y</a:t>
                </a:r>
                <a:r>
                  <a:rPr lang="en-GB" sz="1600" dirty="0" err="1">
                    <a:latin typeface="Comic Sans MS" panose="030F0702030302020204" pitchFamily="66" charset="0"/>
                    <a:sym typeface="Wingdings" panose="05000000000000000000" pitchFamily="2" charset="2"/>
                  </a:rPr>
                  <a:t>ou</a:t>
                </a:r>
                <a:r>
                  <a:rPr lang="en-GB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should also find where they cross the y-axis, and consider the general shape of the graph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I</a:t>
                </a:r>
                <a:r>
                  <a:rPr lang="en-GB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f you multiplied the brackets out,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term would be positive, so the graph is increasing overall from left to right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5088493"/>
              </a:xfrm>
              <a:blipFill>
                <a:blip r:embed="rId3"/>
                <a:stretch>
                  <a:fillRect t="-719" r="-25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4A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708336D8-2770-445F-9CDB-D8AE2FF57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7998" y="2544192"/>
            <a:ext cx="28956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rgbClr val="FF0000"/>
                </a:solidFill>
              </a:rPr>
              <a:t>(-1,0)  (1,0)  (2,0)  (0,2)</a:t>
            </a:r>
          </a:p>
        </p:txBody>
      </p:sp>
      <p:sp>
        <p:nvSpPr>
          <p:cNvPr id="20" name="Line 19">
            <a:extLst>
              <a:ext uri="{FF2B5EF4-FFF2-40B4-BE49-F238E27FC236}">
                <a16:creationId xmlns:a16="http://schemas.microsoft.com/office/drawing/2014/main" id="{0E079A57-66F9-4D8C-8955-03E769CE374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55798" y="3261742"/>
            <a:ext cx="0" cy="27432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" name="Line 20">
            <a:extLst>
              <a:ext uri="{FF2B5EF4-FFF2-40B4-BE49-F238E27FC236}">
                <a16:creationId xmlns:a16="http://schemas.microsoft.com/office/drawing/2014/main" id="{3F1D5E89-DE73-42B6-A523-9DFD9F18BC00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6255798" y="3249042"/>
            <a:ext cx="0" cy="27432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22" name="Group 24">
            <a:extLst>
              <a:ext uri="{FF2B5EF4-FFF2-40B4-BE49-F238E27FC236}">
                <a16:creationId xmlns:a16="http://schemas.microsoft.com/office/drawing/2014/main" id="{13BE173B-CA1B-43E0-8969-07359199EF72}"/>
              </a:ext>
            </a:extLst>
          </p:cNvPr>
          <p:cNvGrpSpPr>
            <a:grpSpLocks/>
          </p:cNvGrpSpPr>
          <p:nvPr/>
        </p:nvGrpSpPr>
        <p:grpSpPr bwMode="auto">
          <a:xfrm>
            <a:off x="6179598" y="3915792"/>
            <a:ext cx="152400" cy="152400"/>
            <a:chOff x="2736" y="2496"/>
            <a:chExt cx="96" cy="96"/>
          </a:xfrm>
        </p:grpSpPr>
        <p:sp>
          <p:nvSpPr>
            <p:cNvPr id="23" name="Line 21">
              <a:extLst>
                <a:ext uri="{FF2B5EF4-FFF2-40B4-BE49-F238E27FC236}">
                  <a16:creationId xmlns:a16="http://schemas.microsoft.com/office/drawing/2014/main" id="{9CBB441E-DFF8-4077-B308-07D2EDDBC9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496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Line 23">
              <a:extLst>
                <a:ext uri="{FF2B5EF4-FFF2-40B4-BE49-F238E27FC236}">
                  <a16:creationId xmlns:a16="http://schemas.microsoft.com/office/drawing/2014/main" id="{05818B63-42E9-428A-96DE-CC9D9B4CFC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36" y="2496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5" name="Group 25">
            <a:extLst>
              <a:ext uri="{FF2B5EF4-FFF2-40B4-BE49-F238E27FC236}">
                <a16:creationId xmlns:a16="http://schemas.microsoft.com/office/drawing/2014/main" id="{7C636A88-07B4-4522-973F-D992F9278846}"/>
              </a:ext>
            </a:extLst>
          </p:cNvPr>
          <p:cNvGrpSpPr>
            <a:grpSpLocks/>
          </p:cNvGrpSpPr>
          <p:nvPr/>
        </p:nvGrpSpPr>
        <p:grpSpPr bwMode="auto">
          <a:xfrm>
            <a:off x="6865398" y="4541267"/>
            <a:ext cx="152400" cy="152400"/>
            <a:chOff x="2736" y="2496"/>
            <a:chExt cx="96" cy="96"/>
          </a:xfrm>
        </p:grpSpPr>
        <p:sp>
          <p:nvSpPr>
            <p:cNvPr id="26" name="Line 26">
              <a:extLst>
                <a:ext uri="{FF2B5EF4-FFF2-40B4-BE49-F238E27FC236}">
                  <a16:creationId xmlns:a16="http://schemas.microsoft.com/office/drawing/2014/main" id="{E9C51CFD-1F4E-4FD9-9CA9-87C124A6DB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496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Line 27">
              <a:extLst>
                <a:ext uri="{FF2B5EF4-FFF2-40B4-BE49-F238E27FC236}">
                  <a16:creationId xmlns:a16="http://schemas.microsoft.com/office/drawing/2014/main" id="{44BFC2B5-ED94-4612-A255-57D69C0605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36" y="2496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8" name="Group 28">
            <a:extLst>
              <a:ext uri="{FF2B5EF4-FFF2-40B4-BE49-F238E27FC236}">
                <a16:creationId xmlns:a16="http://schemas.microsoft.com/office/drawing/2014/main" id="{4196FF1C-B99E-4FC9-83B7-2035705ADC53}"/>
              </a:ext>
            </a:extLst>
          </p:cNvPr>
          <p:cNvGrpSpPr>
            <a:grpSpLocks/>
          </p:cNvGrpSpPr>
          <p:nvPr/>
        </p:nvGrpSpPr>
        <p:grpSpPr bwMode="auto">
          <a:xfrm>
            <a:off x="5862098" y="4541267"/>
            <a:ext cx="152400" cy="152400"/>
            <a:chOff x="2736" y="2496"/>
            <a:chExt cx="96" cy="96"/>
          </a:xfrm>
        </p:grpSpPr>
        <p:sp>
          <p:nvSpPr>
            <p:cNvPr id="29" name="Line 29">
              <a:extLst>
                <a:ext uri="{FF2B5EF4-FFF2-40B4-BE49-F238E27FC236}">
                  <a16:creationId xmlns:a16="http://schemas.microsoft.com/office/drawing/2014/main" id="{8C739774-5645-447F-8718-30BB792F64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496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Line 30">
              <a:extLst>
                <a:ext uri="{FF2B5EF4-FFF2-40B4-BE49-F238E27FC236}">
                  <a16:creationId xmlns:a16="http://schemas.microsoft.com/office/drawing/2014/main" id="{09019162-1E82-47DA-B9D0-C8FEA07F96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36" y="2496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1" name="Group 31">
            <a:extLst>
              <a:ext uri="{FF2B5EF4-FFF2-40B4-BE49-F238E27FC236}">
                <a16:creationId xmlns:a16="http://schemas.microsoft.com/office/drawing/2014/main" id="{48C1DBCB-0B47-4E95-85BA-4EA475FD2C99}"/>
              </a:ext>
            </a:extLst>
          </p:cNvPr>
          <p:cNvGrpSpPr>
            <a:grpSpLocks/>
          </p:cNvGrpSpPr>
          <p:nvPr/>
        </p:nvGrpSpPr>
        <p:grpSpPr bwMode="auto">
          <a:xfrm>
            <a:off x="6484398" y="4541267"/>
            <a:ext cx="152400" cy="152400"/>
            <a:chOff x="2736" y="2496"/>
            <a:chExt cx="96" cy="96"/>
          </a:xfrm>
        </p:grpSpPr>
        <p:sp>
          <p:nvSpPr>
            <p:cNvPr id="32" name="Line 32">
              <a:extLst>
                <a:ext uri="{FF2B5EF4-FFF2-40B4-BE49-F238E27FC236}">
                  <a16:creationId xmlns:a16="http://schemas.microsoft.com/office/drawing/2014/main" id="{EEEC4350-E11B-4A8E-ABAF-7D9881CCAA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496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Line 33">
              <a:extLst>
                <a:ext uri="{FF2B5EF4-FFF2-40B4-BE49-F238E27FC236}">
                  <a16:creationId xmlns:a16="http://schemas.microsoft.com/office/drawing/2014/main" id="{684B4C6A-E569-4ECB-B8C3-5BCBBFF767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36" y="2496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4" name="Freeform 34">
            <a:extLst>
              <a:ext uri="{FF2B5EF4-FFF2-40B4-BE49-F238E27FC236}">
                <a16:creationId xmlns:a16="http://schemas.microsoft.com/office/drawing/2014/main" id="{EC93AA5F-D23B-49E3-9F10-1031FDDB979A}"/>
              </a:ext>
            </a:extLst>
          </p:cNvPr>
          <p:cNvSpPr>
            <a:spLocks/>
          </p:cNvSpPr>
          <p:nvPr/>
        </p:nvSpPr>
        <p:spPr bwMode="auto">
          <a:xfrm>
            <a:off x="5646198" y="3306192"/>
            <a:ext cx="1828800" cy="2362200"/>
          </a:xfrm>
          <a:custGeom>
            <a:avLst/>
            <a:gdLst>
              <a:gd name="T0" fmla="*/ 1828800 w 1152"/>
              <a:gd name="T1" fmla="*/ 0 h 1488"/>
              <a:gd name="T2" fmla="*/ 1295400 w 1152"/>
              <a:gd name="T3" fmla="*/ 1295400 h 1488"/>
              <a:gd name="T4" fmla="*/ 914400 w 1152"/>
              <a:gd name="T5" fmla="*/ 1295400 h 1488"/>
              <a:gd name="T6" fmla="*/ 609600 w 1152"/>
              <a:gd name="T7" fmla="*/ 685800 h 1488"/>
              <a:gd name="T8" fmla="*/ 304800 w 1152"/>
              <a:gd name="T9" fmla="*/ 1295400 h 1488"/>
              <a:gd name="T10" fmla="*/ 0 w 1152"/>
              <a:gd name="T11" fmla="*/ 2362200 h 148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152" h="1488">
                <a:moveTo>
                  <a:pt x="1152" y="0"/>
                </a:moveTo>
                <a:cubicBezTo>
                  <a:pt x="1032" y="340"/>
                  <a:pt x="912" y="680"/>
                  <a:pt x="816" y="816"/>
                </a:cubicBezTo>
                <a:cubicBezTo>
                  <a:pt x="720" y="952"/>
                  <a:pt x="648" y="880"/>
                  <a:pt x="576" y="816"/>
                </a:cubicBezTo>
                <a:cubicBezTo>
                  <a:pt x="504" y="752"/>
                  <a:pt x="448" y="432"/>
                  <a:pt x="384" y="432"/>
                </a:cubicBezTo>
                <a:cubicBezTo>
                  <a:pt x="320" y="432"/>
                  <a:pt x="256" y="640"/>
                  <a:pt x="192" y="816"/>
                </a:cubicBezTo>
                <a:cubicBezTo>
                  <a:pt x="128" y="992"/>
                  <a:pt x="64" y="1240"/>
                  <a:pt x="0" y="1488"/>
                </a:cubicBez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" name="Text Box 36">
            <a:extLst>
              <a:ext uri="{FF2B5EF4-FFF2-40B4-BE49-F238E27FC236}">
                <a16:creationId xmlns:a16="http://schemas.microsoft.com/office/drawing/2014/main" id="{9105DEA7-A3D7-4226-B8C8-A6BFF7619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1198" y="4395217"/>
            <a:ext cx="3190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1800"/>
              <a:t>x</a:t>
            </a:r>
          </a:p>
        </p:txBody>
      </p:sp>
      <p:sp>
        <p:nvSpPr>
          <p:cNvPr id="36" name="Text Box 37">
            <a:extLst>
              <a:ext uri="{FF2B5EF4-FFF2-40B4-BE49-F238E27FC236}">
                <a16:creationId xmlns:a16="http://schemas.microsoft.com/office/drawing/2014/main" id="{64B53662-CC9F-4050-8CEA-4A3A7FB15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3398" y="2972817"/>
            <a:ext cx="3032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1800"/>
              <a:t>y</a:t>
            </a:r>
          </a:p>
        </p:txBody>
      </p:sp>
      <p:sp>
        <p:nvSpPr>
          <p:cNvPr id="37" name="Text Box 39">
            <a:extLst>
              <a:ext uri="{FF2B5EF4-FFF2-40B4-BE49-F238E27FC236}">
                <a16:creationId xmlns:a16="http://schemas.microsoft.com/office/drawing/2014/main" id="{21B1A3B7-04BD-4D8C-A510-B80F303C87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5398" y="4601592"/>
            <a:ext cx="304800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6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8" name="Text Box 40">
            <a:extLst>
              <a:ext uri="{FF2B5EF4-FFF2-40B4-BE49-F238E27FC236}">
                <a16:creationId xmlns:a16="http://schemas.microsoft.com/office/drawing/2014/main" id="{D83AFC61-41FF-4267-9F4B-DC9551DF01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5798" y="3763392"/>
            <a:ext cx="304800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6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9" name="Text Box 41">
            <a:extLst>
              <a:ext uri="{FF2B5EF4-FFF2-40B4-BE49-F238E27FC236}">
                <a16:creationId xmlns:a16="http://schemas.microsoft.com/office/drawing/2014/main" id="{02838A47-D19F-4808-8210-45EBA7568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9998" y="4601592"/>
            <a:ext cx="381000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600">
                <a:solidFill>
                  <a:srgbClr val="FF0000"/>
                </a:solidFill>
              </a:rPr>
              <a:t>-1</a:t>
            </a:r>
          </a:p>
        </p:txBody>
      </p:sp>
      <p:sp>
        <p:nvSpPr>
          <p:cNvPr id="40" name="Text Box 42">
            <a:extLst>
              <a:ext uri="{FF2B5EF4-FFF2-40B4-BE49-F238E27FC236}">
                <a16:creationId xmlns:a16="http://schemas.microsoft.com/office/drawing/2014/main" id="{0657E20C-4E70-4573-BC46-F2523928C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1998" y="4598417"/>
            <a:ext cx="304800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6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1" name="Text Box 8">
            <a:extLst>
              <a:ext uri="{FF2B5EF4-FFF2-40B4-BE49-F238E27FC236}">
                <a16:creationId xmlns:a16="http://schemas.microsoft.com/office/drawing/2014/main" id="{7F557225-3B02-4697-8FC3-2EC3D5E8B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5287" y="1400175"/>
            <a:ext cx="11430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u="sng"/>
              <a:t>Example</a:t>
            </a:r>
          </a:p>
        </p:txBody>
      </p:sp>
      <p:sp>
        <p:nvSpPr>
          <p:cNvPr id="42" name="Text Box 9">
            <a:extLst>
              <a:ext uri="{FF2B5EF4-FFF2-40B4-BE49-F238E27FC236}">
                <a16:creationId xmlns:a16="http://schemas.microsoft.com/office/drawing/2014/main" id="{8873BDB6-62EF-430D-A745-B5DE93E68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5287" y="1704975"/>
            <a:ext cx="3429000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600"/>
              <a:t>Sketch the graph of the function:</a:t>
            </a:r>
          </a:p>
        </p:txBody>
      </p:sp>
      <p:graphicFrame>
        <p:nvGraphicFramePr>
          <p:cNvPr id="43" name="Object 10">
            <a:extLst>
              <a:ext uri="{FF2B5EF4-FFF2-40B4-BE49-F238E27FC236}">
                <a16:creationId xmlns:a16="http://schemas.microsoft.com/office/drawing/2014/main" id="{C12E0BA9-E951-454B-BEFA-D9A61B29B6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7702405"/>
              </p:ext>
            </p:extLst>
          </p:nvPr>
        </p:nvGraphicFramePr>
        <p:xfrm>
          <a:off x="5077287" y="2162175"/>
          <a:ext cx="2317750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1" name="Equation" r:id="rId4" imgW="1409088" imgH="203112" progId="Equation.DSMT4">
                  <p:embed/>
                </p:oleObj>
              </mc:Choice>
              <mc:Fallback>
                <p:oleObj name="Equation" r:id="rId4" imgW="1409088" imgH="203112" progId="Equation.DSMT4">
                  <p:embed/>
                  <p:pic>
                    <p:nvPicPr>
                      <p:cNvPr id="7" name="Object 10">
                        <a:extLst>
                          <a:ext uri="{FF2B5EF4-FFF2-40B4-BE49-F238E27FC236}">
                            <a16:creationId xmlns:a16="http://schemas.microsoft.com/office/drawing/2014/main" id="{C655FC2F-5C13-4F4A-B046-7C3EAB60B60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7287" y="2162175"/>
                        <a:ext cx="2317750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4" name="Picture 2" descr="https://upload.wikimedia.org/wikipedia/en/8/80/ST_diagram_of_N2_01.jpg">
            <a:extLst>
              <a:ext uri="{FF2B5EF4-FFF2-40B4-BE49-F238E27FC236}">
                <a16:creationId xmlns:a16="http://schemas.microsoft.com/office/drawing/2014/main" id="{A265294F-A610-43AE-9988-25BFA8F15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794" y="25003"/>
            <a:ext cx="1067494" cy="80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5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34" grpId="0" animBg="1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Graphs and Transformations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Cubic graphs are of the form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𝒃</m:t>
                    </m:r>
                    <m:sSup>
                      <m:sSup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𝒄𝒙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are real numbers and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GB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You can sketch cubic graphs in a similar way to quadratics, by considering their roots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Y</a:t>
                </a:r>
                <a:r>
                  <a:rPr lang="en-GB" sz="1600" dirty="0" err="1">
                    <a:latin typeface="Comic Sans MS" panose="030F0702030302020204" pitchFamily="66" charset="0"/>
                    <a:sym typeface="Wingdings" panose="05000000000000000000" pitchFamily="2" charset="2"/>
                  </a:rPr>
                  <a:t>ou</a:t>
                </a:r>
                <a:r>
                  <a:rPr lang="en-GB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should also find where they cross the y-axis, and consider the general shape of the graph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3"/>
                <a:stretch>
                  <a:fillRect t="-766" r="-25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4A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259AE2D3-143B-4AB9-B9EC-4A605B82C8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600200"/>
            <a:ext cx="11430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u="sng"/>
              <a:t>Example</a:t>
            </a: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3104A815-C649-4F0C-84D0-1FBF42371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905000"/>
            <a:ext cx="3429000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600" dirty="0"/>
              <a:t>Sketch the graph of the function:</a:t>
            </a:r>
          </a:p>
        </p:txBody>
      </p:sp>
      <p:graphicFrame>
        <p:nvGraphicFramePr>
          <p:cNvPr id="7" name="Object 10">
            <a:extLst>
              <a:ext uri="{FF2B5EF4-FFF2-40B4-BE49-F238E27FC236}">
                <a16:creationId xmlns:a16="http://schemas.microsoft.com/office/drawing/2014/main" id="{B835D561-F5A0-45DC-8F8B-DE5F92B52A9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53000" y="2362200"/>
          <a:ext cx="2317750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4" name="Equation" r:id="rId4" imgW="1409088" imgH="203112" progId="Equation.DSMT4">
                  <p:embed/>
                </p:oleObj>
              </mc:Choice>
              <mc:Fallback>
                <p:oleObj name="Equation" r:id="rId4" imgW="1409088" imgH="203112" progId="Equation.DSMT4">
                  <p:embed/>
                  <p:pic>
                    <p:nvPicPr>
                      <p:cNvPr id="9729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362200"/>
                        <a:ext cx="2317750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1">
            <a:extLst>
              <a:ext uri="{FF2B5EF4-FFF2-40B4-BE49-F238E27FC236}">
                <a16:creationId xmlns:a16="http://schemas.microsoft.com/office/drawing/2014/main" id="{42CB2CDF-909F-4757-819C-B5882AA29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895600"/>
            <a:ext cx="10668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u="sng"/>
              <a:t>If y = 0</a:t>
            </a:r>
          </a:p>
        </p:txBody>
      </p:sp>
      <p:graphicFrame>
        <p:nvGraphicFramePr>
          <p:cNvPr id="9" name="Object 12">
            <a:extLst>
              <a:ext uri="{FF2B5EF4-FFF2-40B4-BE49-F238E27FC236}">
                <a16:creationId xmlns:a16="http://schemas.microsoft.com/office/drawing/2014/main" id="{7D076D01-7B46-4FC5-9C7E-25DA0FEFF58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53000" y="3352800"/>
          <a:ext cx="2297113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5" name="Equation" r:id="rId6" imgW="1396394" imgH="203112" progId="Equation.DSMT4">
                  <p:embed/>
                </p:oleObj>
              </mc:Choice>
              <mc:Fallback>
                <p:oleObj name="Equation" r:id="rId6" imgW="1396394" imgH="203112" progId="Equation.DSMT4">
                  <p:embed/>
                  <p:pic>
                    <p:nvPicPr>
                      <p:cNvPr id="9729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3352800"/>
                        <a:ext cx="2297113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13">
            <a:extLst>
              <a:ext uri="{FF2B5EF4-FFF2-40B4-BE49-F238E27FC236}">
                <a16:creationId xmlns:a16="http://schemas.microsoft.com/office/drawing/2014/main" id="{BE611EFE-8538-4978-87AF-9BEB86F16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3733800"/>
            <a:ext cx="19050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rgbClr val="FF0000"/>
                </a:solidFill>
              </a:rPr>
              <a:t>So x = 2, 1 or -1</a:t>
            </a: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736674F0-63E3-4F38-BB18-0DEDFFF3A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4114800"/>
            <a:ext cx="25146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rgbClr val="FF0000"/>
                </a:solidFill>
              </a:rPr>
              <a:t>(-1,0)  (1,0)  and (2,0)</a:t>
            </a:r>
          </a:p>
        </p:txBody>
      </p:sp>
      <p:sp>
        <p:nvSpPr>
          <p:cNvPr id="12" name="Text Box 15">
            <a:extLst>
              <a:ext uri="{FF2B5EF4-FFF2-40B4-BE49-F238E27FC236}">
                <a16:creationId xmlns:a16="http://schemas.microsoft.com/office/drawing/2014/main" id="{B4624DF5-B3E8-43C6-87B6-71507817F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4572000"/>
            <a:ext cx="10668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u="sng"/>
              <a:t>If x = 0</a:t>
            </a:r>
          </a:p>
        </p:txBody>
      </p:sp>
      <p:graphicFrame>
        <p:nvGraphicFramePr>
          <p:cNvPr id="13" name="Object 16">
            <a:extLst>
              <a:ext uri="{FF2B5EF4-FFF2-40B4-BE49-F238E27FC236}">
                <a16:creationId xmlns:a16="http://schemas.microsoft.com/office/drawing/2014/main" id="{75E280EA-689D-4426-8861-8E6AAF9B9B6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53000" y="5029200"/>
          <a:ext cx="2297113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6" name="Equation" r:id="rId8" imgW="1396394" imgH="203112" progId="Equation.DSMT4">
                  <p:embed/>
                </p:oleObj>
              </mc:Choice>
              <mc:Fallback>
                <p:oleObj name="Equation" r:id="rId8" imgW="1396394" imgH="203112" progId="Equation.DSMT4">
                  <p:embed/>
                  <p:pic>
                    <p:nvPicPr>
                      <p:cNvPr id="9729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5029200"/>
                        <a:ext cx="2297113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17">
            <a:extLst>
              <a:ext uri="{FF2B5EF4-FFF2-40B4-BE49-F238E27FC236}">
                <a16:creationId xmlns:a16="http://schemas.microsoft.com/office/drawing/2014/main" id="{E74EBEFF-035D-4192-B937-EA9806FDF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5410200"/>
            <a:ext cx="19050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rgbClr val="FF0000"/>
                </a:solidFill>
              </a:rPr>
              <a:t>So y = -2</a:t>
            </a:r>
          </a:p>
        </p:txBody>
      </p:sp>
      <p:sp>
        <p:nvSpPr>
          <p:cNvPr id="15" name="Text Box 18">
            <a:extLst>
              <a:ext uri="{FF2B5EF4-FFF2-40B4-BE49-F238E27FC236}">
                <a16:creationId xmlns:a16="http://schemas.microsoft.com/office/drawing/2014/main" id="{5931858E-F91B-4D3E-A480-4A6F5FBFE2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5791200"/>
            <a:ext cx="9144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rgbClr val="FF0000"/>
                </a:solidFill>
              </a:rPr>
              <a:t>(0,-2)</a:t>
            </a:r>
          </a:p>
        </p:txBody>
      </p:sp>
      <p:pic>
        <p:nvPicPr>
          <p:cNvPr id="16" name="Picture 2" descr="https://upload.wikimedia.org/wikipedia/en/8/80/ST_diagram_of_N2_01.jpg">
            <a:extLst>
              <a:ext uri="{FF2B5EF4-FFF2-40B4-BE49-F238E27FC236}">
                <a16:creationId xmlns:a16="http://schemas.microsoft.com/office/drawing/2014/main" id="{E30CF7B0-038F-49B1-A51C-86A9FC02B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794" y="25003"/>
            <a:ext cx="1067494" cy="80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45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  <p:bldP spid="11" grpId="0"/>
      <p:bldP spid="12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Graphs and Transformations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Cubic graphs are of the form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𝒃</m:t>
                    </m:r>
                    <m:sSup>
                      <m:sSup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𝒄𝒙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are real numbers and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GB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You can sketch cubic graphs in a similar way to quadratics, by considering their roots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Y</a:t>
                </a:r>
                <a:r>
                  <a:rPr lang="en-GB" sz="1600" dirty="0" err="1">
                    <a:latin typeface="Comic Sans MS" panose="030F0702030302020204" pitchFamily="66" charset="0"/>
                    <a:sym typeface="Wingdings" panose="05000000000000000000" pitchFamily="2" charset="2"/>
                  </a:rPr>
                  <a:t>ou</a:t>
                </a:r>
                <a:r>
                  <a:rPr lang="en-GB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should also find where they cross the y-axis, and consider the general shape of the graph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I</a:t>
                </a:r>
                <a:r>
                  <a:rPr lang="en-GB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f you multiplied the brackets out,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term would be negative, so the graph is decreasing overall from left to right</a:t>
                </a:r>
              </a:p>
              <a:p>
                <a:pPr marL="0" indent="0" algn="ctr">
                  <a:buNone/>
                </a:pPr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3"/>
                <a:stretch>
                  <a:fillRect t="-766" r="-25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4A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BDAAE8ED-6BA3-4943-93E0-9232D788AD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600200"/>
            <a:ext cx="11430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u="sng"/>
              <a:t>Example</a:t>
            </a:r>
          </a:p>
        </p:txBody>
      </p:sp>
      <p:graphicFrame>
        <p:nvGraphicFramePr>
          <p:cNvPr id="7" name="Object 10">
            <a:extLst>
              <a:ext uri="{FF2B5EF4-FFF2-40B4-BE49-F238E27FC236}">
                <a16:creationId xmlns:a16="http://schemas.microsoft.com/office/drawing/2014/main" id="{A343C895-9673-49ED-A11B-EF39AC5E3F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9874701"/>
              </p:ext>
            </p:extLst>
          </p:nvPr>
        </p:nvGraphicFramePr>
        <p:xfrm>
          <a:off x="4953000" y="2362200"/>
          <a:ext cx="2317750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8" name="Equation" r:id="rId4" imgW="1409088" imgH="203112" progId="Equation.DSMT4">
                  <p:embed/>
                </p:oleObj>
              </mc:Choice>
              <mc:Fallback>
                <p:oleObj name="Equation" r:id="rId4" imgW="1409088" imgH="203112" progId="Equation.DSMT4">
                  <p:embed/>
                  <p:pic>
                    <p:nvPicPr>
                      <p:cNvPr id="7" name="Object 10">
                        <a:extLst>
                          <a:ext uri="{FF2B5EF4-FFF2-40B4-BE49-F238E27FC236}">
                            <a16:creationId xmlns:a16="http://schemas.microsoft.com/office/drawing/2014/main" id="{62787B1B-FA07-4D53-AC99-7DB8E0848A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362200"/>
                        <a:ext cx="2317750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1">
            <a:extLst>
              <a:ext uri="{FF2B5EF4-FFF2-40B4-BE49-F238E27FC236}">
                <a16:creationId xmlns:a16="http://schemas.microsoft.com/office/drawing/2014/main" id="{CC499A4B-8C1A-4D79-BD57-6D113977E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2819400"/>
            <a:ext cx="28956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rgbClr val="FF0000"/>
                </a:solidFill>
              </a:rPr>
              <a:t>(-1,0)  (1,0)  (2,0)  (0,-2)</a:t>
            </a:r>
          </a:p>
        </p:txBody>
      </p:sp>
      <p:sp>
        <p:nvSpPr>
          <p:cNvPr id="9" name="Line 12">
            <a:extLst>
              <a:ext uri="{FF2B5EF4-FFF2-40B4-BE49-F238E27FC236}">
                <a16:creationId xmlns:a16="http://schemas.microsoft.com/office/drawing/2014/main" id="{1C0D6EC5-ABA2-48B5-AC4E-B9B2393E121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0" y="3482975"/>
            <a:ext cx="0" cy="27432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" name="Line 13">
            <a:extLst>
              <a:ext uri="{FF2B5EF4-FFF2-40B4-BE49-F238E27FC236}">
                <a16:creationId xmlns:a16="http://schemas.microsoft.com/office/drawing/2014/main" id="{10166055-F243-4491-8B87-986BD3EE5083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6096000" y="3508375"/>
            <a:ext cx="0" cy="27432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11" name="Group 14">
            <a:extLst>
              <a:ext uri="{FF2B5EF4-FFF2-40B4-BE49-F238E27FC236}">
                <a16:creationId xmlns:a16="http://schemas.microsoft.com/office/drawing/2014/main" id="{A3115FA8-D60A-48EE-AA2C-5C5A81B357DB}"/>
              </a:ext>
            </a:extLst>
          </p:cNvPr>
          <p:cNvGrpSpPr>
            <a:grpSpLocks/>
          </p:cNvGrpSpPr>
          <p:nvPr/>
        </p:nvGrpSpPr>
        <p:grpSpPr bwMode="auto">
          <a:xfrm>
            <a:off x="6019800" y="5440363"/>
            <a:ext cx="152400" cy="152400"/>
            <a:chOff x="2736" y="2496"/>
            <a:chExt cx="96" cy="96"/>
          </a:xfrm>
        </p:grpSpPr>
        <p:sp>
          <p:nvSpPr>
            <p:cNvPr id="12" name="Line 15">
              <a:extLst>
                <a:ext uri="{FF2B5EF4-FFF2-40B4-BE49-F238E27FC236}">
                  <a16:creationId xmlns:a16="http://schemas.microsoft.com/office/drawing/2014/main" id="{EA14A05B-7ADC-4D40-962A-FF2D3C25B7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496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Line 16">
              <a:extLst>
                <a:ext uri="{FF2B5EF4-FFF2-40B4-BE49-F238E27FC236}">
                  <a16:creationId xmlns:a16="http://schemas.microsoft.com/office/drawing/2014/main" id="{E2E25EDC-DF8A-4374-8277-98B72BA47F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36" y="2496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4" name="Group 17">
            <a:extLst>
              <a:ext uri="{FF2B5EF4-FFF2-40B4-BE49-F238E27FC236}">
                <a16:creationId xmlns:a16="http://schemas.microsoft.com/office/drawing/2014/main" id="{691450D1-387E-4B3D-8088-0742C63F5AF9}"/>
              </a:ext>
            </a:extLst>
          </p:cNvPr>
          <p:cNvGrpSpPr>
            <a:grpSpLocks/>
          </p:cNvGrpSpPr>
          <p:nvPr/>
        </p:nvGrpSpPr>
        <p:grpSpPr bwMode="auto">
          <a:xfrm>
            <a:off x="6705600" y="4813300"/>
            <a:ext cx="152400" cy="152400"/>
            <a:chOff x="2736" y="2496"/>
            <a:chExt cx="96" cy="96"/>
          </a:xfrm>
        </p:grpSpPr>
        <p:sp>
          <p:nvSpPr>
            <p:cNvPr id="15" name="Line 18">
              <a:extLst>
                <a:ext uri="{FF2B5EF4-FFF2-40B4-BE49-F238E27FC236}">
                  <a16:creationId xmlns:a16="http://schemas.microsoft.com/office/drawing/2014/main" id="{CF4C7C28-195C-4725-9739-CA5D7EEC30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496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Line 19">
              <a:extLst>
                <a:ext uri="{FF2B5EF4-FFF2-40B4-BE49-F238E27FC236}">
                  <a16:creationId xmlns:a16="http://schemas.microsoft.com/office/drawing/2014/main" id="{24B28C57-631C-4B51-9C30-C877D7E935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36" y="2496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7" name="Group 20">
            <a:extLst>
              <a:ext uri="{FF2B5EF4-FFF2-40B4-BE49-F238E27FC236}">
                <a16:creationId xmlns:a16="http://schemas.microsoft.com/office/drawing/2014/main" id="{765DE5B9-43BE-488E-9DBB-DFAB8865174F}"/>
              </a:ext>
            </a:extLst>
          </p:cNvPr>
          <p:cNvGrpSpPr>
            <a:grpSpLocks/>
          </p:cNvGrpSpPr>
          <p:nvPr/>
        </p:nvGrpSpPr>
        <p:grpSpPr bwMode="auto">
          <a:xfrm>
            <a:off x="5715000" y="4800600"/>
            <a:ext cx="152400" cy="152400"/>
            <a:chOff x="2736" y="2496"/>
            <a:chExt cx="96" cy="96"/>
          </a:xfrm>
        </p:grpSpPr>
        <p:sp>
          <p:nvSpPr>
            <p:cNvPr id="18" name="Line 21">
              <a:extLst>
                <a:ext uri="{FF2B5EF4-FFF2-40B4-BE49-F238E27FC236}">
                  <a16:creationId xmlns:a16="http://schemas.microsoft.com/office/drawing/2014/main" id="{33DE34C7-0167-445B-B459-4FD6CC493B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496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Line 22">
              <a:extLst>
                <a:ext uri="{FF2B5EF4-FFF2-40B4-BE49-F238E27FC236}">
                  <a16:creationId xmlns:a16="http://schemas.microsoft.com/office/drawing/2014/main" id="{3DF0CE43-CEE3-4FC7-AE8A-9491FD56C5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36" y="2496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0" name="Group 23">
            <a:extLst>
              <a:ext uri="{FF2B5EF4-FFF2-40B4-BE49-F238E27FC236}">
                <a16:creationId xmlns:a16="http://schemas.microsoft.com/office/drawing/2014/main" id="{3931CFAB-6C52-4BD5-BDC4-3C4AF0E948B0}"/>
              </a:ext>
            </a:extLst>
          </p:cNvPr>
          <p:cNvGrpSpPr>
            <a:grpSpLocks/>
          </p:cNvGrpSpPr>
          <p:nvPr/>
        </p:nvGrpSpPr>
        <p:grpSpPr bwMode="auto">
          <a:xfrm>
            <a:off x="6354763" y="4800600"/>
            <a:ext cx="152400" cy="152400"/>
            <a:chOff x="2736" y="2496"/>
            <a:chExt cx="96" cy="96"/>
          </a:xfrm>
        </p:grpSpPr>
        <p:sp>
          <p:nvSpPr>
            <p:cNvPr id="21" name="Line 24">
              <a:extLst>
                <a:ext uri="{FF2B5EF4-FFF2-40B4-BE49-F238E27FC236}">
                  <a16:creationId xmlns:a16="http://schemas.microsoft.com/office/drawing/2014/main" id="{FFEFC568-530C-4F42-911B-E1AD8D161E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496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Line 25">
              <a:extLst>
                <a:ext uri="{FF2B5EF4-FFF2-40B4-BE49-F238E27FC236}">
                  <a16:creationId xmlns:a16="http://schemas.microsoft.com/office/drawing/2014/main" id="{87D65B84-6541-4D7D-BF5D-FE4DC039A9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36" y="2496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3" name="Text Box 27">
            <a:extLst>
              <a:ext uri="{FF2B5EF4-FFF2-40B4-BE49-F238E27FC236}">
                <a16:creationId xmlns:a16="http://schemas.microsoft.com/office/drawing/2014/main" id="{B47613DA-F736-4066-AA44-FF6E3AF8E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4670425"/>
            <a:ext cx="3190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1800"/>
              <a:t>x</a:t>
            </a:r>
          </a:p>
        </p:txBody>
      </p:sp>
      <p:sp>
        <p:nvSpPr>
          <p:cNvPr id="24" name="Text Box 28">
            <a:extLst>
              <a:ext uri="{FF2B5EF4-FFF2-40B4-BE49-F238E27FC236}">
                <a16:creationId xmlns:a16="http://schemas.microsoft.com/office/drawing/2014/main" id="{8F26FAFF-2D11-472C-B3BB-A86CDBF38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3232150"/>
            <a:ext cx="3032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1800"/>
              <a:t>y</a:t>
            </a:r>
          </a:p>
        </p:txBody>
      </p:sp>
      <p:sp>
        <p:nvSpPr>
          <p:cNvPr id="25" name="Text Box 29">
            <a:extLst>
              <a:ext uri="{FF2B5EF4-FFF2-40B4-BE49-F238E27FC236}">
                <a16:creationId xmlns:a16="http://schemas.microsoft.com/office/drawing/2014/main" id="{0BDE1C05-C5CF-49EE-8BA5-2CD9191C5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876800"/>
            <a:ext cx="304800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6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6" name="Text Box 30">
            <a:extLst>
              <a:ext uri="{FF2B5EF4-FFF2-40B4-BE49-F238E27FC236}">
                <a16:creationId xmlns:a16="http://schemas.microsoft.com/office/drawing/2014/main" id="{50092718-2162-4D76-98F1-26B42E57D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5257800"/>
            <a:ext cx="457200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600">
                <a:solidFill>
                  <a:srgbClr val="FF0000"/>
                </a:solidFill>
              </a:rPr>
              <a:t>-2</a:t>
            </a:r>
          </a:p>
        </p:txBody>
      </p:sp>
      <p:sp>
        <p:nvSpPr>
          <p:cNvPr id="27" name="Text Box 31">
            <a:extLst>
              <a:ext uri="{FF2B5EF4-FFF2-40B4-BE49-F238E27FC236}">
                <a16:creationId xmlns:a16="http://schemas.microsoft.com/office/drawing/2014/main" id="{731CAFF1-790C-4D43-9E97-D84F0502F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4876800"/>
            <a:ext cx="381000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600">
                <a:solidFill>
                  <a:srgbClr val="FF0000"/>
                </a:solidFill>
              </a:rPr>
              <a:t>-1</a:t>
            </a:r>
          </a:p>
        </p:txBody>
      </p:sp>
      <p:sp>
        <p:nvSpPr>
          <p:cNvPr id="28" name="Text Box 32">
            <a:extLst>
              <a:ext uri="{FF2B5EF4-FFF2-40B4-BE49-F238E27FC236}">
                <a16:creationId xmlns:a16="http://schemas.microsoft.com/office/drawing/2014/main" id="{458BD414-5669-4EAC-8D01-5E56E530D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4876800"/>
            <a:ext cx="304800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6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9" name="Freeform 34">
            <a:extLst>
              <a:ext uri="{FF2B5EF4-FFF2-40B4-BE49-F238E27FC236}">
                <a16:creationId xmlns:a16="http://schemas.microsoft.com/office/drawing/2014/main" id="{FCC27F17-C80B-4D13-87A9-A85AD3531EBF}"/>
              </a:ext>
            </a:extLst>
          </p:cNvPr>
          <p:cNvSpPr>
            <a:spLocks/>
          </p:cNvSpPr>
          <p:nvPr/>
        </p:nvSpPr>
        <p:spPr bwMode="auto">
          <a:xfrm>
            <a:off x="5562600" y="3962400"/>
            <a:ext cx="1676400" cy="1905000"/>
          </a:xfrm>
          <a:custGeom>
            <a:avLst/>
            <a:gdLst>
              <a:gd name="T0" fmla="*/ 1676400 w 1056"/>
              <a:gd name="T1" fmla="*/ 1905000 h 1200"/>
              <a:gd name="T2" fmla="*/ 1219200 w 1056"/>
              <a:gd name="T3" fmla="*/ 914400 h 1200"/>
              <a:gd name="T4" fmla="*/ 838200 w 1056"/>
              <a:gd name="T5" fmla="*/ 914400 h 1200"/>
              <a:gd name="T6" fmla="*/ 533400 w 1056"/>
              <a:gd name="T7" fmla="*/ 1524000 h 1200"/>
              <a:gd name="T8" fmla="*/ 228600 w 1056"/>
              <a:gd name="T9" fmla="*/ 914400 h 1200"/>
              <a:gd name="T10" fmla="*/ 0 w 1056"/>
              <a:gd name="T11" fmla="*/ 0 h 12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56" h="1200">
                <a:moveTo>
                  <a:pt x="1056" y="1200"/>
                </a:moveTo>
                <a:cubicBezTo>
                  <a:pt x="956" y="940"/>
                  <a:pt x="856" y="680"/>
                  <a:pt x="768" y="576"/>
                </a:cubicBezTo>
                <a:cubicBezTo>
                  <a:pt x="680" y="472"/>
                  <a:pt x="600" y="512"/>
                  <a:pt x="528" y="576"/>
                </a:cubicBezTo>
                <a:cubicBezTo>
                  <a:pt x="456" y="640"/>
                  <a:pt x="400" y="960"/>
                  <a:pt x="336" y="960"/>
                </a:cubicBezTo>
                <a:cubicBezTo>
                  <a:pt x="272" y="960"/>
                  <a:pt x="200" y="736"/>
                  <a:pt x="144" y="576"/>
                </a:cubicBezTo>
                <a:cubicBezTo>
                  <a:pt x="88" y="416"/>
                  <a:pt x="44" y="208"/>
                  <a:pt x="0" y="0"/>
                </a:cubicBez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" name="Text Box 9">
            <a:extLst>
              <a:ext uri="{FF2B5EF4-FFF2-40B4-BE49-F238E27FC236}">
                <a16:creationId xmlns:a16="http://schemas.microsoft.com/office/drawing/2014/main" id="{C5C9CD9A-8036-41EE-9DA1-ABB14205A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905000"/>
            <a:ext cx="3429000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600" dirty="0"/>
              <a:t>Sketch the graph of the function:</a:t>
            </a:r>
          </a:p>
        </p:txBody>
      </p:sp>
      <p:pic>
        <p:nvPicPr>
          <p:cNvPr id="31" name="Picture 2" descr="https://upload.wikimedia.org/wikipedia/en/8/80/ST_diagram_of_N2_01.jpg">
            <a:extLst>
              <a:ext uri="{FF2B5EF4-FFF2-40B4-BE49-F238E27FC236}">
                <a16:creationId xmlns:a16="http://schemas.microsoft.com/office/drawing/2014/main" id="{3E5819E6-98D7-45C2-9561-BA14A7C06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794" y="25003"/>
            <a:ext cx="1067494" cy="80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86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23" grpId="0"/>
      <p:bldP spid="24" grpId="0"/>
      <p:bldP spid="25" grpId="0"/>
      <p:bldP spid="26" grpId="0"/>
      <p:bldP spid="27" grpId="0"/>
      <p:bldP spid="28" grpId="0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Graphs and Transformations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Cubic graphs are of the form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𝒃</m:t>
                    </m:r>
                    <m:sSup>
                      <m:sSup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𝒄𝒙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are real numbers and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GB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You can sketch cubic graphs in a similar way to quadratics, by considering their roots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Y</a:t>
                </a:r>
                <a:r>
                  <a:rPr lang="en-GB" sz="1600" dirty="0" err="1">
                    <a:latin typeface="Comic Sans MS" panose="030F0702030302020204" pitchFamily="66" charset="0"/>
                    <a:sym typeface="Wingdings" panose="05000000000000000000" pitchFamily="2" charset="2"/>
                  </a:rPr>
                  <a:t>ou</a:t>
                </a:r>
                <a:r>
                  <a:rPr lang="en-GB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should also find where they cross the y-axis, and consider the general shape of the graph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3"/>
                <a:stretch>
                  <a:fillRect t="-766" r="-25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4A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0" name="Text Box 8">
            <a:extLst>
              <a:ext uri="{FF2B5EF4-FFF2-40B4-BE49-F238E27FC236}">
                <a16:creationId xmlns:a16="http://schemas.microsoft.com/office/drawing/2014/main" id="{FCCCDA92-66C2-4835-B8F4-B7BB063C2D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600200"/>
            <a:ext cx="11430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u="sng"/>
              <a:t>Example</a:t>
            </a:r>
          </a:p>
        </p:txBody>
      </p:sp>
      <p:sp>
        <p:nvSpPr>
          <p:cNvPr id="31" name="Text Box 9">
            <a:extLst>
              <a:ext uri="{FF2B5EF4-FFF2-40B4-BE49-F238E27FC236}">
                <a16:creationId xmlns:a16="http://schemas.microsoft.com/office/drawing/2014/main" id="{6AE23D0D-D6DF-4EEA-AF85-08E9DFE8A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905000"/>
            <a:ext cx="3429000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600"/>
              <a:t>Sketch the graph of the function:</a:t>
            </a:r>
          </a:p>
        </p:txBody>
      </p:sp>
      <p:graphicFrame>
        <p:nvGraphicFramePr>
          <p:cNvPr id="32" name="Object 10">
            <a:extLst>
              <a:ext uri="{FF2B5EF4-FFF2-40B4-BE49-F238E27FC236}">
                <a16:creationId xmlns:a16="http://schemas.microsoft.com/office/drawing/2014/main" id="{6444D5D9-6517-40E9-AF3E-03C27A4D31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13350" y="2341563"/>
          <a:ext cx="1795463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2" name="Equation" r:id="rId4" imgW="1091726" imgH="228501" progId="Equation.DSMT4">
                  <p:embed/>
                </p:oleObj>
              </mc:Choice>
              <mc:Fallback>
                <p:oleObj name="Equation" r:id="rId4" imgW="1091726" imgH="228501" progId="Equation.DSMT4">
                  <p:embed/>
                  <p:pic>
                    <p:nvPicPr>
                      <p:cNvPr id="9831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3350" y="2341563"/>
                        <a:ext cx="1795463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 Box 11">
            <a:extLst>
              <a:ext uri="{FF2B5EF4-FFF2-40B4-BE49-F238E27FC236}">
                <a16:creationId xmlns:a16="http://schemas.microsoft.com/office/drawing/2014/main" id="{557EB2C7-6F3A-48FA-85ED-D8E247B6C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895600"/>
            <a:ext cx="10668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u="sng"/>
              <a:t>If y = 0</a:t>
            </a:r>
          </a:p>
        </p:txBody>
      </p:sp>
      <p:graphicFrame>
        <p:nvGraphicFramePr>
          <p:cNvPr id="34" name="Object 12">
            <a:extLst>
              <a:ext uri="{FF2B5EF4-FFF2-40B4-BE49-F238E27FC236}">
                <a16:creationId xmlns:a16="http://schemas.microsoft.com/office/drawing/2014/main" id="{BB6F58EA-E1F4-4218-91D7-3899A376D0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53000" y="3352800"/>
          <a:ext cx="1754188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3" name="Equation" r:id="rId6" imgW="1066800" imgH="228600" progId="Equation.DSMT4">
                  <p:embed/>
                </p:oleObj>
              </mc:Choice>
              <mc:Fallback>
                <p:oleObj name="Equation" r:id="rId6" imgW="1066800" imgH="228600" progId="Equation.DSMT4">
                  <p:embed/>
                  <p:pic>
                    <p:nvPicPr>
                      <p:cNvPr id="9831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3352800"/>
                        <a:ext cx="1754188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 Box 13">
            <a:extLst>
              <a:ext uri="{FF2B5EF4-FFF2-40B4-BE49-F238E27FC236}">
                <a16:creationId xmlns:a16="http://schemas.microsoft.com/office/drawing/2014/main" id="{D704A115-96AF-4144-A636-A917EDED2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3733800"/>
            <a:ext cx="19050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rgbClr val="FF0000"/>
                </a:solidFill>
              </a:rPr>
              <a:t>So x = 1 or -1</a:t>
            </a:r>
          </a:p>
        </p:txBody>
      </p:sp>
      <p:sp>
        <p:nvSpPr>
          <p:cNvPr id="36" name="Text Box 14">
            <a:extLst>
              <a:ext uri="{FF2B5EF4-FFF2-40B4-BE49-F238E27FC236}">
                <a16:creationId xmlns:a16="http://schemas.microsoft.com/office/drawing/2014/main" id="{BC9784BE-0F76-4412-BD8B-E78CA3486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4114800"/>
            <a:ext cx="25146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rgbClr val="FF0000"/>
                </a:solidFill>
              </a:rPr>
              <a:t>(-1,0) and (1,0) </a:t>
            </a:r>
          </a:p>
        </p:txBody>
      </p:sp>
      <p:sp>
        <p:nvSpPr>
          <p:cNvPr id="37" name="Text Box 15">
            <a:extLst>
              <a:ext uri="{FF2B5EF4-FFF2-40B4-BE49-F238E27FC236}">
                <a16:creationId xmlns:a16="http://schemas.microsoft.com/office/drawing/2014/main" id="{F648CFBD-7D04-42EB-BF1A-ADADB2D3B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4572000"/>
            <a:ext cx="10668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u="sng"/>
              <a:t>If x = 0</a:t>
            </a:r>
          </a:p>
        </p:txBody>
      </p:sp>
      <p:graphicFrame>
        <p:nvGraphicFramePr>
          <p:cNvPr id="38" name="Object 16">
            <a:extLst>
              <a:ext uri="{FF2B5EF4-FFF2-40B4-BE49-F238E27FC236}">
                <a16:creationId xmlns:a16="http://schemas.microsoft.com/office/drawing/2014/main" id="{6497B7C9-2A3C-4DCD-B88B-7277FBC815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53000" y="5029200"/>
          <a:ext cx="1774825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4" name="Equation" r:id="rId8" imgW="1079500" imgH="228600" progId="Equation.DSMT4">
                  <p:embed/>
                </p:oleObj>
              </mc:Choice>
              <mc:Fallback>
                <p:oleObj name="Equation" r:id="rId8" imgW="1079500" imgH="228600" progId="Equation.DSMT4">
                  <p:embed/>
                  <p:pic>
                    <p:nvPicPr>
                      <p:cNvPr id="9832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5029200"/>
                        <a:ext cx="1774825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 Box 17">
            <a:extLst>
              <a:ext uri="{FF2B5EF4-FFF2-40B4-BE49-F238E27FC236}">
                <a16:creationId xmlns:a16="http://schemas.microsoft.com/office/drawing/2014/main" id="{C61074C4-0ED6-4071-B26B-9AF07F024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5410200"/>
            <a:ext cx="19050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rgbClr val="FF0000"/>
                </a:solidFill>
              </a:rPr>
              <a:t>So y = 1</a:t>
            </a:r>
          </a:p>
        </p:txBody>
      </p:sp>
      <p:sp>
        <p:nvSpPr>
          <p:cNvPr id="40" name="Text Box 18">
            <a:extLst>
              <a:ext uri="{FF2B5EF4-FFF2-40B4-BE49-F238E27FC236}">
                <a16:creationId xmlns:a16="http://schemas.microsoft.com/office/drawing/2014/main" id="{21161CE2-4662-4A89-AC8A-A6CA67A80A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5791200"/>
            <a:ext cx="9144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rgbClr val="FF0000"/>
                </a:solidFill>
              </a:rPr>
              <a:t>(0,1)</a:t>
            </a:r>
          </a:p>
        </p:txBody>
      </p:sp>
      <p:pic>
        <p:nvPicPr>
          <p:cNvPr id="41" name="Picture 2" descr="https://upload.wikimedia.org/wikipedia/en/8/80/ST_diagram_of_N2_01.jpg">
            <a:extLst>
              <a:ext uri="{FF2B5EF4-FFF2-40B4-BE49-F238E27FC236}">
                <a16:creationId xmlns:a16="http://schemas.microsoft.com/office/drawing/2014/main" id="{47201BAE-204D-490B-AA83-308F4AA04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794" y="25003"/>
            <a:ext cx="1067494" cy="80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38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3" grpId="0"/>
      <p:bldP spid="35" grpId="0"/>
      <p:bldP spid="36" grpId="0"/>
      <p:bldP spid="37" grpId="0"/>
      <p:bldP spid="39" grpId="0"/>
      <p:bldP spid="40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445</TotalTime>
  <Words>4869</Words>
  <Application>Microsoft Office PowerPoint</Application>
  <PresentationFormat>画面に合わせる (4:3)</PresentationFormat>
  <Paragraphs>935</Paragraphs>
  <Slides>48</Slides>
  <Notes>1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48</vt:i4>
      </vt:variant>
    </vt:vector>
  </HeadingPairs>
  <TitlesOfParts>
    <vt:vector size="60" baseType="lpstr">
      <vt:lpstr>游ゴシック</vt:lpstr>
      <vt:lpstr>游ゴシック Light</vt:lpstr>
      <vt:lpstr>Arial</vt:lpstr>
      <vt:lpstr>Arial Black</vt:lpstr>
      <vt:lpstr>Calibri</vt:lpstr>
      <vt:lpstr>Calibri Light</vt:lpstr>
      <vt:lpstr>Cambria Math</vt:lpstr>
      <vt:lpstr>Comic Sans MS</vt:lpstr>
      <vt:lpstr>Segoe UI Black</vt:lpstr>
      <vt:lpstr>Wingdings</vt:lpstr>
      <vt:lpstr>Office テーマ</vt:lpstr>
      <vt:lpstr>Equation</vt:lpstr>
      <vt:lpstr>PowerPoint プレゼンテーション</vt:lpstr>
      <vt:lpstr>Prior Knowledge Check</vt:lpstr>
      <vt:lpstr>PowerPoint プレゼンテーション</vt:lpstr>
      <vt:lpstr>Graphs and Transformations</vt:lpstr>
      <vt:lpstr>Graphs and Transformations</vt:lpstr>
      <vt:lpstr>Graphs and Transformations</vt:lpstr>
      <vt:lpstr>Graphs and Transformations</vt:lpstr>
      <vt:lpstr>Graphs and Transformations</vt:lpstr>
      <vt:lpstr>Graphs and Transformations</vt:lpstr>
      <vt:lpstr>Graphs and Transformations</vt:lpstr>
      <vt:lpstr>Graphs and Transformations</vt:lpstr>
      <vt:lpstr>Graphs and Transformations</vt:lpstr>
      <vt:lpstr>PowerPoint プレゼンテーション</vt:lpstr>
      <vt:lpstr>Graphs and Transformations</vt:lpstr>
      <vt:lpstr>Graphs and Transformations</vt:lpstr>
      <vt:lpstr>Graphs and Transformations</vt:lpstr>
      <vt:lpstr>Graphs and Transformations</vt:lpstr>
      <vt:lpstr>PowerPoint プレゼンテーション</vt:lpstr>
      <vt:lpstr>Graphs and Transformations</vt:lpstr>
      <vt:lpstr>Graphs and Transformations</vt:lpstr>
      <vt:lpstr>Graphs and Transformations</vt:lpstr>
      <vt:lpstr>Graphs and Transformations</vt:lpstr>
      <vt:lpstr>PowerPoint プレゼンテーション</vt:lpstr>
      <vt:lpstr>Graphs and Transformations</vt:lpstr>
      <vt:lpstr>Graphs and Transformations</vt:lpstr>
      <vt:lpstr>Graphs and Transformations</vt:lpstr>
      <vt:lpstr>Graphs and Transformations</vt:lpstr>
      <vt:lpstr>Graphs and Transformations</vt:lpstr>
      <vt:lpstr>PowerPoint プレゼンテーション</vt:lpstr>
      <vt:lpstr>Graphs and Transformations</vt:lpstr>
      <vt:lpstr>Graphs and Transformations</vt:lpstr>
      <vt:lpstr>Graphs and Transformations</vt:lpstr>
      <vt:lpstr>Graphs and Transformations</vt:lpstr>
      <vt:lpstr>Graphs and Transformations</vt:lpstr>
      <vt:lpstr>Graphs and Transformations</vt:lpstr>
      <vt:lpstr>Graphs and Transformations</vt:lpstr>
      <vt:lpstr>PowerPoint プレゼンテーション</vt:lpstr>
      <vt:lpstr>Graphs and Transformations</vt:lpstr>
      <vt:lpstr>Graphs and Transformations</vt:lpstr>
      <vt:lpstr>Graphs and Transformations</vt:lpstr>
      <vt:lpstr>Graphs and Transformations</vt:lpstr>
      <vt:lpstr>Graphs and Transformations</vt:lpstr>
      <vt:lpstr>Graphs and Transformations</vt:lpstr>
      <vt:lpstr>PowerPoint プレゼンテーション</vt:lpstr>
      <vt:lpstr>Graphs and Transformations</vt:lpstr>
      <vt:lpstr>Graphs and Transformations</vt:lpstr>
      <vt:lpstr>Graphs and Transformations</vt:lpstr>
      <vt:lpstr>Graphs and Transformations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Mike Pye</dc:creator>
  <cp:lastModifiedBy>Mike Pye</cp:lastModifiedBy>
  <cp:revision>90</cp:revision>
  <dcterms:created xsi:type="dcterms:W3CDTF">2017-08-14T15:35:38Z</dcterms:created>
  <dcterms:modified xsi:type="dcterms:W3CDTF">2018-08-13T23:39:53Z</dcterms:modified>
</cp:coreProperties>
</file>