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73" autoAdjust="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6600"/>
            </a:gs>
            <a:gs pos="7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rgbClr val="FF66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7.png"/><Relationship Id="rId7" Type="http://schemas.openxmlformats.org/officeDocument/2006/relationships/image" Target="../media/image15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0.png"/><Relationship Id="rId5" Type="http://schemas.openxmlformats.org/officeDocument/2006/relationships/image" Target="../media/image149.png"/><Relationship Id="rId4" Type="http://schemas.openxmlformats.org/officeDocument/2006/relationships/image" Target="../media/image14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56.png"/><Relationship Id="rId2" Type="http://schemas.openxmlformats.org/officeDocument/2006/relationships/image" Target="../media/image1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5.png"/><Relationship Id="rId5" Type="http://schemas.openxmlformats.org/officeDocument/2006/relationships/image" Target="../media/image154.png"/><Relationship Id="rId4" Type="http://schemas.openxmlformats.org/officeDocument/2006/relationships/image" Target="../media/image15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5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9.png"/><Relationship Id="rId4" Type="http://schemas.openxmlformats.org/officeDocument/2006/relationships/image" Target="../media/image15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BEB1919-3B2D-406E-AC20-659AC0E706E9}"/>
              </a:ext>
            </a:extLst>
          </p:cNvPr>
          <p:cNvSpPr/>
          <p:nvPr/>
        </p:nvSpPr>
        <p:spPr>
          <a:xfrm>
            <a:off x="1513169" y="2035187"/>
            <a:ext cx="6117700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Exercise 3G</a:t>
            </a:r>
            <a:endParaRPr lang="ja-JP" altLang="en-US" sz="8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empus Sans ITC" panose="04020404030D07020202" pitchFamily="8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623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Equations and Inequalities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shading on graphs to identify regions that satisfy linear and quadratic inequalities.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8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3G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upload.wikimedia.org/wikipedia/commons/thumb/c/c0/Intersecting_Lines.svg/2000px-Intersecting_Lines.svg.png">
            <a:extLst>
              <a:ext uri="{FF2B5EF4-FFF2-40B4-BE49-F238E27FC236}">
                <a16:creationId xmlns:a16="http://schemas.microsoft.com/office/drawing/2014/main" id="{7BFBE842-BDBF-4F50-9DB3-DA88BE01F6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4" y="52782"/>
            <a:ext cx="1020931" cy="1020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Line 13">
            <a:extLst>
              <a:ext uri="{FF2B5EF4-FFF2-40B4-BE49-F238E27FC236}">
                <a16:creationId xmlns:a16="http://schemas.microsoft.com/office/drawing/2014/main" id="{0360A709-B75C-4844-961C-223949A7565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78628" y="2734202"/>
            <a:ext cx="0" cy="289995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" name="Text Box 17">
            <a:extLst>
              <a:ext uri="{FF2B5EF4-FFF2-40B4-BE49-F238E27FC236}">
                <a16:creationId xmlns:a16="http://schemas.microsoft.com/office/drawing/2014/main" id="{D335DE75-56B8-419F-8FEF-47A353D166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3773" y="4151137"/>
            <a:ext cx="3048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x</a:t>
            </a:r>
          </a:p>
        </p:txBody>
      </p:sp>
      <p:sp>
        <p:nvSpPr>
          <p:cNvPr id="8" name="Text Box 17">
            <a:extLst>
              <a:ext uri="{FF2B5EF4-FFF2-40B4-BE49-F238E27FC236}">
                <a16:creationId xmlns:a16="http://schemas.microsoft.com/office/drawing/2014/main" id="{8176DD13-FFFD-4D0F-88A3-0034BD5AF7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6228" y="2421781"/>
            <a:ext cx="3048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/>
              <a:t>y</a:t>
            </a:r>
          </a:p>
        </p:txBody>
      </p:sp>
      <p:sp>
        <p:nvSpPr>
          <p:cNvPr id="16" name="Line 13">
            <a:extLst>
              <a:ext uri="{FF2B5EF4-FFF2-40B4-BE49-F238E27FC236}">
                <a16:creationId xmlns:a16="http://schemas.microsoft.com/office/drawing/2014/main" id="{3DFDAB17-E249-4FFA-AFE4-DD325090AE8A}"/>
              </a:ext>
            </a:extLst>
          </p:cNvPr>
          <p:cNvSpPr>
            <a:spLocks noChangeShapeType="1"/>
          </p:cNvSpPr>
          <p:nvPr/>
        </p:nvSpPr>
        <p:spPr bwMode="auto">
          <a:xfrm rot="5400000" flipV="1">
            <a:off x="2078628" y="2843241"/>
            <a:ext cx="0" cy="289995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17AEA529-6805-4473-854A-60B326CF12DA}"/>
                  </a:ext>
                </a:extLst>
              </p:cNvPr>
              <p:cNvSpPr txBox="1"/>
              <p:nvPr/>
            </p:nvSpPr>
            <p:spPr>
              <a:xfrm>
                <a:off x="2755626" y="2460915"/>
                <a:ext cx="5774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17AEA529-6805-4473-854A-60B326CF12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5626" y="2460915"/>
                <a:ext cx="577402" cy="307777"/>
              </a:xfrm>
              <a:prstGeom prst="rect">
                <a:avLst/>
              </a:prstGeom>
              <a:blipFill>
                <a:blip r:embed="rId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フリーフォーム: 図形 18">
            <a:extLst>
              <a:ext uri="{FF2B5EF4-FFF2-40B4-BE49-F238E27FC236}">
                <a16:creationId xmlns:a16="http://schemas.microsoft.com/office/drawing/2014/main" id="{8FC9C738-E76C-45A0-80E4-1325BDA6BD7C}"/>
              </a:ext>
            </a:extLst>
          </p:cNvPr>
          <p:cNvSpPr/>
          <p:nvPr/>
        </p:nvSpPr>
        <p:spPr>
          <a:xfrm>
            <a:off x="1351344" y="2772137"/>
            <a:ext cx="1455517" cy="1154574"/>
          </a:xfrm>
          <a:custGeom>
            <a:avLst/>
            <a:gdLst>
              <a:gd name="connsiteX0" fmla="*/ 0 w 1455517"/>
              <a:gd name="connsiteY0" fmla="*/ 0 h 1154574"/>
              <a:gd name="connsiteX1" fmla="*/ 1455517 w 1455517"/>
              <a:gd name="connsiteY1" fmla="*/ 0 h 1154574"/>
              <a:gd name="connsiteX2" fmla="*/ 1316621 w 1455517"/>
              <a:gd name="connsiteY2" fmla="*/ 335666 h 1154574"/>
              <a:gd name="connsiteX3" fmla="*/ 1189299 w 1455517"/>
              <a:gd name="connsiteY3" fmla="*/ 627926 h 1154574"/>
              <a:gd name="connsiteX4" fmla="*/ 1108276 w 1455517"/>
              <a:gd name="connsiteY4" fmla="*/ 781291 h 1154574"/>
              <a:gd name="connsiteX5" fmla="*/ 1001210 w 1455517"/>
              <a:gd name="connsiteY5" fmla="*/ 949124 h 1154574"/>
              <a:gd name="connsiteX6" fmla="*/ 905719 w 1455517"/>
              <a:gd name="connsiteY6" fmla="*/ 1070658 h 1154574"/>
              <a:gd name="connsiteX7" fmla="*/ 804441 w 1455517"/>
              <a:gd name="connsiteY7" fmla="*/ 1137212 h 1154574"/>
              <a:gd name="connsiteX8" fmla="*/ 734993 w 1455517"/>
              <a:gd name="connsiteY8" fmla="*/ 1154574 h 1154574"/>
              <a:gd name="connsiteX9" fmla="*/ 659757 w 1455517"/>
              <a:gd name="connsiteY9" fmla="*/ 1137212 h 1154574"/>
              <a:gd name="connsiteX10" fmla="*/ 549798 w 1455517"/>
              <a:gd name="connsiteY10" fmla="*/ 1047509 h 1154574"/>
              <a:gd name="connsiteX11" fmla="*/ 431157 w 1455517"/>
              <a:gd name="connsiteY11" fmla="*/ 897038 h 1154574"/>
              <a:gd name="connsiteX12" fmla="*/ 321198 w 1455517"/>
              <a:gd name="connsiteY12" fmla="*/ 711843 h 1154574"/>
              <a:gd name="connsiteX13" fmla="*/ 176514 w 1455517"/>
              <a:gd name="connsiteY13" fmla="*/ 413795 h 1154574"/>
              <a:gd name="connsiteX14" fmla="*/ 0 w 1455517"/>
              <a:gd name="connsiteY14" fmla="*/ 0 h 1154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455517" h="1154574">
                <a:moveTo>
                  <a:pt x="0" y="0"/>
                </a:moveTo>
                <a:lnTo>
                  <a:pt x="1455517" y="0"/>
                </a:lnTo>
                <a:lnTo>
                  <a:pt x="1316621" y="335666"/>
                </a:lnTo>
                <a:lnTo>
                  <a:pt x="1189299" y="627926"/>
                </a:lnTo>
                <a:lnTo>
                  <a:pt x="1108276" y="781291"/>
                </a:lnTo>
                <a:lnTo>
                  <a:pt x="1001210" y="949124"/>
                </a:lnTo>
                <a:lnTo>
                  <a:pt x="905719" y="1070658"/>
                </a:lnTo>
                <a:lnTo>
                  <a:pt x="804441" y="1137212"/>
                </a:lnTo>
                <a:lnTo>
                  <a:pt x="734993" y="1154574"/>
                </a:lnTo>
                <a:lnTo>
                  <a:pt x="659757" y="1137212"/>
                </a:lnTo>
                <a:lnTo>
                  <a:pt x="549798" y="1047509"/>
                </a:lnTo>
                <a:lnTo>
                  <a:pt x="431157" y="897038"/>
                </a:lnTo>
                <a:lnTo>
                  <a:pt x="321198" y="711843"/>
                </a:lnTo>
                <a:lnTo>
                  <a:pt x="176514" y="41379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フリーフォーム: 図形 9">
            <a:extLst>
              <a:ext uri="{FF2B5EF4-FFF2-40B4-BE49-F238E27FC236}">
                <a16:creationId xmlns:a16="http://schemas.microsoft.com/office/drawing/2014/main" id="{0B267DBF-3350-446F-A4B9-AA7A29A3C7EF}"/>
              </a:ext>
            </a:extLst>
          </p:cNvPr>
          <p:cNvSpPr/>
          <p:nvPr/>
        </p:nvSpPr>
        <p:spPr>
          <a:xfrm>
            <a:off x="1340964" y="2768692"/>
            <a:ext cx="1470973" cy="1158438"/>
          </a:xfrm>
          <a:custGeom>
            <a:avLst/>
            <a:gdLst>
              <a:gd name="connsiteX0" fmla="*/ 0 w 1837678"/>
              <a:gd name="connsiteY0" fmla="*/ 0 h 1766657"/>
              <a:gd name="connsiteX1" fmla="*/ 932156 w 1837678"/>
              <a:gd name="connsiteY1" fmla="*/ 1766656 h 1766657"/>
              <a:gd name="connsiteX2" fmla="*/ 1837678 w 1837678"/>
              <a:gd name="connsiteY2" fmla="*/ 8878 h 1766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37678" h="1766657">
                <a:moveTo>
                  <a:pt x="0" y="0"/>
                </a:moveTo>
                <a:cubicBezTo>
                  <a:pt x="312938" y="882588"/>
                  <a:pt x="625876" y="1765176"/>
                  <a:pt x="932156" y="1766656"/>
                </a:cubicBezTo>
                <a:cubicBezTo>
                  <a:pt x="1238436" y="1768136"/>
                  <a:pt x="1538057" y="888507"/>
                  <a:pt x="1837678" y="8878"/>
                </a:cubicBezTo>
              </a:path>
            </a:pathLst>
          </a:custGeom>
          <a:noFill/>
          <a:ln w="254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07AFBC40-FE10-46A4-8F3F-7EABD38F448B}"/>
                  </a:ext>
                </a:extLst>
              </p:cNvPr>
              <p:cNvSpPr txBox="1"/>
              <p:nvPr/>
            </p:nvSpPr>
            <p:spPr>
              <a:xfrm>
                <a:off x="4156734" y="2052449"/>
                <a:ext cx="423984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On this diagram, the shaded region represents all the coordinates where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07AFBC40-FE10-46A4-8F3F-7EABD38F44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6734" y="2052449"/>
                <a:ext cx="4239843" cy="523220"/>
              </a:xfrm>
              <a:prstGeom prst="rect">
                <a:avLst/>
              </a:prstGeom>
              <a:blipFill>
                <a:blip r:embed="rId4"/>
                <a:stretch>
                  <a:fillRect t="-2326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E878520B-7BD7-448D-859E-BC91DA0F51AD}"/>
                  </a:ext>
                </a:extLst>
              </p:cNvPr>
              <p:cNvSpPr txBox="1"/>
              <p:nvPr/>
            </p:nvSpPr>
            <p:spPr>
              <a:xfrm>
                <a:off x="4156733" y="3101669"/>
                <a:ext cx="423984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On this diagram, the unshaded region represents all the coordinates where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E878520B-7BD7-448D-859E-BC91DA0F51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6733" y="3101669"/>
                <a:ext cx="4239843" cy="523220"/>
              </a:xfrm>
              <a:prstGeom prst="rect">
                <a:avLst/>
              </a:prstGeom>
              <a:blipFill>
                <a:blip r:embed="rId5"/>
                <a:stretch>
                  <a:fillRect l="-432" t="-2326" r="-1727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AF0BC8B7-54A2-49CE-8636-9B1F5E21E2DD}"/>
                  </a:ext>
                </a:extLst>
              </p:cNvPr>
              <p:cNvSpPr txBox="1"/>
              <p:nvPr/>
            </p:nvSpPr>
            <p:spPr>
              <a:xfrm>
                <a:off x="4156731" y="4214025"/>
                <a:ext cx="423984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A dotted line would mean the line itself is not included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(&gt;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𝑜𝑟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&lt;)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AF0BC8B7-54A2-49CE-8636-9B1F5E21E2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6731" y="4214025"/>
                <a:ext cx="4239843" cy="523220"/>
              </a:xfrm>
              <a:prstGeom prst="rect">
                <a:avLst/>
              </a:prstGeom>
              <a:blipFill>
                <a:blip r:embed="rId6"/>
                <a:stretch>
                  <a:fillRect t="-1163" r="-1151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DD289672-ECC0-41D1-9EF6-3F53F76E32E4}"/>
                  </a:ext>
                </a:extLst>
              </p:cNvPr>
              <p:cNvSpPr txBox="1"/>
              <p:nvPr/>
            </p:nvSpPr>
            <p:spPr>
              <a:xfrm>
                <a:off x="3878435" y="5326382"/>
                <a:ext cx="479643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A solid line would mean the line </a:t>
                </a:r>
                <a:r>
                  <a:rPr lang="en-US" sz="1400" u="sng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is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included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𝑜𝑟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≤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DD289672-ECC0-41D1-9EF6-3F53F76E32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8435" y="5326382"/>
                <a:ext cx="4796437" cy="307777"/>
              </a:xfrm>
              <a:prstGeom prst="rect">
                <a:avLst/>
              </a:prstGeom>
              <a:blipFill>
                <a:blip r:embed="rId7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165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16" grpId="0" animBg="1"/>
      <p:bldP spid="17" grpId="0"/>
      <p:bldP spid="19" grpId="0" animBg="1"/>
      <p:bldP spid="10" grpId="0" animBg="1"/>
      <p:bldP spid="20" grpId="0"/>
      <p:bldP spid="21" grpId="0"/>
      <p:bldP spid="22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Equations and Inequalities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shading on graphs to identify regions that satisfy linear and quadratic inequalities.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On graph paper, show the region that satisfies the following inequalities: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≥−2</m:t>
                      </m:r>
                    </m:oMath>
                  </m:oMathPara>
                </a14:m>
                <a:endParaRPr lang="en-US" sz="1600" b="0" dirty="0">
                  <a:latin typeface="Comic Sans MS" panose="030F0702030302020204" pitchFamily="66" charset="0"/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&lt;5</m:t>
                      </m:r>
                    </m:oMath>
                  </m:oMathPara>
                </a14:m>
                <a:endParaRPr lang="en-US" sz="1600" b="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≤3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US" sz="1600" b="0" dirty="0">
                  <a:latin typeface="Comic Sans MS" panose="030F0702030302020204" pitchFamily="66" charset="0"/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S</a:t>
                </a:r>
                <a:r>
                  <a:rPr lang="en-GB" sz="1600" dirty="0">
                    <a:latin typeface="Comic Sans MS" panose="030F0702030302020204" pitchFamily="66" charset="0"/>
                  </a:rPr>
                  <a:t>tart by drawing each of these as if they were an equation…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</a:t>
                </a:r>
                <a:r>
                  <a:rPr lang="en-GB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Use solid or dotted lines depending on the inequality…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  <a:blipFill>
                <a:blip r:embed="rId2"/>
                <a:stretch>
                  <a:fillRect t="-766" r="-1102" b="-3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8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3G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upload.wikimedia.org/wikipedia/commons/thumb/c/c0/Intersecting_Lines.svg/2000px-Intersecting_Lines.svg.png">
            <a:extLst>
              <a:ext uri="{FF2B5EF4-FFF2-40B4-BE49-F238E27FC236}">
                <a16:creationId xmlns:a16="http://schemas.microsoft.com/office/drawing/2014/main" id="{7BFBE842-BDBF-4F50-9DB3-DA88BE01F6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4" y="52782"/>
            <a:ext cx="1020931" cy="1020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Line 13">
            <a:extLst>
              <a:ext uri="{FF2B5EF4-FFF2-40B4-BE49-F238E27FC236}">
                <a16:creationId xmlns:a16="http://schemas.microsoft.com/office/drawing/2014/main" id="{39BA6540-8844-4B3B-AA5F-97254FAA605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67749" y="1522097"/>
            <a:ext cx="0" cy="289995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" name="Text Box 17">
            <a:extLst>
              <a:ext uri="{FF2B5EF4-FFF2-40B4-BE49-F238E27FC236}">
                <a16:creationId xmlns:a16="http://schemas.microsoft.com/office/drawing/2014/main" id="{01BE2CB5-AA41-4239-8E3D-DD57F3F754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32894" y="2939032"/>
            <a:ext cx="3048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x</a:t>
            </a:r>
          </a:p>
        </p:txBody>
      </p:sp>
      <p:sp>
        <p:nvSpPr>
          <p:cNvPr id="25" name="Text Box 17">
            <a:extLst>
              <a:ext uri="{FF2B5EF4-FFF2-40B4-BE49-F238E27FC236}">
                <a16:creationId xmlns:a16="http://schemas.microsoft.com/office/drawing/2014/main" id="{22580B45-20B0-437D-A58D-2A8345EF92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5349" y="1209676"/>
            <a:ext cx="3048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/>
              <a:t>y</a:t>
            </a:r>
          </a:p>
        </p:txBody>
      </p:sp>
      <p:sp>
        <p:nvSpPr>
          <p:cNvPr id="26" name="Line 13">
            <a:extLst>
              <a:ext uri="{FF2B5EF4-FFF2-40B4-BE49-F238E27FC236}">
                <a16:creationId xmlns:a16="http://schemas.microsoft.com/office/drawing/2014/main" id="{F105C8AE-15E3-49C6-96FF-D0AE0D6D155B}"/>
              </a:ext>
            </a:extLst>
          </p:cNvPr>
          <p:cNvSpPr>
            <a:spLocks noChangeShapeType="1"/>
          </p:cNvSpPr>
          <p:nvPr/>
        </p:nvSpPr>
        <p:spPr bwMode="auto">
          <a:xfrm rot="5400000" flipV="1">
            <a:off x="6467749" y="1631136"/>
            <a:ext cx="0" cy="289995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427CF4CA-AD82-4A4D-855B-5DA80F9DD56F}"/>
                  </a:ext>
                </a:extLst>
              </p:cNvPr>
              <p:cNvSpPr txBox="1"/>
              <p:nvPr/>
            </p:nvSpPr>
            <p:spPr>
              <a:xfrm>
                <a:off x="7917727" y="3243631"/>
                <a:ext cx="80861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427CF4CA-AD82-4A4D-855B-5DA80F9DD5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7727" y="3243631"/>
                <a:ext cx="808619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3D3A1183-AB5A-44C2-9AED-2A184E9A96A9}"/>
                  </a:ext>
                </a:extLst>
              </p:cNvPr>
              <p:cNvSpPr txBox="1"/>
              <p:nvPr/>
            </p:nvSpPr>
            <p:spPr>
              <a:xfrm>
                <a:off x="7281969" y="1218507"/>
                <a:ext cx="6707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3D3A1183-AB5A-44C2-9AED-2A184E9A96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1969" y="1218507"/>
                <a:ext cx="670761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17EE6547-7549-4776-8BC4-8121CF772C1D}"/>
                  </a:ext>
                </a:extLst>
              </p:cNvPr>
              <p:cNvSpPr txBox="1"/>
              <p:nvPr/>
            </p:nvSpPr>
            <p:spPr>
              <a:xfrm>
                <a:off x="4405509" y="4223635"/>
                <a:ext cx="10999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0066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0066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0066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1400" b="1" i="1" smtClean="0">
                          <a:solidFill>
                            <a:srgbClr val="0066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smtClean="0">
                          <a:solidFill>
                            <a:srgbClr val="0066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0066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1400" b="1" dirty="0">
                  <a:solidFill>
                    <a:srgbClr val="006600"/>
                  </a:solidFill>
                </a:endParaRPr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17EE6547-7549-4776-8BC4-8121CF772C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5509" y="4223635"/>
                <a:ext cx="1099981" cy="307777"/>
              </a:xfrm>
              <a:prstGeom prst="rect">
                <a:avLst/>
              </a:prstGeom>
              <a:blipFill>
                <a:blip r:embed="rId6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90F88CF9-3E9B-462A-BCDD-6157B85FDFDC}"/>
                  </a:ext>
                </a:extLst>
              </p:cNvPr>
              <p:cNvSpPr txBox="1"/>
              <p:nvPr/>
            </p:nvSpPr>
            <p:spPr>
              <a:xfrm>
                <a:off x="6132367" y="4400999"/>
                <a:ext cx="6707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sz="14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90F88CF9-3E9B-462A-BCDD-6157B85FDF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2367" y="4400999"/>
                <a:ext cx="670761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フリーフォーム: 図形 8">
            <a:extLst>
              <a:ext uri="{FF2B5EF4-FFF2-40B4-BE49-F238E27FC236}">
                <a16:creationId xmlns:a16="http://schemas.microsoft.com/office/drawing/2014/main" id="{68D0884C-44B2-4BA7-B1E7-496DB3719C00}"/>
              </a:ext>
            </a:extLst>
          </p:cNvPr>
          <p:cNvSpPr/>
          <p:nvPr/>
        </p:nvSpPr>
        <p:spPr>
          <a:xfrm>
            <a:off x="6471410" y="1839392"/>
            <a:ext cx="1147413" cy="1588725"/>
          </a:xfrm>
          <a:custGeom>
            <a:avLst/>
            <a:gdLst>
              <a:gd name="connsiteX0" fmla="*/ 1147413 w 1147413"/>
              <a:gd name="connsiteY0" fmla="*/ 0 h 1588725"/>
              <a:gd name="connsiteX1" fmla="*/ 1147413 w 1147413"/>
              <a:gd name="connsiteY1" fmla="*/ 1585195 h 1588725"/>
              <a:gd name="connsiteX2" fmla="*/ 0 w 1147413"/>
              <a:gd name="connsiteY2" fmla="*/ 1588725 h 1588725"/>
              <a:gd name="connsiteX3" fmla="*/ 0 w 1147413"/>
              <a:gd name="connsiteY3" fmla="*/ 1133291 h 1588725"/>
              <a:gd name="connsiteX4" fmla="*/ 1147413 w 1147413"/>
              <a:gd name="connsiteY4" fmla="*/ 0 h 1588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7413" h="1588725">
                <a:moveTo>
                  <a:pt x="1147413" y="0"/>
                </a:moveTo>
                <a:lnTo>
                  <a:pt x="1147413" y="1585195"/>
                </a:lnTo>
                <a:lnTo>
                  <a:pt x="0" y="1588725"/>
                </a:lnTo>
                <a:lnTo>
                  <a:pt x="0" y="1133291"/>
                </a:lnTo>
                <a:lnTo>
                  <a:pt x="1147413" y="0"/>
                </a:lnTo>
                <a:close/>
              </a:path>
            </a:pathLst>
          </a:custGeom>
          <a:solidFill>
            <a:schemeClr val="accent4"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Line 45">
            <a:extLst>
              <a:ext uri="{FF2B5EF4-FFF2-40B4-BE49-F238E27FC236}">
                <a16:creationId xmlns:a16="http://schemas.microsoft.com/office/drawing/2014/main" id="{57E2FC53-063D-41B4-9DC8-71D4E4D3664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17770" y="3429764"/>
            <a:ext cx="2899957" cy="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" name="Line 45">
            <a:extLst>
              <a:ext uri="{FF2B5EF4-FFF2-40B4-BE49-F238E27FC236}">
                <a16:creationId xmlns:a16="http://schemas.microsoft.com/office/drawing/2014/main" id="{F5575C17-544C-4287-8346-0A2A5F1CDD9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17350" y="1543681"/>
            <a:ext cx="0" cy="2878373"/>
          </a:xfrm>
          <a:prstGeom prst="line">
            <a:avLst/>
          </a:prstGeom>
          <a:noFill/>
          <a:ln w="44450">
            <a:solidFill>
              <a:srgbClr val="0000FF"/>
            </a:solidFill>
            <a:prstDash val="dash"/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" name="Line 45">
            <a:extLst>
              <a:ext uri="{FF2B5EF4-FFF2-40B4-BE49-F238E27FC236}">
                <a16:creationId xmlns:a16="http://schemas.microsoft.com/office/drawing/2014/main" id="{74617ADE-3BE3-44AB-A344-0508BFC3757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08103" y="1543680"/>
            <a:ext cx="2709623" cy="2662559"/>
          </a:xfrm>
          <a:prstGeom prst="line">
            <a:avLst/>
          </a:prstGeom>
          <a:noFill/>
          <a:ln w="44450">
            <a:solidFill>
              <a:srgbClr val="006600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" name="Line 45">
            <a:extLst>
              <a:ext uri="{FF2B5EF4-FFF2-40B4-BE49-F238E27FC236}">
                <a16:creationId xmlns:a16="http://schemas.microsoft.com/office/drawing/2014/main" id="{3920B836-4483-4B27-89E7-05D9DA28BB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67749" y="1543680"/>
            <a:ext cx="0" cy="2878373"/>
          </a:xfrm>
          <a:prstGeom prst="line">
            <a:avLst/>
          </a:prstGeom>
          <a:noFill/>
          <a:ln w="44450">
            <a:solidFill>
              <a:srgbClr val="7030A0"/>
            </a:solidFill>
            <a:prstDash val="dash"/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13477E33-1FFF-4BBC-AC7A-152252D104E5}"/>
              </a:ext>
            </a:extLst>
          </p:cNvPr>
          <p:cNvCxnSpPr>
            <a:cxnSpLocks/>
          </p:cNvCxnSpPr>
          <p:nvPr/>
        </p:nvCxnSpPr>
        <p:spPr>
          <a:xfrm flipV="1">
            <a:off x="5115876" y="2665737"/>
            <a:ext cx="0" cy="644056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3A65BEC5-5B97-4F0E-B5BB-14DA78A7177C}"/>
              </a:ext>
            </a:extLst>
          </p:cNvPr>
          <p:cNvCxnSpPr>
            <a:cxnSpLocks/>
          </p:cNvCxnSpPr>
          <p:nvPr/>
        </p:nvCxnSpPr>
        <p:spPr>
          <a:xfrm flipH="1">
            <a:off x="6892355" y="1620131"/>
            <a:ext cx="611999" cy="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18D07F78-32B0-4B42-BC25-1D59EC518D1D}"/>
              </a:ext>
            </a:extLst>
          </p:cNvPr>
          <p:cNvCxnSpPr>
            <a:cxnSpLocks/>
          </p:cNvCxnSpPr>
          <p:nvPr/>
        </p:nvCxnSpPr>
        <p:spPr>
          <a:xfrm>
            <a:off x="6555968" y="1839392"/>
            <a:ext cx="672773" cy="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>
            <a:extLst>
              <a:ext uri="{FF2B5EF4-FFF2-40B4-BE49-F238E27FC236}">
                <a16:creationId xmlns:a16="http://schemas.microsoft.com/office/drawing/2014/main" id="{6ECD0B7B-0CFF-4AE6-AA93-AC03967010A6}"/>
              </a:ext>
            </a:extLst>
          </p:cNvPr>
          <p:cNvCxnSpPr>
            <a:cxnSpLocks/>
          </p:cNvCxnSpPr>
          <p:nvPr/>
        </p:nvCxnSpPr>
        <p:spPr>
          <a:xfrm>
            <a:off x="5883195" y="3661566"/>
            <a:ext cx="0" cy="663944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495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4" grpId="0"/>
      <p:bldP spid="25" grpId="0"/>
      <p:bldP spid="26" grpId="0" animBg="1"/>
      <p:bldP spid="28" grpId="0"/>
      <p:bldP spid="30" grpId="0"/>
      <p:bldP spid="32" grpId="0"/>
      <p:bldP spid="34" grpId="0"/>
      <p:bldP spid="9" grpId="0" animBg="1"/>
      <p:bldP spid="27" grpId="0" animBg="1"/>
      <p:bldP spid="29" grpId="0" animBg="1"/>
      <p:bldP spid="31" grpId="0" animBg="1"/>
      <p:bldP spid="3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Equations and Inequalities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shading on graphs to identify regions that satisfy linear and quadratic inequalities.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On graph paper, show the region that satisfies the following inequalities:</a:t>
                </a:r>
              </a:p>
              <a:p>
                <a:pPr marL="0" indent="0">
                  <a:buNone/>
                </a:pPr>
                <a:endParaRPr lang="en-US" sz="1600" b="1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&lt;14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en-GB" sz="16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  <m:sSup>
                        <m:sSup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sz="1600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  <a:p>
                <a:pPr marL="0" indent="0" algn="ctr">
                  <a:buNone/>
                </a:pPr>
                <a:endParaRPr lang="en-US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S</a:t>
                </a:r>
                <a:r>
                  <a:rPr lang="en-GB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tart by drawing each of these as if they were an equation, based on the skills you already have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</a:t>
                </a:r>
                <a:r>
                  <a:rPr lang="en-GB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Use solid or dotted lines depending on the inequality…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  <a:blipFill>
                <a:blip r:embed="rId2"/>
                <a:stretch>
                  <a:fillRect t="-1277" r="-11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8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3G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upload.wikimedia.org/wikipedia/commons/thumb/c/c0/Intersecting_Lines.svg/2000px-Intersecting_Lines.svg.png">
            <a:extLst>
              <a:ext uri="{FF2B5EF4-FFF2-40B4-BE49-F238E27FC236}">
                <a16:creationId xmlns:a16="http://schemas.microsoft.com/office/drawing/2014/main" id="{7BFBE842-BDBF-4F50-9DB3-DA88BE01F6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4" y="52782"/>
            <a:ext cx="1020931" cy="1020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Line 13">
            <a:extLst>
              <a:ext uri="{FF2B5EF4-FFF2-40B4-BE49-F238E27FC236}">
                <a16:creationId xmlns:a16="http://schemas.microsoft.com/office/drawing/2014/main" id="{39BA6540-8844-4B3B-AA5F-97254FAA605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67749" y="1522097"/>
            <a:ext cx="0" cy="289995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" name="Text Box 17">
            <a:extLst>
              <a:ext uri="{FF2B5EF4-FFF2-40B4-BE49-F238E27FC236}">
                <a16:creationId xmlns:a16="http://schemas.microsoft.com/office/drawing/2014/main" id="{01BE2CB5-AA41-4239-8E3D-DD57F3F754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32894" y="2939032"/>
            <a:ext cx="3048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x</a:t>
            </a:r>
          </a:p>
        </p:txBody>
      </p:sp>
      <p:sp>
        <p:nvSpPr>
          <p:cNvPr id="25" name="Text Box 17">
            <a:extLst>
              <a:ext uri="{FF2B5EF4-FFF2-40B4-BE49-F238E27FC236}">
                <a16:creationId xmlns:a16="http://schemas.microsoft.com/office/drawing/2014/main" id="{22580B45-20B0-437D-A58D-2A8345EF92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5349" y="1209676"/>
            <a:ext cx="3048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/>
              <a:t>y</a:t>
            </a:r>
          </a:p>
        </p:txBody>
      </p:sp>
      <p:sp>
        <p:nvSpPr>
          <p:cNvPr id="26" name="Line 13">
            <a:extLst>
              <a:ext uri="{FF2B5EF4-FFF2-40B4-BE49-F238E27FC236}">
                <a16:creationId xmlns:a16="http://schemas.microsoft.com/office/drawing/2014/main" id="{F105C8AE-15E3-49C6-96FF-D0AE0D6D155B}"/>
              </a:ext>
            </a:extLst>
          </p:cNvPr>
          <p:cNvSpPr>
            <a:spLocks noChangeShapeType="1"/>
          </p:cNvSpPr>
          <p:nvPr/>
        </p:nvSpPr>
        <p:spPr bwMode="auto">
          <a:xfrm rot="5400000" flipV="1">
            <a:off x="6467749" y="1631136"/>
            <a:ext cx="0" cy="289995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427CF4CA-AD82-4A4D-855B-5DA80F9DD56F}"/>
                  </a:ext>
                </a:extLst>
              </p:cNvPr>
              <p:cNvSpPr txBox="1"/>
              <p:nvPr/>
            </p:nvSpPr>
            <p:spPr>
              <a:xfrm>
                <a:off x="7381020" y="1243675"/>
                <a:ext cx="1504579" cy="3125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427CF4CA-AD82-4A4D-855B-5DA80F9DD5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1020" y="1243675"/>
                <a:ext cx="1504579" cy="312586"/>
              </a:xfrm>
              <a:prstGeom prst="rect">
                <a:avLst/>
              </a:prstGeom>
              <a:blipFill>
                <a:blip r:embed="rId4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17EE6547-7549-4776-8BC4-8121CF772C1D}"/>
                  </a:ext>
                </a:extLst>
              </p:cNvPr>
              <p:cNvSpPr txBox="1"/>
              <p:nvPr/>
            </p:nvSpPr>
            <p:spPr>
              <a:xfrm>
                <a:off x="4252623" y="1920465"/>
                <a:ext cx="12073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𝟏𝟒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17EE6547-7549-4776-8BC4-8121CF772C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2623" y="1920465"/>
                <a:ext cx="1207382" cy="307777"/>
              </a:xfrm>
              <a:prstGeom prst="rect">
                <a:avLst/>
              </a:prstGeom>
              <a:blipFill>
                <a:blip r:embed="rId5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2B30802A-8BB7-4A1A-9A5D-FCCE1AAF3118}"/>
              </a:ext>
            </a:extLst>
          </p:cNvPr>
          <p:cNvCxnSpPr>
            <a:cxnSpLocks/>
          </p:cNvCxnSpPr>
          <p:nvPr/>
        </p:nvCxnSpPr>
        <p:spPr>
          <a:xfrm>
            <a:off x="5171536" y="2449505"/>
            <a:ext cx="0" cy="714607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6D938F8B-0582-4E58-8B05-BFAA785E1A7F}"/>
              </a:ext>
            </a:extLst>
          </p:cNvPr>
          <p:cNvCxnSpPr>
            <a:cxnSpLocks/>
          </p:cNvCxnSpPr>
          <p:nvPr/>
        </p:nvCxnSpPr>
        <p:spPr>
          <a:xfrm flipV="1">
            <a:off x="7369631" y="1571302"/>
            <a:ext cx="11389" cy="764616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フリーフォーム: 図形 7">
            <a:extLst>
              <a:ext uri="{FF2B5EF4-FFF2-40B4-BE49-F238E27FC236}">
                <a16:creationId xmlns:a16="http://schemas.microsoft.com/office/drawing/2014/main" id="{06900945-49C3-43B8-B270-DB2912B2E20A}"/>
              </a:ext>
            </a:extLst>
          </p:cNvPr>
          <p:cNvSpPr/>
          <p:nvPr/>
        </p:nvSpPr>
        <p:spPr>
          <a:xfrm>
            <a:off x="5842612" y="2442072"/>
            <a:ext cx="1454227" cy="1020897"/>
          </a:xfrm>
          <a:custGeom>
            <a:avLst/>
            <a:gdLst>
              <a:gd name="connsiteX0" fmla="*/ 0 w 1454227"/>
              <a:gd name="connsiteY0" fmla="*/ 0 h 1020897"/>
              <a:gd name="connsiteX1" fmla="*/ 1454227 w 1454227"/>
              <a:gd name="connsiteY1" fmla="*/ 249716 h 1020897"/>
              <a:gd name="connsiteX2" fmla="*/ 1311007 w 1454227"/>
              <a:gd name="connsiteY2" fmla="*/ 525138 h 1020897"/>
              <a:gd name="connsiteX3" fmla="*/ 1131065 w 1454227"/>
              <a:gd name="connsiteY3" fmla="*/ 800559 h 1020897"/>
              <a:gd name="connsiteX4" fmla="*/ 929089 w 1454227"/>
              <a:gd name="connsiteY4" fmla="*/ 984174 h 1020897"/>
              <a:gd name="connsiteX5" fmla="*/ 760164 w 1454227"/>
              <a:gd name="connsiteY5" fmla="*/ 1020897 h 1020897"/>
              <a:gd name="connsiteX6" fmla="*/ 638978 w 1454227"/>
              <a:gd name="connsiteY6" fmla="*/ 980501 h 1020897"/>
              <a:gd name="connsiteX7" fmla="*/ 499431 w 1454227"/>
              <a:gd name="connsiteY7" fmla="*/ 855644 h 1020897"/>
              <a:gd name="connsiteX8" fmla="*/ 330506 w 1454227"/>
              <a:gd name="connsiteY8" fmla="*/ 620617 h 1020897"/>
              <a:gd name="connsiteX9" fmla="*/ 172598 w 1454227"/>
              <a:gd name="connsiteY9" fmla="*/ 337851 h 1020897"/>
              <a:gd name="connsiteX10" fmla="*/ 51412 w 1454227"/>
              <a:gd name="connsiteY10" fmla="*/ 102824 h 1020897"/>
              <a:gd name="connsiteX11" fmla="*/ 0 w 1454227"/>
              <a:gd name="connsiteY11" fmla="*/ 0 h 1020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54227" h="1020897">
                <a:moveTo>
                  <a:pt x="0" y="0"/>
                </a:moveTo>
                <a:lnTo>
                  <a:pt x="1454227" y="249716"/>
                </a:lnTo>
                <a:lnTo>
                  <a:pt x="1311007" y="525138"/>
                </a:lnTo>
                <a:lnTo>
                  <a:pt x="1131065" y="800559"/>
                </a:lnTo>
                <a:lnTo>
                  <a:pt x="929089" y="984174"/>
                </a:lnTo>
                <a:lnTo>
                  <a:pt x="760164" y="1020897"/>
                </a:lnTo>
                <a:lnTo>
                  <a:pt x="638978" y="980501"/>
                </a:lnTo>
                <a:lnTo>
                  <a:pt x="499431" y="855644"/>
                </a:lnTo>
                <a:lnTo>
                  <a:pt x="330506" y="620617"/>
                </a:lnTo>
                <a:lnTo>
                  <a:pt x="172598" y="337851"/>
                </a:lnTo>
                <a:lnTo>
                  <a:pt x="51412" y="10282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Line 45">
            <a:extLst>
              <a:ext uri="{FF2B5EF4-FFF2-40B4-BE49-F238E27FC236}">
                <a16:creationId xmlns:a16="http://schemas.microsoft.com/office/drawing/2014/main" id="{74617ADE-3BE3-44AB-A344-0508BFC3757C}"/>
              </a:ext>
            </a:extLst>
          </p:cNvPr>
          <p:cNvSpPr>
            <a:spLocks noChangeShapeType="1"/>
          </p:cNvSpPr>
          <p:nvPr/>
        </p:nvSpPr>
        <p:spPr bwMode="auto">
          <a:xfrm>
            <a:off x="5136543" y="2316959"/>
            <a:ext cx="2781185" cy="489850"/>
          </a:xfrm>
          <a:prstGeom prst="line">
            <a:avLst/>
          </a:prstGeom>
          <a:noFill/>
          <a:ln w="44450">
            <a:solidFill>
              <a:srgbClr val="FF0000"/>
            </a:solidFill>
            <a:prstDash val="dash"/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" name="フリーフォーム: 図形 18">
            <a:extLst>
              <a:ext uri="{FF2B5EF4-FFF2-40B4-BE49-F238E27FC236}">
                <a16:creationId xmlns:a16="http://schemas.microsoft.com/office/drawing/2014/main" id="{F1A82F35-2BD9-46E7-851E-31143356AA29}"/>
              </a:ext>
            </a:extLst>
          </p:cNvPr>
          <p:cNvSpPr/>
          <p:nvPr/>
        </p:nvSpPr>
        <p:spPr>
          <a:xfrm>
            <a:off x="5480326" y="1590261"/>
            <a:ext cx="2279645" cy="1877133"/>
          </a:xfrm>
          <a:custGeom>
            <a:avLst/>
            <a:gdLst>
              <a:gd name="connsiteX0" fmla="*/ 0 w 1837678"/>
              <a:gd name="connsiteY0" fmla="*/ 0 h 1766657"/>
              <a:gd name="connsiteX1" fmla="*/ 932156 w 1837678"/>
              <a:gd name="connsiteY1" fmla="*/ 1766656 h 1766657"/>
              <a:gd name="connsiteX2" fmla="*/ 1837678 w 1837678"/>
              <a:gd name="connsiteY2" fmla="*/ 8878 h 1766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37678" h="1766657">
                <a:moveTo>
                  <a:pt x="0" y="0"/>
                </a:moveTo>
                <a:cubicBezTo>
                  <a:pt x="312938" y="882588"/>
                  <a:pt x="625876" y="1765176"/>
                  <a:pt x="932156" y="1766656"/>
                </a:cubicBezTo>
                <a:cubicBezTo>
                  <a:pt x="1238436" y="1768136"/>
                  <a:pt x="1538057" y="888507"/>
                  <a:pt x="1837678" y="8878"/>
                </a:cubicBezTo>
              </a:path>
            </a:pathLst>
          </a:custGeom>
          <a:noFill/>
          <a:ln w="44450">
            <a:solidFill>
              <a:srgbClr val="0000FF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624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4" grpId="0"/>
      <p:bldP spid="25" grpId="0"/>
      <p:bldP spid="26" grpId="0" animBg="1"/>
      <p:bldP spid="28" grpId="0"/>
      <p:bldP spid="32" grpId="0"/>
      <p:bldP spid="8" grpId="0" animBg="1"/>
      <p:bldP spid="31" grpId="0" animBg="1"/>
      <p:bldP spid="19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95F8DF4-3C9F-4C86-BE56-E9E5A7DF9A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866C22A-D994-4330-A39F-A21D56DF704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6C6224-E36C-4377-9AB3-647695E0CEAB}">
  <ds:schemaRefs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purl.org/dc/terms/"/>
    <ds:schemaRef ds:uri="78db98b4-7c56-4667-9532-fea666d1edab"/>
    <ds:schemaRef ds:uri="http://schemas.microsoft.com/office/2006/documentManagement/types"/>
    <ds:schemaRef ds:uri="00eee050-7eda-4a68-8825-514e694f5f09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239</TotalTime>
  <Words>287</Words>
  <Application>Microsoft Office PowerPoint</Application>
  <PresentationFormat>On-screen Show (4:3)</PresentationFormat>
  <Paragraphs>49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5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MV Boli</vt:lpstr>
      <vt:lpstr>Tempus Sans ITC</vt:lpstr>
      <vt:lpstr>Wingdings</vt:lpstr>
      <vt:lpstr>Office テーマ</vt:lpstr>
      <vt:lpstr>PowerPoint Presentation</vt:lpstr>
      <vt:lpstr>Equations and Inequalities</vt:lpstr>
      <vt:lpstr>Equations and Inequalities</vt:lpstr>
      <vt:lpstr>Equations and Inequalities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49</cp:revision>
  <dcterms:created xsi:type="dcterms:W3CDTF">2017-08-14T15:35:38Z</dcterms:created>
  <dcterms:modified xsi:type="dcterms:W3CDTF">2021-03-29T09:36:46Z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