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73" autoAdjust="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1.png"/><Relationship Id="rId3" Type="http://schemas.openxmlformats.org/officeDocument/2006/relationships/image" Target="../media/image1.png"/><Relationship Id="rId7" Type="http://schemas.openxmlformats.org/officeDocument/2006/relationships/image" Target="../media/image140.png"/><Relationship Id="rId2" Type="http://schemas.openxmlformats.org/officeDocument/2006/relationships/image" Target="../media/image1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9.png"/><Relationship Id="rId5" Type="http://schemas.openxmlformats.org/officeDocument/2006/relationships/image" Target="../media/image138.png"/><Relationship Id="rId10" Type="http://schemas.openxmlformats.org/officeDocument/2006/relationships/image" Target="../media/image143.png"/><Relationship Id="rId4" Type="http://schemas.openxmlformats.org/officeDocument/2006/relationships/image" Target="../media/image137.png"/><Relationship Id="rId9" Type="http://schemas.openxmlformats.org/officeDocument/2006/relationships/image" Target="../media/image14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6.png"/><Relationship Id="rId3" Type="http://schemas.openxmlformats.org/officeDocument/2006/relationships/image" Target="../media/image1.png"/><Relationship Id="rId7" Type="http://schemas.openxmlformats.org/officeDocument/2006/relationships/image" Target="../media/image145.png"/><Relationship Id="rId2" Type="http://schemas.openxmlformats.org/officeDocument/2006/relationships/image" Target="../media/image1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4.png"/><Relationship Id="rId5" Type="http://schemas.openxmlformats.org/officeDocument/2006/relationships/image" Target="../media/image138.png"/><Relationship Id="rId4" Type="http://schemas.openxmlformats.org/officeDocument/2006/relationships/image" Target="../media/image1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3F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067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508849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could be asked to interpret the solutions to inequalities by considering their graphs.</a:t>
                </a:r>
              </a:p>
              <a:p>
                <a:pPr marL="0" indent="0" algn="ctr">
                  <a:buNone/>
                </a:pPr>
                <a:endParaRPr lang="en-US" sz="10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has equation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=12+4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has equation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200" dirty="0">
                    <a:latin typeface="Comic Sans MS" panose="030F0702030302020204" pitchFamily="66" charset="0"/>
                  </a:rPr>
                  <a:t>T</a:t>
                </a:r>
                <a:r>
                  <a:rPr lang="en-GB" sz="1200" dirty="0">
                    <a:latin typeface="Comic Sans MS" panose="030F0702030302020204" pitchFamily="66" charset="0"/>
                  </a:rPr>
                  <a:t>he diagram below shows a sketch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on the same axes. </a:t>
                </a:r>
              </a:p>
              <a:p>
                <a:pPr marL="0" indent="0" algn="ctr">
                  <a:buNone/>
                </a:pPr>
                <a:endParaRPr lang="en-US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2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GB" sz="1200" dirty="0">
                    <a:latin typeface="Comic Sans MS" panose="030F0702030302020204" pitchFamily="66" charset="0"/>
                  </a:rPr>
                  <a:t>Find the coordinates of the points of intersection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200" dirty="0">
                    <a:latin typeface="Comic Sans MS" panose="030F0702030302020204" pitchFamily="66" charset="0"/>
                  </a:rPr>
                  <a:t>H</a:t>
                </a:r>
                <a:r>
                  <a:rPr lang="en-GB" sz="1200" dirty="0" err="1">
                    <a:latin typeface="Comic Sans MS" panose="030F0702030302020204" pitchFamily="66" charset="0"/>
                  </a:rPr>
                  <a:t>ence</a:t>
                </a:r>
                <a:r>
                  <a:rPr lang="en-GB" sz="1200" dirty="0">
                    <a:latin typeface="Comic Sans MS" panose="030F0702030302020204" pitchFamily="66" charset="0"/>
                  </a:rPr>
                  <a:t> write down the solution to the inequality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12+4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&gt;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5088493"/>
              </a:xfrm>
              <a:blipFill>
                <a:blip r:embed="rId2"/>
                <a:stretch>
                  <a:fillRect t="-719" r="-1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F93ACF59-AE60-47B3-A20A-97677B34AE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Line 13">
            <a:extLst>
              <a:ext uri="{FF2B5EF4-FFF2-40B4-BE49-F238E27FC236}">
                <a16:creationId xmlns:a16="http://schemas.microsoft.com/office/drawing/2014/main" id="{918C4069-0363-44B5-AD60-C9D9D6CDE5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47091" y="3579223"/>
            <a:ext cx="0" cy="194201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Text Box 17">
            <a:extLst>
              <a:ext uri="{FF2B5EF4-FFF2-40B4-BE49-F238E27FC236}">
                <a16:creationId xmlns:a16="http://schemas.microsoft.com/office/drawing/2014/main" id="{718401AA-69FE-49AF-B7E1-CE932E4C4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6861" y="4519929"/>
            <a:ext cx="304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x</a:t>
            </a:r>
          </a:p>
        </p:txBody>
      </p:sp>
      <p:sp>
        <p:nvSpPr>
          <p:cNvPr id="9" name="Text Box 17">
            <a:extLst>
              <a:ext uri="{FF2B5EF4-FFF2-40B4-BE49-F238E27FC236}">
                <a16:creationId xmlns:a16="http://schemas.microsoft.com/office/drawing/2014/main" id="{35F31371-2552-4404-BED3-550FAB191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4051" y="3388723"/>
            <a:ext cx="304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/>
              <a:t>y</a:t>
            </a:r>
          </a:p>
        </p:txBody>
      </p:sp>
      <p:sp>
        <p:nvSpPr>
          <p:cNvPr id="10" name="Line 13">
            <a:extLst>
              <a:ext uri="{FF2B5EF4-FFF2-40B4-BE49-F238E27FC236}">
                <a16:creationId xmlns:a16="http://schemas.microsoft.com/office/drawing/2014/main" id="{613ECB99-EFA9-483B-95B0-55BD6AD15E0F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2147091" y="3640364"/>
            <a:ext cx="0" cy="194201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" name="フリーフォーム: 図形 10">
            <a:extLst>
              <a:ext uri="{FF2B5EF4-FFF2-40B4-BE49-F238E27FC236}">
                <a16:creationId xmlns:a16="http://schemas.microsoft.com/office/drawing/2014/main" id="{E3FEA982-5BB0-49D6-A4AF-4E3D08C78319}"/>
              </a:ext>
            </a:extLst>
          </p:cNvPr>
          <p:cNvSpPr/>
          <p:nvPr/>
        </p:nvSpPr>
        <p:spPr>
          <a:xfrm>
            <a:off x="1706933" y="3579223"/>
            <a:ext cx="876927" cy="1032146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Line 45">
            <a:extLst>
              <a:ext uri="{FF2B5EF4-FFF2-40B4-BE49-F238E27FC236}">
                <a16:creationId xmlns:a16="http://schemas.microsoft.com/office/drawing/2014/main" id="{F22A047B-B57E-4A8A-AE17-72A8031B97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19497" y="3579223"/>
            <a:ext cx="1280159" cy="1828799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B997D75F-22D1-4151-85E8-32325BA803A8}"/>
                  </a:ext>
                </a:extLst>
              </p:cNvPr>
              <p:cNvSpPr txBox="1"/>
              <p:nvPr/>
            </p:nvSpPr>
            <p:spPr>
              <a:xfrm>
                <a:off x="2613404" y="3425334"/>
                <a:ext cx="4117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B997D75F-22D1-4151-85E8-32325BA803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3404" y="3425334"/>
                <a:ext cx="411716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2CB8F30E-C1AA-406C-87A8-328DDC573A9F}"/>
                  </a:ext>
                </a:extLst>
              </p:cNvPr>
              <p:cNvSpPr txBox="1"/>
              <p:nvPr/>
            </p:nvSpPr>
            <p:spPr>
              <a:xfrm>
                <a:off x="1371487" y="3425334"/>
                <a:ext cx="41171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2CB8F30E-C1AA-406C-87A8-328DDC573A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487" y="3425334"/>
                <a:ext cx="411715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5">
            <a:extLst>
              <a:ext uri="{FF2B5EF4-FFF2-40B4-BE49-F238E27FC236}">
                <a16:creationId xmlns:a16="http://schemas.microsoft.com/office/drawing/2014/main" id="{62D2D5F7-4AA1-4A75-8932-3E12A9458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025" y="1372396"/>
            <a:ext cx="42933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	Find the coordinates of intersection by setting the equations equal and solving them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9273CA00-BA90-4615-A227-886CFD293116}"/>
                  </a:ext>
                </a:extLst>
              </p:cNvPr>
              <p:cNvSpPr txBox="1"/>
              <p:nvPr/>
            </p:nvSpPr>
            <p:spPr>
              <a:xfrm>
                <a:off x="4222025" y="2058337"/>
                <a:ext cx="15892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12+4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9273CA00-BA90-4615-A227-886CFD2931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2025" y="2058337"/>
                <a:ext cx="1589218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D9A5C4A-E95B-407A-A75F-DA65A9561A29}"/>
                  </a:ext>
                </a:extLst>
              </p:cNvPr>
              <p:cNvSpPr txBox="1"/>
              <p:nvPr/>
            </p:nvSpPr>
            <p:spPr>
              <a:xfrm>
                <a:off x="4820195" y="2506829"/>
                <a:ext cx="21101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−12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D9A5C4A-E95B-407A-A75F-DA65A9561A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195" y="2506829"/>
                <a:ext cx="211014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E9AFAA11-BF33-49A5-93AE-E48BB423FF9F}"/>
                  </a:ext>
                </a:extLst>
              </p:cNvPr>
              <p:cNvSpPr txBox="1"/>
              <p:nvPr/>
            </p:nvSpPr>
            <p:spPr>
              <a:xfrm>
                <a:off x="4886006" y="2955321"/>
                <a:ext cx="21101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E9AFAA11-BF33-49A5-93AE-E48BB423FF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6006" y="2955321"/>
                <a:ext cx="2110143" cy="369332"/>
              </a:xfrm>
              <a:prstGeom prst="rect">
                <a:avLst/>
              </a:prstGeom>
              <a:blipFill>
                <a:blip r:embed="rId8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83D0937E-DE44-4EE6-BF19-5A0A65C80A1E}"/>
                  </a:ext>
                </a:extLst>
              </p:cNvPr>
              <p:cNvSpPr txBox="1"/>
              <p:nvPr/>
            </p:nvSpPr>
            <p:spPr>
              <a:xfrm>
                <a:off x="4886006" y="3449275"/>
                <a:ext cx="14799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=−2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6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83D0937E-DE44-4EE6-BF19-5A0A65C80A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6006" y="3449275"/>
                <a:ext cx="147996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19">
            <a:extLst>
              <a:ext uri="{FF2B5EF4-FFF2-40B4-BE49-F238E27FC236}">
                <a16:creationId xmlns:a16="http://schemas.microsoft.com/office/drawing/2014/main" id="{3C3FED22-D809-418B-BBBF-F0513ECFCFCC}"/>
              </a:ext>
            </a:extLst>
          </p:cNvPr>
          <p:cNvSpPr>
            <a:spLocks/>
          </p:cNvSpPr>
          <p:nvPr/>
        </p:nvSpPr>
        <p:spPr bwMode="auto">
          <a:xfrm>
            <a:off x="6835743" y="2269379"/>
            <a:ext cx="94595" cy="397589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" name="Rectangle 23">
            <a:extLst>
              <a:ext uri="{FF2B5EF4-FFF2-40B4-BE49-F238E27FC236}">
                <a16:creationId xmlns:a16="http://schemas.microsoft.com/office/drawing/2014/main" id="{1AC2E0E6-067B-4FF1-86BA-49AE69B7CA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3040" y="2286795"/>
            <a:ext cx="113174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</a:rPr>
              <a:t>Rearrange</a:t>
            </a:r>
            <a:endParaRPr lang="en-GB" altLang="en-US" sz="1400" dirty="0">
              <a:solidFill>
                <a:srgbClr val="FF0000"/>
              </a:solidFill>
            </a:endParaRPr>
          </a:p>
        </p:txBody>
      </p:sp>
      <p:sp>
        <p:nvSpPr>
          <p:cNvPr id="23" name="Arc 19">
            <a:extLst>
              <a:ext uri="{FF2B5EF4-FFF2-40B4-BE49-F238E27FC236}">
                <a16:creationId xmlns:a16="http://schemas.microsoft.com/office/drawing/2014/main" id="{77BE5424-58EF-40B8-8F76-4338ADF5DD87}"/>
              </a:ext>
            </a:extLst>
          </p:cNvPr>
          <p:cNvSpPr>
            <a:spLocks/>
          </p:cNvSpPr>
          <p:nvPr/>
        </p:nvSpPr>
        <p:spPr bwMode="auto">
          <a:xfrm>
            <a:off x="6948851" y="2716947"/>
            <a:ext cx="94595" cy="397589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Arc 19">
            <a:extLst>
              <a:ext uri="{FF2B5EF4-FFF2-40B4-BE49-F238E27FC236}">
                <a16:creationId xmlns:a16="http://schemas.microsoft.com/office/drawing/2014/main" id="{B7540B71-467C-4198-A918-8F151142C5FA}"/>
              </a:ext>
            </a:extLst>
          </p:cNvPr>
          <p:cNvSpPr>
            <a:spLocks/>
          </p:cNvSpPr>
          <p:nvPr/>
        </p:nvSpPr>
        <p:spPr bwMode="auto">
          <a:xfrm>
            <a:off x="6925202" y="3204094"/>
            <a:ext cx="94595" cy="397589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Rectangle 23">
            <a:extLst>
              <a:ext uri="{FF2B5EF4-FFF2-40B4-BE49-F238E27FC236}">
                <a16:creationId xmlns:a16="http://schemas.microsoft.com/office/drawing/2014/main" id="{474533C7-0062-4CAE-91D4-EA1A7DB9F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9055" y="2752140"/>
            <a:ext cx="113174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 err="1">
                <a:solidFill>
                  <a:srgbClr val="FF0000"/>
                </a:solidFill>
              </a:rPr>
              <a:t>Factorise</a:t>
            </a:r>
            <a:endParaRPr lang="en-GB" altLang="en-US" sz="1400" dirty="0">
              <a:solidFill>
                <a:srgbClr val="FF0000"/>
              </a:solidFill>
            </a:endParaRPr>
          </a:p>
        </p:txBody>
      </p:sp>
      <p:sp>
        <p:nvSpPr>
          <p:cNvPr id="26" name="Rectangle 23">
            <a:extLst>
              <a:ext uri="{FF2B5EF4-FFF2-40B4-BE49-F238E27FC236}">
                <a16:creationId xmlns:a16="http://schemas.microsoft.com/office/drawing/2014/main" id="{9DB390E5-EDEA-4F65-B63B-7346F6749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0386" y="3260322"/>
            <a:ext cx="113174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</a:rPr>
              <a:t>Solve</a:t>
            </a:r>
            <a:endParaRPr lang="en-GB" altLang="en-US" sz="1400" dirty="0">
              <a:solidFill>
                <a:srgbClr val="FF0000"/>
              </a:solidFill>
            </a:endParaRPr>
          </a:p>
        </p:txBody>
      </p:sp>
      <p:sp>
        <p:nvSpPr>
          <p:cNvPr id="27" name="Arc 19">
            <a:extLst>
              <a:ext uri="{FF2B5EF4-FFF2-40B4-BE49-F238E27FC236}">
                <a16:creationId xmlns:a16="http://schemas.microsoft.com/office/drawing/2014/main" id="{FEA4CC11-89F4-4A0E-9AAC-B0D0197A924F}"/>
              </a:ext>
            </a:extLst>
          </p:cNvPr>
          <p:cNvSpPr>
            <a:spLocks/>
          </p:cNvSpPr>
          <p:nvPr/>
        </p:nvSpPr>
        <p:spPr bwMode="auto">
          <a:xfrm>
            <a:off x="6939055" y="3687869"/>
            <a:ext cx="94595" cy="397589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" name="Rectangle 23">
            <a:extLst>
              <a:ext uri="{FF2B5EF4-FFF2-40B4-BE49-F238E27FC236}">
                <a16:creationId xmlns:a16="http://schemas.microsoft.com/office/drawing/2014/main" id="{B727198F-E339-4002-8015-58F724338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6997" y="3566848"/>
            <a:ext cx="218760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FF0000"/>
                </a:solidFill>
              </a:rPr>
              <a:t>Use either equation to find the corresponding y-coordinates</a:t>
            </a:r>
            <a:endParaRPr lang="en-GB" altLang="en-US" sz="1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5FE68A1C-15D3-4A86-A61E-5BFA773A2145}"/>
                  </a:ext>
                </a:extLst>
              </p:cNvPr>
              <p:cNvSpPr txBox="1"/>
              <p:nvPr/>
            </p:nvSpPr>
            <p:spPr>
              <a:xfrm>
                <a:off x="4886005" y="3910630"/>
                <a:ext cx="14190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36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5FE68A1C-15D3-4A86-A61E-5BFA773A21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6005" y="3910630"/>
                <a:ext cx="1419001" cy="369332"/>
              </a:xfrm>
              <a:prstGeom prst="rect">
                <a:avLst/>
              </a:prstGeom>
              <a:blipFill>
                <a:blip r:embed="rId10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5B846B3-1B20-436A-80DB-D69030E4CD53}"/>
              </a:ext>
            </a:extLst>
          </p:cNvPr>
          <p:cNvSpPr txBox="1"/>
          <p:nvPr/>
        </p:nvSpPr>
        <p:spPr>
          <a:xfrm>
            <a:off x="5016634" y="4636152"/>
            <a:ext cx="30519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coordinates of intersection are (-2,4) and (6,36)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054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/>
      <p:bldP spid="10" grpId="0" animBg="1"/>
      <p:bldP spid="11" grpId="0" animBg="1"/>
      <p:bldP spid="12" grpId="0" animBg="1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 animBg="1"/>
      <p:bldP spid="22" grpId="0"/>
      <p:bldP spid="23" grpId="0" animBg="1"/>
      <p:bldP spid="24" grpId="0" animBg="1"/>
      <p:bldP spid="25" grpId="0"/>
      <p:bldP spid="26" grpId="0"/>
      <p:bldP spid="27" grpId="0" animBg="1"/>
      <p:bldP spid="28" grpId="0"/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508849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could be asked to interpret the solutions to inequalities by considering their graphs.</a:t>
                </a:r>
              </a:p>
              <a:p>
                <a:pPr marL="0" indent="0" algn="ctr">
                  <a:buNone/>
                </a:pPr>
                <a:endParaRPr lang="en-US" sz="10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has equation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=12+4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has equation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200" dirty="0">
                    <a:latin typeface="Comic Sans MS" panose="030F0702030302020204" pitchFamily="66" charset="0"/>
                  </a:rPr>
                  <a:t>T</a:t>
                </a:r>
                <a:r>
                  <a:rPr lang="en-GB" sz="1200" dirty="0">
                    <a:latin typeface="Comic Sans MS" panose="030F0702030302020204" pitchFamily="66" charset="0"/>
                  </a:rPr>
                  <a:t>he diagram below shows a sketch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on the same axes. </a:t>
                </a:r>
              </a:p>
              <a:p>
                <a:pPr marL="0" indent="0" algn="ctr">
                  <a:buNone/>
                </a:pPr>
                <a:endParaRPr lang="en-US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2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GB" sz="1200" dirty="0">
                    <a:latin typeface="Comic Sans MS" panose="030F0702030302020204" pitchFamily="66" charset="0"/>
                  </a:rPr>
                  <a:t>Find the coordinates of the points of intersection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200" dirty="0">
                    <a:latin typeface="Comic Sans MS" panose="030F0702030302020204" pitchFamily="66" charset="0"/>
                  </a:rPr>
                  <a:t>H</a:t>
                </a:r>
                <a:r>
                  <a:rPr lang="en-GB" sz="1200" dirty="0" err="1">
                    <a:latin typeface="Comic Sans MS" panose="030F0702030302020204" pitchFamily="66" charset="0"/>
                  </a:rPr>
                  <a:t>ence</a:t>
                </a:r>
                <a:r>
                  <a:rPr lang="en-GB" sz="1200" dirty="0">
                    <a:latin typeface="Comic Sans MS" panose="030F0702030302020204" pitchFamily="66" charset="0"/>
                  </a:rPr>
                  <a:t> write down the solution to the inequality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12+4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&gt;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5088493"/>
              </a:xfrm>
              <a:blipFill>
                <a:blip r:embed="rId2"/>
                <a:stretch>
                  <a:fillRect t="-719" r="-1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F93ACF59-AE60-47B3-A20A-97677B34AE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Line 13">
            <a:extLst>
              <a:ext uri="{FF2B5EF4-FFF2-40B4-BE49-F238E27FC236}">
                <a16:creationId xmlns:a16="http://schemas.microsoft.com/office/drawing/2014/main" id="{918C4069-0363-44B5-AD60-C9D9D6CDE5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47091" y="3579223"/>
            <a:ext cx="0" cy="194201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Text Box 17">
            <a:extLst>
              <a:ext uri="{FF2B5EF4-FFF2-40B4-BE49-F238E27FC236}">
                <a16:creationId xmlns:a16="http://schemas.microsoft.com/office/drawing/2014/main" id="{718401AA-69FE-49AF-B7E1-CE932E4C4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6861" y="4519929"/>
            <a:ext cx="304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x</a:t>
            </a:r>
          </a:p>
        </p:txBody>
      </p:sp>
      <p:sp>
        <p:nvSpPr>
          <p:cNvPr id="9" name="Text Box 17">
            <a:extLst>
              <a:ext uri="{FF2B5EF4-FFF2-40B4-BE49-F238E27FC236}">
                <a16:creationId xmlns:a16="http://schemas.microsoft.com/office/drawing/2014/main" id="{35F31371-2552-4404-BED3-550FAB191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4051" y="3388723"/>
            <a:ext cx="304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/>
              <a:t>y</a:t>
            </a:r>
          </a:p>
        </p:txBody>
      </p:sp>
      <p:sp>
        <p:nvSpPr>
          <p:cNvPr id="10" name="Line 13">
            <a:extLst>
              <a:ext uri="{FF2B5EF4-FFF2-40B4-BE49-F238E27FC236}">
                <a16:creationId xmlns:a16="http://schemas.microsoft.com/office/drawing/2014/main" id="{613ECB99-EFA9-483B-95B0-55BD6AD15E0F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2147091" y="3640364"/>
            <a:ext cx="0" cy="194201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" name="フリーフォーム: 図形 10">
            <a:extLst>
              <a:ext uri="{FF2B5EF4-FFF2-40B4-BE49-F238E27FC236}">
                <a16:creationId xmlns:a16="http://schemas.microsoft.com/office/drawing/2014/main" id="{E3FEA982-5BB0-49D6-A4AF-4E3D08C78319}"/>
              </a:ext>
            </a:extLst>
          </p:cNvPr>
          <p:cNvSpPr/>
          <p:nvPr/>
        </p:nvSpPr>
        <p:spPr>
          <a:xfrm>
            <a:off x="1706933" y="3579223"/>
            <a:ext cx="876927" cy="1032146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Line 45">
            <a:extLst>
              <a:ext uri="{FF2B5EF4-FFF2-40B4-BE49-F238E27FC236}">
                <a16:creationId xmlns:a16="http://schemas.microsoft.com/office/drawing/2014/main" id="{F22A047B-B57E-4A8A-AE17-72A8031B97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19497" y="3579223"/>
            <a:ext cx="1280159" cy="1828799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B997D75F-22D1-4151-85E8-32325BA803A8}"/>
                  </a:ext>
                </a:extLst>
              </p:cNvPr>
              <p:cNvSpPr txBox="1"/>
              <p:nvPr/>
            </p:nvSpPr>
            <p:spPr>
              <a:xfrm>
                <a:off x="2613404" y="3425334"/>
                <a:ext cx="4117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B997D75F-22D1-4151-85E8-32325BA803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3404" y="3425334"/>
                <a:ext cx="411716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2CB8F30E-C1AA-406C-87A8-328DDC573A9F}"/>
                  </a:ext>
                </a:extLst>
              </p:cNvPr>
              <p:cNvSpPr txBox="1"/>
              <p:nvPr/>
            </p:nvSpPr>
            <p:spPr>
              <a:xfrm>
                <a:off x="1371487" y="3425334"/>
                <a:ext cx="41171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2CB8F30E-C1AA-406C-87A8-328DDC573A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487" y="3425334"/>
                <a:ext cx="411715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5">
                <a:extLst>
                  <a:ext uri="{FF2B5EF4-FFF2-40B4-BE49-F238E27FC236}">
                    <a16:creationId xmlns:a16="http://schemas.microsoft.com/office/drawing/2014/main" id="{50A7D294-41B4-4158-8ADD-51822819FB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56629" y="1400175"/>
                <a:ext cx="4293325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sz="1400" dirty="0"/>
                  <a:t>H</a:t>
                </a:r>
                <a:r>
                  <a:rPr lang="en-GB" sz="1400" dirty="0" err="1"/>
                  <a:t>ence</a:t>
                </a:r>
                <a:r>
                  <a:rPr lang="en-GB" sz="1400" dirty="0"/>
                  <a:t> write down the solution to the inequality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12+4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&gt;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altLang="en-US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 Box 5">
                <a:extLst>
                  <a:ext uri="{FF2B5EF4-FFF2-40B4-BE49-F238E27FC236}">
                    <a16:creationId xmlns:a16="http://schemas.microsoft.com/office/drawing/2014/main" id="{50A7D294-41B4-4158-8ADD-51822819FB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56629" y="1400175"/>
                <a:ext cx="4293325" cy="523220"/>
              </a:xfrm>
              <a:prstGeom prst="rect">
                <a:avLst/>
              </a:prstGeom>
              <a:blipFill>
                <a:blip r:embed="rId6"/>
                <a:stretch>
                  <a:fillRect t="-232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 Box 5">
                <a:extLst>
                  <a:ext uri="{FF2B5EF4-FFF2-40B4-BE49-F238E27FC236}">
                    <a16:creationId xmlns:a16="http://schemas.microsoft.com/office/drawing/2014/main" id="{982568BE-08CD-4529-BE6A-B384564DFC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08384" y="2128539"/>
                <a:ext cx="3389251" cy="13849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 typeface="Wingdings" panose="05000000000000000000" pitchFamily="2" charset="2"/>
                  <a:buChar char="à"/>
                </a:pPr>
                <a:r>
                  <a:rPr lang="en-US" sz="1200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Look at the graphs. You want the region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𝐿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&gt;</m:t>
                    </m:r>
                    <m:sSub>
                      <m:sSub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𝐿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b>
                    </m:sSub>
                  </m:oMath>
                </a14:m>
                <a:endParaRPr lang="en-GB" altLang="en-US" sz="1200" dirty="0">
                  <a:solidFill>
                    <a:srgbClr val="FF0000"/>
                  </a:solidFill>
                </a:endParaRPr>
              </a:p>
              <a:p>
                <a:pPr algn="ctr" eaLnBrk="1" hangingPunct="1">
                  <a:spcBef>
                    <a:spcPct val="50000"/>
                  </a:spcBef>
                  <a:buFont typeface="Wingdings" panose="05000000000000000000" pitchFamily="2" charset="2"/>
                  <a:buChar char="à"/>
                </a:pPr>
                <a:endParaRPr lang="en-US" altLang="en-US" sz="1200" dirty="0">
                  <a:solidFill>
                    <a:srgbClr val="FF0000"/>
                  </a:solidFill>
                </a:endParaRPr>
              </a:p>
              <a:p>
                <a:pPr algn="ctr" eaLnBrk="1" hangingPunct="1">
                  <a:spcBef>
                    <a:spcPct val="50000"/>
                  </a:spcBef>
                  <a:buFont typeface="Wingdings" panose="05000000000000000000" pitchFamily="2" charset="2"/>
                  <a:buChar char="à"/>
                </a:pPr>
                <a:r>
                  <a:rPr lang="en-US" altLang="en-US" sz="1200" dirty="0">
                    <a:solidFill>
                      <a:srgbClr val="FF0000"/>
                    </a:solidFill>
                  </a:rPr>
                  <a:t>T</a:t>
                </a:r>
                <a:r>
                  <a:rPr lang="en-GB" altLang="en-US" sz="1200" dirty="0">
                    <a:solidFill>
                      <a:srgbClr val="FF0000"/>
                    </a:solidFill>
                  </a:rPr>
                  <a:t>his is found between the intersections, so between </a:t>
                </a:r>
                <a14:m>
                  <m:oMath xmlns:m="http://schemas.openxmlformats.org/officeDocument/2006/math">
                    <m:r>
                      <a:rPr lang="en-GB" alt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=−2 </m:t>
                    </m:r>
                  </m:oMath>
                </a14:m>
                <a:r>
                  <a:rPr lang="en-GB" altLang="en-US" sz="1200" dirty="0">
                    <a:solidFill>
                      <a:srgbClr val="FF0000"/>
                    </a:solidFill>
                  </a:rPr>
                  <a:t>and </a:t>
                </a:r>
                <a14:m>
                  <m:oMath xmlns:m="http://schemas.openxmlformats.org/officeDocument/2006/math">
                    <m:r>
                      <a:rPr lang="en-GB" alt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GB" alt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 Box 5">
                <a:extLst>
                  <a:ext uri="{FF2B5EF4-FFF2-40B4-BE49-F238E27FC236}">
                    <a16:creationId xmlns:a16="http://schemas.microsoft.com/office/drawing/2014/main" id="{982568BE-08CD-4529-BE6A-B384564DFC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08384" y="2128539"/>
                <a:ext cx="3389251" cy="1384995"/>
              </a:xfrm>
              <a:prstGeom prst="rect">
                <a:avLst/>
              </a:prstGeom>
              <a:blipFill>
                <a:blip r:embed="rId7"/>
                <a:stretch>
                  <a:fillRect r="-89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1DAA4A66-F322-4CD6-9869-E3AFE46DD626}"/>
              </a:ext>
            </a:extLst>
          </p:cNvPr>
          <p:cNvSpPr txBox="1"/>
          <p:nvPr/>
        </p:nvSpPr>
        <p:spPr>
          <a:xfrm>
            <a:off x="1455072" y="4362817"/>
            <a:ext cx="6732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Comic Sans MS" panose="030F0702030302020204" pitchFamily="66" charset="0"/>
              </a:rPr>
              <a:t>(-2,4)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D1B7A5E-EAD2-4B24-B098-0150E40F5B31}"/>
              </a:ext>
            </a:extLst>
          </p:cNvPr>
          <p:cNvSpPr txBox="1"/>
          <p:nvPr/>
        </p:nvSpPr>
        <p:spPr>
          <a:xfrm>
            <a:off x="2398582" y="3770886"/>
            <a:ext cx="6732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Comic Sans MS" panose="030F0702030302020204" pitchFamily="66" charset="0"/>
              </a:rPr>
              <a:t>(6,36)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 Box 5">
                <a:extLst>
                  <a:ext uri="{FF2B5EF4-FFF2-40B4-BE49-F238E27FC236}">
                    <a16:creationId xmlns:a16="http://schemas.microsoft.com/office/drawing/2014/main" id="{3E724D13-5E8F-4740-A36E-BA46C4EAF9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22312" y="3901691"/>
                <a:ext cx="3325002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marL="0" indent="0" algn="ctr" eaLnBrk="1" hangingPunct="1">
                  <a:spcBef>
                    <a:spcPct val="50000"/>
                  </a:spcBef>
                </a:pPr>
                <a:r>
                  <a:rPr lang="en-US" altLang="en-US" sz="1600" dirty="0">
                    <a:solidFill>
                      <a:srgbClr val="FF0000"/>
                    </a:solidFill>
                  </a:rPr>
                  <a:t>The solution is therefore:</a:t>
                </a:r>
              </a:p>
              <a:p>
                <a:pPr marL="0" indent="0" algn="ctr"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−2&lt;</m:t>
                      </m:r>
                      <m:r>
                        <a:rPr lang="en-US" alt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&lt;6</m:t>
                      </m:r>
                    </m:oMath>
                  </m:oMathPara>
                </a14:m>
                <a:endParaRPr lang="en-GB" altLang="en-US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 Box 5">
                <a:extLst>
                  <a:ext uri="{FF2B5EF4-FFF2-40B4-BE49-F238E27FC236}">
                    <a16:creationId xmlns:a16="http://schemas.microsoft.com/office/drawing/2014/main" id="{3E724D13-5E8F-4740-A36E-BA46C4EAF9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22312" y="3901691"/>
                <a:ext cx="3325002" cy="584775"/>
              </a:xfrm>
              <a:prstGeom prst="rect">
                <a:avLst/>
              </a:prstGeom>
              <a:blipFill>
                <a:blip r:embed="rId8"/>
                <a:stretch>
                  <a:fillRect t="-208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7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95F8DF4-3C9F-4C86-BE56-E9E5A7DF9A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66C22A-D994-4330-A39F-A21D56DF70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6C6224-E36C-4377-9AB3-647695E0CEA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</TotalTime>
  <Words>376</Words>
  <Application>Microsoft Office PowerPoint</Application>
  <PresentationFormat>On-screen Show (4:3)</PresentationFormat>
  <Paragraphs>61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MV Boli</vt:lpstr>
      <vt:lpstr>Tempus Sans ITC</vt:lpstr>
      <vt:lpstr>Wingdings</vt:lpstr>
      <vt:lpstr>Office テーマ</vt:lpstr>
      <vt:lpstr>PowerPoint Presentation</vt:lpstr>
      <vt:lpstr>Equations and Inequalities</vt:lpstr>
      <vt:lpstr>Equations and Inequalities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48</cp:revision>
  <dcterms:created xsi:type="dcterms:W3CDTF">2017-08-14T15:35:38Z</dcterms:created>
  <dcterms:modified xsi:type="dcterms:W3CDTF">2021-03-29T09:36:01Z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