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3" autoAdjust="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image" Target="../media/image6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3" Type="http://schemas.openxmlformats.org/officeDocument/2006/relationships/image" Target="../media/image6.png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13" Type="http://schemas.openxmlformats.org/officeDocument/2006/relationships/image" Target="../media/image121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12" Type="http://schemas.openxmlformats.org/officeDocument/2006/relationships/image" Target="../media/image12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11" Type="http://schemas.openxmlformats.org/officeDocument/2006/relationships/image" Target="../media/image119.png"/><Relationship Id="rId5" Type="http://schemas.openxmlformats.org/officeDocument/2006/relationships/image" Target="../media/image113.png"/><Relationship Id="rId10" Type="http://schemas.openxmlformats.org/officeDocument/2006/relationships/image" Target="../media/image11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Relationship Id="rId14" Type="http://schemas.openxmlformats.org/officeDocument/2006/relationships/image" Target="../media/image1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png"/><Relationship Id="rId7" Type="http://schemas.openxmlformats.org/officeDocument/2006/relationships/image" Target="../media/image12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.png"/><Relationship Id="rId5" Type="http://schemas.openxmlformats.org/officeDocument/2006/relationships/image" Target="../media/image125.png"/><Relationship Id="rId4" Type="http://schemas.openxmlformats.org/officeDocument/2006/relationships/image" Target="../media/image1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3" Type="http://schemas.openxmlformats.org/officeDocument/2006/relationships/image" Target="../media/image128.png"/><Relationship Id="rId7" Type="http://schemas.openxmlformats.org/officeDocument/2006/relationships/image" Target="../media/image13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5" Type="http://schemas.openxmlformats.org/officeDocument/2006/relationships/image" Target="../media/image130.png"/><Relationship Id="rId10" Type="http://schemas.openxmlformats.org/officeDocument/2006/relationships/image" Target="../media/image135.png"/><Relationship Id="rId4" Type="http://schemas.openxmlformats.org/officeDocument/2006/relationships/image" Target="../media/image129.png"/><Relationship Id="rId9" Type="http://schemas.openxmlformats.org/officeDocument/2006/relationships/image" Target="../media/image1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3E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771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inequalities and correctly identify the range(s)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To solve a Quadratic Inequality, you need to: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1) Solve the Quadratic Equation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2) Sketch a graph of the Equation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3) Decide which is the required set of values</a:t>
            </a:r>
          </a:p>
          <a:p>
            <a:pPr>
              <a:lnSpc>
                <a:spcPct val="80000"/>
              </a:lnSpc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Remember that the solutions are where the graph crosses the x-axis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The graph will be u-shaped. Where it crosses the y-axis does not matter for this topic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Then think about which part satisfies the original inequality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AD35B4-7E56-43AF-828A-1317776DF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5">
            <a:extLst>
              <a:ext uri="{FF2B5EF4-FFF2-40B4-BE49-F238E27FC236}">
                <a16:creationId xmlns:a16="http://schemas.microsoft.com/office/drawing/2014/main" id="{7E9F2BDB-C567-4365-9E94-DF89394B2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899" y="4225770"/>
            <a:ext cx="3554397" cy="1597981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8D57E95B-26D8-4180-83BE-E969DD1B0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1467" y="1372396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3BDC5B33-6E43-4027-87F8-868DE11F9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6667" y="1677196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Find the set of values of x for which:</a:t>
            </a:r>
          </a:p>
        </p:txBody>
      </p:sp>
      <p:graphicFrame>
        <p:nvGraphicFramePr>
          <p:cNvPr id="9" name="Object 7">
            <a:extLst>
              <a:ext uri="{FF2B5EF4-FFF2-40B4-BE49-F238E27FC236}">
                <a16:creationId xmlns:a16="http://schemas.microsoft.com/office/drawing/2014/main" id="{99CA5746-53AF-4F7C-9095-9B3A13CDCA1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539667" y="2134396"/>
          <a:ext cx="15557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4" imgW="901309" imgH="203112" progId="Equation.DSMT4">
                  <p:embed/>
                </p:oleObj>
              </mc:Choice>
              <mc:Fallback>
                <p:oleObj name="Equation" r:id="rId4" imgW="901309" imgH="203112" progId="Equation.DSMT4">
                  <p:embed/>
                  <p:pic>
                    <p:nvPicPr>
                      <p:cNvPr id="9" name="Object 7">
                        <a:extLst>
                          <a:ext uri="{FF2B5EF4-FFF2-40B4-BE49-F238E27FC236}">
                            <a16:creationId xmlns:a16="http://schemas.microsoft.com/office/drawing/2014/main" id="{99CA5746-53AF-4F7C-9095-9B3A13CDCA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9667" y="2134396"/>
                        <a:ext cx="155575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>
            <a:extLst>
              <a:ext uri="{FF2B5EF4-FFF2-40B4-BE49-F238E27FC236}">
                <a16:creationId xmlns:a16="http://schemas.microsoft.com/office/drawing/2014/main" id="{0214211F-4B6D-4726-BE21-F048066046E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920667" y="2667796"/>
          <a:ext cx="15779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6" imgW="914400" imgH="203200" progId="Equation.DSMT4">
                  <p:embed/>
                </p:oleObj>
              </mc:Choice>
              <mc:Fallback>
                <p:oleObj name="Equation" r:id="rId6" imgW="914400" imgH="203200" progId="Equation.DSMT4">
                  <p:embed/>
                  <p:pic>
                    <p:nvPicPr>
                      <p:cNvPr id="10" name="Object 8">
                        <a:extLst>
                          <a:ext uri="{FF2B5EF4-FFF2-40B4-BE49-F238E27FC236}">
                            <a16:creationId xmlns:a16="http://schemas.microsoft.com/office/drawing/2014/main" id="{0214211F-4B6D-4726-BE21-F048066046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0667" y="2667796"/>
                        <a:ext cx="157797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DA4611F-261C-4145-8B87-5EFF181570F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92067" y="3201196"/>
          <a:ext cx="177482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8" imgW="1028254" imgH="203112" progId="Equation.DSMT4">
                  <p:embed/>
                </p:oleObj>
              </mc:Choice>
              <mc:Fallback>
                <p:oleObj name="Equation" r:id="rId8" imgW="1028254" imgH="203112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CDA4611F-261C-4145-8B87-5EFF181570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2067" y="3201196"/>
                        <a:ext cx="177482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rc 11">
            <a:extLst>
              <a:ext uri="{FF2B5EF4-FFF2-40B4-BE49-F238E27FC236}">
                <a16:creationId xmlns:a16="http://schemas.microsoft.com/office/drawing/2014/main" id="{06BEC24A-A7F8-42BD-BA78-A60A456DCE38}"/>
              </a:ext>
            </a:extLst>
          </p:cNvPr>
          <p:cNvSpPr>
            <a:spLocks/>
          </p:cNvSpPr>
          <p:nvPr/>
        </p:nvSpPr>
        <p:spPr bwMode="auto">
          <a:xfrm>
            <a:off x="7597067" y="2896396"/>
            <a:ext cx="228600" cy="457200"/>
          </a:xfrm>
          <a:custGeom>
            <a:avLst/>
            <a:gdLst>
              <a:gd name="T0" fmla="*/ 0 w 21600"/>
              <a:gd name="T1" fmla="*/ 0 h 43192"/>
              <a:gd name="T2" fmla="*/ 681567 w 21600"/>
              <a:gd name="T3" fmla="*/ 51228544 h 43192"/>
              <a:gd name="T4" fmla="*/ 0 w 21600"/>
              <a:gd name="T5" fmla="*/ 25618983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9660BE91-44F7-4CB9-BF46-682C9D45F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5667" y="2972596"/>
            <a:ext cx="12192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Factorise</a:t>
            </a:r>
          </a:p>
        </p:txBody>
      </p:sp>
      <p:graphicFrame>
        <p:nvGraphicFramePr>
          <p:cNvPr id="14" name="Object 14">
            <a:extLst>
              <a:ext uri="{FF2B5EF4-FFF2-40B4-BE49-F238E27FC236}">
                <a16:creationId xmlns:a16="http://schemas.microsoft.com/office/drawing/2014/main" id="{43D8671D-3B22-4204-AC3F-6A1155511C0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768267" y="3658396"/>
          <a:ext cx="173037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10" imgW="1002865" imgH="177723" progId="Equation.DSMT4">
                  <p:embed/>
                </p:oleObj>
              </mc:Choice>
              <mc:Fallback>
                <p:oleObj name="Equation" r:id="rId10" imgW="1002865" imgH="177723" progId="Equation.DSMT4">
                  <p:embed/>
                  <p:pic>
                    <p:nvPicPr>
                      <p:cNvPr id="14" name="Object 14">
                        <a:extLst>
                          <a:ext uri="{FF2B5EF4-FFF2-40B4-BE49-F238E27FC236}">
                            <a16:creationId xmlns:a16="http://schemas.microsoft.com/office/drawing/2014/main" id="{43D8671D-3B22-4204-AC3F-6A1155511C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8267" y="3658396"/>
                        <a:ext cx="1730375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Line 15">
            <a:extLst>
              <a:ext uri="{FF2B5EF4-FFF2-40B4-BE49-F238E27FC236}">
                <a16:creationId xmlns:a16="http://schemas.microsoft.com/office/drawing/2014/main" id="{C26E1EAC-64B4-41B5-AD92-85F6F50359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06467" y="4267996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5278AEF8-E8D5-4E1C-9AB2-A2EF24D0D4F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644567" y="4306096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FFF9504C-03B6-4B4F-B72E-8BB2824EA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067" y="3658396"/>
            <a:ext cx="1828800" cy="3048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435136B9-ABB7-41E2-9226-C1B8C448F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067" y="4039396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y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2420C49A-B77F-4FDE-A652-4C9C3A841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9467" y="5258596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20" name="Arc 20">
            <a:extLst>
              <a:ext uri="{FF2B5EF4-FFF2-40B4-BE49-F238E27FC236}">
                <a16:creationId xmlns:a16="http://schemas.microsoft.com/office/drawing/2014/main" id="{C9D2AB67-CC75-4F17-A2C1-5612F1D167E2}"/>
              </a:ext>
            </a:extLst>
          </p:cNvPr>
          <p:cNvSpPr>
            <a:spLocks/>
          </p:cNvSpPr>
          <p:nvPr/>
        </p:nvSpPr>
        <p:spPr bwMode="auto">
          <a:xfrm rot="5400000">
            <a:off x="6149267" y="4572796"/>
            <a:ext cx="1524000" cy="1219200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971355077 h 43194"/>
              <a:gd name="T4" fmla="*/ 0 w 21600"/>
              <a:gd name="T5" fmla="*/ 485745267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45DDE5A3-1CF0-4B80-83BA-FB451D843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9267" y="5410996"/>
            <a:ext cx="381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-1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ABE9E263-BE20-4B5C-80F2-16C20E6EF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267" y="5410996"/>
            <a:ext cx="381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5</a:t>
            </a:r>
          </a:p>
        </p:txBody>
      </p:sp>
      <p:sp>
        <p:nvSpPr>
          <p:cNvPr id="23" name="Arc 23">
            <a:extLst>
              <a:ext uri="{FF2B5EF4-FFF2-40B4-BE49-F238E27FC236}">
                <a16:creationId xmlns:a16="http://schemas.microsoft.com/office/drawing/2014/main" id="{E3A710F3-AE5D-46F1-89FC-D8F39CD0E138}"/>
              </a:ext>
            </a:extLst>
          </p:cNvPr>
          <p:cNvSpPr>
            <a:spLocks/>
          </p:cNvSpPr>
          <p:nvPr/>
        </p:nvSpPr>
        <p:spPr bwMode="auto">
          <a:xfrm rot="5400000">
            <a:off x="6156411" y="4718052"/>
            <a:ext cx="1524000" cy="928688"/>
          </a:xfrm>
          <a:custGeom>
            <a:avLst/>
            <a:gdLst>
              <a:gd name="T0" fmla="*/ 2147483647 w 21600"/>
              <a:gd name="T1" fmla="*/ 0 h 32842"/>
              <a:gd name="T2" fmla="*/ 2147483647 w 21600"/>
              <a:gd name="T3" fmla="*/ 742592068 h 32842"/>
              <a:gd name="T4" fmla="*/ 0 w 21600"/>
              <a:gd name="T5" fmla="*/ 369555274 h 328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2842" fill="none" extrusionOk="0">
                <a:moveTo>
                  <a:pt x="14122" y="-1"/>
                </a:moveTo>
                <a:cubicBezTo>
                  <a:pt x="18870" y="4102"/>
                  <a:pt x="21600" y="10068"/>
                  <a:pt x="21600" y="16344"/>
                </a:cubicBezTo>
                <a:cubicBezTo>
                  <a:pt x="21600" y="22702"/>
                  <a:pt x="18798" y="28737"/>
                  <a:pt x="13941" y="32841"/>
                </a:cubicBezTo>
              </a:path>
              <a:path w="21600" h="32842" stroke="0" extrusionOk="0">
                <a:moveTo>
                  <a:pt x="14122" y="-1"/>
                </a:moveTo>
                <a:cubicBezTo>
                  <a:pt x="18870" y="4102"/>
                  <a:pt x="21600" y="10068"/>
                  <a:pt x="21600" y="16344"/>
                </a:cubicBezTo>
                <a:cubicBezTo>
                  <a:pt x="21600" y="22702"/>
                  <a:pt x="18798" y="28737"/>
                  <a:pt x="13941" y="32841"/>
                </a:cubicBezTo>
                <a:lnTo>
                  <a:pt x="0" y="16344"/>
                </a:lnTo>
                <a:lnTo>
                  <a:pt x="14122" y="-1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078CE750-2F84-46E3-8E38-4DF2828837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1067" y="5791996"/>
            <a:ext cx="990600" cy="152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C673123D-A3DB-48C9-9C69-CDAD2EBB6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267" y="5944396"/>
            <a:ext cx="2590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0000FF"/>
                </a:solidFill>
              </a:rPr>
              <a:t>We want values </a:t>
            </a:r>
            <a:r>
              <a:rPr lang="en-GB" altLang="en-US" sz="1600" u="sng">
                <a:solidFill>
                  <a:srgbClr val="0000FF"/>
                </a:solidFill>
              </a:rPr>
              <a:t>below</a:t>
            </a:r>
            <a:r>
              <a:rPr lang="en-GB" altLang="en-US" sz="1600">
                <a:solidFill>
                  <a:srgbClr val="0000FF"/>
                </a:solidFill>
              </a:rPr>
              <a:t> 0</a:t>
            </a:r>
          </a:p>
        </p:txBody>
      </p:sp>
      <p:graphicFrame>
        <p:nvGraphicFramePr>
          <p:cNvPr id="26" name="Object 28">
            <a:extLst>
              <a:ext uri="{FF2B5EF4-FFF2-40B4-BE49-F238E27FC236}">
                <a16:creationId xmlns:a16="http://schemas.microsoft.com/office/drawing/2014/main" id="{589FAF5F-96C9-46DF-A91A-549CA87F88D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348667" y="6066634"/>
          <a:ext cx="1295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12" imgW="647419" imgH="177723" progId="Equation.DSMT4">
                  <p:embed/>
                </p:oleObj>
              </mc:Choice>
              <mc:Fallback>
                <p:oleObj name="Equation" r:id="rId12" imgW="647419" imgH="177723" progId="Equation.DSMT4">
                  <p:embed/>
                  <p:pic>
                    <p:nvPicPr>
                      <p:cNvPr id="26" name="Object 28">
                        <a:extLst>
                          <a:ext uri="{FF2B5EF4-FFF2-40B4-BE49-F238E27FC236}">
                            <a16:creationId xmlns:a16="http://schemas.microsoft.com/office/drawing/2014/main" id="{589FAF5F-96C9-46DF-A91A-549CA87F88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667" y="6066634"/>
                        <a:ext cx="12954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Oval 29">
            <a:extLst>
              <a:ext uri="{FF2B5EF4-FFF2-40B4-BE49-F238E27FC236}">
                <a16:creationId xmlns:a16="http://schemas.microsoft.com/office/drawing/2014/main" id="{86FF06F1-15D6-47D2-8E02-F91C91192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267" y="5990434"/>
            <a:ext cx="1676400" cy="5334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6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animBg="1"/>
      <p:bldP spid="13" grpId="0"/>
      <p:bldP spid="15" grpId="0" animBg="1"/>
      <p:bldP spid="16" grpId="0" animBg="1"/>
      <p:bldP spid="17" grpId="0" animBg="1"/>
      <p:bldP spid="18" grpId="0"/>
      <p:bldP spid="19" grpId="0"/>
      <p:bldP spid="20" grpId="0" animBg="1"/>
      <p:bldP spid="21" grpId="0"/>
      <p:bldP spid="22" grpId="0"/>
      <p:bldP spid="23" grpId="0" animBg="1"/>
      <p:bldP spid="24" grpId="0" animBg="1"/>
      <p:bldP spid="25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inequalities and correctly identify the range(s)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To solve a Quadratic Inequality, you need to: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1) Solve the Quadratic Equation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2) Sketch a graph of the Equation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3) Decide which is the required set of values</a:t>
            </a:r>
          </a:p>
          <a:p>
            <a:pPr>
              <a:lnSpc>
                <a:spcPct val="80000"/>
              </a:lnSpc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Remember that the solutions are where the graph crosses the x-axis</a:t>
            </a: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The graph will be u-shaped. Where it crosses the y-axis does not matter for this topic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Then think about which part satisfies the original inequality</a:t>
            </a: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AD35B4-7E56-43AF-828A-1317776DF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5">
            <a:extLst>
              <a:ext uri="{FF2B5EF4-FFF2-40B4-BE49-F238E27FC236}">
                <a16:creationId xmlns:a16="http://schemas.microsoft.com/office/drawing/2014/main" id="{7E9F2BDB-C567-4365-9E94-DF89394B2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899" y="4225770"/>
            <a:ext cx="3554397" cy="1597981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Text Box 5">
            <a:extLst>
              <a:ext uri="{FF2B5EF4-FFF2-40B4-BE49-F238E27FC236}">
                <a16:creationId xmlns:a16="http://schemas.microsoft.com/office/drawing/2014/main" id="{111CC10B-9852-47F9-BA94-850918EE6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934" y="1264213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50" name="Text Box 6">
            <a:extLst>
              <a:ext uri="{FF2B5EF4-FFF2-40B4-BE49-F238E27FC236}">
                <a16:creationId xmlns:a16="http://schemas.microsoft.com/office/drawing/2014/main" id="{3400CE2D-A92C-4A48-BDD4-76AB46B7B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0134" y="1569013"/>
            <a:ext cx="396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/>
              <a:t>	Find the set of values of x for which:</a:t>
            </a:r>
          </a:p>
        </p:txBody>
      </p:sp>
      <p:graphicFrame>
        <p:nvGraphicFramePr>
          <p:cNvPr id="51" name="Object 7">
            <a:extLst>
              <a:ext uri="{FF2B5EF4-FFF2-40B4-BE49-F238E27FC236}">
                <a16:creationId xmlns:a16="http://schemas.microsoft.com/office/drawing/2014/main" id="{F88E0755-872C-4F29-803B-A4F29E07B74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356934" y="2026213"/>
          <a:ext cx="1687513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Equation" r:id="rId4" imgW="977476" imgH="203112" progId="Equation.DSMT4">
                  <p:embed/>
                </p:oleObj>
              </mc:Choice>
              <mc:Fallback>
                <p:oleObj name="Equation" r:id="rId4" imgW="977476" imgH="203112" progId="Equation.DSMT4">
                  <p:embed/>
                  <p:pic>
                    <p:nvPicPr>
                      <p:cNvPr id="51" name="Object 7">
                        <a:extLst>
                          <a:ext uri="{FF2B5EF4-FFF2-40B4-BE49-F238E27FC236}">
                            <a16:creationId xmlns:a16="http://schemas.microsoft.com/office/drawing/2014/main" id="{F88E0755-872C-4F29-803B-A4F29E07B7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6934" y="2026213"/>
                        <a:ext cx="1687513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8">
            <a:extLst>
              <a:ext uri="{FF2B5EF4-FFF2-40B4-BE49-F238E27FC236}">
                <a16:creationId xmlns:a16="http://schemas.microsoft.com/office/drawing/2014/main" id="{4CABD0B9-B761-4824-A8DB-E1C930BF73A7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760159" y="2483413"/>
          <a:ext cx="1687513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Equation" r:id="rId6" imgW="977476" imgH="203112" progId="Equation.DSMT4">
                  <p:embed/>
                </p:oleObj>
              </mc:Choice>
              <mc:Fallback>
                <p:oleObj name="Equation" r:id="rId6" imgW="977476" imgH="203112" progId="Equation.DSMT4">
                  <p:embed/>
                  <p:pic>
                    <p:nvPicPr>
                      <p:cNvPr id="52" name="Object 8">
                        <a:extLst>
                          <a:ext uri="{FF2B5EF4-FFF2-40B4-BE49-F238E27FC236}">
                            <a16:creationId xmlns:a16="http://schemas.microsoft.com/office/drawing/2014/main" id="{4CABD0B9-B761-4824-A8DB-E1C930BF73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0159" y="2483413"/>
                        <a:ext cx="1687513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9">
            <a:extLst>
              <a:ext uri="{FF2B5EF4-FFF2-40B4-BE49-F238E27FC236}">
                <a16:creationId xmlns:a16="http://schemas.microsoft.com/office/drawing/2014/main" id="{16BC39AB-D896-474B-8ACC-11A98975EB1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737934" y="2864413"/>
          <a:ext cx="168592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Equation" r:id="rId8" imgW="977476" imgH="203112" progId="Equation.DSMT4">
                  <p:embed/>
                </p:oleObj>
              </mc:Choice>
              <mc:Fallback>
                <p:oleObj name="Equation" r:id="rId8" imgW="977476" imgH="203112" progId="Equation.DSMT4">
                  <p:embed/>
                  <p:pic>
                    <p:nvPicPr>
                      <p:cNvPr id="53" name="Object 9">
                        <a:extLst>
                          <a:ext uri="{FF2B5EF4-FFF2-40B4-BE49-F238E27FC236}">
                            <a16:creationId xmlns:a16="http://schemas.microsoft.com/office/drawing/2014/main" id="{16BC39AB-D896-474B-8ACC-11A98975EB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934" y="2864413"/>
                        <a:ext cx="168592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Arc 10">
            <a:extLst>
              <a:ext uri="{FF2B5EF4-FFF2-40B4-BE49-F238E27FC236}">
                <a16:creationId xmlns:a16="http://schemas.microsoft.com/office/drawing/2014/main" id="{707FF80B-C624-43EA-BB6B-1ACDD22D8175}"/>
              </a:ext>
            </a:extLst>
          </p:cNvPr>
          <p:cNvSpPr>
            <a:spLocks/>
          </p:cNvSpPr>
          <p:nvPr/>
        </p:nvSpPr>
        <p:spPr bwMode="auto">
          <a:xfrm>
            <a:off x="7512759" y="2635813"/>
            <a:ext cx="228600" cy="457200"/>
          </a:xfrm>
          <a:custGeom>
            <a:avLst/>
            <a:gdLst>
              <a:gd name="T0" fmla="*/ 0 w 21600"/>
              <a:gd name="T1" fmla="*/ 0 h 43192"/>
              <a:gd name="T2" fmla="*/ 681567 w 21600"/>
              <a:gd name="T3" fmla="*/ 51228544 h 43192"/>
              <a:gd name="T4" fmla="*/ 0 w 21600"/>
              <a:gd name="T5" fmla="*/ 25618983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Text Box 11">
            <a:extLst>
              <a:ext uri="{FF2B5EF4-FFF2-40B4-BE49-F238E27FC236}">
                <a16:creationId xmlns:a16="http://schemas.microsoft.com/office/drawing/2014/main" id="{0EB23F9C-EE8B-4AEB-BB24-1D36C6B3B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1359" y="2712013"/>
            <a:ext cx="1219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Multiply by -1</a:t>
            </a:r>
          </a:p>
        </p:txBody>
      </p:sp>
      <p:graphicFrame>
        <p:nvGraphicFramePr>
          <p:cNvPr id="56" name="Object 12">
            <a:extLst>
              <a:ext uri="{FF2B5EF4-FFF2-40B4-BE49-F238E27FC236}">
                <a16:creationId xmlns:a16="http://schemas.microsoft.com/office/drawing/2014/main" id="{1523BCA9-253D-4F1F-B6AB-6A3C3307AC6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552197" y="3702613"/>
          <a:ext cx="1949450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Equation" r:id="rId10" imgW="1129810" imgH="177723" progId="Equation.DSMT4">
                  <p:embed/>
                </p:oleObj>
              </mc:Choice>
              <mc:Fallback>
                <p:oleObj name="Equation" r:id="rId10" imgW="1129810" imgH="177723" progId="Equation.DSMT4">
                  <p:embed/>
                  <p:pic>
                    <p:nvPicPr>
                      <p:cNvPr id="56" name="Object 12">
                        <a:extLst>
                          <a:ext uri="{FF2B5EF4-FFF2-40B4-BE49-F238E27FC236}">
                            <a16:creationId xmlns:a16="http://schemas.microsoft.com/office/drawing/2014/main" id="{1523BCA9-253D-4F1F-B6AB-6A3C3307AC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2197" y="3702613"/>
                        <a:ext cx="1949450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Line 13">
            <a:extLst>
              <a:ext uri="{FF2B5EF4-FFF2-40B4-BE49-F238E27FC236}">
                <a16:creationId xmlns:a16="http://schemas.microsoft.com/office/drawing/2014/main" id="{46CFE0A6-FB76-4980-8BFA-FD6E4C186C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99934" y="4159813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14">
            <a:extLst>
              <a:ext uri="{FF2B5EF4-FFF2-40B4-BE49-F238E27FC236}">
                <a16:creationId xmlns:a16="http://schemas.microsoft.com/office/drawing/2014/main" id="{472CE187-7BC4-4B97-AC74-C6B369D4BB5C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538034" y="4197913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Rectangle 15">
            <a:extLst>
              <a:ext uri="{FF2B5EF4-FFF2-40B4-BE49-F238E27FC236}">
                <a16:creationId xmlns:a16="http://schemas.microsoft.com/office/drawing/2014/main" id="{7561464A-AC0B-4D13-938E-376C3C527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9334" y="3702613"/>
            <a:ext cx="1981200" cy="3048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Text Box 16">
            <a:extLst>
              <a:ext uri="{FF2B5EF4-FFF2-40B4-BE49-F238E27FC236}">
                <a16:creationId xmlns:a16="http://schemas.microsoft.com/office/drawing/2014/main" id="{9BEA2014-14CD-4006-948C-BF600673F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7534" y="3931213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y</a:t>
            </a:r>
          </a:p>
        </p:txBody>
      </p:sp>
      <p:sp>
        <p:nvSpPr>
          <p:cNvPr id="61" name="Text Box 17">
            <a:extLst>
              <a:ext uri="{FF2B5EF4-FFF2-40B4-BE49-F238E27FC236}">
                <a16:creationId xmlns:a16="http://schemas.microsoft.com/office/drawing/2014/main" id="{48657ED5-F2E2-4657-930F-C65BA2490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2934" y="5150413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62" name="Arc 18">
            <a:extLst>
              <a:ext uri="{FF2B5EF4-FFF2-40B4-BE49-F238E27FC236}">
                <a16:creationId xmlns:a16="http://schemas.microsoft.com/office/drawing/2014/main" id="{789A3495-A1AD-45A0-B585-9961A29A33A0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5433134" y="4617013"/>
            <a:ext cx="1524000" cy="914400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409790433 h 43194"/>
              <a:gd name="T4" fmla="*/ 0 w 21600"/>
              <a:gd name="T5" fmla="*/ 204923890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19">
            <a:extLst>
              <a:ext uri="{FF2B5EF4-FFF2-40B4-BE49-F238E27FC236}">
                <a16:creationId xmlns:a16="http://schemas.microsoft.com/office/drawing/2014/main" id="{01DEDBD0-4F62-4907-A06D-304B0DAC1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6934" y="5302813"/>
            <a:ext cx="381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-3</a:t>
            </a:r>
          </a:p>
        </p:txBody>
      </p:sp>
      <p:sp>
        <p:nvSpPr>
          <p:cNvPr id="64" name="Text Box 20">
            <a:extLst>
              <a:ext uri="{FF2B5EF4-FFF2-40B4-BE49-F238E27FC236}">
                <a16:creationId xmlns:a16="http://schemas.microsoft.com/office/drawing/2014/main" id="{D25924DF-ADC5-4FAC-94C9-554E3E67F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6134" y="5302813"/>
            <a:ext cx="457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0.5</a:t>
            </a:r>
          </a:p>
        </p:txBody>
      </p:sp>
      <p:sp>
        <p:nvSpPr>
          <p:cNvPr id="65" name="Line 23">
            <a:extLst>
              <a:ext uri="{FF2B5EF4-FFF2-40B4-BE49-F238E27FC236}">
                <a16:creationId xmlns:a16="http://schemas.microsoft.com/office/drawing/2014/main" id="{B52B1225-BFA2-4891-A32B-C7D65DF9E2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8734" y="5760013"/>
            <a:ext cx="9906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" name="Oval 26">
            <a:extLst>
              <a:ext uri="{FF2B5EF4-FFF2-40B4-BE49-F238E27FC236}">
                <a16:creationId xmlns:a16="http://schemas.microsoft.com/office/drawing/2014/main" id="{DF234930-1584-4CF8-8EF4-19EF3CB6D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608" y="5921405"/>
            <a:ext cx="2514600" cy="602049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67" name="Object 27">
            <a:extLst>
              <a:ext uri="{FF2B5EF4-FFF2-40B4-BE49-F238E27FC236}">
                <a16:creationId xmlns:a16="http://schemas.microsoft.com/office/drawing/2014/main" id="{6CBF0542-7BCA-4777-8CCB-A2A78BDD928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509334" y="3321613"/>
          <a:ext cx="19050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Equation" r:id="rId12" imgW="1104900" imgH="203200" progId="Equation.DSMT4">
                  <p:embed/>
                </p:oleObj>
              </mc:Choice>
              <mc:Fallback>
                <p:oleObj name="Equation" r:id="rId12" imgW="1104900" imgH="203200" progId="Equation.DSMT4">
                  <p:embed/>
                  <p:pic>
                    <p:nvPicPr>
                      <p:cNvPr id="67" name="Object 27">
                        <a:extLst>
                          <a:ext uri="{FF2B5EF4-FFF2-40B4-BE49-F238E27FC236}">
                            <a16:creationId xmlns:a16="http://schemas.microsoft.com/office/drawing/2014/main" id="{6CBF0542-7BCA-4777-8CCB-A2A78BDD92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9334" y="3321613"/>
                        <a:ext cx="190500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Arc 28">
            <a:extLst>
              <a:ext uri="{FF2B5EF4-FFF2-40B4-BE49-F238E27FC236}">
                <a16:creationId xmlns:a16="http://schemas.microsoft.com/office/drawing/2014/main" id="{99DFDB2E-11F5-4961-858C-71C1A1348CF5}"/>
              </a:ext>
            </a:extLst>
          </p:cNvPr>
          <p:cNvSpPr>
            <a:spLocks/>
          </p:cNvSpPr>
          <p:nvPr/>
        </p:nvSpPr>
        <p:spPr bwMode="auto">
          <a:xfrm>
            <a:off x="7490534" y="3093013"/>
            <a:ext cx="228600" cy="457200"/>
          </a:xfrm>
          <a:custGeom>
            <a:avLst/>
            <a:gdLst>
              <a:gd name="T0" fmla="*/ 0 w 21600"/>
              <a:gd name="T1" fmla="*/ 0 h 43192"/>
              <a:gd name="T2" fmla="*/ 681567 w 21600"/>
              <a:gd name="T3" fmla="*/ 51228544 h 43192"/>
              <a:gd name="T4" fmla="*/ 0 w 21600"/>
              <a:gd name="T5" fmla="*/ 25618983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5"/>
                  <a:pt x="12276" y="42880"/>
                  <a:pt x="57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Text Box 29">
            <a:extLst>
              <a:ext uri="{FF2B5EF4-FFF2-40B4-BE49-F238E27FC236}">
                <a16:creationId xmlns:a16="http://schemas.microsoft.com/office/drawing/2014/main" id="{0C3743C0-1FF1-4F41-9012-713065E77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9134" y="3169213"/>
            <a:ext cx="1219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70" name="Arc 30">
            <a:extLst>
              <a:ext uri="{FF2B5EF4-FFF2-40B4-BE49-F238E27FC236}">
                <a16:creationId xmlns:a16="http://schemas.microsoft.com/office/drawing/2014/main" id="{0A612DA4-A18E-48CA-93DC-A7B176CF5178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5694277" y="5346470"/>
            <a:ext cx="544513" cy="457200"/>
          </a:xfrm>
          <a:custGeom>
            <a:avLst/>
            <a:gdLst>
              <a:gd name="T0" fmla="*/ 2147483647 w 7710"/>
              <a:gd name="T1" fmla="*/ 191502944 h 21594"/>
              <a:gd name="T2" fmla="*/ 171904025 w 7710"/>
              <a:gd name="T3" fmla="*/ 204952148 h 21594"/>
              <a:gd name="T4" fmla="*/ 0 w 7710"/>
              <a:gd name="T5" fmla="*/ 0 h 215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710" h="21594" fill="none" extrusionOk="0">
                <a:moveTo>
                  <a:pt x="7710" y="20177"/>
                </a:moveTo>
                <a:cubicBezTo>
                  <a:pt x="5401" y="21059"/>
                  <a:pt x="2958" y="21538"/>
                  <a:pt x="488" y="21594"/>
                </a:cubicBezTo>
              </a:path>
              <a:path w="7710" h="21594" stroke="0" extrusionOk="0">
                <a:moveTo>
                  <a:pt x="7710" y="20177"/>
                </a:moveTo>
                <a:cubicBezTo>
                  <a:pt x="5401" y="21059"/>
                  <a:pt x="2958" y="21538"/>
                  <a:pt x="488" y="21594"/>
                </a:cubicBezTo>
                <a:lnTo>
                  <a:pt x="0" y="0"/>
                </a:lnTo>
                <a:lnTo>
                  <a:pt x="7710" y="20177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" name="Arc 31">
            <a:extLst>
              <a:ext uri="{FF2B5EF4-FFF2-40B4-BE49-F238E27FC236}">
                <a16:creationId xmlns:a16="http://schemas.microsoft.com/office/drawing/2014/main" id="{AB7B66C9-50F4-4B21-8691-25BC66CEA986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164177" y="5333770"/>
            <a:ext cx="519113" cy="457200"/>
          </a:xfrm>
          <a:custGeom>
            <a:avLst/>
            <a:gdLst>
              <a:gd name="T0" fmla="*/ 0 w 7359"/>
              <a:gd name="T1" fmla="*/ 0 h 21600"/>
              <a:gd name="T2" fmla="*/ 2147483647 w 7359"/>
              <a:gd name="T3" fmla="*/ 12252219 h 21600"/>
              <a:gd name="T4" fmla="*/ 0 w 7359"/>
              <a:gd name="T5" fmla="*/ 2048383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359" h="21600" fill="none" extrusionOk="0">
                <a:moveTo>
                  <a:pt x="-1" y="0"/>
                </a:moveTo>
                <a:cubicBezTo>
                  <a:pt x="2509" y="0"/>
                  <a:pt x="4999" y="437"/>
                  <a:pt x="7358" y="1292"/>
                </a:cubicBezTo>
              </a:path>
              <a:path w="7359" h="21600" stroke="0" extrusionOk="0">
                <a:moveTo>
                  <a:pt x="-1" y="0"/>
                </a:moveTo>
                <a:cubicBezTo>
                  <a:pt x="2509" y="0"/>
                  <a:pt x="4999" y="437"/>
                  <a:pt x="7358" y="12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72" name="Object 32">
            <a:extLst>
              <a:ext uri="{FF2B5EF4-FFF2-40B4-BE49-F238E27FC236}">
                <a16:creationId xmlns:a16="http://schemas.microsoft.com/office/drawing/2014/main" id="{DF329D55-DB86-49F5-A187-58CDA9AB231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956708" y="6066255"/>
          <a:ext cx="2387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14" imgW="1193282" imgH="177723" progId="Equation.DSMT4">
                  <p:embed/>
                </p:oleObj>
              </mc:Choice>
              <mc:Fallback>
                <p:oleObj name="Equation" r:id="rId14" imgW="1193282" imgH="177723" progId="Equation.DSMT4">
                  <p:embed/>
                  <p:pic>
                    <p:nvPicPr>
                      <p:cNvPr id="72" name="Object 32">
                        <a:extLst>
                          <a:ext uri="{FF2B5EF4-FFF2-40B4-BE49-F238E27FC236}">
                            <a16:creationId xmlns:a16="http://schemas.microsoft.com/office/drawing/2014/main" id="{DF329D55-DB86-49F5-A187-58CDA9AB23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708" y="6066255"/>
                        <a:ext cx="23876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Text Box 27">
            <a:extLst>
              <a:ext uri="{FF2B5EF4-FFF2-40B4-BE49-F238E27FC236}">
                <a16:creationId xmlns:a16="http://schemas.microsoft.com/office/drawing/2014/main" id="{54B2DBB1-7A9C-46FF-AF4F-7704B27C2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2934" y="5988612"/>
            <a:ext cx="2590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0000FF"/>
                </a:solidFill>
              </a:rPr>
              <a:t>We want values </a:t>
            </a:r>
            <a:r>
              <a:rPr lang="en-GB" altLang="en-US" sz="1600" u="sng">
                <a:solidFill>
                  <a:srgbClr val="0000FF"/>
                </a:solidFill>
              </a:rPr>
              <a:t>below</a:t>
            </a:r>
            <a:r>
              <a:rPr lang="en-GB" altLang="en-US" sz="1600">
                <a:solidFill>
                  <a:srgbClr val="0000FF"/>
                </a:solidFill>
              </a:rPr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362712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  <p:bldP spid="57" grpId="0" animBg="1"/>
      <p:bldP spid="58" grpId="0" animBg="1"/>
      <p:bldP spid="59" grpId="0" animBg="1"/>
      <p:bldP spid="60" grpId="0"/>
      <p:bldP spid="61" grpId="0"/>
      <p:bldP spid="62" grpId="0" animBg="1"/>
      <p:bldP spid="63" grpId="0"/>
      <p:bldP spid="64" grpId="0"/>
      <p:bldP spid="65" grpId="0" animBg="1"/>
      <p:bldP spid="66" grpId="0" animBg="1"/>
      <p:bldP spid="68" grpId="0" animBg="1"/>
      <p:bldP spid="69" grpId="0"/>
      <p:bldP spid="70" grpId="0" animBg="1"/>
      <p:bldP spid="71" grpId="0" animBg="1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inequalities and correctly identify the range(s)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Find the values of k for which the equation:</a:t>
            </a:r>
            <a:endParaRPr lang="en-US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endParaRPr lang="en-US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</a:rPr>
              <a:t>	has two real roots.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</a:rPr>
              <a:t>	</a:t>
            </a:r>
            <a:r>
              <a:rPr lang="en-US" altLang="en-US" sz="1600" dirty="0">
                <a:latin typeface="Comic Sans MS" pitchFamily="66" charset="0"/>
                <a:sym typeface="Wingdings" panose="05000000000000000000" pitchFamily="2" charset="2"/>
              </a:rPr>
              <a:t> Remember that ‘two real roots’ implies that: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AD35B4-7E56-43AF-828A-1317776DF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35">
                <a:extLst>
                  <a:ext uri="{FF2B5EF4-FFF2-40B4-BE49-F238E27FC236}">
                    <a16:creationId xmlns:a16="http://schemas.microsoft.com/office/drawing/2014/main" id="{4D8A539D-D236-4329-94CC-E80E57E53228}"/>
                  </a:ext>
                </a:extLst>
              </p:cNvPr>
              <p:cNvSpPr txBox="1"/>
              <p:nvPr/>
            </p:nvSpPr>
            <p:spPr>
              <a:xfrm>
                <a:off x="5085802" y="1486820"/>
                <a:ext cx="1258293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−4</m:t>
                      </m:r>
                      <m:r>
                        <a:rPr lang="en-US" sz="1400" b="0" i="1" smtClean="0">
                          <a:latin typeface="Cambria Math"/>
                        </a:rPr>
                        <m:t>𝑎𝑐</m:t>
                      </m:r>
                      <m:r>
                        <a:rPr lang="en-US" sz="14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35">
                <a:extLst>
                  <a:ext uri="{FF2B5EF4-FFF2-40B4-BE49-F238E27FC236}">
                    <a16:creationId xmlns:a16="http://schemas.microsoft.com/office/drawing/2014/main" id="{4D8A539D-D236-4329-94CC-E80E57E53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802" y="1486820"/>
                <a:ext cx="1258293" cy="2862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38">
                <a:extLst>
                  <a:ext uri="{FF2B5EF4-FFF2-40B4-BE49-F238E27FC236}">
                    <a16:creationId xmlns:a16="http://schemas.microsoft.com/office/drawing/2014/main" id="{EF0D10C0-CE7A-4DBD-9477-F7EAB77BBA54}"/>
                  </a:ext>
                </a:extLst>
              </p:cNvPr>
              <p:cNvSpPr txBox="1"/>
              <p:nvPr/>
            </p:nvSpPr>
            <p:spPr>
              <a:xfrm>
                <a:off x="4527092" y="2769441"/>
                <a:ext cx="1828001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+8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+96&gt;0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38">
                <a:extLst>
                  <a:ext uri="{FF2B5EF4-FFF2-40B4-BE49-F238E27FC236}">
                    <a16:creationId xmlns:a16="http://schemas.microsoft.com/office/drawing/2014/main" id="{EF0D10C0-CE7A-4DBD-9477-F7EAB77BBA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092" y="2769441"/>
                <a:ext cx="1828001" cy="2862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42">
                <a:extLst>
                  <a:ext uri="{FF2B5EF4-FFF2-40B4-BE49-F238E27FC236}">
                    <a16:creationId xmlns:a16="http://schemas.microsoft.com/office/drawing/2014/main" id="{3F8DB555-F20D-4694-A598-19E6E00E3B79}"/>
                  </a:ext>
                </a:extLst>
              </p:cNvPr>
              <p:cNvSpPr txBox="1"/>
              <p:nvPr/>
            </p:nvSpPr>
            <p:spPr>
              <a:xfrm>
                <a:off x="4626478" y="3172081"/>
                <a:ext cx="1728615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+24&gt;0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42">
                <a:extLst>
                  <a:ext uri="{FF2B5EF4-FFF2-40B4-BE49-F238E27FC236}">
                    <a16:creationId xmlns:a16="http://schemas.microsoft.com/office/drawing/2014/main" id="{3F8DB555-F20D-4694-A598-19E6E00E3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478" y="3172081"/>
                <a:ext cx="1728615" cy="2862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43">
                <a:extLst>
                  <a:ext uri="{FF2B5EF4-FFF2-40B4-BE49-F238E27FC236}">
                    <a16:creationId xmlns:a16="http://schemas.microsoft.com/office/drawing/2014/main" id="{B42FEBB8-C70B-4057-A061-E5EDC6D6285C}"/>
                  </a:ext>
                </a:extLst>
              </p:cNvPr>
              <p:cNvSpPr txBox="1"/>
              <p:nvPr/>
            </p:nvSpPr>
            <p:spPr>
              <a:xfrm>
                <a:off x="4632574" y="3565261"/>
                <a:ext cx="1728615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+24=0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43">
                <a:extLst>
                  <a:ext uri="{FF2B5EF4-FFF2-40B4-BE49-F238E27FC236}">
                    <a16:creationId xmlns:a16="http://schemas.microsoft.com/office/drawing/2014/main" id="{B42FEBB8-C70B-4057-A061-E5EDC6D62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574" y="3565261"/>
                <a:ext cx="1728615" cy="2862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44">
                <a:extLst>
                  <a:ext uri="{FF2B5EF4-FFF2-40B4-BE49-F238E27FC236}">
                    <a16:creationId xmlns:a16="http://schemas.microsoft.com/office/drawing/2014/main" id="{D357744B-99DA-4CE5-B8BC-79AF814658FE}"/>
                  </a:ext>
                </a:extLst>
              </p:cNvPr>
              <p:cNvSpPr txBox="1"/>
              <p:nvPr/>
            </p:nvSpPr>
            <p:spPr>
              <a:xfrm>
                <a:off x="4750133" y="3993231"/>
                <a:ext cx="1593962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−24=0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44">
                <a:extLst>
                  <a:ext uri="{FF2B5EF4-FFF2-40B4-BE49-F238E27FC236}">
                    <a16:creationId xmlns:a16="http://schemas.microsoft.com/office/drawing/2014/main" id="{D357744B-99DA-4CE5-B8BC-79AF81465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133" y="3993231"/>
                <a:ext cx="1593962" cy="2862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45">
                <a:extLst>
                  <a:ext uri="{FF2B5EF4-FFF2-40B4-BE49-F238E27FC236}">
                    <a16:creationId xmlns:a16="http://schemas.microsoft.com/office/drawing/2014/main" id="{8312AAAB-AD89-49C4-8ED5-D5BE470555AB}"/>
                  </a:ext>
                </a:extLst>
              </p:cNvPr>
              <p:cNvSpPr txBox="1"/>
              <p:nvPr/>
            </p:nvSpPr>
            <p:spPr>
              <a:xfrm>
                <a:off x="4637634" y="4372993"/>
                <a:ext cx="1706301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45">
                <a:extLst>
                  <a:ext uri="{FF2B5EF4-FFF2-40B4-BE49-F238E27FC236}">
                    <a16:creationId xmlns:a16="http://schemas.microsoft.com/office/drawing/2014/main" id="{8312AAAB-AD89-49C4-8ED5-D5BE47055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634" y="4372993"/>
                <a:ext cx="1706301" cy="2862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46">
                <a:extLst>
                  <a:ext uri="{FF2B5EF4-FFF2-40B4-BE49-F238E27FC236}">
                    <a16:creationId xmlns:a16="http://schemas.microsoft.com/office/drawing/2014/main" id="{AF3D2AE3-4FA1-4B55-A09C-DE72B8CFA3CB}"/>
                  </a:ext>
                </a:extLst>
              </p:cNvPr>
              <p:cNvSpPr txBox="1"/>
              <p:nvPr/>
            </p:nvSpPr>
            <p:spPr>
              <a:xfrm>
                <a:off x="4919570" y="4805249"/>
                <a:ext cx="1255087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=6 </m:t>
                      </m:r>
                      <m:r>
                        <a:rPr lang="en-US" sz="1400" b="0" i="1" smtClean="0">
                          <a:latin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</a:rPr>
                        <m:t> 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46">
                <a:extLst>
                  <a:ext uri="{FF2B5EF4-FFF2-40B4-BE49-F238E27FC236}">
                    <a16:creationId xmlns:a16="http://schemas.microsoft.com/office/drawing/2014/main" id="{AF3D2AE3-4FA1-4B55-A09C-DE72B8CFA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570" y="4805249"/>
                <a:ext cx="1255087" cy="2862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9">
            <a:extLst>
              <a:ext uri="{FF2B5EF4-FFF2-40B4-BE49-F238E27FC236}">
                <a16:creationId xmlns:a16="http://schemas.microsoft.com/office/drawing/2014/main" id="{F336B79D-0DEE-4284-B0A3-5AD89E43380B}"/>
              </a:ext>
            </a:extLst>
          </p:cNvPr>
          <p:cNvSpPr>
            <a:spLocks/>
          </p:cNvSpPr>
          <p:nvPr/>
        </p:nvSpPr>
        <p:spPr bwMode="auto">
          <a:xfrm>
            <a:off x="6334349" y="1616861"/>
            <a:ext cx="228600" cy="460848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Rectangle 23">
            <a:extLst>
              <a:ext uri="{FF2B5EF4-FFF2-40B4-BE49-F238E27FC236}">
                <a16:creationId xmlns:a16="http://schemas.microsoft.com/office/drawing/2014/main" id="{324C1508-130A-4521-A626-C88DA8AA7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3711" y="1695362"/>
            <a:ext cx="1648047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Sub in a, b and c</a:t>
            </a:r>
          </a:p>
        </p:txBody>
      </p:sp>
      <p:sp>
        <p:nvSpPr>
          <p:cNvPr id="16" name="Arc 19">
            <a:extLst>
              <a:ext uri="{FF2B5EF4-FFF2-40B4-BE49-F238E27FC236}">
                <a16:creationId xmlns:a16="http://schemas.microsoft.com/office/drawing/2014/main" id="{22C17937-1029-414F-814B-3A8C5832089D}"/>
              </a:ext>
            </a:extLst>
          </p:cNvPr>
          <p:cNvSpPr>
            <a:spLocks/>
          </p:cNvSpPr>
          <p:nvPr/>
        </p:nvSpPr>
        <p:spPr bwMode="auto">
          <a:xfrm>
            <a:off x="6334349" y="2085169"/>
            <a:ext cx="228600" cy="460848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Arc 19">
            <a:extLst>
              <a:ext uri="{FF2B5EF4-FFF2-40B4-BE49-F238E27FC236}">
                <a16:creationId xmlns:a16="http://schemas.microsoft.com/office/drawing/2014/main" id="{76452B2E-3317-4A90-B4ED-D03CCD6A013C}"/>
              </a:ext>
            </a:extLst>
          </p:cNvPr>
          <p:cNvSpPr>
            <a:spLocks/>
          </p:cNvSpPr>
          <p:nvPr/>
        </p:nvSpPr>
        <p:spPr bwMode="auto">
          <a:xfrm>
            <a:off x="6355093" y="2539017"/>
            <a:ext cx="228600" cy="37354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19">
            <a:extLst>
              <a:ext uri="{FF2B5EF4-FFF2-40B4-BE49-F238E27FC236}">
                <a16:creationId xmlns:a16="http://schemas.microsoft.com/office/drawing/2014/main" id="{3E061BD9-A12F-4BF5-8AF0-F90493A9ED75}"/>
              </a:ext>
            </a:extLst>
          </p:cNvPr>
          <p:cNvSpPr>
            <a:spLocks/>
          </p:cNvSpPr>
          <p:nvPr/>
        </p:nvSpPr>
        <p:spPr bwMode="auto">
          <a:xfrm>
            <a:off x="6355093" y="2912557"/>
            <a:ext cx="207856" cy="40264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Arc 19">
            <a:extLst>
              <a:ext uri="{FF2B5EF4-FFF2-40B4-BE49-F238E27FC236}">
                <a16:creationId xmlns:a16="http://schemas.microsoft.com/office/drawing/2014/main" id="{A1B5651A-46CD-485E-8015-FC2C972CF3D0}"/>
              </a:ext>
            </a:extLst>
          </p:cNvPr>
          <p:cNvSpPr>
            <a:spLocks/>
          </p:cNvSpPr>
          <p:nvPr/>
        </p:nvSpPr>
        <p:spPr bwMode="auto">
          <a:xfrm>
            <a:off x="6375837" y="3333473"/>
            <a:ext cx="207856" cy="40264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24359193-6902-49B9-96AE-CD71D57351EC}"/>
              </a:ext>
            </a:extLst>
          </p:cNvPr>
          <p:cNvSpPr>
            <a:spLocks/>
          </p:cNvSpPr>
          <p:nvPr/>
        </p:nvSpPr>
        <p:spPr bwMode="auto">
          <a:xfrm>
            <a:off x="6393654" y="3736113"/>
            <a:ext cx="207856" cy="40264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Arc 19">
            <a:extLst>
              <a:ext uri="{FF2B5EF4-FFF2-40B4-BE49-F238E27FC236}">
                <a16:creationId xmlns:a16="http://schemas.microsoft.com/office/drawing/2014/main" id="{BDD6CEBC-63B2-48C7-AE20-98424CB74D90}"/>
              </a:ext>
            </a:extLst>
          </p:cNvPr>
          <p:cNvSpPr>
            <a:spLocks/>
          </p:cNvSpPr>
          <p:nvPr/>
        </p:nvSpPr>
        <p:spPr bwMode="auto">
          <a:xfrm>
            <a:off x="6375837" y="4138753"/>
            <a:ext cx="207856" cy="402640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94C53584-C15A-48E4-B147-8CB49A283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2194" y="2156105"/>
            <a:ext cx="2707760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Expand the double bracket</a:t>
            </a: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A20F8F50-3E5E-412C-AB75-885A10513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0549" y="2467995"/>
            <a:ext cx="2551814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Multiply the bracket by 4, and subtract (be careful!)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E8F0E79-6AE4-4D30-BB72-2FF02189C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9153" y="3003167"/>
            <a:ext cx="1463750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Divide all by 4</a:t>
            </a:r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70711EC6-411D-4CB6-8BD9-824194D50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4978" y="3357586"/>
            <a:ext cx="1828800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Write as ‘=‘ instead</a:t>
            </a:r>
          </a:p>
        </p:txBody>
      </p:sp>
      <p:sp>
        <p:nvSpPr>
          <p:cNvPr id="26" name="Rectangle 23">
            <a:extLst>
              <a:ext uri="{FF2B5EF4-FFF2-40B4-BE49-F238E27FC236}">
                <a16:creationId xmlns:a16="http://schemas.microsoft.com/office/drawing/2014/main" id="{A75C4C2A-5CF2-469A-AEBC-F0A0FC390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1051" y="3765167"/>
            <a:ext cx="1516912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Multiply by -1</a:t>
            </a:r>
          </a:p>
        </p:txBody>
      </p:sp>
      <p:sp>
        <p:nvSpPr>
          <p:cNvPr id="27" name="Rectangle 23">
            <a:extLst>
              <a:ext uri="{FF2B5EF4-FFF2-40B4-BE49-F238E27FC236}">
                <a16:creationId xmlns:a16="http://schemas.microsoft.com/office/drawing/2014/main" id="{D3CDA634-B683-4A5B-A82A-A4C75445B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6243" y="4204647"/>
            <a:ext cx="1874874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Factorise and solve</a:t>
            </a:r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ECEC301D-D7CF-4769-AAE0-A158812E3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176" y="5207652"/>
            <a:ext cx="359380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Think back to the equation. It was a negative x</a:t>
            </a:r>
            <a:r>
              <a:rPr lang="en-GB" altLang="en-US" sz="1400" baseline="30000" dirty="0">
                <a:solidFill>
                  <a:srgbClr val="FF0000"/>
                </a:solidFill>
              </a:rPr>
              <a:t>2</a:t>
            </a:r>
            <a:r>
              <a:rPr lang="en-GB" altLang="en-US" sz="1400" dirty="0">
                <a:solidFill>
                  <a:srgbClr val="FF0000"/>
                </a:solidFill>
              </a:rPr>
              <a:t>, and we now know the roots, so sketch it appropriately</a:t>
            </a:r>
            <a:endParaRPr lang="en-US" altLang="en-US" sz="14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We want the values to be bigger than 0…</a:t>
            </a:r>
            <a:endParaRPr lang="en-GB" altLang="en-US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">
                <a:extLst>
                  <a:ext uri="{FF2B5EF4-FFF2-40B4-BE49-F238E27FC236}">
                    <a16:creationId xmlns:a16="http://schemas.microsoft.com/office/drawing/2014/main" id="{1484CA75-3961-45BD-BAF5-52BA0995934C}"/>
                  </a:ext>
                </a:extLst>
              </p:cNvPr>
              <p:cNvSpPr txBox="1"/>
              <p:nvPr/>
            </p:nvSpPr>
            <p:spPr>
              <a:xfrm>
                <a:off x="852304" y="2958393"/>
                <a:ext cx="2689519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𝑘</m:t>
                      </m:r>
                      <m:r>
                        <a:rPr lang="en-US" sz="1600" b="0" i="1" smtClean="0">
                          <a:latin typeface="Cambria Math"/>
                        </a:rPr>
                        <m:t>−5=0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">
                <a:extLst>
                  <a:ext uri="{FF2B5EF4-FFF2-40B4-BE49-F238E27FC236}">
                    <a16:creationId xmlns:a16="http://schemas.microsoft.com/office/drawing/2014/main" id="{1484CA75-3961-45BD-BAF5-52BA09959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4" y="2958393"/>
                <a:ext cx="2689519" cy="3139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33">
                <a:extLst>
                  <a:ext uri="{FF2B5EF4-FFF2-40B4-BE49-F238E27FC236}">
                    <a16:creationId xmlns:a16="http://schemas.microsoft.com/office/drawing/2014/main" id="{F4087DC5-1B54-46F7-83EA-225B4C093517}"/>
                  </a:ext>
                </a:extLst>
              </p:cNvPr>
              <p:cNvSpPr txBox="1"/>
              <p:nvPr/>
            </p:nvSpPr>
            <p:spPr>
              <a:xfrm>
                <a:off x="1449578" y="4078695"/>
                <a:ext cx="1413272" cy="313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−4</m:t>
                      </m:r>
                      <m:r>
                        <a:rPr lang="en-US" sz="1600" b="0" i="1" smtClean="0">
                          <a:latin typeface="Cambria Math"/>
                        </a:rPr>
                        <m:t>𝑎𝑐</m:t>
                      </m:r>
                      <m:r>
                        <a:rPr lang="en-US" sz="16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33">
                <a:extLst>
                  <a:ext uri="{FF2B5EF4-FFF2-40B4-BE49-F238E27FC236}">
                    <a16:creationId xmlns:a16="http://schemas.microsoft.com/office/drawing/2014/main" id="{F4087DC5-1B54-46F7-83EA-225B4C093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578" y="4078695"/>
                <a:ext cx="1413272" cy="3139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4">
                <a:extLst>
                  <a:ext uri="{FF2B5EF4-FFF2-40B4-BE49-F238E27FC236}">
                    <a16:creationId xmlns:a16="http://schemas.microsoft.com/office/drawing/2014/main" id="{82FAFE87-69AA-4D80-8FB6-B3AAFA5B86EB}"/>
                  </a:ext>
                </a:extLst>
              </p:cNvPr>
              <p:cNvSpPr txBox="1"/>
              <p:nvPr/>
            </p:nvSpPr>
            <p:spPr>
              <a:xfrm>
                <a:off x="4094910" y="1933215"/>
                <a:ext cx="2266903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(6)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−4(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+3)(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−5)&gt;0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4">
                <a:extLst>
                  <a:ext uri="{FF2B5EF4-FFF2-40B4-BE49-F238E27FC236}">
                    <a16:creationId xmlns:a16="http://schemas.microsoft.com/office/drawing/2014/main" id="{82FAFE87-69AA-4D80-8FB6-B3AAFA5B8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910" y="1933215"/>
                <a:ext cx="2266903" cy="286232"/>
              </a:xfrm>
              <a:prstGeom prst="rect">
                <a:avLst/>
              </a:prstGeom>
              <a:blipFill>
                <a:blip r:embed="rId12"/>
                <a:stretch>
                  <a:fillRect b="-170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6">
                <a:extLst>
                  <a:ext uri="{FF2B5EF4-FFF2-40B4-BE49-F238E27FC236}">
                    <a16:creationId xmlns:a16="http://schemas.microsoft.com/office/drawing/2014/main" id="{8A008519-13C4-44DA-A83D-0406F5C74E5C}"/>
                  </a:ext>
                </a:extLst>
              </p:cNvPr>
              <p:cNvSpPr txBox="1"/>
              <p:nvPr/>
            </p:nvSpPr>
            <p:spPr>
              <a:xfrm>
                <a:off x="4087054" y="2351186"/>
                <a:ext cx="2254015" cy="28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36−4(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−15)&gt;0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6">
                <a:extLst>
                  <a:ext uri="{FF2B5EF4-FFF2-40B4-BE49-F238E27FC236}">
                    <a16:creationId xmlns:a16="http://schemas.microsoft.com/office/drawing/2014/main" id="{8A008519-13C4-44DA-A83D-0406F5C74E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054" y="2351186"/>
                <a:ext cx="2254015" cy="286232"/>
              </a:xfrm>
              <a:prstGeom prst="rect">
                <a:avLst/>
              </a:prstGeom>
              <a:blipFill>
                <a:blip r:embed="rId13"/>
                <a:stretch>
                  <a:fillRect b="-170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Line 13">
            <a:extLst>
              <a:ext uri="{FF2B5EF4-FFF2-40B4-BE49-F238E27FC236}">
                <a16:creationId xmlns:a16="http://schemas.microsoft.com/office/drawing/2014/main" id="{5353A3DE-E7B1-43D6-AFAC-E04ECEEBB3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04255" y="4580698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14">
            <a:extLst>
              <a:ext uri="{FF2B5EF4-FFF2-40B4-BE49-F238E27FC236}">
                <a16:creationId xmlns:a16="http://schemas.microsoft.com/office/drawing/2014/main" id="{F6AD44F6-D12B-4BA0-97A9-C90B878E02A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142355" y="4618798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ext Box 16">
            <a:extLst>
              <a:ext uri="{FF2B5EF4-FFF2-40B4-BE49-F238E27FC236}">
                <a16:creationId xmlns:a16="http://schemas.microsoft.com/office/drawing/2014/main" id="{7FE323E3-9007-4A23-AB6A-0AD951754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855" y="4352098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y</a:t>
            </a:r>
          </a:p>
        </p:txBody>
      </p:sp>
      <p:sp>
        <p:nvSpPr>
          <p:cNvPr id="36" name="Text Box 17">
            <a:extLst>
              <a:ext uri="{FF2B5EF4-FFF2-40B4-BE49-F238E27FC236}">
                <a16:creationId xmlns:a16="http://schemas.microsoft.com/office/drawing/2014/main" id="{9A5F07BE-F071-410A-8327-CE394790A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255" y="5571298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k</a:t>
            </a:r>
          </a:p>
        </p:txBody>
      </p:sp>
      <p:sp>
        <p:nvSpPr>
          <p:cNvPr id="37" name="Text Box 19">
            <a:extLst>
              <a:ext uri="{FF2B5EF4-FFF2-40B4-BE49-F238E27FC236}">
                <a16:creationId xmlns:a16="http://schemas.microsoft.com/office/drawing/2014/main" id="{0D3F5B94-AB9C-44BA-8E03-7D4CB7736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853" y="5723698"/>
            <a:ext cx="381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-4</a:t>
            </a:r>
          </a:p>
        </p:txBody>
      </p:sp>
      <p:sp>
        <p:nvSpPr>
          <p:cNvPr id="38" name="Text Box 20">
            <a:extLst>
              <a:ext uri="{FF2B5EF4-FFF2-40B4-BE49-F238E27FC236}">
                <a16:creationId xmlns:a16="http://schemas.microsoft.com/office/drawing/2014/main" id="{32312F88-81D7-464E-90AD-BDCDD3D47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398" y="5735603"/>
            <a:ext cx="457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6</a:t>
            </a:r>
          </a:p>
        </p:txBody>
      </p:sp>
      <p:sp>
        <p:nvSpPr>
          <p:cNvPr id="39" name="Arc 18">
            <a:extLst>
              <a:ext uri="{FF2B5EF4-FFF2-40B4-BE49-F238E27FC236}">
                <a16:creationId xmlns:a16="http://schemas.microsoft.com/office/drawing/2014/main" id="{66BB3047-C769-4885-869C-41A7DAA6FED0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1400794" y="4829284"/>
            <a:ext cx="1597943" cy="1257825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409790433 h 43194"/>
              <a:gd name="T4" fmla="*/ 0 w 21600"/>
              <a:gd name="T5" fmla="*/ 204923890 h 43194"/>
              <a:gd name="T6" fmla="*/ 0 60000 65536"/>
              <a:gd name="T7" fmla="*/ 0 60000 65536"/>
              <a:gd name="T8" fmla="*/ 0 60000 65536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1 w 21601"/>
              <a:gd name="connsiteY3" fmla="*/ 21600 h 43194"/>
              <a:gd name="connsiteX4" fmla="*/ 0 w 21601"/>
              <a:gd name="connsiteY4" fmla="*/ 0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7560 w 21601"/>
              <a:gd name="connsiteY0" fmla="*/ 1526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1 w 21601"/>
              <a:gd name="connsiteY3" fmla="*/ 21600 h 43194"/>
              <a:gd name="connsiteX4" fmla="*/ 7560 w 21601"/>
              <a:gd name="connsiteY4" fmla="*/ 1526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7560 w 21601"/>
              <a:gd name="connsiteY0" fmla="*/ 1526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7561 w 21601"/>
              <a:gd name="connsiteY3" fmla="*/ 22254 h 43194"/>
              <a:gd name="connsiteX4" fmla="*/ 7560 w 21601"/>
              <a:gd name="connsiteY4" fmla="*/ 1526 h 43194"/>
              <a:gd name="connsiteX0" fmla="*/ 0 w 22232"/>
              <a:gd name="connsiteY0" fmla="*/ 0 h 43194"/>
              <a:gd name="connsiteX1" fmla="*/ 21601 w 22232"/>
              <a:gd name="connsiteY1" fmla="*/ 21600 h 43194"/>
              <a:gd name="connsiteX2" fmla="*/ 489 w 22232"/>
              <a:gd name="connsiteY2" fmla="*/ 43194 h 43194"/>
              <a:gd name="connsiteX0" fmla="*/ 7560 w 22232"/>
              <a:gd name="connsiteY0" fmla="*/ 1526 h 43194"/>
              <a:gd name="connsiteX1" fmla="*/ 21601 w 22232"/>
              <a:gd name="connsiteY1" fmla="*/ 21600 h 43194"/>
              <a:gd name="connsiteX2" fmla="*/ 18587 w 22232"/>
              <a:gd name="connsiteY2" fmla="*/ 32736 h 43194"/>
              <a:gd name="connsiteX3" fmla="*/ 7689 w 22232"/>
              <a:gd name="connsiteY3" fmla="*/ 41668 h 43194"/>
              <a:gd name="connsiteX4" fmla="*/ 7561 w 22232"/>
              <a:gd name="connsiteY4" fmla="*/ 22254 h 43194"/>
              <a:gd name="connsiteX5" fmla="*/ 7560 w 22232"/>
              <a:gd name="connsiteY5" fmla="*/ 1526 h 43194"/>
              <a:gd name="connsiteX0" fmla="*/ 0 w 22648"/>
              <a:gd name="connsiteY0" fmla="*/ 0 h 43194"/>
              <a:gd name="connsiteX1" fmla="*/ 21601 w 22648"/>
              <a:gd name="connsiteY1" fmla="*/ 21600 h 43194"/>
              <a:gd name="connsiteX2" fmla="*/ 489 w 22648"/>
              <a:gd name="connsiteY2" fmla="*/ 43194 h 43194"/>
              <a:gd name="connsiteX0" fmla="*/ 7560 w 22648"/>
              <a:gd name="connsiteY0" fmla="*/ 1526 h 43194"/>
              <a:gd name="connsiteX1" fmla="*/ 21601 w 22648"/>
              <a:gd name="connsiteY1" fmla="*/ 21600 h 43194"/>
              <a:gd name="connsiteX2" fmla="*/ 21287 w 22648"/>
              <a:gd name="connsiteY2" fmla="*/ 25322 h 43194"/>
              <a:gd name="connsiteX3" fmla="*/ 18587 w 22648"/>
              <a:gd name="connsiteY3" fmla="*/ 32736 h 43194"/>
              <a:gd name="connsiteX4" fmla="*/ 7689 w 22648"/>
              <a:gd name="connsiteY4" fmla="*/ 41668 h 43194"/>
              <a:gd name="connsiteX5" fmla="*/ 7561 w 22648"/>
              <a:gd name="connsiteY5" fmla="*/ 22254 h 43194"/>
              <a:gd name="connsiteX6" fmla="*/ 7560 w 22648"/>
              <a:gd name="connsiteY6" fmla="*/ 1526 h 43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48" h="43194" fill="none" extrusionOk="0">
                <a:moveTo>
                  <a:pt x="0" y="0"/>
                </a:moveTo>
                <a:cubicBezTo>
                  <a:pt x="11930" y="0"/>
                  <a:pt x="21601" y="9670"/>
                  <a:pt x="21601" y="21600"/>
                </a:cubicBezTo>
                <a:cubicBezTo>
                  <a:pt x="21601" y="33339"/>
                  <a:pt x="12225" y="42929"/>
                  <a:pt x="489" y="43194"/>
                </a:cubicBezTo>
              </a:path>
              <a:path w="22648" h="43194" stroke="0" extrusionOk="0">
                <a:moveTo>
                  <a:pt x="7560" y="1526"/>
                </a:moveTo>
                <a:cubicBezTo>
                  <a:pt x="19490" y="1526"/>
                  <a:pt x="19313" y="17634"/>
                  <a:pt x="21601" y="21600"/>
                </a:cubicBezTo>
                <a:cubicBezTo>
                  <a:pt x="23889" y="25566"/>
                  <a:pt x="21789" y="23466"/>
                  <a:pt x="21287" y="25322"/>
                </a:cubicBezTo>
                <a:cubicBezTo>
                  <a:pt x="20785" y="27178"/>
                  <a:pt x="20988" y="30121"/>
                  <a:pt x="18587" y="32736"/>
                </a:cubicBezTo>
                <a:cubicBezTo>
                  <a:pt x="16186" y="35351"/>
                  <a:pt x="9527" y="43415"/>
                  <a:pt x="7689" y="41668"/>
                </a:cubicBezTo>
                <a:cubicBezTo>
                  <a:pt x="5851" y="39921"/>
                  <a:pt x="7724" y="29452"/>
                  <a:pt x="7561" y="22254"/>
                </a:cubicBezTo>
                <a:cubicBezTo>
                  <a:pt x="7561" y="15054"/>
                  <a:pt x="7560" y="8726"/>
                  <a:pt x="7560" y="1526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Arc 18">
            <a:extLst>
              <a:ext uri="{FF2B5EF4-FFF2-40B4-BE49-F238E27FC236}">
                <a16:creationId xmlns:a16="http://schemas.microsoft.com/office/drawing/2014/main" id="{AB55E4D4-42B9-467D-A563-03F9639F4A9F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1676722" y="4636219"/>
            <a:ext cx="1038970" cy="1161788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409790433 h 43194"/>
              <a:gd name="T4" fmla="*/ 0 w 21600"/>
              <a:gd name="T5" fmla="*/ 204923890 h 43194"/>
              <a:gd name="T6" fmla="*/ 0 60000 65536"/>
              <a:gd name="T7" fmla="*/ 0 60000 65536"/>
              <a:gd name="T8" fmla="*/ 0 60000 65536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1 w 21601"/>
              <a:gd name="connsiteY3" fmla="*/ 21600 h 43194"/>
              <a:gd name="connsiteX4" fmla="*/ 0 w 21601"/>
              <a:gd name="connsiteY4" fmla="*/ 0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7560 w 21601"/>
              <a:gd name="connsiteY0" fmla="*/ 1526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1 w 21601"/>
              <a:gd name="connsiteY3" fmla="*/ 21600 h 43194"/>
              <a:gd name="connsiteX4" fmla="*/ 7560 w 21601"/>
              <a:gd name="connsiteY4" fmla="*/ 1526 h 43194"/>
              <a:gd name="connsiteX0" fmla="*/ 0 w 21601"/>
              <a:gd name="connsiteY0" fmla="*/ 0 h 43194"/>
              <a:gd name="connsiteX1" fmla="*/ 21601 w 21601"/>
              <a:gd name="connsiteY1" fmla="*/ 21600 h 43194"/>
              <a:gd name="connsiteX2" fmla="*/ 489 w 21601"/>
              <a:gd name="connsiteY2" fmla="*/ 43194 h 43194"/>
              <a:gd name="connsiteX0" fmla="*/ 7560 w 21601"/>
              <a:gd name="connsiteY0" fmla="*/ 1526 h 43194"/>
              <a:gd name="connsiteX1" fmla="*/ 21601 w 21601"/>
              <a:gd name="connsiteY1" fmla="*/ 21600 h 43194"/>
              <a:gd name="connsiteX2" fmla="*/ 7689 w 21601"/>
              <a:gd name="connsiteY2" fmla="*/ 41668 h 43194"/>
              <a:gd name="connsiteX3" fmla="*/ 7561 w 21601"/>
              <a:gd name="connsiteY3" fmla="*/ 22254 h 43194"/>
              <a:gd name="connsiteX4" fmla="*/ 7560 w 21601"/>
              <a:gd name="connsiteY4" fmla="*/ 1526 h 43194"/>
              <a:gd name="connsiteX0" fmla="*/ 0 w 22232"/>
              <a:gd name="connsiteY0" fmla="*/ 0 h 43194"/>
              <a:gd name="connsiteX1" fmla="*/ 21601 w 22232"/>
              <a:gd name="connsiteY1" fmla="*/ 21600 h 43194"/>
              <a:gd name="connsiteX2" fmla="*/ 489 w 22232"/>
              <a:gd name="connsiteY2" fmla="*/ 43194 h 43194"/>
              <a:gd name="connsiteX0" fmla="*/ 7560 w 22232"/>
              <a:gd name="connsiteY0" fmla="*/ 1526 h 43194"/>
              <a:gd name="connsiteX1" fmla="*/ 21601 w 22232"/>
              <a:gd name="connsiteY1" fmla="*/ 21600 h 43194"/>
              <a:gd name="connsiteX2" fmla="*/ 18587 w 22232"/>
              <a:gd name="connsiteY2" fmla="*/ 32736 h 43194"/>
              <a:gd name="connsiteX3" fmla="*/ 7689 w 22232"/>
              <a:gd name="connsiteY3" fmla="*/ 41668 h 43194"/>
              <a:gd name="connsiteX4" fmla="*/ 7561 w 22232"/>
              <a:gd name="connsiteY4" fmla="*/ 22254 h 43194"/>
              <a:gd name="connsiteX5" fmla="*/ 7560 w 22232"/>
              <a:gd name="connsiteY5" fmla="*/ 1526 h 43194"/>
              <a:gd name="connsiteX0" fmla="*/ 0 w 22648"/>
              <a:gd name="connsiteY0" fmla="*/ 0 h 43194"/>
              <a:gd name="connsiteX1" fmla="*/ 21601 w 22648"/>
              <a:gd name="connsiteY1" fmla="*/ 21600 h 43194"/>
              <a:gd name="connsiteX2" fmla="*/ 489 w 22648"/>
              <a:gd name="connsiteY2" fmla="*/ 43194 h 43194"/>
              <a:gd name="connsiteX0" fmla="*/ 7560 w 22648"/>
              <a:gd name="connsiteY0" fmla="*/ 1526 h 43194"/>
              <a:gd name="connsiteX1" fmla="*/ 21601 w 22648"/>
              <a:gd name="connsiteY1" fmla="*/ 21600 h 43194"/>
              <a:gd name="connsiteX2" fmla="*/ 21287 w 22648"/>
              <a:gd name="connsiteY2" fmla="*/ 25322 h 43194"/>
              <a:gd name="connsiteX3" fmla="*/ 18587 w 22648"/>
              <a:gd name="connsiteY3" fmla="*/ 32736 h 43194"/>
              <a:gd name="connsiteX4" fmla="*/ 7689 w 22648"/>
              <a:gd name="connsiteY4" fmla="*/ 41668 h 43194"/>
              <a:gd name="connsiteX5" fmla="*/ 7561 w 22648"/>
              <a:gd name="connsiteY5" fmla="*/ 22254 h 43194"/>
              <a:gd name="connsiteX6" fmla="*/ 7560 w 22648"/>
              <a:gd name="connsiteY6" fmla="*/ 1526 h 43194"/>
              <a:gd name="connsiteX0" fmla="*/ 0 w 22648"/>
              <a:gd name="connsiteY0" fmla="*/ 0 h 43194"/>
              <a:gd name="connsiteX1" fmla="*/ 21601 w 22648"/>
              <a:gd name="connsiteY1" fmla="*/ 21600 h 43194"/>
              <a:gd name="connsiteX2" fmla="*/ 489 w 22648"/>
              <a:gd name="connsiteY2" fmla="*/ 43194 h 43194"/>
              <a:gd name="connsiteX0" fmla="*/ 7560 w 22648"/>
              <a:gd name="connsiteY0" fmla="*/ 1526 h 43194"/>
              <a:gd name="connsiteX1" fmla="*/ 21601 w 22648"/>
              <a:gd name="connsiteY1" fmla="*/ 21600 h 43194"/>
              <a:gd name="connsiteX2" fmla="*/ 21287 w 22648"/>
              <a:gd name="connsiteY2" fmla="*/ 25322 h 43194"/>
              <a:gd name="connsiteX3" fmla="*/ 18587 w 22648"/>
              <a:gd name="connsiteY3" fmla="*/ 32736 h 43194"/>
              <a:gd name="connsiteX4" fmla="*/ 7547 w 22648"/>
              <a:gd name="connsiteY4" fmla="*/ 40006 h 43194"/>
              <a:gd name="connsiteX5" fmla="*/ 7561 w 22648"/>
              <a:gd name="connsiteY5" fmla="*/ 22254 h 43194"/>
              <a:gd name="connsiteX6" fmla="*/ 7560 w 22648"/>
              <a:gd name="connsiteY6" fmla="*/ 1526 h 43194"/>
              <a:gd name="connsiteX0" fmla="*/ 0 w 22648"/>
              <a:gd name="connsiteY0" fmla="*/ 0 h 43194"/>
              <a:gd name="connsiteX1" fmla="*/ 21601 w 22648"/>
              <a:gd name="connsiteY1" fmla="*/ 21600 h 43194"/>
              <a:gd name="connsiteX2" fmla="*/ 489 w 22648"/>
              <a:gd name="connsiteY2" fmla="*/ 43194 h 43194"/>
              <a:gd name="connsiteX0" fmla="*/ 7560 w 22648"/>
              <a:gd name="connsiteY0" fmla="*/ 1526 h 43194"/>
              <a:gd name="connsiteX1" fmla="*/ 21601 w 22648"/>
              <a:gd name="connsiteY1" fmla="*/ 21600 h 43194"/>
              <a:gd name="connsiteX2" fmla="*/ 21287 w 22648"/>
              <a:gd name="connsiteY2" fmla="*/ 25322 h 43194"/>
              <a:gd name="connsiteX3" fmla="*/ 18445 w 22648"/>
              <a:gd name="connsiteY3" fmla="*/ 32024 h 43194"/>
              <a:gd name="connsiteX4" fmla="*/ 7547 w 22648"/>
              <a:gd name="connsiteY4" fmla="*/ 40006 h 43194"/>
              <a:gd name="connsiteX5" fmla="*/ 7561 w 22648"/>
              <a:gd name="connsiteY5" fmla="*/ 22254 h 43194"/>
              <a:gd name="connsiteX6" fmla="*/ 7560 w 22648"/>
              <a:gd name="connsiteY6" fmla="*/ 1526 h 43194"/>
              <a:gd name="connsiteX0" fmla="*/ 0 w 22658"/>
              <a:gd name="connsiteY0" fmla="*/ 0 h 43194"/>
              <a:gd name="connsiteX1" fmla="*/ 21601 w 22658"/>
              <a:gd name="connsiteY1" fmla="*/ 21600 h 43194"/>
              <a:gd name="connsiteX2" fmla="*/ 489 w 22658"/>
              <a:gd name="connsiteY2" fmla="*/ 43194 h 43194"/>
              <a:gd name="connsiteX0" fmla="*/ 7418 w 22658"/>
              <a:gd name="connsiteY0" fmla="*/ 2713 h 43194"/>
              <a:gd name="connsiteX1" fmla="*/ 21601 w 22658"/>
              <a:gd name="connsiteY1" fmla="*/ 21600 h 43194"/>
              <a:gd name="connsiteX2" fmla="*/ 21287 w 22658"/>
              <a:gd name="connsiteY2" fmla="*/ 25322 h 43194"/>
              <a:gd name="connsiteX3" fmla="*/ 18445 w 22658"/>
              <a:gd name="connsiteY3" fmla="*/ 32024 h 43194"/>
              <a:gd name="connsiteX4" fmla="*/ 7547 w 22658"/>
              <a:gd name="connsiteY4" fmla="*/ 40006 h 43194"/>
              <a:gd name="connsiteX5" fmla="*/ 7561 w 22658"/>
              <a:gd name="connsiteY5" fmla="*/ 22254 h 43194"/>
              <a:gd name="connsiteX6" fmla="*/ 7418 w 22658"/>
              <a:gd name="connsiteY6" fmla="*/ 2713 h 43194"/>
              <a:gd name="connsiteX0" fmla="*/ 0 w 22658"/>
              <a:gd name="connsiteY0" fmla="*/ 0 h 43194"/>
              <a:gd name="connsiteX1" fmla="*/ 21601 w 22658"/>
              <a:gd name="connsiteY1" fmla="*/ 21600 h 43194"/>
              <a:gd name="connsiteX2" fmla="*/ 489 w 22658"/>
              <a:gd name="connsiteY2" fmla="*/ 43194 h 43194"/>
              <a:gd name="connsiteX0" fmla="*/ 7418 w 22658"/>
              <a:gd name="connsiteY0" fmla="*/ 2713 h 43194"/>
              <a:gd name="connsiteX1" fmla="*/ 21601 w 22658"/>
              <a:gd name="connsiteY1" fmla="*/ 21600 h 43194"/>
              <a:gd name="connsiteX2" fmla="*/ 21287 w 22658"/>
              <a:gd name="connsiteY2" fmla="*/ 25322 h 43194"/>
              <a:gd name="connsiteX3" fmla="*/ 18445 w 22658"/>
              <a:gd name="connsiteY3" fmla="*/ 32024 h 43194"/>
              <a:gd name="connsiteX4" fmla="*/ 7547 w 22658"/>
              <a:gd name="connsiteY4" fmla="*/ 40006 h 43194"/>
              <a:gd name="connsiteX5" fmla="*/ 7561 w 22658"/>
              <a:gd name="connsiteY5" fmla="*/ 22254 h 43194"/>
              <a:gd name="connsiteX6" fmla="*/ 7418 w 22658"/>
              <a:gd name="connsiteY6" fmla="*/ 2713 h 43194"/>
              <a:gd name="connsiteX0" fmla="*/ 502 w 23160"/>
              <a:gd name="connsiteY0" fmla="*/ 0 h 43431"/>
              <a:gd name="connsiteX1" fmla="*/ 22103 w 23160"/>
              <a:gd name="connsiteY1" fmla="*/ 21600 h 43431"/>
              <a:gd name="connsiteX2" fmla="*/ 0 w 23160"/>
              <a:gd name="connsiteY2" fmla="*/ 43431 h 43431"/>
              <a:gd name="connsiteX0" fmla="*/ 7920 w 23160"/>
              <a:gd name="connsiteY0" fmla="*/ 2713 h 43431"/>
              <a:gd name="connsiteX1" fmla="*/ 22103 w 23160"/>
              <a:gd name="connsiteY1" fmla="*/ 21600 h 43431"/>
              <a:gd name="connsiteX2" fmla="*/ 21789 w 23160"/>
              <a:gd name="connsiteY2" fmla="*/ 25322 h 43431"/>
              <a:gd name="connsiteX3" fmla="*/ 18947 w 23160"/>
              <a:gd name="connsiteY3" fmla="*/ 32024 h 43431"/>
              <a:gd name="connsiteX4" fmla="*/ 8049 w 23160"/>
              <a:gd name="connsiteY4" fmla="*/ 40006 h 43431"/>
              <a:gd name="connsiteX5" fmla="*/ 8063 w 23160"/>
              <a:gd name="connsiteY5" fmla="*/ 22254 h 43431"/>
              <a:gd name="connsiteX6" fmla="*/ 7920 w 23160"/>
              <a:gd name="connsiteY6" fmla="*/ 2713 h 43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60" h="43431" fill="none" extrusionOk="0">
                <a:moveTo>
                  <a:pt x="502" y="0"/>
                </a:moveTo>
                <a:cubicBezTo>
                  <a:pt x="12432" y="0"/>
                  <a:pt x="22103" y="9670"/>
                  <a:pt x="22103" y="21600"/>
                </a:cubicBezTo>
                <a:cubicBezTo>
                  <a:pt x="22103" y="33339"/>
                  <a:pt x="11736" y="43166"/>
                  <a:pt x="0" y="43431"/>
                </a:cubicBezTo>
              </a:path>
              <a:path w="23160" h="43431" stroke="0" extrusionOk="0">
                <a:moveTo>
                  <a:pt x="7920" y="2713"/>
                </a:moveTo>
                <a:cubicBezTo>
                  <a:pt x="19850" y="5562"/>
                  <a:pt x="19792" y="17832"/>
                  <a:pt x="22103" y="21600"/>
                </a:cubicBezTo>
                <a:cubicBezTo>
                  <a:pt x="24414" y="25368"/>
                  <a:pt x="22291" y="23466"/>
                  <a:pt x="21789" y="25322"/>
                </a:cubicBezTo>
                <a:cubicBezTo>
                  <a:pt x="21287" y="27178"/>
                  <a:pt x="21348" y="29409"/>
                  <a:pt x="18947" y="32024"/>
                </a:cubicBezTo>
                <a:cubicBezTo>
                  <a:pt x="16546" y="34639"/>
                  <a:pt x="9863" y="41634"/>
                  <a:pt x="8049" y="40006"/>
                </a:cubicBezTo>
                <a:cubicBezTo>
                  <a:pt x="6235" y="38378"/>
                  <a:pt x="8084" y="28469"/>
                  <a:pt x="8063" y="22254"/>
                </a:cubicBezTo>
                <a:cubicBezTo>
                  <a:pt x="8042" y="16039"/>
                  <a:pt x="-4010" y="-136"/>
                  <a:pt x="7920" y="2713"/>
                </a:cubicBezTo>
                <a:close/>
              </a:path>
            </a:pathLst>
          </a:custGeom>
          <a:noFill/>
          <a:ln w="635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77">
                <a:extLst>
                  <a:ext uri="{FF2B5EF4-FFF2-40B4-BE49-F238E27FC236}">
                    <a16:creationId xmlns:a16="http://schemas.microsoft.com/office/drawing/2014/main" id="{8449128D-D171-4960-A30C-73D55A0DB27C}"/>
                  </a:ext>
                </a:extLst>
              </p:cNvPr>
              <p:cNvSpPr txBox="1"/>
              <p:nvPr/>
            </p:nvSpPr>
            <p:spPr>
              <a:xfrm>
                <a:off x="2650316" y="6373605"/>
                <a:ext cx="1419299" cy="3416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−4&lt;</m:t>
                      </m:r>
                      <m:r>
                        <a:rPr lang="en-US" sz="1800" b="0" i="1" smtClean="0">
                          <a:latin typeface="Cambria Math"/>
                        </a:rPr>
                        <m:t>𝑘</m:t>
                      </m:r>
                      <m:r>
                        <a:rPr lang="en-US" sz="1800" b="0" i="1" smtClean="0">
                          <a:latin typeface="Cambria Math"/>
                        </a:rPr>
                        <m:t>&lt;6</m:t>
                      </m:r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1" name="TextBox 77">
                <a:extLst>
                  <a:ext uri="{FF2B5EF4-FFF2-40B4-BE49-F238E27FC236}">
                    <a16:creationId xmlns:a16="http://schemas.microsoft.com/office/drawing/2014/main" id="{8449128D-D171-4960-A30C-73D55A0DB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316" y="6373605"/>
                <a:ext cx="1419299" cy="3416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378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 animBg="1"/>
      <p:bldP spid="40" grpId="0" animBg="1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4"/>
            <a:ext cx="3867150" cy="54578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inequalities and correctly identify the range(s)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US" altLang="en-US" sz="1400" dirty="0">
                <a:latin typeface="Comic Sans MS" pitchFamily="66" charset="0"/>
              </a:rPr>
              <a:t>Find the set of values for which:</a:t>
            </a:r>
          </a:p>
          <a:p>
            <a:pPr>
              <a:lnSpc>
                <a:spcPct val="80000"/>
              </a:lnSpc>
              <a:buNone/>
            </a:pPr>
            <a:endParaRPr lang="en-US" altLang="en-US" sz="1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endParaRPr lang="en-US" altLang="en-US" sz="1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1400" dirty="0">
                <a:latin typeface="Comic Sans MS" pitchFamily="66" charset="0"/>
              </a:rPr>
              <a:t>	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AD35B4-7E56-43AF-828A-1317776DF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EAF2D4D-0E3C-4D2C-A01C-E5B86574DCBC}"/>
                  </a:ext>
                </a:extLst>
              </p:cNvPr>
              <p:cNvSpPr txBox="1"/>
              <p:nvPr/>
            </p:nvSpPr>
            <p:spPr>
              <a:xfrm>
                <a:off x="1234008" y="2971261"/>
                <a:ext cx="168488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EAF2D4D-0E3C-4D2C-A01C-E5B86574D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008" y="2971261"/>
                <a:ext cx="1684885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61062E1-D067-4B66-8519-0FDEA02300E1}"/>
                  </a:ext>
                </a:extLst>
              </p:cNvPr>
              <p:cNvSpPr txBox="1"/>
              <p:nvPr/>
            </p:nvSpPr>
            <p:spPr>
              <a:xfrm>
                <a:off x="4721791" y="1372396"/>
                <a:ext cx="61510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61062E1-D067-4B66-8519-0FDEA0230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791" y="1372396"/>
                <a:ext cx="615105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485428A3-E4AA-4C74-BEB0-6B84CCF03A61}"/>
                  </a:ext>
                </a:extLst>
              </p:cNvPr>
              <p:cNvSpPr txBox="1"/>
              <p:nvPr/>
            </p:nvSpPr>
            <p:spPr>
              <a:xfrm>
                <a:off x="4721791" y="2160522"/>
                <a:ext cx="741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485428A3-E4AA-4C74-BEB0-6B84CCF03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791" y="2160522"/>
                <a:ext cx="741165" cy="276999"/>
              </a:xfrm>
              <a:prstGeom prst="rect">
                <a:avLst/>
              </a:prstGeom>
              <a:blipFill>
                <a:blip r:embed="rId5"/>
                <a:stretch>
                  <a:fillRect l="-7438" r="-661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7AB278A2-4687-428A-A9D7-B48B1476DB50}"/>
                  </a:ext>
                </a:extLst>
              </p:cNvPr>
              <p:cNvSpPr txBox="1"/>
              <p:nvPr/>
            </p:nvSpPr>
            <p:spPr>
              <a:xfrm>
                <a:off x="4721791" y="2826091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7AB278A2-4687-428A-A9D7-B48B1476D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791" y="2826091"/>
                <a:ext cx="612925" cy="276999"/>
              </a:xfrm>
              <a:prstGeom prst="rect">
                <a:avLst/>
              </a:prstGeom>
              <a:blipFill>
                <a:blip r:embed="rId6"/>
                <a:stretch>
                  <a:fillRect l="-9000" r="-5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19">
            <a:extLst>
              <a:ext uri="{FF2B5EF4-FFF2-40B4-BE49-F238E27FC236}">
                <a16:creationId xmlns:a16="http://schemas.microsoft.com/office/drawing/2014/main" id="{DC4C464E-125A-4E04-A5D3-04D1BEEEBE06}"/>
              </a:ext>
            </a:extLst>
          </p:cNvPr>
          <p:cNvSpPr>
            <a:spLocks/>
          </p:cNvSpPr>
          <p:nvPr/>
        </p:nvSpPr>
        <p:spPr bwMode="auto">
          <a:xfrm>
            <a:off x="5600774" y="1683785"/>
            <a:ext cx="160406" cy="623986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23">
                <a:extLst>
                  <a:ext uri="{FF2B5EF4-FFF2-40B4-BE49-F238E27FC236}">
                    <a16:creationId xmlns:a16="http://schemas.microsoft.com/office/drawing/2014/main" id="{FC1316F9-FDB3-4680-B98F-6C967426E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0774" y="1841889"/>
                <a:ext cx="159074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Multiply by </a:t>
                </a:r>
                <a14:m>
                  <m:oMath xmlns:m="http://schemas.openxmlformats.org/officeDocument/2006/math">
                    <m:r>
                      <a:rPr lang="en-GB" alt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Rectangle 23">
                <a:extLst>
                  <a:ext uri="{FF2B5EF4-FFF2-40B4-BE49-F238E27FC236}">
                    <a16:creationId xmlns:a16="http://schemas.microsoft.com/office/drawing/2014/main" id="{FC1316F9-FDB3-4680-B98F-6C967426E0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00774" y="1841889"/>
                <a:ext cx="1590748" cy="307777"/>
              </a:xfrm>
              <a:prstGeom prst="rect">
                <a:avLst/>
              </a:prstGeom>
              <a:blipFill>
                <a:blip r:embed="rId7"/>
                <a:stretch>
                  <a:fillRect t="-3922" b="-196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19">
            <a:extLst>
              <a:ext uri="{FF2B5EF4-FFF2-40B4-BE49-F238E27FC236}">
                <a16:creationId xmlns:a16="http://schemas.microsoft.com/office/drawing/2014/main" id="{4D38ED2F-30F2-4F9C-9F63-10554E9A7658}"/>
              </a:ext>
            </a:extLst>
          </p:cNvPr>
          <p:cNvSpPr>
            <a:spLocks/>
          </p:cNvSpPr>
          <p:nvPr/>
        </p:nvSpPr>
        <p:spPr bwMode="auto">
          <a:xfrm>
            <a:off x="5600774" y="2340604"/>
            <a:ext cx="160406" cy="623986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Rectangle 23">
            <a:extLst>
              <a:ext uri="{FF2B5EF4-FFF2-40B4-BE49-F238E27FC236}">
                <a16:creationId xmlns:a16="http://schemas.microsoft.com/office/drawing/2014/main" id="{33982808-8C13-464E-9300-82401B7F1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6542" y="2478815"/>
            <a:ext cx="13268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Divide by 2</a:t>
            </a:r>
          </a:p>
        </p:txBody>
      </p:sp>
      <p:sp>
        <p:nvSpPr>
          <p:cNvPr id="62" name="Rectangle 23">
            <a:extLst>
              <a:ext uri="{FF2B5EF4-FFF2-40B4-BE49-F238E27FC236}">
                <a16:creationId xmlns:a16="http://schemas.microsoft.com/office/drawing/2014/main" id="{97F24F87-8E4D-474B-A39A-6ACF97710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8253" y="3491660"/>
            <a:ext cx="26599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Is this correct though…?</a:t>
            </a:r>
          </a:p>
        </p:txBody>
      </p:sp>
      <p:sp>
        <p:nvSpPr>
          <p:cNvPr id="63" name="Rectangle 23">
            <a:extLst>
              <a:ext uri="{FF2B5EF4-FFF2-40B4-BE49-F238E27FC236}">
                <a16:creationId xmlns:a16="http://schemas.microsoft.com/office/drawing/2014/main" id="{6F37A668-E7EA-466D-BCFB-E21B4655E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7837" y="4128586"/>
            <a:ext cx="434430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So x can be any value less than 3?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GB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So would a value of -1 work in the original equation?</a:t>
            </a: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endParaRPr lang="en-GB" altLang="en-US" sz="16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5750" indent="-285750" algn="ctr" eaLnBrk="1" hangingPunct="1">
              <a:spcBef>
                <a:spcPct val="50000"/>
              </a:spcBef>
              <a:buFont typeface="Wingdings" panose="05000000000000000000" pitchFamily="2" charset="2"/>
              <a:buChar char="à"/>
            </a:pP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W</a:t>
            </a:r>
            <a:r>
              <a:rPr lang="en-GB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hat went wrong???</a:t>
            </a:r>
            <a:endParaRPr lang="en-GB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69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6" grpId="0"/>
      <p:bldP spid="57" grpId="0"/>
      <p:bldP spid="58" grpId="0" animBg="1"/>
      <p:bldP spid="59" grpId="0"/>
      <p:bldP spid="60" grpId="0" animBg="1"/>
      <p:bldP spid="61" grpId="0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Equations and Inequalities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4"/>
            <a:ext cx="3867150" cy="54578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inequalities and correctly identify the range(s) of solutions.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US" altLang="en-US" sz="1600" dirty="0">
                <a:latin typeface="Comic Sans MS" pitchFamily="66" charset="0"/>
              </a:rPr>
              <a:t>Find the set of values for which:</a:t>
            </a:r>
          </a:p>
          <a:p>
            <a:pPr>
              <a:lnSpc>
                <a:spcPct val="80000"/>
              </a:lnSpc>
              <a:buNone/>
            </a:pPr>
            <a:endParaRPr lang="en-US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endParaRPr lang="en-US" altLang="en-US" sz="16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</a:rPr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  <a:sym typeface="Wingdings" panose="05000000000000000000" pitchFamily="2" charset="2"/>
              </a:rPr>
              <a:t>	 If this was an equation, you would multiply by x</a:t>
            </a:r>
          </a:p>
          <a:p>
            <a:pPr>
              <a:lnSpc>
                <a:spcPct val="80000"/>
              </a:lnSpc>
              <a:buNone/>
            </a:pPr>
            <a:endParaRPr lang="en-US" altLang="en-US" sz="16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  <a:sym typeface="Wingdings" panose="05000000000000000000" pitchFamily="2" charset="2"/>
              </a:rPr>
              <a:t>	 However, remember that if x is negative, we would need to switch the sign around…</a:t>
            </a:r>
          </a:p>
          <a:p>
            <a:pPr>
              <a:lnSpc>
                <a:spcPct val="80000"/>
              </a:lnSpc>
              <a:buNone/>
            </a:pPr>
            <a:endParaRPr lang="en-US" altLang="en-US" sz="16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1600" dirty="0">
                <a:latin typeface="Comic Sans MS" pitchFamily="66" charset="0"/>
                <a:sym typeface="Wingdings" panose="05000000000000000000" pitchFamily="2" charset="2"/>
              </a:rPr>
              <a:t>	 The problem is, we cannot know that at this stage…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upload.wikimedia.org/wikipedia/commons/thumb/c/c0/Intersecting_Lines.svg/2000px-Intersecting_Lines.svg.png">
            <a:extLst>
              <a:ext uri="{FF2B5EF4-FFF2-40B4-BE49-F238E27FC236}">
                <a16:creationId xmlns:a16="http://schemas.microsoft.com/office/drawing/2014/main" id="{F9AD35B4-7E56-43AF-828A-1317776DF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4" y="52782"/>
            <a:ext cx="1020931" cy="10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EAF2D4D-0E3C-4D2C-A01C-E5B86574DCBC}"/>
                  </a:ext>
                </a:extLst>
              </p:cNvPr>
              <p:cNvSpPr txBox="1"/>
              <p:nvPr/>
            </p:nvSpPr>
            <p:spPr>
              <a:xfrm>
                <a:off x="1234008" y="2921288"/>
                <a:ext cx="168488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EAF2D4D-0E3C-4D2C-A01C-E5B86574D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008" y="2921288"/>
                <a:ext cx="1684885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61062E1-D067-4B66-8519-0FDEA02300E1}"/>
                  </a:ext>
                </a:extLst>
              </p:cNvPr>
              <p:cNvSpPr txBox="1"/>
              <p:nvPr/>
            </p:nvSpPr>
            <p:spPr>
              <a:xfrm>
                <a:off x="4821618" y="1372396"/>
                <a:ext cx="656309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61062E1-D067-4B66-8519-0FDEA0230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618" y="1372396"/>
                <a:ext cx="656309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9C260D08-2A73-4810-8D18-0E061B371866}"/>
                  </a:ext>
                </a:extLst>
              </p:cNvPr>
              <p:cNvSpPr txBox="1"/>
              <p:nvPr/>
            </p:nvSpPr>
            <p:spPr>
              <a:xfrm>
                <a:off x="4720333" y="2134396"/>
                <a:ext cx="984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9C260D08-2A73-4810-8D18-0E061B3718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333" y="2134396"/>
                <a:ext cx="984564" cy="276999"/>
              </a:xfrm>
              <a:prstGeom prst="rect">
                <a:avLst/>
              </a:prstGeom>
              <a:blipFill>
                <a:blip r:embed="rId5"/>
                <a:stretch>
                  <a:fillRect l="-4938" t="-4348" r="-185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BB1F3918-AF08-4FD6-A51B-53EDE1447BDD}"/>
                  </a:ext>
                </a:extLst>
              </p:cNvPr>
              <p:cNvSpPr txBox="1"/>
              <p:nvPr/>
            </p:nvSpPr>
            <p:spPr>
              <a:xfrm>
                <a:off x="4089405" y="2765998"/>
                <a:ext cx="13885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BB1F3918-AF08-4FD6-A51B-53EDE1447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405" y="2765998"/>
                <a:ext cx="1388522" cy="276999"/>
              </a:xfrm>
              <a:prstGeom prst="rect">
                <a:avLst/>
              </a:prstGeom>
              <a:blipFill>
                <a:blip r:embed="rId6"/>
                <a:stretch>
                  <a:fillRect l="-3947" t="-4444" r="-307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99AC7B01-A4AD-4235-B661-145351527441}"/>
                  </a:ext>
                </a:extLst>
              </p:cNvPr>
              <p:cNvSpPr txBox="1"/>
              <p:nvPr/>
            </p:nvSpPr>
            <p:spPr>
              <a:xfrm>
                <a:off x="4010025" y="3397600"/>
                <a:ext cx="14679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(3−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)&gt;0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99AC7B01-A4AD-4235-B661-145351527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025" y="3397600"/>
                <a:ext cx="1467902" cy="276999"/>
              </a:xfrm>
              <a:prstGeom prst="rect">
                <a:avLst/>
              </a:prstGeom>
              <a:blipFill>
                <a:blip r:embed="rId7"/>
                <a:stretch>
                  <a:fillRect l="-3734" t="-2174" r="-290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9">
            <a:extLst>
              <a:ext uri="{FF2B5EF4-FFF2-40B4-BE49-F238E27FC236}">
                <a16:creationId xmlns:a16="http://schemas.microsoft.com/office/drawing/2014/main" id="{1D0AED7E-B30C-44D0-9187-CF825DE2F85F}"/>
              </a:ext>
            </a:extLst>
          </p:cNvPr>
          <p:cNvSpPr>
            <a:spLocks/>
          </p:cNvSpPr>
          <p:nvPr/>
        </p:nvSpPr>
        <p:spPr bwMode="auto">
          <a:xfrm>
            <a:off x="5783654" y="1668515"/>
            <a:ext cx="160406" cy="623986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23">
                <a:extLst>
                  <a:ext uri="{FF2B5EF4-FFF2-40B4-BE49-F238E27FC236}">
                    <a16:creationId xmlns:a16="http://schemas.microsoft.com/office/drawing/2014/main" id="{6AAC5BEC-6041-4D5C-91DD-C7F9F5CC0A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85707" y="1749675"/>
                <a:ext cx="2731696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Multiply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altLang="en-US" sz="1400" dirty="0">
                    <a:solidFill>
                      <a:srgbClr val="FF0000"/>
                    </a:solidFill>
                  </a:rPr>
                  <a:t> (since we know it will be positive)</a:t>
                </a:r>
              </a:p>
            </p:txBody>
          </p:sp>
        </mc:Choice>
        <mc:Fallback xmlns="">
          <p:sp>
            <p:nvSpPr>
              <p:cNvPr id="12" name="Rectangle 23">
                <a:extLst>
                  <a:ext uri="{FF2B5EF4-FFF2-40B4-BE49-F238E27FC236}">
                    <a16:creationId xmlns:a16="http://schemas.microsoft.com/office/drawing/2014/main" id="{6AAC5BEC-6041-4D5C-91DD-C7F9F5CC0A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5707" y="1749675"/>
                <a:ext cx="2731696" cy="523220"/>
              </a:xfrm>
              <a:prstGeom prst="rect">
                <a:avLst/>
              </a:prstGeom>
              <a:blipFill>
                <a:blip r:embed="rId8"/>
                <a:stretch>
                  <a:fillRect t="-2326" r="-223"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9">
            <a:extLst>
              <a:ext uri="{FF2B5EF4-FFF2-40B4-BE49-F238E27FC236}">
                <a16:creationId xmlns:a16="http://schemas.microsoft.com/office/drawing/2014/main" id="{12D714A4-EC6C-4692-A20C-43D05B517058}"/>
              </a:ext>
            </a:extLst>
          </p:cNvPr>
          <p:cNvSpPr>
            <a:spLocks/>
          </p:cNvSpPr>
          <p:nvPr/>
        </p:nvSpPr>
        <p:spPr bwMode="auto">
          <a:xfrm>
            <a:off x="5783654" y="2297302"/>
            <a:ext cx="160406" cy="623986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23">
                <a:extLst>
                  <a:ext uri="{FF2B5EF4-FFF2-40B4-BE49-F238E27FC236}">
                    <a16:creationId xmlns:a16="http://schemas.microsoft.com/office/drawing/2014/main" id="{2EA54247-31FF-4236-8251-A4B7A80460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85707" y="2443564"/>
                <a:ext cx="1453169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sz="1400" dirty="0">
                    <a:solidFill>
                      <a:srgbClr val="FF0000"/>
                    </a:solidFill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alt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alt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23">
                <a:extLst>
                  <a:ext uri="{FF2B5EF4-FFF2-40B4-BE49-F238E27FC236}">
                    <a16:creationId xmlns:a16="http://schemas.microsoft.com/office/drawing/2014/main" id="{2EA54247-31FF-4236-8251-A4B7A80460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85707" y="2443564"/>
                <a:ext cx="1453169" cy="307777"/>
              </a:xfrm>
              <a:prstGeom prst="rect">
                <a:avLst/>
              </a:prstGeom>
              <a:blipFill>
                <a:blip r:embed="rId9"/>
                <a:stretch>
                  <a:fillRect t="-4000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9">
            <a:extLst>
              <a:ext uri="{FF2B5EF4-FFF2-40B4-BE49-F238E27FC236}">
                <a16:creationId xmlns:a16="http://schemas.microsoft.com/office/drawing/2014/main" id="{66048CD2-77F5-4445-B0C9-5F046798831E}"/>
              </a:ext>
            </a:extLst>
          </p:cNvPr>
          <p:cNvSpPr>
            <a:spLocks/>
          </p:cNvSpPr>
          <p:nvPr/>
        </p:nvSpPr>
        <p:spPr bwMode="auto">
          <a:xfrm>
            <a:off x="5783654" y="2921288"/>
            <a:ext cx="160406" cy="623986"/>
          </a:xfrm>
          <a:custGeom>
            <a:avLst/>
            <a:gdLst>
              <a:gd name="T0" fmla="*/ 0 w 21600"/>
              <a:gd name="T1" fmla="*/ 0 h 43197"/>
              <a:gd name="T2" fmla="*/ 398293 w 21600"/>
              <a:gd name="T3" fmla="*/ 81330207 h 43197"/>
              <a:gd name="T4" fmla="*/ 0 w 21600"/>
              <a:gd name="T5" fmla="*/ 4066799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8"/>
                  <a:pt x="12132" y="43013"/>
                  <a:pt x="336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Rectangle 23">
            <a:extLst>
              <a:ext uri="{FF2B5EF4-FFF2-40B4-BE49-F238E27FC236}">
                <a16:creationId xmlns:a16="http://schemas.microsoft.com/office/drawing/2014/main" id="{DE883CCB-36A1-472A-8B27-AEFD3EC46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707" y="3042997"/>
            <a:ext cx="113174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 err="1">
                <a:solidFill>
                  <a:srgbClr val="FF0000"/>
                </a:solidFill>
              </a:rPr>
              <a:t>Factorise</a:t>
            </a:r>
            <a:endParaRPr lang="en-GB" altLang="en-US" sz="1400" dirty="0">
              <a:solidFill>
                <a:srgbClr val="FF0000"/>
              </a:solidFill>
            </a:endParaRPr>
          </a:p>
        </p:txBody>
      </p:sp>
      <p:sp>
        <p:nvSpPr>
          <p:cNvPr id="17" name="Line 13">
            <a:extLst>
              <a:ext uri="{FF2B5EF4-FFF2-40B4-BE49-F238E27FC236}">
                <a16:creationId xmlns:a16="http://schemas.microsoft.com/office/drawing/2014/main" id="{D59DBF84-A6AA-4BA1-8840-240F519690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44727" y="3806868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67E4D3D8-DE05-45F7-A4FD-3A4A9B81B510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582827" y="3844968"/>
            <a:ext cx="0" cy="2209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97AB7E6C-715C-458C-AD33-A1111884B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7727" y="4797468"/>
            <a:ext cx="304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x</a:t>
            </a:r>
          </a:p>
        </p:txBody>
      </p:sp>
      <p:sp>
        <p:nvSpPr>
          <p:cNvPr id="20" name="Arc 18">
            <a:extLst>
              <a:ext uri="{FF2B5EF4-FFF2-40B4-BE49-F238E27FC236}">
                <a16:creationId xmlns:a16="http://schemas.microsoft.com/office/drawing/2014/main" id="{366B9094-D0EE-4256-A379-C3F3548D4CAE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244708" y="4373586"/>
            <a:ext cx="1524000" cy="1000162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409790433 h 43194"/>
              <a:gd name="T4" fmla="*/ 0 w 21600"/>
              <a:gd name="T5" fmla="*/ 204923890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E573F610-AB71-4EF8-8B7C-182A9634D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4246" y="4901156"/>
            <a:ext cx="381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0</a:t>
            </a: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4C504502-CD32-40F9-A3D6-15A9A0916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827" y="4915165"/>
            <a:ext cx="457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3</a:t>
            </a:r>
          </a:p>
        </p:txBody>
      </p:sp>
      <p:sp>
        <p:nvSpPr>
          <p:cNvPr id="23" name="Line 23">
            <a:extLst>
              <a:ext uri="{FF2B5EF4-FFF2-40B4-BE49-F238E27FC236}">
                <a16:creationId xmlns:a16="http://schemas.microsoft.com/office/drawing/2014/main" id="{8ECED051-29C9-411C-9D05-06C12B8E03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8822" y="3946400"/>
            <a:ext cx="236605" cy="22587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94CE166B-C16A-4588-B97D-B7F03A114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372" y="3406553"/>
            <a:ext cx="1585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0000FF"/>
                </a:solidFill>
              </a:rPr>
              <a:t>We want values </a:t>
            </a:r>
            <a:r>
              <a:rPr lang="en-GB" altLang="en-US" sz="1600" u="sng" dirty="0">
                <a:solidFill>
                  <a:srgbClr val="0000FF"/>
                </a:solidFill>
              </a:rPr>
              <a:t>above</a:t>
            </a:r>
            <a:r>
              <a:rPr lang="en-GB" altLang="en-US" sz="1600" dirty="0">
                <a:solidFill>
                  <a:srgbClr val="0000FF"/>
                </a:solidFill>
              </a:rPr>
              <a:t> 0</a:t>
            </a:r>
          </a:p>
        </p:txBody>
      </p:sp>
      <p:sp>
        <p:nvSpPr>
          <p:cNvPr id="27" name="Text Box 17">
            <a:extLst>
              <a:ext uri="{FF2B5EF4-FFF2-40B4-BE49-F238E27FC236}">
                <a16:creationId xmlns:a16="http://schemas.microsoft.com/office/drawing/2014/main" id="{8D09AC4F-E2D5-4A00-B9EA-5A7F4B74B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2327" y="3497601"/>
            <a:ext cx="304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/>
              <a:t>y</a:t>
            </a:r>
          </a:p>
        </p:txBody>
      </p:sp>
      <p:sp>
        <p:nvSpPr>
          <p:cNvPr id="28" name="Arc 18">
            <a:extLst>
              <a:ext uri="{FF2B5EF4-FFF2-40B4-BE49-F238E27FC236}">
                <a16:creationId xmlns:a16="http://schemas.microsoft.com/office/drawing/2014/main" id="{EE5E62EF-78B0-43A6-8921-E0507407D8EB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580815" y="4113971"/>
            <a:ext cx="858316" cy="854293"/>
          </a:xfrm>
          <a:custGeom>
            <a:avLst/>
            <a:gdLst>
              <a:gd name="T0" fmla="*/ 0 w 21600"/>
              <a:gd name="T1" fmla="*/ 0 h 43194"/>
              <a:gd name="T2" fmla="*/ 171400470 w 21600"/>
              <a:gd name="T3" fmla="*/ 409790433 h 43194"/>
              <a:gd name="T4" fmla="*/ 0 w 21600"/>
              <a:gd name="T5" fmla="*/ 204923890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B11C15F3-9846-4323-A169-2FF0E0A83C09}"/>
                  </a:ext>
                </a:extLst>
              </p:cNvPr>
              <p:cNvSpPr txBox="1"/>
              <p:nvPr/>
            </p:nvSpPr>
            <p:spPr>
              <a:xfrm>
                <a:off x="5783654" y="6100849"/>
                <a:ext cx="161864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B11C15F3-9846-4323-A169-2FF0E0A83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654" y="6100849"/>
                <a:ext cx="1618648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59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 animBg="1"/>
      <p:bldP spid="18" grpId="0" animBg="1"/>
      <p:bldP spid="19" grpId="0"/>
      <p:bldP spid="20" grpId="0" animBg="1"/>
      <p:bldP spid="21" grpId="0"/>
      <p:bldP spid="22" grpId="0"/>
      <p:bldP spid="23" grpId="0" animBg="1"/>
      <p:bldP spid="26" grpId="0"/>
      <p:bldP spid="27" grpId="0"/>
      <p:bldP spid="28" grpId="0" animBg="1"/>
      <p:bldP spid="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5F8DF4-3C9F-4C86-BE56-E9E5A7DF9A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66C22A-D994-4330-A39F-A21D56DF70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6C6224-E36C-4377-9AB3-647695E0CEA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786</Words>
  <Application>Microsoft Office PowerPoint</Application>
  <PresentationFormat>On-screen Show (4:3)</PresentationFormat>
  <Paragraphs>123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Equation</vt:lpstr>
      <vt:lpstr>PowerPoint Presentation</vt:lpstr>
      <vt:lpstr>Equations and Inequalities</vt:lpstr>
      <vt:lpstr>Equations and Inequalities</vt:lpstr>
      <vt:lpstr>Equations and Inequalities</vt:lpstr>
      <vt:lpstr>Equations and Inequalities</vt:lpstr>
      <vt:lpstr>Equations and Inequalities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47</cp:revision>
  <dcterms:created xsi:type="dcterms:W3CDTF">2017-08-14T15:35:38Z</dcterms:created>
  <dcterms:modified xsi:type="dcterms:W3CDTF">2021-03-29T09:35:17Z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