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3" autoAdjust="0"/>
  </p:normalViewPr>
  <p:slideViewPr>
    <p:cSldViewPr snapToGrid="0">
      <p:cViewPr varScale="1">
        <p:scale>
          <a:sx n="66" d="100"/>
          <a:sy n="6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35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26" Type="http://schemas.openxmlformats.org/officeDocument/2006/relationships/image" Target="../media/image73.png"/><Relationship Id="rId3" Type="http://schemas.openxmlformats.org/officeDocument/2006/relationships/image" Target="../media/image52.png"/><Relationship Id="rId21" Type="http://schemas.openxmlformats.org/officeDocument/2006/relationships/image" Target="../media/image68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5" Type="http://schemas.openxmlformats.org/officeDocument/2006/relationships/image" Target="../media/image72.png"/><Relationship Id="rId2" Type="http://schemas.openxmlformats.org/officeDocument/2006/relationships/image" Target="../media/image51.png"/><Relationship Id="rId16" Type="http://schemas.openxmlformats.org/officeDocument/2006/relationships/image" Target="../media/image63.png"/><Relationship Id="rId20" Type="http://schemas.openxmlformats.org/officeDocument/2006/relationships/image" Target="../media/image67.png"/><Relationship Id="rId29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24" Type="http://schemas.openxmlformats.org/officeDocument/2006/relationships/image" Target="../media/image71.png"/><Relationship Id="rId5" Type="http://schemas.openxmlformats.org/officeDocument/2006/relationships/image" Target="../media/image38.png"/><Relationship Id="rId15" Type="http://schemas.openxmlformats.org/officeDocument/2006/relationships/image" Target="../media/image62.png"/><Relationship Id="rId23" Type="http://schemas.openxmlformats.org/officeDocument/2006/relationships/image" Target="../media/image70.png"/><Relationship Id="rId28" Type="http://schemas.openxmlformats.org/officeDocument/2006/relationships/image" Target="../media/image75.png"/><Relationship Id="rId10" Type="http://schemas.openxmlformats.org/officeDocument/2006/relationships/image" Target="../media/image57.png"/><Relationship Id="rId19" Type="http://schemas.openxmlformats.org/officeDocument/2006/relationships/image" Target="../media/image66.png"/><Relationship Id="rId4" Type="http://schemas.openxmlformats.org/officeDocument/2006/relationships/image" Target="../media/image37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Relationship Id="rId22" Type="http://schemas.openxmlformats.org/officeDocument/2006/relationships/image" Target="../media/image69.png"/><Relationship Id="rId27" Type="http://schemas.openxmlformats.org/officeDocument/2006/relationships/image" Target="../media/image74.png"/><Relationship Id="rId30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0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5" Type="http://schemas.openxmlformats.org/officeDocument/2006/relationships/image" Target="../media/image9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10" Type="http://schemas.openxmlformats.org/officeDocument/2006/relationships/image" Target="../media/image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3C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3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Two different linear equations will cross at a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single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coordinate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CEF7018-A897-482F-A1E3-387C1C54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5D668FA-071B-4007-8D58-CDB77D81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Draw the graphs of the following equations and use it to write down their solution: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blipFill>
                <a:blip r:embed="rId2"/>
                <a:stretch>
                  <a:fillRect b="-109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1224" y="2307455"/>
                <a:ext cx="134422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1224" y="2307455"/>
                <a:ext cx="1344227" cy="338554"/>
              </a:xfrm>
              <a:prstGeom prst="rect">
                <a:avLst/>
              </a:prstGeom>
              <a:blipFill>
                <a:blip r:embed="rId3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95AB756-6B71-4825-91E3-795588CDB440}"/>
              </a:ext>
            </a:extLst>
          </p:cNvPr>
          <p:cNvGrpSpPr/>
          <p:nvPr/>
        </p:nvGrpSpPr>
        <p:grpSpPr>
          <a:xfrm>
            <a:off x="5087882" y="2866799"/>
            <a:ext cx="3098308" cy="2971778"/>
            <a:chOff x="3320248" y="2547891"/>
            <a:chExt cx="763480" cy="76348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A024C54-6E58-4644-8789-D76609FB12C4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EA5E49E-6B36-45C4-BAA9-2C1CE7D85D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blipFill>
                <a:blip r:embed="rId5"/>
                <a:stretch>
                  <a:fillRect r="-2273"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114" y="3370115"/>
                <a:ext cx="143651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3114" y="3370115"/>
                <a:ext cx="1436517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114" y="4750765"/>
                <a:ext cx="134422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3114" y="4750765"/>
                <a:ext cx="1344227" cy="338554"/>
              </a:xfrm>
              <a:prstGeom prst="rect">
                <a:avLst/>
              </a:prstGeom>
              <a:blipFill>
                <a:blip r:embed="rId7"/>
                <a:stretch>
                  <a:fillRect b="-53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45">
            <a:extLst>
              <a:ext uri="{FF2B5EF4-FFF2-40B4-BE49-F238E27FC236}">
                <a16:creationId xmlns:a16="http://schemas.microsoft.com/office/drawing/2014/main" id="{B413F1C8-A184-4DB3-845A-7D995D2DD5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0528" y="3740873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749" y="4001677"/>
                <a:ext cx="995060" cy="631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</a:t>
                </a:r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749" y="4001677"/>
                <a:ext cx="995060" cy="631520"/>
              </a:xfrm>
              <a:prstGeom prst="rect">
                <a:avLst/>
              </a:prstGeom>
              <a:blipFill>
                <a:blip r:embed="rId8"/>
                <a:stretch>
                  <a:fillRect t="-962" r="-1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ine 45">
            <a:extLst>
              <a:ext uri="{FF2B5EF4-FFF2-40B4-BE49-F238E27FC236}">
                <a16:creationId xmlns:a16="http://schemas.microsoft.com/office/drawing/2014/main" id="{0CBEAAC6-3C5E-4971-896B-49E985CF1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5588" y="3740873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8416" y="4001677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8416" y="4001677"/>
                <a:ext cx="995060" cy="518283"/>
              </a:xfrm>
              <a:prstGeom prst="rect">
                <a:avLst/>
              </a:prstGeom>
              <a:blipFill>
                <a:blip r:embed="rId9"/>
                <a:stretch>
                  <a:fillRect t="-1176" r="-2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51">
                <a:extLst>
                  <a:ext uri="{FF2B5EF4-FFF2-40B4-BE49-F238E27FC236}">
                    <a16:creationId xmlns:a16="http://schemas.microsoft.com/office/drawing/2014/main" id="{A8A8B0D8-11AE-4BD9-9419-38942B3F2C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12733" y="4352688"/>
                <a:ext cx="218290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 Box 51">
                <a:extLst>
                  <a:ext uri="{FF2B5EF4-FFF2-40B4-BE49-F238E27FC236}">
                    <a16:creationId xmlns:a16="http://schemas.microsoft.com/office/drawing/2014/main" id="{A8A8B0D8-11AE-4BD9-9419-38942B3F2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2733" y="4352688"/>
                <a:ext cx="218290" cy="302840"/>
              </a:xfrm>
              <a:prstGeom prst="rect">
                <a:avLst/>
              </a:prstGeom>
              <a:blipFill>
                <a:blip r:embed="rId10"/>
                <a:stretch>
                  <a:fillRect l="-114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51">
                <a:extLst>
                  <a:ext uri="{FF2B5EF4-FFF2-40B4-BE49-F238E27FC236}">
                    <a16:creationId xmlns:a16="http://schemas.microsoft.com/office/drawing/2014/main" id="{1F12FC84-BD48-488F-BF7B-5F7BF5E3BD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2395" y="3410714"/>
                <a:ext cx="278801" cy="398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</a:t>
                </a:r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 Box 51">
                <a:extLst>
                  <a:ext uri="{FF2B5EF4-FFF2-40B4-BE49-F238E27FC236}">
                    <a16:creationId xmlns:a16="http://schemas.microsoft.com/office/drawing/2014/main" id="{1F12FC84-BD48-488F-BF7B-5F7BF5E3B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2395" y="3410714"/>
                <a:ext cx="278801" cy="39805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ine 45">
            <a:extLst>
              <a:ext uri="{FF2B5EF4-FFF2-40B4-BE49-F238E27FC236}">
                <a16:creationId xmlns:a16="http://schemas.microsoft.com/office/drawing/2014/main" id="{3A9DC727-38BE-4033-AB3F-08E5739F16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46076" y="2846300"/>
            <a:ext cx="2918117" cy="205973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45">
            <a:extLst>
              <a:ext uri="{FF2B5EF4-FFF2-40B4-BE49-F238E27FC236}">
                <a16:creationId xmlns:a16="http://schemas.microsoft.com/office/drawing/2014/main" id="{37BC445E-BB39-4A43-8F75-09A346CFD4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0528" y="5121400"/>
            <a:ext cx="518881" cy="26080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51">
                <a:extLst>
                  <a:ext uri="{FF2B5EF4-FFF2-40B4-BE49-F238E27FC236}">
                    <a16:creationId xmlns:a16="http://schemas.microsoft.com/office/drawing/2014/main" id="{2476E2AD-7616-49BF-908B-4C3F69CD16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5749" y="5382204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0000FF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Text Box 51">
                <a:extLst>
                  <a:ext uri="{FF2B5EF4-FFF2-40B4-BE49-F238E27FC236}">
                    <a16:creationId xmlns:a16="http://schemas.microsoft.com/office/drawing/2014/main" id="{2476E2AD-7616-49BF-908B-4C3F69CD1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5749" y="5382204"/>
                <a:ext cx="995060" cy="518283"/>
              </a:xfrm>
              <a:prstGeom prst="rect">
                <a:avLst/>
              </a:prstGeom>
              <a:blipFill>
                <a:blip r:embed="rId12"/>
                <a:stretch>
                  <a:fillRect t="-2353" r="-1829" b="-2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Line 45">
            <a:extLst>
              <a:ext uri="{FF2B5EF4-FFF2-40B4-BE49-F238E27FC236}">
                <a16:creationId xmlns:a16="http://schemas.microsoft.com/office/drawing/2014/main" id="{696788DE-366C-4DF3-BB18-83ED55F4B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5588" y="5121400"/>
            <a:ext cx="518881" cy="260804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51">
                <a:extLst>
                  <a:ext uri="{FF2B5EF4-FFF2-40B4-BE49-F238E27FC236}">
                    <a16:creationId xmlns:a16="http://schemas.microsoft.com/office/drawing/2014/main" id="{81B439E5-266A-4EDC-8DBD-C344388E1B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18416" y="5382204"/>
                <a:ext cx="995060" cy="631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0000FF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 Box 51">
                <a:extLst>
                  <a:ext uri="{FF2B5EF4-FFF2-40B4-BE49-F238E27FC236}">
                    <a16:creationId xmlns:a16="http://schemas.microsoft.com/office/drawing/2014/main" id="{81B439E5-266A-4EDC-8DBD-C344388E1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8416" y="5382204"/>
                <a:ext cx="995060" cy="631520"/>
              </a:xfrm>
              <a:prstGeom prst="rect">
                <a:avLst/>
              </a:prstGeom>
              <a:blipFill>
                <a:blip r:embed="rId13"/>
                <a:stretch>
                  <a:fillRect t="-1923" r="-2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51">
                <a:extLst>
                  <a:ext uri="{FF2B5EF4-FFF2-40B4-BE49-F238E27FC236}">
                    <a16:creationId xmlns:a16="http://schemas.microsoft.com/office/drawing/2014/main" id="{9F51600F-83F3-4710-A316-DFE85606F1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715" y="4318186"/>
                <a:ext cx="278801" cy="397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1400" dirty="0">
                    <a:solidFill>
                      <a:srgbClr val="0000FF"/>
                    </a:solidFill>
                  </a:rPr>
                  <a:t> </a:t>
                </a:r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Text Box 51">
                <a:extLst>
                  <a:ext uri="{FF2B5EF4-FFF2-40B4-BE49-F238E27FC236}">
                    <a16:creationId xmlns:a16="http://schemas.microsoft.com/office/drawing/2014/main" id="{9F51600F-83F3-4710-A316-DFE85606F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81715" y="4318186"/>
                <a:ext cx="278801" cy="3971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51">
                <a:extLst>
                  <a:ext uri="{FF2B5EF4-FFF2-40B4-BE49-F238E27FC236}">
                    <a16:creationId xmlns:a16="http://schemas.microsoft.com/office/drawing/2014/main" id="{9089BCE2-1425-44B5-9D0A-7605E35FE2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70376" y="4994770"/>
                <a:ext cx="250740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9" name="Text Box 51">
                <a:extLst>
                  <a:ext uri="{FF2B5EF4-FFF2-40B4-BE49-F238E27FC236}">
                    <a16:creationId xmlns:a16="http://schemas.microsoft.com/office/drawing/2014/main" id="{9089BCE2-1425-44B5-9D0A-7605E35FE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70376" y="4994770"/>
                <a:ext cx="250740" cy="302840"/>
              </a:xfrm>
              <a:prstGeom prst="rect">
                <a:avLst/>
              </a:prstGeom>
              <a:blipFill>
                <a:blip r:embed="rId15"/>
                <a:stretch>
                  <a:fillRect l="-14634" r="-146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Line 45">
            <a:extLst>
              <a:ext uri="{FF2B5EF4-FFF2-40B4-BE49-F238E27FC236}">
                <a16:creationId xmlns:a16="http://schemas.microsoft.com/office/drawing/2014/main" id="{72B27402-AF1C-41AC-A64D-DA261093F8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6432" y="3005866"/>
            <a:ext cx="877404" cy="2861141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967A3D9-93FB-4B1C-A467-6F17F4D12F90}"/>
              </a:ext>
            </a:extLst>
          </p:cNvPr>
          <p:cNvSpPr txBox="1"/>
          <p:nvPr/>
        </p:nvSpPr>
        <p:spPr>
          <a:xfrm>
            <a:off x="4797633" y="5977644"/>
            <a:ext cx="4051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point of intersection is (2,2). This can also be found algebraically by using the previous 2 methods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6">
                <a:extLst>
                  <a:ext uri="{FF2B5EF4-FFF2-40B4-BE49-F238E27FC236}">
                    <a16:creationId xmlns:a16="http://schemas.microsoft.com/office/drawing/2014/main" id="{D07F5DA3-EC2F-4F8A-A115-2BD0814092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67286" y="4896605"/>
                <a:ext cx="143651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 Box 6">
                <a:extLst>
                  <a:ext uri="{FF2B5EF4-FFF2-40B4-BE49-F238E27FC236}">
                    <a16:creationId xmlns:a16="http://schemas.microsoft.com/office/drawing/2014/main" id="{D07F5DA3-EC2F-4F8A-A115-2BD081409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67286" y="4896605"/>
                <a:ext cx="1436517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6">
                <a:extLst>
                  <a:ext uri="{FF2B5EF4-FFF2-40B4-BE49-F238E27FC236}">
                    <a16:creationId xmlns:a16="http://schemas.microsoft.com/office/drawing/2014/main" id="{56BA7990-20FA-44D7-A371-1971DB326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1483" y="2874035"/>
                <a:ext cx="134422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altLang="en-US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 Box 6">
                <a:extLst>
                  <a:ext uri="{FF2B5EF4-FFF2-40B4-BE49-F238E27FC236}">
                    <a16:creationId xmlns:a16="http://schemas.microsoft.com/office/drawing/2014/main" id="{56BA7990-20FA-44D7-A371-1971DB326B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1483" y="2874035"/>
                <a:ext cx="1344227" cy="307777"/>
              </a:xfrm>
              <a:prstGeom prst="rect">
                <a:avLst/>
              </a:prstGeom>
              <a:blipFill>
                <a:blip r:embed="rId17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D36AE30D-958F-4FD2-BB02-B6C4DEBA2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69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 animBg="1"/>
      <p:bldP spid="17" grpId="0"/>
      <p:bldP spid="19" grpId="0" animBg="1"/>
      <p:bldP spid="20" grpId="0"/>
      <p:bldP spid="21" grpId="0"/>
      <p:bldP spid="22" grpId="0"/>
      <p:bldP spid="23" grpId="0" animBg="1"/>
      <p:bldP spid="24" grpId="0" animBg="1"/>
      <p:bldP spid="25" grpId="0"/>
      <p:bldP spid="26" grpId="0" animBg="1"/>
      <p:bldP spid="27" grpId="0"/>
      <p:bldP spid="28" grpId="0"/>
      <p:bldP spid="29" grpId="0"/>
      <p:bldP spid="30" grpId="0" animBg="1"/>
      <p:bldP spid="31" grpId="0"/>
      <p:bldP spid="32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A pair of simultaneous equations which include a quadratic will cross at 1 coordinate, 2 coordinates, or not at all…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CEF7018-A897-482F-A1E3-387C1C54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48" y="1333870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5D668FA-071B-4007-8D58-CDB77D81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448" y="1638670"/>
            <a:ext cx="49855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	Draw the graphs of the following equations and use it to write down their solution: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A8C08735-4FDA-4AAF-9CE5-69AFBBE63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2718" y="2307455"/>
                <a:ext cx="1420057" cy="338554"/>
              </a:xfrm>
              <a:prstGeom prst="rect">
                <a:avLst/>
              </a:prstGeom>
              <a:blipFill>
                <a:blip r:embed="rId2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1224" y="2307455"/>
                <a:ext cx="1804486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C497CA7F-FC5F-4A4B-9246-2BE52AEBE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1224" y="2307455"/>
                <a:ext cx="1804486" cy="338554"/>
              </a:xfrm>
              <a:prstGeom prst="rect">
                <a:avLst/>
              </a:prstGeom>
              <a:blipFill>
                <a:blip r:embed="rId3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95AB756-6B71-4825-91E3-795588CDB440}"/>
              </a:ext>
            </a:extLst>
          </p:cNvPr>
          <p:cNvGrpSpPr/>
          <p:nvPr/>
        </p:nvGrpSpPr>
        <p:grpSpPr>
          <a:xfrm>
            <a:off x="5087882" y="2866799"/>
            <a:ext cx="3098308" cy="2971778"/>
            <a:chOff x="3320248" y="2547891"/>
            <a:chExt cx="763480" cy="76348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A024C54-6E58-4644-8789-D76609FB12C4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EA5E49E-6B36-45C4-BAA9-2C1CE7D85D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id="{FA736E4B-A3CE-4EB9-8691-BCCB71438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6190" y="4183411"/>
                <a:ext cx="26952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3" name="Text Box 6">
                <a:extLst>
                  <a:ext uri="{FF2B5EF4-FFF2-40B4-BE49-F238E27FC236}">
                    <a16:creationId xmlns:a16="http://schemas.microsoft.com/office/drawing/2014/main" id="{ECF80FD5-43AC-49E6-96AB-0E1F9DEC2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2276" y="2528245"/>
                <a:ext cx="269520" cy="338554"/>
              </a:xfrm>
              <a:prstGeom prst="rect">
                <a:avLst/>
              </a:prstGeom>
              <a:blipFill>
                <a:blip r:embed="rId5"/>
                <a:stretch>
                  <a:fillRect r="-2273"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1209" y="3723976"/>
                <a:ext cx="1436517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8EE00B3-65C4-4867-8851-2228FC5F1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1209" y="3723976"/>
                <a:ext cx="1436517" cy="338554"/>
              </a:xfrm>
              <a:prstGeom prst="rect">
                <a:avLst/>
              </a:prstGeom>
              <a:blipFill>
                <a:blip r:embed="rId6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8549" y="5097709"/>
                <a:ext cx="1781835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altLang="en-US" sz="1600" dirty="0"/>
              </a:p>
            </p:txBody>
          </p:sp>
        </mc:Choice>
        <mc:Fallback xmlns="">
          <p:sp>
            <p:nvSpPr>
              <p:cNvPr id="15" name="Text Box 6">
                <a:extLst>
                  <a:ext uri="{FF2B5EF4-FFF2-40B4-BE49-F238E27FC236}">
                    <a16:creationId xmlns:a16="http://schemas.microsoft.com/office/drawing/2014/main" id="{2B11BAB4-071B-4B10-A3DA-9CD07B3B3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8549" y="5097709"/>
                <a:ext cx="1781835" cy="338554"/>
              </a:xfrm>
              <a:prstGeom prst="rect">
                <a:avLst/>
              </a:prstGeom>
              <a:blipFill>
                <a:blip r:embed="rId7"/>
                <a:stretch>
                  <a:fillRect b="-53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45">
            <a:extLst>
              <a:ext uri="{FF2B5EF4-FFF2-40B4-BE49-F238E27FC236}">
                <a16:creationId xmlns:a16="http://schemas.microsoft.com/office/drawing/2014/main" id="{B413F1C8-A184-4DB3-845A-7D995D2DD5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43785" y="4094611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006" y="4355415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 Box 51">
                <a:extLst>
                  <a:ext uri="{FF2B5EF4-FFF2-40B4-BE49-F238E27FC236}">
                    <a16:creationId xmlns:a16="http://schemas.microsoft.com/office/drawing/2014/main" id="{7249ACC2-CF05-4FBA-A131-CB66B0DF2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006" y="4355415"/>
                <a:ext cx="995060" cy="518283"/>
              </a:xfrm>
              <a:prstGeom prst="rect">
                <a:avLst/>
              </a:prstGeom>
              <a:blipFill>
                <a:blip r:embed="rId8"/>
                <a:stretch>
                  <a:fillRect t="-1176" r="-1829" b="-2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ine 45">
            <a:extLst>
              <a:ext uri="{FF2B5EF4-FFF2-40B4-BE49-F238E27FC236}">
                <a16:creationId xmlns:a16="http://schemas.microsoft.com/office/drawing/2014/main" id="{0CBEAAC6-3C5E-4971-896B-49E985CF1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8845" y="4094611"/>
            <a:ext cx="518881" cy="26080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21673" y="4355415"/>
                <a:ext cx="995060" cy="5182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 Box 51">
                <a:extLst>
                  <a:ext uri="{FF2B5EF4-FFF2-40B4-BE49-F238E27FC236}">
                    <a16:creationId xmlns:a16="http://schemas.microsoft.com/office/drawing/2014/main" id="{E1E57630-9ED5-4122-87C0-D6B646DFB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21673" y="4355415"/>
                <a:ext cx="995060" cy="518283"/>
              </a:xfrm>
              <a:prstGeom prst="rect">
                <a:avLst/>
              </a:prstGeom>
              <a:blipFill>
                <a:blip r:embed="rId9"/>
                <a:stretch>
                  <a:fillRect t="-1176" r="-2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967A3D9-93FB-4B1C-A467-6F17F4D12F90}"/>
              </a:ext>
            </a:extLst>
          </p:cNvPr>
          <p:cNvSpPr txBox="1"/>
          <p:nvPr/>
        </p:nvSpPr>
        <p:spPr>
          <a:xfrm>
            <a:off x="4651899" y="5977644"/>
            <a:ext cx="41974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points of intersection are (-1,5) and (2,-1). These can also be found by using the substitution method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51">
                <a:extLst>
                  <a:ext uri="{FF2B5EF4-FFF2-40B4-BE49-F238E27FC236}">
                    <a16:creationId xmlns:a16="http://schemas.microsoft.com/office/drawing/2014/main" id="{09570EA8-C806-4B71-8F8D-223AA0A9D2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5738" y="4078449"/>
                <a:ext cx="218290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1.5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 Box 51">
                <a:extLst>
                  <a:ext uri="{FF2B5EF4-FFF2-40B4-BE49-F238E27FC236}">
                    <a16:creationId xmlns:a16="http://schemas.microsoft.com/office/drawing/2014/main" id="{09570EA8-C806-4B71-8F8D-223AA0A9D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5738" y="4078449"/>
                <a:ext cx="218290" cy="302840"/>
              </a:xfrm>
              <a:prstGeom prst="rect">
                <a:avLst/>
              </a:prstGeom>
              <a:blipFill>
                <a:blip r:embed="rId10"/>
                <a:stretch>
                  <a:fillRect l="-38889" r="-25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51">
                <a:extLst>
                  <a:ext uri="{FF2B5EF4-FFF2-40B4-BE49-F238E27FC236}">
                    <a16:creationId xmlns:a16="http://schemas.microsoft.com/office/drawing/2014/main" id="{DE262DCF-6F24-47BE-BEAF-05333A3392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10135" y="3706075"/>
                <a:ext cx="278801" cy="3028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altLang="en-US" sz="14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 Box 51">
                <a:extLst>
                  <a:ext uri="{FF2B5EF4-FFF2-40B4-BE49-F238E27FC236}">
                    <a16:creationId xmlns:a16="http://schemas.microsoft.com/office/drawing/2014/main" id="{DE262DCF-6F24-47BE-BEAF-05333A3392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0135" y="3706075"/>
                <a:ext cx="278801" cy="30284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45">
            <a:extLst>
              <a:ext uri="{FF2B5EF4-FFF2-40B4-BE49-F238E27FC236}">
                <a16:creationId xmlns:a16="http://schemas.microsoft.com/office/drawing/2014/main" id="{666B881D-D80D-4C8D-972B-EA960707B6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34469" y="2817439"/>
            <a:ext cx="1396551" cy="30211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6">
                <a:extLst>
                  <a:ext uri="{FF2B5EF4-FFF2-40B4-BE49-F238E27FC236}">
                    <a16:creationId xmlns:a16="http://schemas.microsoft.com/office/drawing/2014/main" id="{FE196991-3FD6-4B72-89B1-D41998DBB1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7530" y="5669866"/>
                <a:ext cx="1436517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 Box 6">
                <a:extLst>
                  <a:ext uri="{FF2B5EF4-FFF2-40B4-BE49-F238E27FC236}">
                    <a16:creationId xmlns:a16="http://schemas.microsoft.com/office/drawing/2014/main" id="{FE196991-3FD6-4B72-89B1-D41998DBB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87530" y="5669866"/>
                <a:ext cx="1436517" cy="307777"/>
              </a:xfrm>
              <a:prstGeom prst="rect">
                <a:avLst/>
              </a:prstGeom>
              <a:blipFill>
                <a:blip r:embed="rId12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12">
            <a:extLst>
              <a:ext uri="{FF2B5EF4-FFF2-40B4-BE49-F238E27FC236}">
                <a16:creationId xmlns:a16="http://schemas.microsoft.com/office/drawing/2014/main" id="{6A28D58C-2C18-49BB-A860-8D8AF1121E9F}"/>
              </a:ext>
            </a:extLst>
          </p:cNvPr>
          <p:cNvSpPr/>
          <p:nvPr/>
        </p:nvSpPr>
        <p:spPr>
          <a:xfrm>
            <a:off x="253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E3B54FC2-614F-488A-A31E-256515A7A7E5}"/>
              </a:ext>
            </a:extLst>
          </p:cNvPr>
          <p:cNvSpPr/>
          <p:nvPr/>
        </p:nvSpPr>
        <p:spPr>
          <a:xfrm>
            <a:off x="253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D8BD7EF0-9ACA-4FCB-8891-9D3750E2ED6A}"/>
              </a:ext>
            </a:extLst>
          </p:cNvPr>
          <p:cNvSpPr/>
          <p:nvPr/>
        </p:nvSpPr>
        <p:spPr>
          <a:xfrm>
            <a:off x="5587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68B10205-6969-4B86-8C72-41F56A24506A}"/>
              </a:ext>
            </a:extLst>
          </p:cNvPr>
          <p:cNvSpPr/>
          <p:nvPr/>
        </p:nvSpPr>
        <p:spPr>
          <a:xfrm>
            <a:off x="5587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00A41959-F363-4AB6-BEFC-B5BD281EDEAA}"/>
              </a:ext>
            </a:extLst>
          </p:cNvPr>
          <p:cNvSpPr/>
          <p:nvPr/>
        </p:nvSpPr>
        <p:spPr>
          <a:xfrm>
            <a:off x="10921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24262D36-F99F-4A70-A649-A8B3A4BECBB8}"/>
              </a:ext>
            </a:extLst>
          </p:cNvPr>
          <p:cNvSpPr/>
          <p:nvPr/>
        </p:nvSpPr>
        <p:spPr>
          <a:xfrm>
            <a:off x="10921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5CF64252-8BE2-4D13-A321-D0EDC6636D4E}"/>
              </a:ext>
            </a:extLst>
          </p:cNvPr>
          <p:cNvSpPr/>
          <p:nvPr/>
        </p:nvSpPr>
        <p:spPr>
          <a:xfrm>
            <a:off x="16255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3BCB11EB-7C81-458C-8409-4279400F22A5}"/>
              </a:ext>
            </a:extLst>
          </p:cNvPr>
          <p:cNvSpPr/>
          <p:nvPr/>
        </p:nvSpPr>
        <p:spPr>
          <a:xfrm>
            <a:off x="16255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6987D886-3747-49D2-97DF-92EA24F1CB2A}"/>
              </a:ext>
            </a:extLst>
          </p:cNvPr>
          <p:cNvSpPr/>
          <p:nvPr/>
        </p:nvSpPr>
        <p:spPr>
          <a:xfrm>
            <a:off x="21589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1EF7C7B7-311A-460D-80E5-06506238ECF2}"/>
              </a:ext>
            </a:extLst>
          </p:cNvPr>
          <p:cNvSpPr/>
          <p:nvPr/>
        </p:nvSpPr>
        <p:spPr>
          <a:xfrm>
            <a:off x="21589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22">
            <a:extLst>
              <a:ext uri="{FF2B5EF4-FFF2-40B4-BE49-F238E27FC236}">
                <a16:creationId xmlns:a16="http://schemas.microsoft.com/office/drawing/2014/main" id="{E49E4E2D-739C-47F8-84B2-84E494950A5B}"/>
              </a:ext>
            </a:extLst>
          </p:cNvPr>
          <p:cNvSpPr/>
          <p:nvPr/>
        </p:nvSpPr>
        <p:spPr>
          <a:xfrm>
            <a:off x="26923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FA926058-DD12-4E95-B292-EBE30D1B1CFD}"/>
              </a:ext>
            </a:extLst>
          </p:cNvPr>
          <p:cNvSpPr/>
          <p:nvPr/>
        </p:nvSpPr>
        <p:spPr>
          <a:xfrm>
            <a:off x="26923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4">
            <a:extLst>
              <a:ext uri="{FF2B5EF4-FFF2-40B4-BE49-F238E27FC236}">
                <a16:creationId xmlns:a16="http://schemas.microsoft.com/office/drawing/2014/main" id="{3CD4AAD4-9C4B-4DC5-BCD1-7BA2A2944E15}"/>
              </a:ext>
            </a:extLst>
          </p:cNvPr>
          <p:cNvSpPr/>
          <p:nvPr/>
        </p:nvSpPr>
        <p:spPr>
          <a:xfrm>
            <a:off x="32257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25">
            <a:extLst>
              <a:ext uri="{FF2B5EF4-FFF2-40B4-BE49-F238E27FC236}">
                <a16:creationId xmlns:a16="http://schemas.microsoft.com/office/drawing/2014/main" id="{075E8A96-B7B3-46B3-A236-99348688D427}"/>
              </a:ext>
            </a:extLst>
          </p:cNvPr>
          <p:cNvSpPr/>
          <p:nvPr/>
        </p:nvSpPr>
        <p:spPr>
          <a:xfrm>
            <a:off x="32257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6">
            <a:extLst>
              <a:ext uri="{FF2B5EF4-FFF2-40B4-BE49-F238E27FC236}">
                <a16:creationId xmlns:a16="http://schemas.microsoft.com/office/drawing/2014/main" id="{D404F392-60D4-401F-9EE1-D36CF0737CC1}"/>
              </a:ext>
            </a:extLst>
          </p:cNvPr>
          <p:cNvSpPr/>
          <p:nvPr/>
        </p:nvSpPr>
        <p:spPr>
          <a:xfrm>
            <a:off x="3759199" y="58402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27">
            <a:extLst>
              <a:ext uri="{FF2B5EF4-FFF2-40B4-BE49-F238E27FC236}">
                <a16:creationId xmlns:a16="http://schemas.microsoft.com/office/drawing/2014/main" id="{199D5FE0-73A2-4068-9C70-A43EA466A37A}"/>
              </a:ext>
            </a:extLst>
          </p:cNvPr>
          <p:cNvSpPr/>
          <p:nvPr/>
        </p:nvSpPr>
        <p:spPr>
          <a:xfrm>
            <a:off x="3759199" y="5535487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5A00E5DF-FC52-4410-8487-09CFD49DDE99}"/>
                  </a:ext>
                </a:extLst>
              </p:cNvPr>
              <p:cNvSpPr txBox="1"/>
              <p:nvPr/>
            </p:nvSpPr>
            <p:spPr>
              <a:xfrm>
                <a:off x="112484" y="5470174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5A00E5DF-FC52-4410-8487-09CFD49DD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84" y="5470174"/>
                <a:ext cx="36798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40096ED3-E663-4522-BAF4-D555E42E20CC}"/>
                  </a:ext>
                </a:extLst>
              </p:cNvPr>
              <p:cNvSpPr txBox="1"/>
              <p:nvPr/>
            </p:nvSpPr>
            <p:spPr>
              <a:xfrm>
                <a:off x="101599" y="5764087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40096ED3-E663-4522-BAF4-D555E42E2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99" y="5764087"/>
                <a:ext cx="375423" cy="369332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BF00B779-E1A0-40DD-8099-9A33D40BF2CE}"/>
                  </a:ext>
                </a:extLst>
              </p:cNvPr>
              <p:cNvSpPr txBox="1"/>
              <p:nvPr/>
            </p:nvSpPr>
            <p:spPr>
              <a:xfrm>
                <a:off x="558799" y="5491944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BF00B779-E1A0-40DD-8099-9A33D40BF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9" y="5491944"/>
                <a:ext cx="548548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5B5D35E9-DED4-4FCE-A85F-E6E05ED386DD}"/>
                  </a:ext>
                </a:extLst>
              </p:cNvPr>
              <p:cNvSpPr txBox="1"/>
              <p:nvPr/>
            </p:nvSpPr>
            <p:spPr>
              <a:xfrm>
                <a:off x="1092199" y="5491944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5B5D35E9-DED4-4FCE-A85F-E6E05ED38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199" y="5491944"/>
                <a:ext cx="54854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093C9964-874A-4F77-B3CE-F9729E0323EF}"/>
                  </a:ext>
                </a:extLst>
              </p:cNvPr>
              <p:cNvSpPr txBox="1"/>
              <p:nvPr/>
            </p:nvSpPr>
            <p:spPr>
              <a:xfrm>
                <a:off x="1625599" y="5491944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093C9964-874A-4F77-B3CE-F9729E032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599" y="5491944"/>
                <a:ext cx="54854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AAE6F4EF-6BA9-44F1-BF7E-83E15A1BC88A}"/>
                  </a:ext>
                </a:extLst>
              </p:cNvPr>
              <p:cNvSpPr txBox="1"/>
              <p:nvPr/>
            </p:nvSpPr>
            <p:spPr>
              <a:xfrm>
                <a:off x="22351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AAE6F4EF-6BA9-44F1-BF7E-83E15A1BC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199" y="5491944"/>
                <a:ext cx="375424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334B45E0-F41C-4D1A-BBE3-048A7A363A97}"/>
                  </a:ext>
                </a:extLst>
              </p:cNvPr>
              <p:cNvSpPr txBox="1"/>
              <p:nvPr/>
            </p:nvSpPr>
            <p:spPr>
              <a:xfrm>
                <a:off x="27685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334B45E0-F41C-4D1A-BBE3-048A7A363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599" y="5491944"/>
                <a:ext cx="375424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5EE60678-CACB-42E5-9EE6-87D619627A49}"/>
                  </a:ext>
                </a:extLst>
              </p:cNvPr>
              <p:cNvSpPr txBox="1"/>
              <p:nvPr/>
            </p:nvSpPr>
            <p:spPr>
              <a:xfrm>
                <a:off x="33019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5EE60678-CACB-42E5-9EE6-87D619627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999" y="5491944"/>
                <a:ext cx="375424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17854C13-7E81-48F4-89DA-B03B1E457BCD}"/>
                  </a:ext>
                </a:extLst>
              </p:cNvPr>
              <p:cNvSpPr txBox="1"/>
              <p:nvPr/>
            </p:nvSpPr>
            <p:spPr>
              <a:xfrm>
                <a:off x="3835399" y="5491944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17854C13-7E81-48F4-89DA-B03B1E457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399" y="5491944"/>
                <a:ext cx="375424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83E1C874-2C08-4DFA-A32F-D7A245D7002E}"/>
                  </a:ext>
                </a:extLst>
              </p:cNvPr>
              <p:cNvSpPr txBox="1"/>
              <p:nvPr/>
            </p:nvSpPr>
            <p:spPr>
              <a:xfrm>
                <a:off x="2235199" y="580763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83E1C874-2C08-4DFA-A32F-D7A245D70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199" y="5807630"/>
                <a:ext cx="375424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2DB10945-2AA4-4623-AC96-B41268453F77}"/>
                  </a:ext>
                </a:extLst>
              </p:cNvPr>
              <p:cNvSpPr txBox="1"/>
              <p:nvPr/>
            </p:nvSpPr>
            <p:spPr>
              <a:xfrm>
                <a:off x="2692399" y="580763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2DB10945-2AA4-4623-AC96-B41268453F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399" y="5807630"/>
                <a:ext cx="548548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23BE4A8A-B734-415C-84C2-824489BC5ED1}"/>
                  </a:ext>
                </a:extLst>
              </p:cNvPr>
              <p:cNvSpPr txBox="1"/>
              <p:nvPr/>
            </p:nvSpPr>
            <p:spPr>
              <a:xfrm>
                <a:off x="3212132" y="580763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23BE4A8A-B734-415C-84C2-824489BC5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132" y="5807630"/>
                <a:ext cx="548548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62601C5F-A7C0-4FBD-BBD4-9839E83C38AA}"/>
                  </a:ext>
                </a:extLst>
              </p:cNvPr>
              <p:cNvSpPr txBox="1"/>
              <p:nvPr/>
            </p:nvSpPr>
            <p:spPr>
              <a:xfrm>
                <a:off x="3835399" y="580763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62601C5F-A7C0-4FBD-BBD4-9839E83C3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399" y="5807630"/>
                <a:ext cx="37542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4DDC9538-A7B5-4B2F-B750-3388B766336E}"/>
                  </a:ext>
                </a:extLst>
              </p:cNvPr>
              <p:cNvSpPr txBox="1"/>
              <p:nvPr/>
            </p:nvSpPr>
            <p:spPr>
              <a:xfrm>
                <a:off x="1701799" y="580763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4DDC9538-A7B5-4B2F-B750-3388B7663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799" y="5807630"/>
                <a:ext cx="375424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9A9F5EC7-749E-4ADC-8A31-D2AA9A98B633}"/>
                  </a:ext>
                </a:extLst>
              </p:cNvPr>
              <p:cNvSpPr txBox="1"/>
              <p:nvPr/>
            </p:nvSpPr>
            <p:spPr>
              <a:xfrm>
                <a:off x="1078263" y="5807630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9A9F5EC7-749E-4ADC-8A31-D2AA9A98B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263" y="5807630"/>
                <a:ext cx="513282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5589B2FB-55ED-4034-BCFB-A6069CD43EDB}"/>
                  </a:ext>
                </a:extLst>
              </p:cNvPr>
              <p:cNvSpPr txBox="1"/>
              <p:nvPr/>
            </p:nvSpPr>
            <p:spPr>
              <a:xfrm>
                <a:off x="558799" y="5807630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5589B2FB-55ED-4034-BCFB-A6069CD43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9" y="5807630"/>
                <a:ext cx="513282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08132B08-B0E6-4B0A-BDF6-ECE79BDD0FF5}"/>
              </a:ext>
            </a:extLst>
          </p:cNvPr>
          <p:cNvSpPr/>
          <p:nvPr/>
        </p:nvSpPr>
        <p:spPr>
          <a:xfrm>
            <a:off x="6223247" y="2785076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 Box 6">
                <a:extLst>
                  <a:ext uri="{FF2B5EF4-FFF2-40B4-BE49-F238E27FC236}">
                    <a16:creationId xmlns:a16="http://schemas.microsoft.com/office/drawing/2014/main" id="{BD69E0AD-0DD8-4CD9-9625-A5C750CCA5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1492" y="2641102"/>
                <a:ext cx="1781835" cy="312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altLang="en-US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2" name="Text Box 6">
                <a:extLst>
                  <a:ext uri="{FF2B5EF4-FFF2-40B4-BE49-F238E27FC236}">
                    <a16:creationId xmlns:a16="http://schemas.microsoft.com/office/drawing/2014/main" id="{BD69E0AD-0DD8-4CD9-9625-A5C750CCA5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81492" y="2641102"/>
                <a:ext cx="1781835" cy="312586"/>
              </a:xfrm>
              <a:prstGeom prst="rect">
                <a:avLst/>
              </a:prstGeom>
              <a:blipFill>
                <a:blip r:embed="rId29"/>
                <a:stretch>
                  <a:fillRect b="-19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1A738461-488D-4370-9603-B6D5FB378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34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 animBg="1"/>
      <p:bldP spid="17" grpId="0"/>
      <p:bldP spid="19" grpId="0" animBg="1"/>
      <p:bldP spid="20" grpId="0"/>
      <p:bldP spid="31" grpId="0"/>
      <p:bldP spid="33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 animBg="1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saw in section 3B that if one of the simultaneous equations is quadratic, then you need to use substitution to solve them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also saw that when this is done, a new quadratic equation is formed which is solved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quadratic will have a discriminant which indicates how many solutions the simultaneous equations will have…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600" dirty="0"/>
                  <a:t>	If in the new quadratic formed by the substitution,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	</a:t>
                </a:r>
                <a:r>
                  <a:rPr lang="en-GB" altLang="en-US" sz="1600" dirty="0">
                    <a:sym typeface="Wingdings" panose="05000000000000000000" pitchFamily="2" charset="2"/>
                  </a:rPr>
                  <a:t> The simultaneous equations will have 2 pairs of solutions…</a:t>
                </a:r>
                <a:endParaRPr lang="en-GB" altLang="en-US" sz="1600" dirty="0"/>
              </a:p>
            </p:txBody>
          </p:sp>
        </mc:Choice>
        <mc:Fallback xmlns="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blipFill>
                <a:blip r:embed="rId2"/>
                <a:stretch>
                  <a:fillRect t="-778" b="-4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23206D2F-F26B-478C-89BD-DEC5B7DDFBAD}"/>
              </a:ext>
            </a:extLst>
          </p:cNvPr>
          <p:cNvSpPr/>
          <p:nvPr/>
        </p:nvSpPr>
        <p:spPr>
          <a:xfrm>
            <a:off x="4580878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3CED7B6-BBB3-43F0-B9D0-CD255F40FE76}"/>
              </a:ext>
            </a:extLst>
          </p:cNvPr>
          <p:cNvSpPr/>
          <p:nvPr/>
        </p:nvSpPr>
        <p:spPr>
          <a:xfrm flipV="1">
            <a:off x="7032595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ine 45">
            <a:extLst>
              <a:ext uri="{FF2B5EF4-FFF2-40B4-BE49-F238E27FC236}">
                <a16:creationId xmlns:a16="http://schemas.microsoft.com/office/drawing/2014/main" id="{E23A858D-BC33-4194-A86A-119A023C26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21078" y="3350099"/>
            <a:ext cx="1467573" cy="211854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45">
            <a:extLst>
              <a:ext uri="{FF2B5EF4-FFF2-40B4-BE49-F238E27FC236}">
                <a16:creationId xmlns:a16="http://schemas.microsoft.com/office/drawing/2014/main" id="{E6B812D9-49FA-4946-B4ED-BA5BD28310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24582" y="3595455"/>
            <a:ext cx="1725370" cy="994299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8498F208-202C-455C-893C-94F0C675E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83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saw in section 3B that if one of the simultaneous equations is quadratic, then you need to use substitution to solve them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also saw that when this is done, a new quadratic equation is formed which is solved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quadratic will have a discriminant which indicates how many solutions the simultaneous equations will have…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600" dirty="0"/>
                  <a:t>	If in the new quadratic formed by the substitution,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	</a:t>
                </a:r>
                <a:r>
                  <a:rPr lang="en-GB" altLang="en-US" sz="1600" dirty="0">
                    <a:sym typeface="Wingdings" panose="05000000000000000000" pitchFamily="2" charset="2"/>
                  </a:rPr>
                  <a:t> The simultaneous equations will have 1 pair of solutions…</a:t>
                </a:r>
                <a:endParaRPr lang="en-GB" altLang="en-US" sz="1600" dirty="0"/>
              </a:p>
            </p:txBody>
          </p:sp>
        </mc:Choice>
        <mc:Fallback xmlns="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blipFill>
                <a:blip r:embed="rId2"/>
                <a:stretch>
                  <a:fillRect t="-778" b="-4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23206D2F-F26B-478C-89BD-DEC5B7DDFBAD}"/>
              </a:ext>
            </a:extLst>
          </p:cNvPr>
          <p:cNvSpPr/>
          <p:nvPr/>
        </p:nvSpPr>
        <p:spPr>
          <a:xfrm>
            <a:off x="4580878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3CED7B6-BBB3-43F0-B9D0-CD255F40FE76}"/>
              </a:ext>
            </a:extLst>
          </p:cNvPr>
          <p:cNvSpPr/>
          <p:nvPr/>
        </p:nvSpPr>
        <p:spPr>
          <a:xfrm flipV="1">
            <a:off x="7032595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ine 45">
            <a:extLst>
              <a:ext uri="{FF2B5EF4-FFF2-40B4-BE49-F238E27FC236}">
                <a16:creationId xmlns:a16="http://schemas.microsoft.com/office/drawing/2014/main" id="{E23A858D-BC33-4194-A86A-119A023C26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20182" y="4058416"/>
            <a:ext cx="1467573" cy="211854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45">
            <a:extLst>
              <a:ext uri="{FF2B5EF4-FFF2-40B4-BE49-F238E27FC236}">
                <a16:creationId xmlns:a16="http://schemas.microsoft.com/office/drawing/2014/main" id="{E6B812D9-49FA-4946-B4ED-BA5BD28310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24582" y="3341224"/>
            <a:ext cx="1590768" cy="88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CBEAE3DE-E9F0-4F69-9802-59D28636C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38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Simultaneous equations can be represented graphically. The point(s) of intersection show the solutions of the equations.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saw in section 3B that if one of the simultaneous equations is quadratic, then you need to use substitution to solve them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also saw that when this is done, a new quadratic equation is formed which is solved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This quadratic will have a discriminant which indicates how many solutions the simultaneous equations will have…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600" dirty="0"/>
                  <a:t>	If in the new quadratic formed by the substitution,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GB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1600" dirty="0"/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	</a:t>
                </a:r>
                <a:r>
                  <a:rPr lang="en-GB" altLang="en-US" sz="1600" dirty="0">
                    <a:sym typeface="Wingdings" panose="05000000000000000000" pitchFamily="2" charset="2"/>
                  </a:rPr>
                  <a:t> The simultaneous equations will have no solutions</a:t>
                </a:r>
                <a:endParaRPr lang="en-GB" altLang="en-US" sz="1600" dirty="0"/>
              </a:p>
            </p:txBody>
          </p:sp>
        </mc:Choice>
        <mc:Fallback xmlns="">
          <p:sp>
            <p:nvSpPr>
              <p:cNvPr id="73" name="Text Box 6">
                <a:extLst>
                  <a:ext uri="{FF2B5EF4-FFF2-40B4-BE49-F238E27FC236}">
                    <a16:creationId xmlns:a16="http://schemas.microsoft.com/office/drawing/2014/main" id="{5B1E6F1E-67AA-4E4B-B91D-2AA5FC49F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060" y="1400175"/>
                <a:ext cx="4674834" cy="1569660"/>
              </a:xfrm>
              <a:prstGeom prst="rect">
                <a:avLst/>
              </a:prstGeom>
              <a:blipFill>
                <a:blip r:embed="rId2"/>
                <a:stretch>
                  <a:fillRect t="-778" b="-46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23206D2F-F26B-478C-89BD-DEC5B7DDFBAD}"/>
              </a:ext>
            </a:extLst>
          </p:cNvPr>
          <p:cNvSpPr/>
          <p:nvPr/>
        </p:nvSpPr>
        <p:spPr>
          <a:xfrm>
            <a:off x="4580878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3CED7B6-BBB3-43F0-B9D0-CD255F40FE76}"/>
              </a:ext>
            </a:extLst>
          </p:cNvPr>
          <p:cNvSpPr/>
          <p:nvPr/>
        </p:nvSpPr>
        <p:spPr>
          <a:xfrm flipV="1">
            <a:off x="7032595" y="3350100"/>
            <a:ext cx="1307774" cy="1791507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ine 45">
            <a:extLst>
              <a:ext uri="{FF2B5EF4-FFF2-40B4-BE49-F238E27FC236}">
                <a16:creationId xmlns:a16="http://schemas.microsoft.com/office/drawing/2014/main" id="{E23A858D-BC33-4194-A86A-119A023C26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05258" y="3880862"/>
            <a:ext cx="1467573" cy="211854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45">
            <a:extLst>
              <a:ext uri="{FF2B5EF4-FFF2-40B4-BE49-F238E27FC236}">
                <a16:creationId xmlns:a16="http://schemas.microsoft.com/office/drawing/2014/main" id="{E6B812D9-49FA-4946-B4ED-BA5BD28310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8332" y="3045083"/>
            <a:ext cx="1756299" cy="38026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D3D0AC56-A15B-40EB-93AA-B34D39FB5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39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Simultaneous equations can be represented graphically. The point(s) of intersection show the solutions of the equations.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may therefore need to use the discriminant in these types of question as well…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meets the curve with equation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exactly one point.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positive constant: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coordinates of the point of intersection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630" t="-1199" r="-2992" b="-2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9CCEED4-13F7-49EE-9E44-63BDF4B176C0}"/>
                  </a:ext>
                </a:extLst>
              </p:cNvPr>
              <p:cNvSpPr txBox="1"/>
              <p:nvPr/>
            </p:nvSpPr>
            <p:spPr>
              <a:xfrm>
                <a:off x="4556745" y="1158074"/>
                <a:ext cx="12059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9CCEED4-13F7-49EE-9E44-63BDF4B17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745" y="1158074"/>
                <a:ext cx="1205907" cy="338554"/>
              </a:xfrm>
              <a:prstGeom prst="rect">
                <a:avLst/>
              </a:prstGeom>
              <a:blipFill>
                <a:blip r:embed="rId3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4089F71-1339-459E-A3DE-E2F844C1CEC2}"/>
                  </a:ext>
                </a:extLst>
              </p:cNvPr>
              <p:cNvSpPr txBox="1"/>
              <p:nvPr/>
            </p:nvSpPr>
            <p:spPr>
              <a:xfrm>
                <a:off x="6149564" y="1158074"/>
                <a:ext cx="23199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4089F71-1339-459E-A3DE-E2F844C1C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564" y="1158074"/>
                <a:ext cx="2319930" cy="338554"/>
              </a:xfrm>
              <a:prstGeom prst="rect">
                <a:avLst/>
              </a:prstGeom>
              <a:blipFill>
                <a:blip r:embed="rId4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3A6899F0-F39E-4E88-819C-5B6377B275C5}"/>
                  </a:ext>
                </a:extLst>
              </p:cNvPr>
              <p:cNvSpPr txBox="1"/>
              <p:nvPr/>
            </p:nvSpPr>
            <p:spPr>
              <a:xfrm>
                <a:off x="4758431" y="1851272"/>
                <a:ext cx="23199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3A6899F0-F39E-4E88-819C-5B6377B275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431" y="1851272"/>
                <a:ext cx="2319930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27E49B1-0C3E-4F7D-9026-96EB2826ED41}"/>
                  </a:ext>
                </a:extLst>
              </p:cNvPr>
              <p:cNvSpPr txBox="1"/>
              <p:nvPr/>
            </p:nvSpPr>
            <p:spPr>
              <a:xfrm>
                <a:off x="4119538" y="2294045"/>
                <a:ext cx="2958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+1)+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27E49B1-0C3E-4F7D-9026-96EB2826E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538" y="2294045"/>
                <a:ext cx="2958823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23003A-9156-4C18-B374-45D711D07E0C}"/>
                  </a:ext>
                </a:extLst>
              </p:cNvPr>
              <p:cNvSpPr txBox="1"/>
              <p:nvPr/>
            </p:nvSpPr>
            <p:spPr>
              <a:xfrm>
                <a:off x="4403270" y="2736818"/>
                <a:ext cx="26750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23003A-9156-4C18-B374-45D711D07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270" y="2736818"/>
                <a:ext cx="267509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EB1919E-EADF-4763-ABC2-4A74B41AE9FB}"/>
                  </a:ext>
                </a:extLst>
              </p:cNvPr>
              <p:cNvSpPr txBox="1"/>
              <p:nvPr/>
            </p:nvSpPr>
            <p:spPr>
              <a:xfrm>
                <a:off x="5291333" y="3179591"/>
                <a:ext cx="17870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EB1919E-EADF-4763-ABC2-4A74B41AE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333" y="3179591"/>
                <a:ext cx="178702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795E7-5489-4958-9753-8BF9755AD694}"/>
                  </a:ext>
                </a:extLst>
              </p:cNvPr>
              <p:cNvSpPr txBox="1"/>
              <p:nvPr/>
            </p:nvSpPr>
            <p:spPr>
              <a:xfrm>
                <a:off x="5679517" y="4172132"/>
                <a:ext cx="13988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𝑎𝑐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24795E7-5489-4958-9753-8BF9755AD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517" y="4172132"/>
                <a:ext cx="1398844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764752C-AD4C-4F93-80B2-A82AE25D1CA5}"/>
                  </a:ext>
                </a:extLst>
              </p:cNvPr>
              <p:cNvSpPr txBox="1"/>
              <p:nvPr/>
            </p:nvSpPr>
            <p:spPr>
              <a:xfrm>
                <a:off x="5245368" y="4573107"/>
                <a:ext cx="18389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(4)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764752C-AD4C-4F93-80B2-A82AE25D1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368" y="4573107"/>
                <a:ext cx="1838901" cy="338554"/>
              </a:xfrm>
              <a:prstGeom prst="rect">
                <a:avLst/>
              </a:prstGeom>
              <a:blipFill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1B46694-C7D4-44D6-9D37-BA3011D64276}"/>
                  </a:ext>
                </a:extLst>
              </p:cNvPr>
              <p:cNvSpPr txBox="1"/>
              <p:nvPr/>
            </p:nvSpPr>
            <p:spPr>
              <a:xfrm>
                <a:off x="5669770" y="4974082"/>
                <a:ext cx="14183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16−4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1B46694-C7D4-44D6-9D37-BA3011D64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770" y="4974082"/>
                <a:ext cx="141833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AAD51B4-E96E-47B5-9E9F-BAAED209B02F}"/>
                  </a:ext>
                </a:extLst>
              </p:cNvPr>
              <p:cNvSpPr txBox="1"/>
              <p:nvPr/>
            </p:nvSpPr>
            <p:spPr>
              <a:xfrm>
                <a:off x="6232125" y="5361646"/>
                <a:ext cx="10926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16=4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AAD51B4-E96E-47B5-9E9F-BAAED209B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125" y="5361646"/>
                <a:ext cx="109266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0AFEDC2-721F-4080-B56E-C744C4B0C8DC}"/>
                  </a:ext>
                </a:extLst>
              </p:cNvPr>
              <p:cNvSpPr txBox="1"/>
              <p:nvPr/>
            </p:nvSpPr>
            <p:spPr>
              <a:xfrm>
                <a:off x="6344917" y="5762621"/>
                <a:ext cx="8670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0AFEDC2-721F-4080-B56E-C744C4B0C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917" y="5762621"/>
                <a:ext cx="867075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A6C04057-57AA-47C4-8D66-335B0B9236A4}"/>
                  </a:ext>
                </a:extLst>
              </p:cNvPr>
              <p:cNvSpPr txBox="1"/>
              <p:nvPr/>
            </p:nvSpPr>
            <p:spPr>
              <a:xfrm>
                <a:off x="6232125" y="6159803"/>
                <a:ext cx="8670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±2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A6C04057-57AA-47C4-8D66-335B0B923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125" y="6159803"/>
                <a:ext cx="867075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DB6DC0-FA8B-4F13-801E-8C32DA7E7502}"/>
              </a:ext>
            </a:extLst>
          </p:cNvPr>
          <p:cNvSpPr txBox="1"/>
          <p:nvPr/>
        </p:nvSpPr>
        <p:spPr>
          <a:xfrm>
            <a:off x="4119538" y="1512284"/>
            <a:ext cx="4851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y in the second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7CD1FB-3AD3-4B0B-A6BE-90B65F029F13}"/>
              </a:ext>
            </a:extLst>
          </p:cNvPr>
          <p:cNvSpPr/>
          <p:nvPr/>
        </p:nvSpPr>
        <p:spPr>
          <a:xfrm>
            <a:off x="4655398" y="1156315"/>
            <a:ext cx="1024119" cy="35596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ABC5100-B685-4E77-9C1E-00566C46688E}"/>
              </a:ext>
            </a:extLst>
          </p:cNvPr>
          <p:cNvSpPr/>
          <p:nvPr/>
        </p:nvSpPr>
        <p:spPr>
          <a:xfrm>
            <a:off x="4974176" y="2347620"/>
            <a:ext cx="705341" cy="28498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B8297A7-4204-4547-B93C-B658A9630B77}"/>
              </a:ext>
            </a:extLst>
          </p:cNvPr>
          <p:cNvSpPr/>
          <p:nvPr/>
        </p:nvSpPr>
        <p:spPr>
          <a:xfrm>
            <a:off x="5532601" y="1895934"/>
            <a:ext cx="230051" cy="28498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93E5DDB9-2154-463D-B2DF-BF4CAA6E795F}"/>
              </a:ext>
            </a:extLst>
          </p:cNvPr>
          <p:cNvSpPr>
            <a:spLocks/>
          </p:cNvSpPr>
          <p:nvPr/>
        </p:nvSpPr>
        <p:spPr bwMode="auto">
          <a:xfrm>
            <a:off x="6984900" y="2020549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Rectangle 37">
            <a:extLst>
              <a:ext uri="{FF2B5EF4-FFF2-40B4-BE49-F238E27FC236}">
                <a16:creationId xmlns:a16="http://schemas.microsoft.com/office/drawing/2014/main" id="{2511A8D9-7B16-42D3-9CDA-E92284161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054" y="2065252"/>
            <a:ext cx="119774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Replace y</a:t>
            </a:r>
          </a:p>
        </p:txBody>
      </p:sp>
      <p:sp>
        <p:nvSpPr>
          <p:cNvPr id="33" name="Arc 30">
            <a:extLst>
              <a:ext uri="{FF2B5EF4-FFF2-40B4-BE49-F238E27FC236}">
                <a16:creationId xmlns:a16="http://schemas.microsoft.com/office/drawing/2014/main" id="{1CD99438-0346-4AA6-905A-1C1B867FC5E6}"/>
              </a:ext>
            </a:extLst>
          </p:cNvPr>
          <p:cNvSpPr>
            <a:spLocks/>
          </p:cNvSpPr>
          <p:nvPr/>
        </p:nvSpPr>
        <p:spPr bwMode="auto">
          <a:xfrm>
            <a:off x="6984900" y="2474927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30">
            <a:extLst>
              <a:ext uri="{FF2B5EF4-FFF2-40B4-BE49-F238E27FC236}">
                <a16:creationId xmlns:a16="http://schemas.microsoft.com/office/drawing/2014/main" id="{D5FA6276-217E-4658-AEAD-9B3689C77C68}"/>
              </a:ext>
            </a:extLst>
          </p:cNvPr>
          <p:cNvSpPr>
            <a:spLocks/>
          </p:cNvSpPr>
          <p:nvPr/>
        </p:nvSpPr>
        <p:spPr bwMode="auto">
          <a:xfrm>
            <a:off x="6999444" y="2926486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Rectangle 37">
            <a:extLst>
              <a:ext uri="{FF2B5EF4-FFF2-40B4-BE49-F238E27FC236}">
                <a16:creationId xmlns:a16="http://schemas.microsoft.com/office/drawing/2014/main" id="{5191411F-0C9A-4630-B5E6-CAB57E918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400" y="2522571"/>
            <a:ext cx="16157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Expand bracket</a:t>
            </a:r>
          </a:p>
        </p:txBody>
      </p:sp>
      <p:sp>
        <p:nvSpPr>
          <p:cNvPr id="36" name="Rectangle 37">
            <a:extLst>
              <a:ext uri="{FF2B5EF4-FFF2-40B4-BE49-F238E27FC236}">
                <a16:creationId xmlns:a16="http://schemas.microsoft.com/office/drawing/2014/main" id="{1E19ADF7-0F1C-429F-9CEC-7DC1C6812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8361" y="3014338"/>
            <a:ext cx="9418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37" name="Rectangle 37">
            <a:extLst>
              <a:ext uri="{FF2B5EF4-FFF2-40B4-BE49-F238E27FC236}">
                <a16:creationId xmlns:a16="http://schemas.microsoft.com/office/drawing/2014/main" id="{836F75B2-040D-4D1D-863A-834BAA3F7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0362" y="3667707"/>
            <a:ext cx="48267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We know the equations cross in exactly one point</a:t>
            </a:r>
          </a:p>
        </p:txBody>
      </p:sp>
      <p:sp>
        <p:nvSpPr>
          <p:cNvPr id="38" name="Arc 30">
            <a:extLst>
              <a:ext uri="{FF2B5EF4-FFF2-40B4-BE49-F238E27FC236}">
                <a16:creationId xmlns:a16="http://schemas.microsoft.com/office/drawing/2014/main" id="{7B07C71E-938B-40D6-980A-3DE05A8DF63D}"/>
              </a:ext>
            </a:extLst>
          </p:cNvPr>
          <p:cNvSpPr>
            <a:spLocks/>
          </p:cNvSpPr>
          <p:nvPr/>
        </p:nvSpPr>
        <p:spPr bwMode="auto">
          <a:xfrm>
            <a:off x="7011656" y="4312648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7">
                <a:extLst>
                  <a:ext uri="{FF2B5EF4-FFF2-40B4-BE49-F238E27FC236}">
                    <a16:creationId xmlns:a16="http://schemas.microsoft.com/office/drawing/2014/main" id="{033F1805-84E6-4739-A21D-4FFE611201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71688" y="4387359"/>
                <a:ext cx="179840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Replace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7">
                <a:extLst>
                  <a:ext uri="{FF2B5EF4-FFF2-40B4-BE49-F238E27FC236}">
                    <a16:creationId xmlns:a16="http://schemas.microsoft.com/office/drawing/2014/main" id="{033F1805-84E6-4739-A21D-4FFE61120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71688" y="4387359"/>
                <a:ext cx="1798408" cy="307777"/>
              </a:xfrm>
              <a:prstGeom prst="rect">
                <a:avLst/>
              </a:prstGeom>
              <a:blipFill>
                <a:blip r:embed="rId15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7">
            <a:extLst>
              <a:ext uri="{FF2B5EF4-FFF2-40B4-BE49-F238E27FC236}">
                <a16:creationId xmlns:a16="http://schemas.microsoft.com/office/drawing/2014/main" id="{CBCE2AEA-BC61-4EB7-B4EC-B50D5982E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8107" y="4786071"/>
            <a:ext cx="8957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41" name="Arc 30">
            <a:extLst>
              <a:ext uri="{FF2B5EF4-FFF2-40B4-BE49-F238E27FC236}">
                <a16:creationId xmlns:a16="http://schemas.microsoft.com/office/drawing/2014/main" id="{37FAB40F-4925-48F8-9781-5B95B613633E}"/>
              </a:ext>
            </a:extLst>
          </p:cNvPr>
          <p:cNvSpPr>
            <a:spLocks/>
          </p:cNvSpPr>
          <p:nvPr/>
        </p:nvSpPr>
        <p:spPr bwMode="auto">
          <a:xfrm>
            <a:off x="7042050" y="4746802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30">
            <a:extLst>
              <a:ext uri="{FF2B5EF4-FFF2-40B4-BE49-F238E27FC236}">
                <a16:creationId xmlns:a16="http://schemas.microsoft.com/office/drawing/2014/main" id="{BA6BEA8F-6188-4F21-AF06-2BD2C084DB87}"/>
              </a:ext>
            </a:extLst>
          </p:cNvPr>
          <p:cNvSpPr>
            <a:spLocks/>
          </p:cNvSpPr>
          <p:nvPr/>
        </p:nvSpPr>
        <p:spPr bwMode="auto">
          <a:xfrm>
            <a:off x="7240879" y="5169761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30">
            <a:extLst>
              <a:ext uri="{FF2B5EF4-FFF2-40B4-BE49-F238E27FC236}">
                <a16:creationId xmlns:a16="http://schemas.microsoft.com/office/drawing/2014/main" id="{F130E689-8991-4BA6-B99F-7B651A386602}"/>
              </a:ext>
            </a:extLst>
          </p:cNvPr>
          <p:cNvSpPr>
            <a:spLocks/>
          </p:cNvSpPr>
          <p:nvPr/>
        </p:nvSpPr>
        <p:spPr bwMode="auto">
          <a:xfrm>
            <a:off x="7198926" y="5565614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Arc 30">
            <a:extLst>
              <a:ext uri="{FF2B5EF4-FFF2-40B4-BE49-F238E27FC236}">
                <a16:creationId xmlns:a16="http://schemas.microsoft.com/office/drawing/2014/main" id="{05B4E928-10F3-4AD6-88A0-9197840AFD2B}"/>
              </a:ext>
            </a:extLst>
          </p:cNvPr>
          <p:cNvSpPr>
            <a:spLocks/>
          </p:cNvSpPr>
          <p:nvPr/>
        </p:nvSpPr>
        <p:spPr bwMode="auto">
          <a:xfrm>
            <a:off x="7134269" y="5948774"/>
            <a:ext cx="83906" cy="407937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Rectangle 37">
            <a:extLst>
              <a:ext uri="{FF2B5EF4-FFF2-40B4-BE49-F238E27FC236}">
                <a16:creationId xmlns:a16="http://schemas.microsoft.com/office/drawing/2014/main" id="{FAB067D0-6967-4E59-8C96-442A164F8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7688" y="5207757"/>
            <a:ext cx="10972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Rearrange</a:t>
            </a:r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EF81A141-32E3-4C7F-B9E8-0B916E68D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2210" y="5596391"/>
            <a:ext cx="11126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by 4</a:t>
            </a:r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4F1DD3CE-C735-4A90-8CDA-A34317059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625" y="6003847"/>
            <a:ext cx="11802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Square root</a:t>
            </a:r>
          </a:p>
        </p:txBody>
      </p:sp>
      <p:sp>
        <p:nvSpPr>
          <p:cNvPr id="48" name="Rectangle 37">
            <a:extLst>
              <a:ext uri="{FF2B5EF4-FFF2-40B4-BE49-F238E27FC236}">
                <a16:creationId xmlns:a16="http://schemas.microsoft.com/office/drawing/2014/main" id="{FEA5BF6C-CE99-41C5-BA5A-D6EC76CAF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7237" y="5700200"/>
            <a:ext cx="194427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As k is a positive constant, it must therefore be 2</a:t>
            </a:r>
          </a:p>
        </p:txBody>
      </p:sp>
      <p:sp>
        <p:nvSpPr>
          <p:cNvPr id="49" name="Rectangle 37">
            <a:extLst>
              <a:ext uri="{FF2B5EF4-FFF2-40B4-BE49-F238E27FC236}">
                <a16:creationId xmlns:a16="http://schemas.microsoft.com/office/drawing/2014/main" id="{FD779D62-4224-46EA-9363-39C0E07E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747" y="5346257"/>
            <a:ext cx="25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50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893F848-A6B5-4A5C-B3E2-8B8118E2C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07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7" grpId="0" animBg="1"/>
      <p:bldP spid="7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2" grpId="0"/>
      <p:bldP spid="33" grpId="0" animBg="1"/>
      <p:bldP spid="34" grpId="0" animBg="1"/>
      <p:bldP spid="35" grpId="0"/>
      <p:bldP spid="36" grpId="0"/>
      <p:bldP spid="37" grpId="0"/>
      <p:bldP spid="38" grpId="0" animBg="1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Simultaneous equations can be represented graphically. The point(s) of intersection show the solutions of the equations.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may therefore need to use the discriminant in these types of question as well…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meets the curve with equation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exactly one point.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positive constant: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find the coordinates of the point of intersection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630" t="-1199" r="-2992" b="-2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Rectangle 37">
            <a:extLst>
              <a:ext uri="{FF2B5EF4-FFF2-40B4-BE49-F238E27FC236}">
                <a16:creationId xmlns:a16="http://schemas.microsoft.com/office/drawing/2014/main" id="{FD779D62-4224-46EA-9363-39C0E07E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747" y="5346257"/>
            <a:ext cx="25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F97CA4B-B805-4F0B-99CF-D08BD0A9DD40}"/>
                  </a:ext>
                </a:extLst>
              </p:cNvPr>
              <p:cNvSpPr txBox="1"/>
              <p:nvPr/>
            </p:nvSpPr>
            <p:spPr>
              <a:xfrm>
                <a:off x="4421321" y="1501712"/>
                <a:ext cx="17870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𝑘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F97CA4B-B805-4F0B-99CF-D08BD0A9D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321" y="1501712"/>
                <a:ext cx="178702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70309B8A-4553-4B68-B6D2-7FF16443FF58}"/>
                  </a:ext>
                </a:extLst>
              </p:cNvPr>
              <p:cNvSpPr txBox="1"/>
              <p:nvPr/>
            </p:nvSpPr>
            <p:spPr>
              <a:xfrm>
                <a:off x="4421321" y="1963026"/>
                <a:ext cx="17870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70309B8A-4553-4B68-B6D2-7FF16443F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321" y="1963026"/>
                <a:ext cx="178702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604DBD1-B5AF-4552-8A9F-D85390CABE69}"/>
                  </a:ext>
                </a:extLst>
              </p:cNvPr>
              <p:cNvSpPr txBox="1"/>
              <p:nvPr/>
            </p:nvSpPr>
            <p:spPr>
              <a:xfrm>
                <a:off x="4547189" y="2424340"/>
                <a:ext cx="16611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604DBD1-B5AF-4552-8A9F-D85390CAB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189" y="2424340"/>
                <a:ext cx="166116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34B65F2D-1801-421D-BE3A-E34E3540FB88}"/>
                  </a:ext>
                </a:extLst>
              </p:cNvPr>
              <p:cNvSpPr txBox="1"/>
              <p:nvPr/>
            </p:nvSpPr>
            <p:spPr>
              <a:xfrm>
                <a:off x="4307444" y="2885654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+1)=0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34B65F2D-1801-421D-BE3A-E34E3540F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444" y="2885654"/>
                <a:ext cx="1900905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8F9E9E7D-AC35-42EC-BDDC-8739DCE7C97A}"/>
                  </a:ext>
                </a:extLst>
              </p:cNvPr>
              <p:cNvSpPr txBox="1"/>
              <p:nvPr/>
            </p:nvSpPr>
            <p:spPr>
              <a:xfrm>
                <a:off x="5448016" y="3346968"/>
                <a:ext cx="9439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8F9E9E7D-AC35-42EC-BDDC-8739DCE7C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016" y="3346968"/>
                <a:ext cx="94390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30">
            <a:extLst>
              <a:ext uri="{FF2B5EF4-FFF2-40B4-BE49-F238E27FC236}">
                <a16:creationId xmlns:a16="http://schemas.microsoft.com/office/drawing/2014/main" id="{64C85329-B24A-4B85-9A24-D19C209C195C}"/>
              </a:ext>
            </a:extLst>
          </p:cNvPr>
          <p:cNvSpPr>
            <a:spLocks/>
          </p:cNvSpPr>
          <p:nvPr/>
        </p:nvSpPr>
        <p:spPr bwMode="auto">
          <a:xfrm>
            <a:off x="6208349" y="1661962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37">
                <a:extLst>
                  <a:ext uri="{FF2B5EF4-FFF2-40B4-BE49-F238E27FC236}">
                    <a16:creationId xmlns:a16="http://schemas.microsoft.com/office/drawing/2014/main" id="{3316C7FA-D32B-4CBB-A463-6761B7D55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7266" y="1628952"/>
                <a:ext cx="283429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We can sub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into the combined equation from before</a:t>
                </a:r>
              </a:p>
            </p:txBody>
          </p:sp>
        </mc:Choice>
        <mc:Fallback xmlns="">
          <p:sp>
            <p:nvSpPr>
              <p:cNvPr id="58" name="Rectangle 37">
                <a:extLst>
                  <a:ext uri="{FF2B5EF4-FFF2-40B4-BE49-F238E27FC236}">
                    <a16:creationId xmlns:a16="http://schemas.microsoft.com/office/drawing/2014/main" id="{3316C7FA-D32B-4CBB-A463-6761B7D55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7266" y="1628952"/>
                <a:ext cx="2834292" cy="523220"/>
              </a:xfrm>
              <a:prstGeom prst="rect">
                <a:avLst/>
              </a:prstGeom>
              <a:blipFill>
                <a:blip r:embed="rId8"/>
                <a:stretch>
                  <a:fillRect t="-2326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30">
            <a:extLst>
              <a:ext uri="{FF2B5EF4-FFF2-40B4-BE49-F238E27FC236}">
                <a16:creationId xmlns:a16="http://schemas.microsoft.com/office/drawing/2014/main" id="{A59217AC-2867-4DF6-8D70-2E22EA5961C5}"/>
              </a:ext>
            </a:extLst>
          </p:cNvPr>
          <p:cNvSpPr>
            <a:spLocks/>
          </p:cNvSpPr>
          <p:nvPr/>
        </p:nvSpPr>
        <p:spPr bwMode="auto">
          <a:xfrm>
            <a:off x="6215690" y="2152172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30">
            <a:extLst>
              <a:ext uri="{FF2B5EF4-FFF2-40B4-BE49-F238E27FC236}">
                <a16:creationId xmlns:a16="http://schemas.microsoft.com/office/drawing/2014/main" id="{70E459BF-B85D-4527-AC86-CD0C505E5338}"/>
              </a:ext>
            </a:extLst>
          </p:cNvPr>
          <p:cNvSpPr>
            <a:spLocks/>
          </p:cNvSpPr>
          <p:nvPr/>
        </p:nvSpPr>
        <p:spPr bwMode="auto">
          <a:xfrm>
            <a:off x="6230116" y="2628158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Arc 30">
            <a:extLst>
              <a:ext uri="{FF2B5EF4-FFF2-40B4-BE49-F238E27FC236}">
                <a16:creationId xmlns:a16="http://schemas.microsoft.com/office/drawing/2014/main" id="{D9633972-7A48-496B-9098-A92CB7C4610F}"/>
              </a:ext>
            </a:extLst>
          </p:cNvPr>
          <p:cNvSpPr>
            <a:spLocks/>
          </p:cNvSpPr>
          <p:nvPr/>
        </p:nvSpPr>
        <p:spPr bwMode="auto">
          <a:xfrm>
            <a:off x="6351729" y="3085358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Rectangle 37">
            <a:extLst>
              <a:ext uri="{FF2B5EF4-FFF2-40B4-BE49-F238E27FC236}">
                <a16:creationId xmlns:a16="http://schemas.microsoft.com/office/drawing/2014/main" id="{CA180305-7EEA-49E8-A8E4-C34DFC7F5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499" y="2212659"/>
            <a:ext cx="11773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by 2</a:t>
            </a:r>
          </a:p>
        </p:txBody>
      </p:sp>
      <p:sp>
        <p:nvSpPr>
          <p:cNvPr id="63" name="Rectangle 37">
            <a:extLst>
              <a:ext uri="{FF2B5EF4-FFF2-40B4-BE49-F238E27FC236}">
                <a16:creationId xmlns:a16="http://schemas.microsoft.com/office/drawing/2014/main" id="{8EFAB277-C6B0-4001-A512-AAC275D88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5690" y="2702869"/>
            <a:ext cx="11773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64" name="Rectangle 37">
            <a:extLst>
              <a:ext uri="{FF2B5EF4-FFF2-40B4-BE49-F238E27FC236}">
                <a16:creationId xmlns:a16="http://schemas.microsoft.com/office/drawing/2014/main" id="{3904731F-8D87-41F5-80EA-B1CB449AC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9235" y="3152375"/>
            <a:ext cx="6818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Solve</a:t>
            </a:r>
          </a:p>
        </p:txBody>
      </p:sp>
      <p:sp>
        <p:nvSpPr>
          <p:cNvPr id="65" name="Arc 30">
            <a:extLst>
              <a:ext uri="{FF2B5EF4-FFF2-40B4-BE49-F238E27FC236}">
                <a16:creationId xmlns:a16="http://schemas.microsoft.com/office/drawing/2014/main" id="{A154BDE3-CD3D-449F-BF78-FF0B357AC256}"/>
              </a:ext>
            </a:extLst>
          </p:cNvPr>
          <p:cNvSpPr>
            <a:spLocks/>
          </p:cNvSpPr>
          <p:nvPr/>
        </p:nvSpPr>
        <p:spPr bwMode="auto">
          <a:xfrm>
            <a:off x="6358863" y="3617270"/>
            <a:ext cx="114300" cy="45720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Rectangle 37">
            <a:extLst>
              <a:ext uri="{FF2B5EF4-FFF2-40B4-BE49-F238E27FC236}">
                <a16:creationId xmlns:a16="http://schemas.microsoft.com/office/drawing/2014/main" id="{0D507741-6D61-48EA-9BAC-79DC58668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7734" y="3530932"/>
            <a:ext cx="27376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You can find y by subbing the value of x into the linear equation…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F66275A1-7D3B-4B24-86E4-8EEAB3911A5F}"/>
                  </a:ext>
                </a:extLst>
              </p:cNvPr>
              <p:cNvSpPr txBox="1"/>
              <p:nvPr/>
            </p:nvSpPr>
            <p:spPr>
              <a:xfrm>
                <a:off x="5448016" y="3852567"/>
                <a:ext cx="94390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F66275A1-7D3B-4B24-86E4-8EEAB3911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016" y="3852567"/>
                <a:ext cx="943906" cy="338554"/>
              </a:xfrm>
              <a:prstGeom prst="rect">
                <a:avLst/>
              </a:prstGeom>
              <a:blipFill>
                <a:blip r:embed="rId9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1CB0FB4-7044-4039-AC56-1F335556B9A0}"/>
              </a:ext>
            </a:extLst>
          </p:cNvPr>
          <p:cNvSpPr txBox="1"/>
          <p:nvPr/>
        </p:nvSpPr>
        <p:spPr>
          <a:xfrm>
            <a:off x="4572000" y="4517348"/>
            <a:ext cx="2924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lines intersect at (-1,-1)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9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2E6391F8-F031-48D5-A91D-8CF1EC248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43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7" grpId="0" animBg="1"/>
      <p:bldP spid="58" grpId="0"/>
      <p:bldP spid="59" grpId="0" animBg="1"/>
      <p:bldP spid="60" grpId="0" animBg="1"/>
      <p:bldP spid="61" grpId="0" animBg="1"/>
      <p:bldP spid="62" grpId="0"/>
      <p:bldP spid="63" grpId="0"/>
      <p:bldP spid="64" grpId="0"/>
      <p:bldP spid="65" grpId="0" animBg="1"/>
      <p:bldP spid="66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5F8DF4-3C9F-4C86-BE56-E9E5A7DF9A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66C22A-D994-4330-A39F-A21D56DF70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6C6224-E36C-4377-9AB3-647695E0CEA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1185</Words>
  <Application>Microsoft Office PowerPoint</Application>
  <PresentationFormat>On-screen Show (4:3)</PresentationFormat>
  <Paragraphs>157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46</cp:revision>
  <dcterms:created xsi:type="dcterms:W3CDTF">2017-08-14T15:35:38Z</dcterms:created>
  <dcterms:modified xsi:type="dcterms:W3CDTF">2021-03-29T09:34:33Z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