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52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51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29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5" Type="http://schemas.openxmlformats.org/officeDocument/2006/relationships/image" Target="../media/image38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37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Relationship Id="rId30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10" Type="http://schemas.openxmlformats.org/officeDocument/2006/relationships/image" Target="../media/image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3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Two different linear equations will cross at a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single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coordinate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CEF7018-A897-482F-A1E3-387C1C54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5D668FA-071B-4007-8D58-CDB77D81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Draw the graphs of the following equations and use it to write down their 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blipFill>
                <a:blip r:embed="rId2"/>
                <a:stretch>
                  <a:fillRect b="-109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1224" y="2307455"/>
                <a:ext cx="13442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224" y="2307455"/>
                <a:ext cx="1344227" cy="338554"/>
              </a:xfrm>
              <a:prstGeom prst="rect">
                <a:avLst/>
              </a:prstGeom>
              <a:blipFill>
                <a:blip r:embed="rId3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95AB756-6B71-4825-91E3-795588CDB440}"/>
              </a:ext>
            </a:extLst>
          </p:cNvPr>
          <p:cNvGrpSpPr/>
          <p:nvPr/>
        </p:nvGrpSpPr>
        <p:grpSpPr>
          <a:xfrm>
            <a:off x="5087882" y="2866799"/>
            <a:ext cx="3098308" cy="2971778"/>
            <a:chOff x="3320248" y="2547891"/>
            <a:chExt cx="763480" cy="76348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A024C54-6E58-4644-8789-D76609FB12C4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EA5E49E-6B36-45C4-BAA9-2C1CE7D85D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blipFill>
                <a:blip r:embed="rId5"/>
                <a:stretch>
                  <a:fillRect r="-2273"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114" y="3370115"/>
                <a:ext cx="143651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3114" y="3370115"/>
                <a:ext cx="1436517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114" y="4750765"/>
                <a:ext cx="13442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3114" y="4750765"/>
                <a:ext cx="1344227" cy="338554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5">
            <a:extLst>
              <a:ext uri="{FF2B5EF4-FFF2-40B4-BE49-F238E27FC236}">
                <a16:creationId xmlns:a16="http://schemas.microsoft.com/office/drawing/2014/main" id="{B413F1C8-A184-4DB3-845A-7D995D2DD5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0528" y="3740873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749" y="4001677"/>
                <a:ext cx="995060" cy="63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749" y="4001677"/>
                <a:ext cx="995060" cy="631520"/>
              </a:xfrm>
              <a:prstGeom prst="rect">
                <a:avLst/>
              </a:prstGeom>
              <a:blipFill>
                <a:blip r:embed="rId8"/>
                <a:stretch>
                  <a:fillRect t="-962" r="-1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45">
            <a:extLst>
              <a:ext uri="{FF2B5EF4-FFF2-40B4-BE49-F238E27FC236}">
                <a16:creationId xmlns:a16="http://schemas.microsoft.com/office/drawing/2014/main" id="{0CBEAAC6-3C5E-4971-896B-49E985CF1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588" y="3740873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8416" y="4001677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8416" y="4001677"/>
                <a:ext cx="995060" cy="518283"/>
              </a:xfrm>
              <a:prstGeom prst="rect">
                <a:avLst/>
              </a:prstGeom>
              <a:blipFill>
                <a:blip r:embed="rId9"/>
                <a:stretch>
                  <a:fillRect t="-1176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A8A8B0D8-11AE-4BD9-9419-38942B3F2C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12733" y="4352688"/>
                <a:ext cx="21829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A8A8B0D8-11AE-4BD9-9419-38942B3F2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2733" y="4352688"/>
                <a:ext cx="218290" cy="302840"/>
              </a:xfrm>
              <a:prstGeom prst="rect">
                <a:avLst/>
              </a:prstGeom>
              <a:blipFill>
                <a:blip r:embed="rId10"/>
                <a:stretch>
                  <a:fillRect l="-114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51">
                <a:extLst>
                  <a:ext uri="{FF2B5EF4-FFF2-40B4-BE49-F238E27FC236}">
                    <a16:creationId xmlns:a16="http://schemas.microsoft.com/office/drawing/2014/main" id="{1F12FC84-BD48-488F-BF7B-5F7BF5E3B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2395" y="3410714"/>
                <a:ext cx="278801" cy="398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 Box 51">
                <a:extLst>
                  <a:ext uri="{FF2B5EF4-FFF2-40B4-BE49-F238E27FC236}">
                    <a16:creationId xmlns:a16="http://schemas.microsoft.com/office/drawing/2014/main" id="{1F12FC84-BD48-488F-BF7B-5F7BF5E3B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2395" y="3410714"/>
                <a:ext cx="278801" cy="3980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45">
            <a:extLst>
              <a:ext uri="{FF2B5EF4-FFF2-40B4-BE49-F238E27FC236}">
                <a16:creationId xmlns:a16="http://schemas.microsoft.com/office/drawing/2014/main" id="{3A9DC727-38BE-4033-AB3F-08E5739F16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46076" y="2846300"/>
            <a:ext cx="2918117" cy="205973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45">
            <a:extLst>
              <a:ext uri="{FF2B5EF4-FFF2-40B4-BE49-F238E27FC236}">
                <a16:creationId xmlns:a16="http://schemas.microsoft.com/office/drawing/2014/main" id="{37BC445E-BB39-4A43-8F75-09A346CFD4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0528" y="5121400"/>
            <a:ext cx="518881" cy="26080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51">
                <a:extLst>
                  <a:ext uri="{FF2B5EF4-FFF2-40B4-BE49-F238E27FC236}">
                    <a16:creationId xmlns:a16="http://schemas.microsoft.com/office/drawing/2014/main" id="{2476E2AD-7616-49BF-908B-4C3F69CD16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749" y="5382204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0000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Text Box 51">
                <a:extLst>
                  <a:ext uri="{FF2B5EF4-FFF2-40B4-BE49-F238E27FC236}">
                    <a16:creationId xmlns:a16="http://schemas.microsoft.com/office/drawing/2014/main" id="{2476E2AD-7616-49BF-908B-4C3F69CD1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749" y="5382204"/>
                <a:ext cx="995060" cy="518283"/>
              </a:xfrm>
              <a:prstGeom prst="rect">
                <a:avLst/>
              </a:prstGeom>
              <a:blipFill>
                <a:blip r:embed="rId12"/>
                <a:stretch>
                  <a:fillRect t="-2353" r="-1829" b="-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45">
            <a:extLst>
              <a:ext uri="{FF2B5EF4-FFF2-40B4-BE49-F238E27FC236}">
                <a16:creationId xmlns:a16="http://schemas.microsoft.com/office/drawing/2014/main" id="{696788DE-366C-4DF3-BB18-83ED55F4B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588" y="5121400"/>
            <a:ext cx="518881" cy="26080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51">
                <a:extLst>
                  <a:ext uri="{FF2B5EF4-FFF2-40B4-BE49-F238E27FC236}">
                    <a16:creationId xmlns:a16="http://schemas.microsoft.com/office/drawing/2014/main" id="{81B439E5-266A-4EDC-8DBD-C344388E1B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8416" y="5382204"/>
                <a:ext cx="995060" cy="63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0000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 Box 51">
                <a:extLst>
                  <a:ext uri="{FF2B5EF4-FFF2-40B4-BE49-F238E27FC236}">
                    <a16:creationId xmlns:a16="http://schemas.microsoft.com/office/drawing/2014/main" id="{81B439E5-266A-4EDC-8DBD-C344388E1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8416" y="5382204"/>
                <a:ext cx="995060" cy="631520"/>
              </a:xfrm>
              <a:prstGeom prst="rect">
                <a:avLst/>
              </a:prstGeom>
              <a:blipFill>
                <a:blip r:embed="rId13"/>
                <a:stretch>
                  <a:fillRect t="-1923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51">
                <a:extLst>
                  <a:ext uri="{FF2B5EF4-FFF2-40B4-BE49-F238E27FC236}">
                    <a16:creationId xmlns:a16="http://schemas.microsoft.com/office/drawing/2014/main" id="{9F51600F-83F3-4710-A316-DFE85606F1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715" y="4318186"/>
                <a:ext cx="278801" cy="397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 Box 51">
                <a:extLst>
                  <a:ext uri="{FF2B5EF4-FFF2-40B4-BE49-F238E27FC236}">
                    <a16:creationId xmlns:a16="http://schemas.microsoft.com/office/drawing/2014/main" id="{9F51600F-83F3-4710-A316-DFE85606F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715" y="4318186"/>
                <a:ext cx="278801" cy="3971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51">
                <a:extLst>
                  <a:ext uri="{FF2B5EF4-FFF2-40B4-BE49-F238E27FC236}">
                    <a16:creationId xmlns:a16="http://schemas.microsoft.com/office/drawing/2014/main" id="{9089BCE2-1425-44B5-9D0A-7605E35FE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0376" y="4994770"/>
                <a:ext cx="25074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 Box 51">
                <a:extLst>
                  <a:ext uri="{FF2B5EF4-FFF2-40B4-BE49-F238E27FC236}">
                    <a16:creationId xmlns:a16="http://schemas.microsoft.com/office/drawing/2014/main" id="{9089BCE2-1425-44B5-9D0A-7605E35FE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70376" y="4994770"/>
                <a:ext cx="250740" cy="302840"/>
              </a:xfrm>
              <a:prstGeom prst="rect">
                <a:avLst/>
              </a:prstGeom>
              <a:blipFill>
                <a:blip r:embed="rId15"/>
                <a:stretch>
                  <a:fillRect l="-14634" r="-146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45">
            <a:extLst>
              <a:ext uri="{FF2B5EF4-FFF2-40B4-BE49-F238E27FC236}">
                <a16:creationId xmlns:a16="http://schemas.microsoft.com/office/drawing/2014/main" id="{72B27402-AF1C-41AC-A64D-DA261093F8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6432" y="3005866"/>
            <a:ext cx="877404" cy="286114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67A3D9-93FB-4B1C-A467-6F17F4D12F90}"/>
              </a:ext>
            </a:extLst>
          </p:cNvPr>
          <p:cNvSpPr txBox="1"/>
          <p:nvPr/>
        </p:nvSpPr>
        <p:spPr>
          <a:xfrm>
            <a:off x="4797633" y="5977644"/>
            <a:ext cx="4051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point of intersection is (2,2). This can also be found algebraically by using the previous 2 methods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6">
                <a:extLst>
                  <a:ext uri="{FF2B5EF4-FFF2-40B4-BE49-F238E27FC236}">
                    <a16:creationId xmlns:a16="http://schemas.microsoft.com/office/drawing/2014/main" id="{D07F5DA3-EC2F-4F8A-A115-2BD0814092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7286" y="4896605"/>
                <a:ext cx="143651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 Box 6">
                <a:extLst>
                  <a:ext uri="{FF2B5EF4-FFF2-40B4-BE49-F238E27FC236}">
                    <a16:creationId xmlns:a16="http://schemas.microsoft.com/office/drawing/2014/main" id="{D07F5DA3-EC2F-4F8A-A115-2BD081409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7286" y="4896605"/>
                <a:ext cx="1436517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6">
                <a:extLst>
                  <a:ext uri="{FF2B5EF4-FFF2-40B4-BE49-F238E27FC236}">
                    <a16:creationId xmlns:a16="http://schemas.microsoft.com/office/drawing/2014/main" id="{56BA7990-20FA-44D7-A371-1971DB32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1483" y="2874035"/>
                <a:ext cx="134422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altLang="en-US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 Box 6">
                <a:extLst>
                  <a:ext uri="{FF2B5EF4-FFF2-40B4-BE49-F238E27FC236}">
                    <a16:creationId xmlns:a16="http://schemas.microsoft.com/office/drawing/2014/main" id="{56BA7990-20FA-44D7-A371-1971DB326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1483" y="2874035"/>
                <a:ext cx="1344227" cy="307777"/>
              </a:xfrm>
              <a:prstGeom prst="rect">
                <a:avLst/>
              </a:prstGeom>
              <a:blipFill>
                <a:blip r:embed="rId17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D36AE30D-958F-4FD2-BB02-B6C4DEBA2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6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 pair of simultaneous equations which include a quadratic will cross at 1 coordinate, 2 coordinates, or not at all…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CEF7018-A897-482F-A1E3-387C1C54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5D668FA-071B-4007-8D58-CDB77D81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Draw the graphs of the following equations and use it to write down their 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blipFill>
                <a:blip r:embed="rId2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1224" y="2307455"/>
                <a:ext cx="180448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224" y="2307455"/>
                <a:ext cx="1804486" cy="338554"/>
              </a:xfrm>
              <a:prstGeom prst="rect">
                <a:avLst/>
              </a:prstGeom>
              <a:blipFill>
                <a:blip r:embed="rId3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95AB756-6B71-4825-91E3-795588CDB440}"/>
              </a:ext>
            </a:extLst>
          </p:cNvPr>
          <p:cNvGrpSpPr/>
          <p:nvPr/>
        </p:nvGrpSpPr>
        <p:grpSpPr>
          <a:xfrm>
            <a:off x="5087882" y="2866799"/>
            <a:ext cx="3098308" cy="2971778"/>
            <a:chOff x="3320248" y="2547891"/>
            <a:chExt cx="763480" cy="76348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A024C54-6E58-4644-8789-D76609FB12C4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EA5E49E-6B36-45C4-BAA9-2C1CE7D85D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blipFill>
                <a:blip r:embed="rId5"/>
                <a:stretch>
                  <a:fillRect r="-2273"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1209" y="3723976"/>
                <a:ext cx="143651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1209" y="3723976"/>
                <a:ext cx="1436517" cy="338554"/>
              </a:xfrm>
              <a:prstGeom prst="rect">
                <a:avLst/>
              </a:prstGeom>
              <a:blipFill>
                <a:blip r:embed="rId6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8549" y="5097709"/>
                <a:ext cx="178183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8549" y="5097709"/>
                <a:ext cx="1781835" cy="338554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5">
            <a:extLst>
              <a:ext uri="{FF2B5EF4-FFF2-40B4-BE49-F238E27FC236}">
                <a16:creationId xmlns:a16="http://schemas.microsoft.com/office/drawing/2014/main" id="{B413F1C8-A184-4DB3-845A-7D995D2DD5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785" y="4094611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006" y="4355415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006" y="4355415"/>
                <a:ext cx="995060" cy="518283"/>
              </a:xfrm>
              <a:prstGeom prst="rect">
                <a:avLst/>
              </a:prstGeom>
              <a:blipFill>
                <a:blip r:embed="rId8"/>
                <a:stretch>
                  <a:fillRect t="-1176" r="-1829" b="-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45">
            <a:extLst>
              <a:ext uri="{FF2B5EF4-FFF2-40B4-BE49-F238E27FC236}">
                <a16:creationId xmlns:a16="http://schemas.microsoft.com/office/drawing/2014/main" id="{0CBEAAC6-3C5E-4971-896B-49E985CF1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845" y="4094611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1673" y="4355415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1673" y="4355415"/>
                <a:ext cx="995060" cy="518283"/>
              </a:xfrm>
              <a:prstGeom prst="rect">
                <a:avLst/>
              </a:prstGeom>
              <a:blipFill>
                <a:blip r:embed="rId9"/>
                <a:stretch>
                  <a:fillRect t="-1176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67A3D9-93FB-4B1C-A467-6F17F4D12F90}"/>
              </a:ext>
            </a:extLst>
          </p:cNvPr>
          <p:cNvSpPr txBox="1"/>
          <p:nvPr/>
        </p:nvSpPr>
        <p:spPr>
          <a:xfrm>
            <a:off x="4651899" y="5977644"/>
            <a:ext cx="4197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points of intersection are (-1,5) and (2,-1). These can also be found by using the substitution method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09570EA8-C806-4B71-8F8D-223AA0A9D2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5738" y="4078449"/>
                <a:ext cx="21829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09570EA8-C806-4B71-8F8D-223AA0A9D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5738" y="4078449"/>
                <a:ext cx="218290" cy="302840"/>
              </a:xfrm>
              <a:prstGeom prst="rect">
                <a:avLst/>
              </a:prstGeom>
              <a:blipFill>
                <a:blip r:embed="rId10"/>
                <a:stretch>
                  <a:fillRect l="-38889" r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51">
                <a:extLst>
                  <a:ext uri="{FF2B5EF4-FFF2-40B4-BE49-F238E27FC236}">
                    <a16:creationId xmlns:a16="http://schemas.microsoft.com/office/drawing/2014/main" id="{DE262DCF-6F24-47BE-BEAF-05333A3392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10135" y="3706075"/>
                <a:ext cx="278801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 Box 51">
                <a:extLst>
                  <a:ext uri="{FF2B5EF4-FFF2-40B4-BE49-F238E27FC236}">
                    <a16:creationId xmlns:a16="http://schemas.microsoft.com/office/drawing/2014/main" id="{DE262DCF-6F24-47BE-BEAF-05333A339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0135" y="3706075"/>
                <a:ext cx="278801" cy="30284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45">
            <a:extLst>
              <a:ext uri="{FF2B5EF4-FFF2-40B4-BE49-F238E27FC236}">
                <a16:creationId xmlns:a16="http://schemas.microsoft.com/office/drawing/2014/main" id="{666B881D-D80D-4C8D-972B-EA960707B6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4469" y="2817439"/>
            <a:ext cx="1396551" cy="30211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6">
                <a:extLst>
                  <a:ext uri="{FF2B5EF4-FFF2-40B4-BE49-F238E27FC236}">
                    <a16:creationId xmlns:a16="http://schemas.microsoft.com/office/drawing/2014/main" id="{FE196991-3FD6-4B72-89B1-D41998DBB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7530" y="5669866"/>
                <a:ext cx="143651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 Box 6">
                <a:extLst>
                  <a:ext uri="{FF2B5EF4-FFF2-40B4-BE49-F238E27FC236}">
                    <a16:creationId xmlns:a16="http://schemas.microsoft.com/office/drawing/2014/main" id="{FE196991-3FD6-4B72-89B1-D41998DBB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7530" y="5669866"/>
                <a:ext cx="1436517" cy="307777"/>
              </a:xfrm>
              <a:prstGeom prst="rect">
                <a:avLst/>
              </a:prstGeom>
              <a:blipFill>
                <a:blip r:embed="rId12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6A28D58C-2C18-49BB-A860-8D8AF1121E9F}"/>
              </a:ext>
            </a:extLst>
          </p:cNvPr>
          <p:cNvSpPr/>
          <p:nvPr/>
        </p:nvSpPr>
        <p:spPr>
          <a:xfrm>
            <a:off x="253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E3B54FC2-614F-488A-A31E-256515A7A7E5}"/>
              </a:ext>
            </a:extLst>
          </p:cNvPr>
          <p:cNvSpPr/>
          <p:nvPr/>
        </p:nvSpPr>
        <p:spPr>
          <a:xfrm>
            <a:off x="253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D8BD7EF0-9ACA-4FCB-8891-9D3750E2ED6A}"/>
              </a:ext>
            </a:extLst>
          </p:cNvPr>
          <p:cNvSpPr/>
          <p:nvPr/>
        </p:nvSpPr>
        <p:spPr>
          <a:xfrm>
            <a:off x="5587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68B10205-6969-4B86-8C72-41F56A24506A}"/>
              </a:ext>
            </a:extLst>
          </p:cNvPr>
          <p:cNvSpPr/>
          <p:nvPr/>
        </p:nvSpPr>
        <p:spPr>
          <a:xfrm>
            <a:off x="5587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00A41959-F363-4AB6-BEFC-B5BD281EDEAA}"/>
              </a:ext>
            </a:extLst>
          </p:cNvPr>
          <p:cNvSpPr/>
          <p:nvPr/>
        </p:nvSpPr>
        <p:spPr>
          <a:xfrm>
            <a:off x="10921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24262D36-F99F-4A70-A649-A8B3A4BECBB8}"/>
              </a:ext>
            </a:extLst>
          </p:cNvPr>
          <p:cNvSpPr/>
          <p:nvPr/>
        </p:nvSpPr>
        <p:spPr>
          <a:xfrm>
            <a:off x="10921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5CF64252-8BE2-4D13-A321-D0EDC6636D4E}"/>
              </a:ext>
            </a:extLst>
          </p:cNvPr>
          <p:cNvSpPr/>
          <p:nvPr/>
        </p:nvSpPr>
        <p:spPr>
          <a:xfrm>
            <a:off x="16255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3BCB11EB-7C81-458C-8409-4279400F22A5}"/>
              </a:ext>
            </a:extLst>
          </p:cNvPr>
          <p:cNvSpPr/>
          <p:nvPr/>
        </p:nvSpPr>
        <p:spPr>
          <a:xfrm>
            <a:off x="16255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6987D886-3747-49D2-97DF-92EA24F1CB2A}"/>
              </a:ext>
            </a:extLst>
          </p:cNvPr>
          <p:cNvSpPr/>
          <p:nvPr/>
        </p:nvSpPr>
        <p:spPr>
          <a:xfrm>
            <a:off x="21589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1EF7C7B7-311A-460D-80E5-06506238ECF2}"/>
              </a:ext>
            </a:extLst>
          </p:cNvPr>
          <p:cNvSpPr/>
          <p:nvPr/>
        </p:nvSpPr>
        <p:spPr>
          <a:xfrm>
            <a:off x="21589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E49E4E2D-739C-47F8-84B2-84E494950A5B}"/>
              </a:ext>
            </a:extLst>
          </p:cNvPr>
          <p:cNvSpPr/>
          <p:nvPr/>
        </p:nvSpPr>
        <p:spPr>
          <a:xfrm>
            <a:off x="26923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FA926058-DD12-4E95-B292-EBE30D1B1CFD}"/>
              </a:ext>
            </a:extLst>
          </p:cNvPr>
          <p:cNvSpPr/>
          <p:nvPr/>
        </p:nvSpPr>
        <p:spPr>
          <a:xfrm>
            <a:off x="26923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3CD4AAD4-9C4B-4DC5-BCD1-7BA2A2944E15}"/>
              </a:ext>
            </a:extLst>
          </p:cNvPr>
          <p:cNvSpPr/>
          <p:nvPr/>
        </p:nvSpPr>
        <p:spPr>
          <a:xfrm>
            <a:off x="32257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075E8A96-B7B3-46B3-A236-99348688D427}"/>
              </a:ext>
            </a:extLst>
          </p:cNvPr>
          <p:cNvSpPr/>
          <p:nvPr/>
        </p:nvSpPr>
        <p:spPr>
          <a:xfrm>
            <a:off x="32257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D404F392-60D4-401F-9EE1-D36CF0737CC1}"/>
              </a:ext>
            </a:extLst>
          </p:cNvPr>
          <p:cNvSpPr/>
          <p:nvPr/>
        </p:nvSpPr>
        <p:spPr>
          <a:xfrm>
            <a:off x="37591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199D5FE0-73A2-4068-9C70-A43EA466A37A}"/>
              </a:ext>
            </a:extLst>
          </p:cNvPr>
          <p:cNvSpPr/>
          <p:nvPr/>
        </p:nvSpPr>
        <p:spPr>
          <a:xfrm>
            <a:off x="37591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5A00E5DF-FC52-4410-8487-09CFD49DDE99}"/>
                  </a:ext>
                </a:extLst>
              </p:cNvPr>
              <p:cNvSpPr txBox="1"/>
              <p:nvPr/>
            </p:nvSpPr>
            <p:spPr>
              <a:xfrm>
                <a:off x="112484" y="5470174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5A00E5DF-FC52-4410-8487-09CFD49DD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4" y="5470174"/>
                <a:ext cx="3679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40096ED3-E663-4522-BAF4-D555E42E20CC}"/>
                  </a:ext>
                </a:extLst>
              </p:cNvPr>
              <p:cNvSpPr txBox="1"/>
              <p:nvPr/>
            </p:nvSpPr>
            <p:spPr>
              <a:xfrm>
                <a:off x="101599" y="5764087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40096ED3-E663-4522-BAF4-D555E42E2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9" y="5764087"/>
                <a:ext cx="375423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BF00B779-E1A0-40DD-8099-9A33D40BF2CE}"/>
                  </a:ext>
                </a:extLst>
              </p:cNvPr>
              <p:cNvSpPr txBox="1"/>
              <p:nvPr/>
            </p:nvSpPr>
            <p:spPr>
              <a:xfrm>
                <a:off x="5587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BF00B779-E1A0-40DD-8099-9A33D40BF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" y="5491944"/>
                <a:ext cx="548548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5B5D35E9-DED4-4FCE-A85F-E6E05ED386DD}"/>
                  </a:ext>
                </a:extLst>
              </p:cNvPr>
              <p:cNvSpPr txBox="1"/>
              <p:nvPr/>
            </p:nvSpPr>
            <p:spPr>
              <a:xfrm>
                <a:off x="10921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5B5D35E9-DED4-4FCE-A85F-E6E05ED38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99" y="5491944"/>
                <a:ext cx="54854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093C9964-874A-4F77-B3CE-F9729E0323EF}"/>
                  </a:ext>
                </a:extLst>
              </p:cNvPr>
              <p:cNvSpPr txBox="1"/>
              <p:nvPr/>
            </p:nvSpPr>
            <p:spPr>
              <a:xfrm>
                <a:off x="16255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093C9964-874A-4F77-B3CE-F9729E032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599" y="5491944"/>
                <a:ext cx="54854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AAE6F4EF-6BA9-44F1-BF7E-83E15A1BC88A}"/>
                  </a:ext>
                </a:extLst>
              </p:cNvPr>
              <p:cNvSpPr txBox="1"/>
              <p:nvPr/>
            </p:nvSpPr>
            <p:spPr>
              <a:xfrm>
                <a:off x="22351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AAE6F4EF-6BA9-44F1-BF7E-83E15A1BC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5491944"/>
                <a:ext cx="37542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334B45E0-F41C-4D1A-BBE3-048A7A363A97}"/>
                  </a:ext>
                </a:extLst>
              </p:cNvPr>
              <p:cNvSpPr txBox="1"/>
              <p:nvPr/>
            </p:nvSpPr>
            <p:spPr>
              <a:xfrm>
                <a:off x="27685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334B45E0-F41C-4D1A-BBE3-048A7A36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599" y="5491944"/>
                <a:ext cx="375424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5EE60678-CACB-42E5-9EE6-87D619627A49}"/>
                  </a:ext>
                </a:extLst>
              </p:cNvPr>
              <p:cNvSpPr txBox="1"/>
              <p:nvPr/>
            </p:nvSpPr>
            <p:spPr>
              <a:xfrm>
                <a:off x="33019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5EE60678-CACB-42E5-9EE6-87D619627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999" y="5491944"/>
                <a:ext cx="37542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17854C13-7E81-48F4-89DA-B03B1E457BCD}"/>
                  </a:ext>
                </a:extLst>
              </p:cNvPr>
              <p:cNvSpPr txBox="1"/>
              <p:nvPr/>
            </p:nvSpPr>
            <p:spPr>
              <a:xfrm>
                <a:off x="38353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17854C13-7E81-48F4-89DA-B03B1E457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99" y="5491944"/>
                <a:ext cx="375424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83E1C874-2C08-4DFA-A32F-D7A245D7002E}"/>
                  </a:ext>
                </a:extLst>
              </p:cNvPr>
              <p:cNvSpPr txBox="1"/>
              <p:nvPr/>
            </p:nvSpPr>
            <p:spPr>
              <a:xfrm>
                <a:off x="22351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83E1C874-2C08-4DFA-A32F-D7A245D70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5807630"/>
                <a:ext cx="375424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2DB10945-2AA4-4623-AC96-B41268453F77}"/>
                  </a:ext>
                </a:extLst>
              </p:cNvPr>
              <p:cNvSpPr txBox="1"/>
              <p:nvPr/>
            </p:nvSpPr>
            <p:spPr>
              <a:xfrm>
                <a:off x="2692399" y="580763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2DB10945-2AA4-4623-AC96-B41268453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399" y="5807630"/>
                <a:ext cx="54854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23BE4A8A-B734-415C-84C2-824489BC5ED1}"/>
                  </a:ext>
                </a:extLst>
              </p:cNvPr>
              <p:cNvSpPr txBox="1"/>
              <p:nvPr/>
            </p:nvSpPr>
            <p:spPr>
              <a:xfrm>
                <a:off x="3212132" y="580763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23BE4A8A-B734-415C-84C2-824489BC5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132" y="5807630"/>
                <a:ext cx="548548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62601C5F-A7C0-4FBD-BBD4-9839E83C38AA}"/>
                  </a:ext>
                </a:extLst>
              </p:cNvPr>
              <p:cNvSpPr txBox="1"/>
              <p:nvPr/>
            </p:nvSpPr>
            <p:spPr>
              <a:xfrm>
                <a:off x="38353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62601C5F-A7C0-4FBD-BBD4-9839E83C3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99" y="580763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4DDC9538-A7B5-4B2F-B750-3388B766336E}"/>
                  </a:ext>
                </a:extLst>
              </p:cNvPr>
              <p:cNvSpPr txBox="1"/>
              <p:nvPr/>
            </p:nvSpPr>
            <p:spPr>
              <a:xfrm>
                <a:off x="17017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4DDC9538-A7B5-4B2F-B750-3388B7663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799" y="580763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9A9F5EC7-749E-4ADC-8A31-D2AA9A98B633}"/>
                  </a:ext>
                </a:extLst>
              </p:cNvPr>
              <p:cNvSpPr txBox="1"/>
              <p:nvPr/>
            </p:nvSpPr>
            <p:spPr>
              <a:xfrm>
                <a:off x="1078263" y="5807630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9A9F5EC7-749E-4ADC-8A31-D2AA9A98B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263" y="5807630"/>
                <a:ext cx="513282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5589B2FB-55ED-4034-BCFB-A6069CD43EDB}"/>
                  </a:ext>
                </a:extLst>
              </p:cNvPr>
              <p:cNvSpPr txBox="1"/>
              <p:nvPr/>
            </p:nvSpPr>
            <p:spPr>
              <a:xfrm>
                <a:off x="558799" y="5807630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5589B2FB-55ED-4034-BCFB-A6069CD43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" y="5807630"/>
                <a:ext cx="513282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08132B08-B0E6-4B0A-BDF6-ECE79BDD0FF5}"/>
              </a:ext>
            </a:extLst>
          </p:cNvPr>
          <p:cNvSpPr/>
          <p:nvPr/>
        </p:nvSpPr>
        <p:spPr>
          <a:xfrm>
            <a:off x="6223247" y="2785076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6">
                <a:extLst>
                  <a:ext uri="{FF2B5EF4-FFF2-40B4-BE49-F238E27FC236}">
                    <a16:creationId xmlns:a16="http://schemas.microsoft.com/office/drawing/2014/main" id="{BD69E0AD-0DD8-4CD9-9625-A5C750CCA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1492" y="2641102"/>
                <a:ext cx="1781835" cy="312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altLang="en-US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 Box 6">
                <a:extLst>
                  <a:ext uri="{FF2B5EF4-FFF2-40B4-BE49-F238E27FC236}">
                    <a16:creationId xmlns:a16="http://schemas.microsoft.com/office/drawing/2014/main" id="{BD69E0AD-0DD8-4CD9-9625-A5C750CCA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1492" y="2641102"/>
                <a:ext cx="1781835" cy="312586"/>
              </a:xfrm>
              <a:prstGeom prst="rect">
                <a:avLst/>
              </a:prstGeom>
              <a:blipFill>
                <a:blip r:embed="rId29"/>
                <a:stretch>
                  <a:fillRect b="-19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1A738461-488D-4370-9603-B6D5FB378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3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31" grpId="0"/>
      <p:bldP spid="33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2 pairs of solutions…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1078" y="3350099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24582" y="3595455"/>
            <a:ext cx="1725370" cy="9942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8498F208-202C-455C-893C-94F0C675E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83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1 pair of solutions…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0182" y="4058416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4582" y="3341224"/>
            <a:ext cx="1590768" cy="88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CBEAE3DE-E9F0-4F69-9802-59D28636C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38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no solutions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58" y="3880862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8332" y="3045083"/>
            <a:ext cx="1756299" cy="38026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D3D0AC56-A15B-40EB-93AA-B34D39FB5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3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Simultaneous equations can be represented graphically. The point(s) of intersection show the solutions of the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may therefore need to use the discriminant in these types of question as well…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meets the curve with equation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positive constant: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coordinates of the point of intersection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630" t="-1199" r="-2992" b="-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9CCEED4-13F7-49EE-9E44-63BDF4B176C0}"/>
                  </a:ext>
                </a:extLst>
              </p:cNvPr>
              <p:cNvSpPr txBox="1"/>
              <p:nvPr/>
            </p:nvSpPr>
            <p:spPr>
              <a:xfrm>
                <a:off x="4556745" y="1158074"/>
                <a:ext cx="12059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9CCEED4-13F7-49EE-9E44-63BDF4B17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745" y="1158074"/>
                <a:ext cx="1205907" cy="338554"/>
              </a:xfrm>
              <a:prstGeom prst="rect">
                <a:avLst/>
              </a:prstGeom>
              <a:blipFill>
                <a:blip r:embed="rId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4089F71-1339-459E-A3DE-E2F844C1CEC2}"/>
                  </a:ext>
                </a:extLst>
              </p:cNvPr>
              <p:cNvSpPr txBox="1"/>
              <p:nvPr/>
            </p:nvSpPr>
            <p:spPr>
              <a:xfrm>
                <a:off x="6149564" y="1158074"/>
                <a:ext cx="2319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4089F71-1339-459E-A3DE-E2F844C1C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564" y="1158074"/>
                <a:ext cx="2319930" cy="338554"/>
              </a:xfrm>
              <a:prstGeom prst="rect">
                <a:avLst/>
              </a:prstGeom>
              <a:blipFill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6899F0-F39E-4E88-819C-5B6377B275C5}"/>
                  </a:ext>
                </a:extLst>
              </p:cNvPr>
              <p:cNvSpPr txBox="1"/>
              <p:nvPr/>
            </p:nvSpPr>
            <p:spPr>
              <a:xfrm>
                <a:off x="4758431" y="1851272"/>
                <a:ext cx="2319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6899F0-F39E-4E88-819C-5B6377B27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1851272"/>
                <a:ext cx="2319930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27E49B1-0C3E-4F7D-9026-96EB2826ED41}"/>
                  </a:ext>
                </a:extLst>
              </p:cNvPr>
              <p:cNvSpPr txBox="1"/>
              <p:nvPr/>
            </p:nvSpPr>
            <p:spPr>
              <a:xfrm>
                <a:off x="4119538" y="2294045"/>
                <a:ext cx="2958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27E49B1-0C3E-4F7D-9026-96EB2826E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538" y="2294045"/>
                <a:ext cx="2958823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23003A-9156-4C18-B374-45D711D07E0C}"/>
                  </a:ext>
                </a:extLst>
              </p:cNvPr>
              <p:cNvSpPr txBox="1"/>
              <p:nvPr/>
            </p:nvSpPr>
            <p:spPr>
              <a:xfrm>
                <a:off x="4403270" y="2736818"/>
                <a:ext cx="2675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23003A-9156-4C18-B374-45D711D07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270" y="2736818"/>
                <a:ext cx="267509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EB1919E-EADF-4763-ABC2-4A74B41AE9FB}"/>
                  </a:ext>
                </a:extLst>
              </p:cNvPr>
              <p:cNvSpPr txBox="1"/>
              <p:nvPr/>
            </p:nvSpPr>
            <p:spPr>
              <a:xfrm>
                <a:off x="5291333" y="3179591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EB1919E-EADF-4763-ABC2-4A74B41AE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333" y="3179591"/>
                <a:ext cx="178702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795E7-5489-4958-9753-8BF9755AD694}"/>
                  </a:ext>
                </a:extLst>
              </p:cNvPr>
              <p:cNvSpPr txBox="1"/>
              <p:nvPr/>
            </p:nvSpPr>
            <p:spPr>
              <a:xfrm>
                <a:off x="5679517" y="4172132"/>
                <a:ext cx="13988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𝑎𝑐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795E7-5489-4958-9753-8BF9755AD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17" y="4172132"/>
                <a:ext cx="139884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764752C-AD4C-4F93-80B2-A82AE25D1CA5}"/>
                  </a:ext>
                </a:extLst>
              </p:cNvPr>
              <p:cNvSpPr txBox="1"/>
              <p:nvPr/>
            </p:nvSpPr>
            <p:spPr>
              <a:xfrm>
                <a:off x="5245368" y="4573107"/>
                <a:ext cx="18389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(4)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764752C-AD4C-4F93-80B2-A82AE25D1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68" y="4573107"/>
                <a:ext cx="1838901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1B46694-C7D4-44D6-9D37-BA3011D64276}"/>
                  </a:ext>
                </a:extLst>
              </p:cNvPr>
              <p:cNvSpPr txBox="1"/>
              <p:nvPr/>
            </p:nvSpPr>
            <p:spPr>
              <a:xfrm>
                <a:off x="5669770" y="4974082"/>
                <a:ext cx="14183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16−4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1B46694-C7D4-44D6-9D37-BA3011D64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770" y="4974082"/>
                <a:ext cx="141833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AAD51B4-E96E-47B5-9E9F-BAAED209B02F}"/>
                  </a:ext>
                </a:extLst>
              </p:cNvPr>
              <p:cNvSpPr txBox="1"/>
              <p:nvPr/>
            </p:nvSpPr>
            <p:spPr>
              <a:xfrm>
                <a:off x="6232125" y="5361646"/>
                <a:ext cx="10926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16=4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AAD51B4-E96E-47B5-9E9F-BAAED209B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25" y="5361646"/>
                <a:ext cx="109266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0AFEDC2-721F-4080-B56E-C744C4B0C8DC}"/>
                  </a:ext>
                </a:extLst>
              </p:cNvPr>
              <p:cNvSpPr txBox="1"/>
              <p:nvPr/>
            </p:nvSpPr>
            <p:spPr>
              <a:xfrm>
                <a:off x="6344917" y="5762621"/>
                <a:ext cx="8670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0AFEDC2-721F-4080-B56E-C744C4B0C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917" y="5762621"/>
                <a:ext cx="86707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A6C04057-57AA-47C4-8D66-335B0B9236A4}"/>
                  </a:ext>
                </a:extLst>
              </p:cNvPr>
              <p:cNvSpPr txBox="1"/>
              <p:nvPr/>
            </p:nvSpPr>
            <p:spPr>
              <a:xfrm>
                <a:off x="6232125" y="6159803"/>
                <a:ext cx="8670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±2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A6C04057-57AA-47C4-8D66-335B0B923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25" y="6159803"/>
                <a:ext cx="867075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DB6DC0-FA8B-4F13-801E-8C32DA7E7502}"/>
              </a:ext>
            </a:extLst>
          </p:cNvPr>
          <p:cNvSpPr txBox="1"/>
          <p:nvPr/>
        </p:nvSpPr>
        <p:spPr>
          <a:xfrm>
            <a:off x="4119538" y="1512284"/>
            <a:ext cx="485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y in the second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7CD1FB-3AD3-4B0B-A6BE-90B65F029F13}"/>
              </a:ext>
            </a:extLst>
          </p:cNvPr>
          <p:cNvSpPr/>
          <p:nvPr/>
        </p:nvSpPr>
        <p:spPr>
          <a:xfrm>
            <a:off x="4655398" y="1156315"/>
            <a:ext cx="1024119" cy="35596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ABC5100-B685-4E77-9C1E-00566C46688E}"/>
              </a:ext>
            </a:extLst>
          </p:cNvPr>
          <p:cNvSpPr/>
          <p:nvPr/>
        </p:nvSpPr>
        <p:spPr>
          <a:xfrm>
            <a:off x="4974176" y="2347620"/>
            <a:ext cx="705341" cy="2849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B8297A7-4204-4547-B93C-B658A9630B77}"/>
              </a:ext>
            </a:extLst>
          </p:cNvPr>
          <p:cNvSpPr/>
          <p:nvPr/>
        </p:nvSpPr>
        <p:spPr>
          <a:xfrm>
            <a:off x="5532601" y="1895934"/>
            <a:ext cx="230051" cy="2849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93E5DDB9-2154-463D-B2DF-BF4CAA6E795F}"/>
              </a:ext>
            </a:extLst>
          </p:cNvPr>
          <p:cNvSpPr>
            <a:spLocks/>
          </p:cNvSpPr>
          <p:nvPr/>
        </p:nvSpPr>
        <p:spPr bwMode="auto">
          <a:xfrm>
            <a:off x="6984900" y="2020549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Rectangle 37">
            <a:extLst>
              <a:ext uri="{FF2B5EF4-FFF2-40B4-BE49-F238E27FC236}">
                <a16:creationId xmlns:a16="http://schemas.microsoft.com/office/drawing/2014/main" id="{2511A8D9-7B16-42D3-9CDA-E92284161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54" y="2065252"/>
            <a:ext cx="11977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Replace y</a:t>
            </a:r>
          </a:p>
        </p:txBody>
      </p:sp>
      <p:sp>
        <p:nvSpPr>
          <p:cNvPr id="33" name="Arc 30">
            <a:extLst>
              <a:ext uri="{FF2B5EF4-FFF2-40B4-BE49-F238E27FC236}">
                <a16:creationId xmlns:a16="http://schemas.microsoft.com/office/drawing/2014/main" id="{1CD99438-0346-4AA6-905A-1C1B867FC5E6}"/>
              </a:ext>
            </a:extLst>
          </p:cNvPr>
          <p:cNvSpPr>
            <a:spLocks/>
          </p:cNvSpPr>
          <p:nvPr/>
        </p:nvSpPr>
        <p:spPr bwMode="auto">
          <a:xfrm>
            <a:off x="6984900" y="2474927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30">
            <a:extLst>
              <a:ext uri="{FF2B5EF4-FFF2-40B4-BE49-F238E27FC236}">
                <a16:creationId xmlns:a16="http://schemas.microsoft.com/office/drawing/2014/main" id="{D5FA6276-217E-4658-AEAD-9B3689C77C68}"/>
              </a:ext>
            </a:extLst>
          </p:cNvPr>
          <p:cNvSpPr>
            <a:spLocks/>
          </p:cNvSpPr>
          <p:nvPr/>
        </p:nvSpPr>
        <p:spPr bwMode="auto">
          <a:xfrm>
            <a:off x="6999444" y="2926486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Rectangle 37">
            <a:extLst>
              <a:ext uri="{FF2B5EF4-FFF2-40B4-BE49-F238E27FC236}">
                <a16:creationId xmlns:a16="http://schemas.microsoft.com/office/drawing/2014/main" id="{5191411F-0C9A-4630-B5E6-CAB57E918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400" y="2522571"/>
            <a:ext cx="16157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Expand bracket</a:t>
            </a:r>
          </a:p>
        </p:txBody>
      </p:sp>
      <p:sp>
        <p:nvSpPr>
          <p:cNvPr id="36" name="Rectangle 37">
            <a:extLst>
              <a:ext uri="{FF2B5EF4-FFF2-40B4-BE49-F238E27FC236}">
                <a16:creationId xmlns:a16="http://schemas.microsoft.com/office/drawing/2014/main" id="{1E19ADF7-0F1C-429F-9CEC-7DC1C6812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361" y="3014338"/>
            <a:ext cx="9418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836F75B2-040D-4D1D-863A-834BAA3F7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362" y="3667707"/>
            <a:ext cx="48267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We know the equations cross in exactly one point</a:t>
            </a:r>
          </a:p>
        </p:txBody>
      </p:sp>
      <p:sp>
        <p:nvSpPr>
          <p:cNvPr id="38" name="Arc 30">
            <a:extLst>
              <a:ext uri="{FF2B5EF4-FFF2-40B4-BE49-F238E27FC236}">
                <a16:creationId xmlns:a16="http://schemas.microsoft.com/office/drawing/2014/main" id="{7B07C71E-938B-40D6-980A-3DE05A8DF63D}"/>
              </a:ext>
            </a:extLst>
          </p:cNvPr>
          <p:cNvSpPr>
            <a:spLocks/>
          </p:cNvSpPr>
          <p:nvPr/>
        </p:nvSpPr>
        <p:spPr bwMode="auto">
          <a:xfrm>
            <a:off x="7011656" y="431264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033F1805-84E6-4739-A21D-4FFE61120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1688" y="4387359"/>
                <a:ext cx="179840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Replace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033F1805-84E6-4739-A21D-4FFE61120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1688" y="4387359"/>
                <a:ext cx="1798408" cy="307777"/>
              </a:xfrm>
              <a:prstGeom prst="rect">
                <a:avLst/>
              </a:prstGeom>
              <a:blipFill>
                <a:blip r:embed="rId15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7">
            <a:extLst>
              <a:ext uri="{FF2B5EF4-FFF2-40B4-BE49-F238E27FC236}">
                <a16:creationId xmlns:a16="http://schemas.microsoft.com/office/drawing/2014/main" id="{CBCE2AEA-BC61-4EB7-B4EC-B50D5982E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07" y="4786071"/>
            <a:ext cx="8957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41" name="Arc 30">
            <a:extLst>
              <a:ext uri="{FF2B5EF4-FFF2-40B4-BE49-F238E27FC236}">
                <a16:creationId xmlns:a16="http://schemas.microsoft.com/office/drawing/2014/main" id="{37FAB40F-4925-48F8-9781-5B95B613633E}"/>
              </a:ext>
            </a:extLst>
          </p:cNvPr>
          <p:cNvSpPr>
            <a:spLocks/>
          </p:cNvSpPr>
          <p:nvPr/>
        </p:nvSpPr>
        <p:spPr bwMode="auto">
          <a:xfrm>
            <a:off x="7042050" y="4746802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30">
            <a:extLst>
              <a:ext uri="{FF2B5EF4-FFF2-40B4-BE49-F238E27FC236}">
                <a16:creationId xmlns:a16="http://schemas.microsoft.com/office/drawing/2014/main" id="{BA6BEA8F-6188-4F21-AF06-2BD2C084DB87}"/>
              </a:ext>
            </a:extLst>
          </p:cNvPr>
          <p:cNvSpPr>
            <a:spLocks/>
          </p:cNvSpPr>
          <p:nvPr/>
        </p:nvSpPr>
        <p:spPr bwMode="auto">
          <a:xfrm>
            <a:off x="7240879" y="5169761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30">
            <a:extLst>
              <a:ext uri="{FF2B5EF4-FFF2-40B4-BE49-F238E27FC236}">
                <a16:creationId xmlns:a16="http://schemas.microsoft.com/office/drawing/2014/main" id="{F130E689-8991-4BA6-B99F-7B651A386602}"/>
              </a:ext>
            </a:extLst>
          </p:cNvPr>
          <p:cNvSpPr>
            <a:spLocks/>
          </p:cNvSpPr>
          <p:nvPr/>
        </p:nvSpPr>
        <p:spPr bwMode="auto">
          <a:xfrm>
            <a:off x="7198926" y="5565614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30">
            <a:extLst>
              <a:ext uri="{FF2B5EF4-FFF2-40B4-BE49-F238E27FC236}">
                <a16:creationId xmlns:a16="http://schemas.microsoft.com/office/drawing/2014/main" id="{05B4E928-10F3-4AD6-88A0-9197840AFD2B}"/>
              </a:ext>
            </a:extLst>
          </p:cNvPr>
          <p:cNvSpPr>
            <a:spLocks/>
          </p:cNvSpPr>
          <p:nvPr/>
        </p:nvSpPr>
        <p:spPr bwMode="auto">
          <a:xfrm>
            <a:off x="7134269" y="5948774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FAB067D0-6967-4E59-8C96-442A164F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688" y="5207757"/>
            <a:ext cx="10972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Rearrange</a:t>
            </a: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EF81A141-32E3-4C7F-B9E8-0B916E68D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210" y="5596391"/>
            <a:ext cx="11126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4</a:t>
            </a:r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4F1DD3CE-C735-4A90-8CDA-A34317059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25" y="6003847"/>
            <a:ext cx="11802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Square root</a:t>
            </a: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FEA5BF6C-CE99-41C5-BA5A-D6EC76CAF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237" y="5700200"/>
            <a:ext cx="194427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As k is a positive constant, it must therefore be 2</a:t>
            </a: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FD779D62-4224-46EA-9363-39C0E07E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47" y="5346257"/>
            <a:ext cx="258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50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893F848-A6B5-4A5C-B3E2-8B8118E2C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07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7" grpId="0" animBg="1"/>
      <p:bldP spid="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Simultaneous equations can be represented graphically. The point(s) of intersection show the solutions of the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may therefore need to use the discriminant in these types of question as well…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meets the curve with equation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positive constant: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coordinates of the point of intersection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630" t="-1199" r="-2992" b="-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FD779D62-4224-46EA-9363-39C0E07E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47" y="5346257"/>
            <a:ext cx="258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F97CA4B-B805-4F0B-99CF-D08BD0A9DD40}"/>
                  </a:ext>
                </a:extLst>
              </p:cNvPr>
              <p:cNvSpPr txBox="1"/>
              <p:nvPr/>
            </p:nvSpPr>
            <p:spPr>
              <a:xfrm>
                <a:off x="4421321" y="1501712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F97CA4B-B805-4F0B-99CF-D08BD0A9D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21" y="1501712"/>
                <a:ext cx="178702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309B8A-4553-4B68-B6D2-7FF16443FF58}"/>
                  </a:ext>
                </a:extLst>
              </p:cNvPr>
              <p:cNvSpPr txBox="1"/>
              <p:nvPr/>
            </p:nvSpPr>
            <p:spPr>
              <a:xfrm>
                <a:off x="4421321" y="1963026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309B8A-4553-4B68-B6D2-7FF16443F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21" y="1963026"/>
                <a:ext cx="178702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604DBD1-B5AF-4552-8A9F-D85390CABE69}"/>
                  </a:ext>
                </a:extLst>
              </p:cNvPr>
              <p:cNvSpPr txBox="1"/>
              <p:nvPr/>
            </p:nvSpPr>
            <p:spPr>
              <a:xfrm>
                <a:off x="4547189" y="2424340"/>
                <a:ext cx="1661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604DBD1-B5AF-4552-8A9F-D85390CAB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189" y="2424340"/>
                <a:ext cx="166116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4B65F2D-1801-421D-BE3A-E34E3540FB88}"/>
                  </a:ext>
                </a:extLst>
              </p:cNvPr>
              <p:cNvSpPr txBox="1"/>
              <p:nvPr/>
            </p:nvSpPr>
            <p:spPr>
              <a:xfrm>
                <a:off x="4307444" y="2885654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4B65F2D-1801-421D-BE3A-E34E3540F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444" y="2885654"/>
                <a:ext cx="1900905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F9E9E7D-AC35-42EC-BDDC-8739DCE7C97A}"/>
                  </a:ext>
                </a:extLst>
              </p:cNvPr>
              <p:cNvSpPr txBox="1"/>
              <p:nvPr/>
            </p:nvSpPr>
            <p:spPr>
              <a:xfrm>
                <a:off x="5448016" y="3346968"/>
                <a:ext cx="9439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F9E9E7D-AC35-42EC-BDDC-8739DCE7C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016" y="3346968"/>
                <a:ext cx="94390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30">
            <a:extLst>
              <a:ext uri="{FF2B5EF4-FFF2-40B4-BE49-F238E27FC236}">
                <a16:creationId xmlns:a16="http://schemas.microsoft.com/office/drawing/2014/main" id="{64C85329-B24A-4B85-9A24-D19C209C195C}"/>
              </a:ext>
            </a:extLst>
          </p:cNvPr>
          <p:cNvSpPr>
            <a:spLocks/>
          </p:cNvSpPr>
          <p:nvPr/>
        </p:nvSpPr>
        <p:spPr bwMode="auto">
          <a:xfrm>
            <a:off x="6208349" y="1661962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7">
                <a:extLst>
                  <a:ext uri="{FF2B5EF4-FFF2-40B4-BE49-F238E27FC236}">
                    <a16:creationId xmlns:a16="http://schemas.microsoft.com/office/drawing/2014/main" id="{3316C7FA-D32B-4CBB-A463-6761B7D55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266" y="1628952"/>
                <a:ext cx="283429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We can sub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into the combined equation from before</a:t>
                </a:r>
              </a:p>
            </p:txBody>
          </p:sp>
        </mc:Choice>
        <mc:Fallback xmlns="">
          <p:sp>
            <p:nvSpPr>
              <p:cNvPr id="58" name="Rectangle 37">
                <a:extLst>
                  <a:ext uri="{FF2B5EF4-FFF2-40B4-BE49-F238E27FC236}">
                    <a16:creationId xmlns:a16="http://schemas.microsoft.com/office/drawing/2014/main" id="{3316C7FA-D32B-4CBB-A463-6761B7D55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7266" y="1628952"/>
                <a:ext cx="2834292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30">
            <a:extLst>
              <a:ext uri="{FF2B5EF4-FFF2-40B4-BE49-F238E27FC236}">
                <a16:creationId xmlns:a16="http://schemas.microsoft.com/office/drawing/2014/main" id="{A59217AC-2867-4DF6-8D70-2E22EA5961C5}"/>
              </a:ext>
            </a:extLst>
          </p:cNvPr>
          <p:cNvSpPr>
            <a:spLocks/>
          </p:cNvSpPr>
          <p:nvPr/>
        </p:nvSpPr>
        <p:spPr bwMode="auto">
          <a:xfrm>
            <a:off x="6215690" y="2152172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30">
            <a:extLst>
              <a:ext uri="{FF2B5EF4-FFF2-40B4-BE49-F238E27FC236}">
                <a16:creationId xmlns:a16="http://schemas.microsoft.com/office/drawing/2014/main" id="{70E459BF-B85D-4527-AC86-CD0C505E5338}"/>
              </a:ext>
            </a:extLst>
          </p:cNvPr>
          <p:cNvSpPr>
            <a:spLocks/>
          </p:cNvSpPr>
          <p:nvPr/>
        </p:nvSpPr>
        <p:spPr bwMode="auto">
          <a:xfrm>
            <a:off x="6230116" y="262815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Arc 30">
            <a:extLst>
              <a:ext uri="{FF2B5EF4-FFF2-40B4-BE49-F238E27FC236}">
                <a16:creationId xmlns:a16="http://schemas.microsoft.com/office/drawing/2014/main" id="{D9633972-7A48-496B-9098-A92CB7C4610F}"/>
              </a:ext>
            </a:extLst>
          </p:cNvPr>
          <p:cNvSpPr>
            <a:spLocks/>
          </p:cNvSpPr>
          <p:nvPr/>
        </p:nvSpPr>
        <p:spPr bwMode="auto">
          <a:xfrm>
            <a:off x="6351729" y="308535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Rectangle 37">
            <a:extLst>
              <a:ext uri="{FF2B5EF4-FFF2-40B4-BE49-F238E27FC236}">
                <a16:creationId xmlns:a16="http://schemas.microsoft.com/office/drawing/2014/main" id="{CA180305-7EEA-49E8-A8E4-C34DFC7F5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499" y="2212659"/>
            <a:ext cx="117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63" name="Rectangle 37">
            <a:extLst>
              <a:ext uri="{FF2B5EF4-FFF2-40B4-BE49-F238E27FC236}">
                <a16:creationId xmlns:a16="http://schemas.microsoft.com/office/drawing/2014/main" id="{8EFAB277-C6B0-4001-A512-AAC275D8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690" y="2702869"/>
            <a:ext cx="117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64" name="Rectangle 37">
            <a:extLst>
              <a:ext uri="{FF2B5EF4-FFF2-40B4-BE49-F238E27FC236}">
                <a16:creationId xmlns:a16="http://schemas.microsoft.com/office/drawing/2014/main" id="{3904731F-8D87-41F5-80EA-B1CB449AC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35" y="3152375"/>
            <a:ext cx="6818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Solve</a:t>
            </a:r>
          </a:p>
        </p:txBody>
      </p:sp>
      <p:sp>
        <p:nvSpPr>
          <p:cNvPr id="65" name="Arc 30">
            <a:extLst>
              <a:ext uri="{FF2B5EF4-FFF2-40B4-BE49-F238E27FC236}">
                <a16:creationId xmlns:a16="http://schemas.microsoft.com/office/drawing/2014/main" id="{A154BDE3-CD3D-449F-BF78-FF0B357AC256}"/>
              </a:ext>
            </a:extLst>
          </p:cNvPr>
          <p:cNvSpPr>
            <a:spLocks/>
          </p:cNvSpPr>
          <p:nvPr/>
        </p:nvSpPr>
        <p:spPr bwMode="auto">
          <a:xfrm>
            <a:off x="6358863" y="3617270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Rectangle 37">
            <a:extLst>
              <a:ext uri="{FF2B5EF4-FFF2-40B4-BE49-F238E27FC236}">
                <a16:creationId xmlns:a16="http://schemas.microsoft.com/office/drawing/2014/main" id="{0D507741-6D61-48EA-9BAC-79DC58668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7734" y="3530932"/>
            <a:ext cx="27376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You can find y by subbing the value of x into the linear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F66275A1-7D3B-4B24-86E4-8EEAB3911A5F}"/>
                  </a:ext>
                </a:extLst>
              </p:cNvPr>
              <p:cNvSpPr txBox="1"/>
              <p:nvPr/>
            </p:nvSpPr>
            <p:spPr>
              <a:xfrm>
                <a:off x="5448016" y="3852567"/>
                <a:ext cx="9439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F66275A1-7D3B-4B24-86E4-8EEAB3911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016" y="3852567"/>
                <a:ext cx="943906" cy="338554"/>
              </a:xfrm>
              <a:prstGeom prst="rect">
                <a:avLst/>
              </a:prstGeom>
              <a:blipFill>
                <a:blip r:embed="rId9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1CB0FB4-7044-4039-AC56-1F335556B9A0}"/>
              </a:ext>
            </a:extLst>
          </p:cNvPr>
          <p:cNvSpPr txBox="1"/>
          <p:nvPr/>
        </p:nvSpPr>
        <p:spPr>
          <a:xfrm>
            <a:off x="4572000" y="4517348"/>
            <a:ext cx="292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lines intersect at (-1,-1)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9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2E6391F8-F031-48D5-A91D-8CF1EC248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4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 animBg="1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F8DF4-3C9F-4C86-BE56-E9E5A7DF9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6C22A-D994-4330-A39F-A21D56DF7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C6224-E36C-4377-9AB3-647695E0CEA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1185</Words>
  <Application>Microsoft Office PowerPoint</Application>
  <PresentationFormat>On-screen Show (4:3)</PresentationFormat>
  <Paragraphs>157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46</cp:revision>
  <dcterms:created xsi:type="dcterms:W3CDTF">2017-08-14T15:35:38Z</dcterms:created>
  <dcterms:modified xsi:type="dcterms:W3CDTF">2021-03-29T09:34:33Z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