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73" autoAdjust="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FF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3.png"/><Relationship Id="rId21" Type="http://schemas.openxmlformats.org/officeDocument/2006/relationships/image" Target="../media/image1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2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0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21" Type="http://schemas.openxmlformats.org/officeDocument/2006/relationships/image" Target="../media/image1.png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18.wmf"/><Relationship Id="rId3" Type="http://schemas.openxmlformats.org/officeDocument/2006/relationships/oleObject" Target="../embeddings/oleObject10.bin"/><Relationship Id="rId21" Type="http://schemas.openxmlformats.org/officeDocument/2006/relationships/oleObject" Target="../embeddings/oleObject19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7.wmf"/><Relationship Id="rId20" Type="http://schemas.openxmlformats.org/officeDocument/2006/relationships/image" Target="../media/image19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23" Type="http://schemas.openxmlformats.org/officeDocument/2006/relationships/image" Target="../media/image1.png"/><Relationship Id="rId10" Type="http://schemas.openxmlformats.org/officeDocument/2006/relationships/image" Target="../media/image14.wmf"/><Relationship Id="rId19" Type="http://schemas.openxmlformats.org/officeDocument/2006/relationships/oleObject" Target="../embeddings/oleObject18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6.wmf"/><Relationship Id="rId22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688478" y="1378239"/>
            <a:ext cx="7784824" cy="302390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Equations and </a:t>
            </a:r>
          </a:p>
          <a:p>
            <a:pPr algn="ctr"/>
            <a:r>
              <a:rPr lang="en-US" altLang="ja-JP" sz="9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Inequalities</a:t>
            </a:r>
            <a:endParaRPr lang="ja-JP" altLang="en-US" sz="96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  <p:sp>
        <p:nvSpPr>
          <p:cNvPr id="5" name="テキスト ボックス 1">
            <a:extLst>
              <a:ext uri="{FF2B5EF4-FFF2-40B4-BE49-F238E27FC236}">
                <a16:creationId xmlns:a16="http://schemas.microsoft.com/office/drawing/2014/main" id="{34EE6802-411D-4732-B86A-00E62DEC8AD7}"/>
              </a:ext>
            </a:extLst>
          </p:cNvPr>
          <p:cNvSpPr txBox="1"/>
          <p:nvPr/>
        </p:nvSpPr>
        <p:spPr>
          <a:xfrm>
            <a:off x="2131774" y="4627459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015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EB8DE568-D4FD-472C-9EA5-D64DEF4832EB}"/>
                  </a:ext>
                </a:extLst>
              </p:cNvPr>
              <p:cNvSpPr txBox="1"/>
              <p:nvPr/>
            </p:nvSpPr>
            <p:spPr>
              <a:xfrm>
                <a:off x="301840" y="1402671"/>
                <a:ext cx="3104227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1)This question concerns only the numbers from 1-13</a:t>
                </a:r>
              </a:p>
              <a:p>
                <a:endParaRPr lang="en-US" sz="16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𝑓𝑎𝑐𝑡𝑜𝑟𝑠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12</m:t>
                          </m:r>
                        </m:e>
                      </m:d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r>
                  <a:rPr lang="en-US" sz="1600" dirty="0">
                    <a:latin typeface="Comic Sans MS" panose="030F0702030302020204" pitchFamily="66" charset="0"/>
                  </a:rPr>
                  <a:t>  	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𝑓𝑎𝑐𝑡𝑜𝑟𝑠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20</m:t>
                        </m:r>
                      </m:e>
                    </m:d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endParaRPr lang="en-US" sz="1600" dirty="0">
                  <a:latin typeface="Comic Sans MS" panose="030F0702030302020204" pitchFamily="66" charset="0"/>
                </a:endParaRPr>
              </a:p>
              <a:p>
                <a:r>
                  <a:rPr lang="en-US" sz="1600" dirty="0">
                    <a:latin typeface="Comic Sans MS" panose="030F0702030302020204" pitchFamily="66" charset="0"/>
                  </a:rPr>
                  <a:t>W</a:t>
                </a:r>
                <a:r>
                  <a:rPr lang="en-GB" sz="1600" dirty="0">
                    <a:latin typeface="Comic Sans MS" panose="030F0702030302020204" pitchFamily="66" charset="0"/>
                  </a:rPr>
                  <a:t>rite down the values in these sets:</a:t>
                </a:r>
              </a:p>
              <a:p>
                <a:endParaRPr lang="en-GB" sz="1600" dirty="0">
                  <a:latin typeface="Comic Sans MS" panose="030F0702030302020204" pitchFamily="66" charset="0"/>
                </a:endParaRPr>
              </a:p>
              <a:p>
                <a:r>
                  <a:rPr lang="en-US" sz="1600" dirty="0">
                    <a:latin typeface="Comic Sans MS" panose="030F0702030302020204" pitchFamily="66" charset="0"/>
                  </a:rPr>
                  <a:t>a</a:t>
                </a:r>
                <a:r>
                  <a:rPr lang="en-GB" sz="16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		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∪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EB8DE568-D4FD-472C-9EA5-D64DEF4832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840" y="1402671"/>
                <a:ext cx="3104227" cy="2554545"/>
              </a:xfrm>
              <a:prstGeom prst="rect">
                <a:avLst/>
              </a:prstGeom>
              <a:blipFill>
                <a:blip r:embed="rId2"/>
                <a:stretch>
                  <a:fillRect l="-1179" t="-477" b="-23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61ED241-FA41-4696-A6A4-98264AE516BE}"/>
                  </a:ext>
                </a:extLst>
              </p:cNvPr>
              <p:cNvSpPr txBox="1"/>
              <p:nvPr/>
            </p:nvSpPr>
            <p:spPr>
              <a:xfrm>
                <a:off x="277702" y="4491080"/>
                <a:ext cx="2805343" cy="12223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2) Simplify these expressions:</a:t>
                </a:r>
              </a:p>
              <a:p>
                <a:endParaRPr lang="en-US" sz="1600" dirty="0">
                  <a:latin typeface="Comic Sans MS" panose="030F0702030302020204" pitchFamily="66" charset="0"/>
                </a:endParaRPr>
              </a:p>
              <a:p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75</m:t>
                        </m:r>
                      </m:e>
                    </m:ra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		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45</m:t>
                            </m:r>
                          </m:e>
                        </m:rad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  <m:rad>
                          <m:radPr>
                            <m:degHide m:val="on"/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32</m:t>
                            </m:r>
                          </m:e>
                        </m:rad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61ED241-FA41-4696-A6A4-98264AE516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702" y="4491080"/>
                <a:ext cx="2805343" cy="1222386"/>
              </a:xfrm>
              <a:prstGeom prst="rect">
                <a:avLst/>
              </a:prstGeom>
              <a:blipFill>
                <a:blip r:embed="rId3"/>
                <a:stretch>
                  <a:fillRect l="-1304" t="-1000"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C31DBFC0-8A0E-46EE-A761-F79689215B24}"/>
                  </a:ext>
                </a:extLst>
              </p:cNvPr>
              <p:cNvSpPr txBox="1"/>
              <p:nvPr/>
            </p:nvSpPr>
            <p:spPr>
              <a:xfrm>
                <a:off x="4557204" y="1387875"/>
                <a:ext cx="4231689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3) Match the equations with the correct graphs (not to scale), and label all intersections with the axes, as well as any turning points</a:t>
                </a:r>
              </a:p>
              <a:p>
                <a:endParaRPr lang="en-US" sz="1600" dirty="0">
                  <a:latin typeface="Comic Sans MS" panose="030F0702030302020204" pitchFamily="66" charset="0"/>
                </a:endParaRPr>
              </a:p>
              <a:p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=9−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	</a:t>
                </a:r>
              </a:p>
              <a:p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r>
                  <a:rPr lang="en-US" sz="1600" dirty="0">
                    <a:latin typeface="Comic Sans MS" panose="030F0702030302020204" pitchFamily="66" charset="0"/>
                  </a:rPr>
                  <a:t>c</a:t>
                </a:r>
                <a:r>
                  <a:rPr lang="en-GB" sz="16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−7)(2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+5)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C31DBFC0-8A0E-46EE-A761-F79689215B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7204" y="1387875"/>
                <a:ext cx="4231689" cy="2062103"/>
              </a:xfrm>
              <a:prstGeom prst="rect">
                <a:avLst/>
              </a:prstGeom>
              <a:blipFill>
                <a:blip r:embed="rId4"/>
                <a:stretch>
                  <a:fillRect l="-865" t="-592" r="-432" b="-32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8012D4FB-B9A2-4BB6-9C1D-92C22986CD18}"/>
              </a:ext>
            </a:extLst>
          </p:cNvPr>
          <p:cNvGrpSpPr/>
          <p:nvPr/>
        </p:nvGrpSpPr>
        <p:grpSpPr>
          <a:xfrm>
            <a:off x="3870664" y="3684234"/>
            <a:ext cx="1518082" cy="1606858"/>
            <a:chOff x="3320248" y="2547891"/>
            <a:chExt cx="763480" cy="763480"/>
          </a:xfrm>
        </p:grpSpPr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8BFF9C27-93E6-402E-837F-4337A650737C}"/>
                </a:ext>
              </a:extLst>
            </p:cNvPr>
            <p:cNvCxnSpPr/>
            <p:nvPr/>
          </p:nvCxnSpPr>
          <p:spPr>
            <a:xfrm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989BE0AD-B772-444E-921E-53C4DE36307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36851DD-F609-4A24-913C-72A48F9F102E}"/>
              </a:ext>
            </a:extLst>
          </p:cNvPr>
          <p:cNvGrpSpPr/>
          <p:nvPr/>
        </p:nvGrpSpPr>
        <p:grpSpPr>
          <a:xfrm>
            <a:off x="5612168" y="3685713"/>
            <a:ext cx="1518082" cy="1606858"/>
            <a:chOff x="3320248" y="2547891"/>
            <a:chExt cx="763480" cy="763480"/>
          </a:xfrm>
        </p:grpSpPr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93A20895-55EA-4132-A815-11941D51941B}"/>
                </a:ext>
              </a:extLst>
            </p:cNvPr>
            <p:cNvCxnSpPr/>
            <p:nvPr/>
          </p:nvCxnSpPr>
          <p:spPr>
            <a:xfrm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7BF27949-EF87-41DC-AA9E-6CBF01C36C1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A016E8D-54F9-4C1F-B637-3FE16F54FE88}"/>
              </a:ext>
            </a:extLst>
          </p:cNvPr>
          <p:cNvGrpSpPr/>
          <p:nvPr/>
        </p:nvGrpSpPr>
        <p:grpSpPr>
          <a:xfrm>
            <a:off x="7371425" y="3687193"/>
            <a:ext cx="1518082" cy="1606858"/>
            <a:chOff x="3320248" y="2547891"/>
            <a:chExt cx="763480" cy="763480"/>
          </a:xfrm>
        </p:grpSpPr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823661C6-7D8C-472B-875A-2F0DA15C0FC2}"/>
                </a:ext>
              </a:extLst>
            </p:cNvPr>
            <p:cNvCxnSpPr/>
            <p:nvPr/>
          </p:nvCxnSpPr>
          <p:spPr>
            <a:xfrm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BB9C2E72-4D33-4CDD-B26B-FB703BFA4DE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フリーフォーム: 図形 27">
            <a:extLst>
              <a:ext uri="{FF2B5EF4-FFF2-40B4-BE49-F238E27FC236}">
                <a16:creationId xmlns:a16="http://schemas.microsoft.com/office/drawing/2014/main" id="{5D06C4C2-9CD4-40A6-97F2-30014A318C2F}"/>
              </a:ext>
            </a:extLst>
          </p:cNvPr>
          <p:cNvSpPr/>
          <p:nvPr/>
        </p:nvSpPr>
        <p:spPr>
          <a:xfrm>
            <a:off x="4305670" y="3808520"/>
            <a:ext cx="1180730" cy="1309214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フリーフォーム: 図形 28">
            <a:extLst>
              <a:ext uri="{FF2B5EF4-FFF2-40B4-BE49-F238E27FC236}">
                <a16:creationId xmlns:a16="http://schemas.microsoft.com/office/drawing/2014/main" id="{6A97249C-D51E-4279-B98C-136965A12ED8}"/>
              </a:ext>
            </a:extLst>
          </p:cNvPr>
          <p:cNvSpPr/>
          <p:nvPr/>
        </p:nvSpPr>
        <p:spPr>
          <a:xfrm flipV="1">
            <a:off x="5780843" y="3881021"/>
            <a:ext cx="1180730" cy="1309214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フリーフォーム: 図形 29">
            <a:extLst>
              <a:ext uri="{FF2B5EF4-FFF2-40B4-BE49-F238E27FC236}">
                <a16:creationId xmlns:a16="http://schemas.microsoft.com/office/drawing/2014/main" id="{0EEDD265-96A0-46CD-A001-5E7F00183086}"/>
              </a:ext>
            </a:extLst>
          </p:cNvPr>
          <p:cNvSpPr/>
          <p:nvPr/>
        </p:nvSpPr>
        <p:spPr>
          <a:xfrm>
            <a:off x="7779798" y="3693110"/>
            <a:ext cx="1180730" cy="655225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CA2E31CA-32A5-430F-A12E-CE45FC5B9443}"/>
                  </a:ext>
                </a:extLst>
              </p:cNvPr>
              <p:cNvSpPr txBox="1"/>
              <p:nvPr/>
            </p:nvSpPr>
            <p:spPr>
              <a:xfrm>
                <a:off x="185392" y="4027179"/>
                <a:ext cx="15965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CA2E31CA-32A5-430F-A12E-CE45FC5B94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392" y="4027179"/>
                <a:ext cx="1596504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31F1DC8-9FA4-4E3D-9A32-E3D614052D63}"/>
                  </a:ext>
                </a:extLst>
              </p:cNvPr>
              <p:cNvSpPr txBox="1"/>
              <p:nvPr/>
            </p:nvSpPr>
            <p:spPr>
              <a:xfrm>
                <a:off x="1662507" y="4056627"/>
                <a:ext cx="210993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en-US" sz="1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∪</m:t>
                              </m:r>
                              <m:r>
                                <a:rPr lang="en-US" sz="1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</m:t>
                              </m:r>
                            </m:e>
                          </m:d>
                        </m:e>
                        <m:sup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𝟏𝟏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𝟏𝟑</m:t>
                          </m:r>
                        </m:e>
                      </m:d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31F1DC8-9FA4-4E3D-9A32-E3D614052D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2507" y="4056627"/>
                <a:ext cx="210993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D2A11812-B479-4BB5-9AD1-D7BA042E291A}"/>
                  </a:ext>
                </a:extLst>
              </p:cNvPr>
              <p:cNvSpPr txBox="1"/>
              <p:nvPr/>
            </p:nvSpPr>
            <p:spPr>
              <a:xfrm>
                <a:off x="563265" y="5717677"/>
                <a:ext cx="609603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ad>
                        <m:radPr>
                          <m:degHide m:val="on"/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D2A11812-B479-4BB5-9AD1-D7BA042E29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265" y="5717677"/>
                <a:ext cx="609603" cy="33316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49ED98F7-AE9C-4ED2-B109-F5FD004F7651}"/>
                  </a:ext>
                </a:extLst>
              </p:cNvPr>
              <p:cNvSpPr txBox="1"/>
              <p:nvPr/>
            </p:nvSpPr>
            <p:spPr>
              <a:xfrm>
                <a:off x="1914152" y="5728034"/>
                <a:ext cx="954352" cy="3375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49ED98F7-AE9C-4ED2-B109-F5FD004F76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4152" y="5728034"/>
                <a:ext cx="954352" cy="33752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8A3DB593-68E9-4FB5-ABEE-6004A3B0EDC2}"/>
                  </a:ext>
                </a:extLst>
              </p:cNvPr>
              <p:cNvSpPr txBox="1"/>
              <p:nvPr/>
            </p:nvSpPr>
            <p:spPr>
              <a:xfrm>
                <a:off x="6815088" y="5146088"/>
                <a:ext cx="41133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8A3DB593-68E9-4FB5-ABEE-6004A3B0ED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5088" y="5146088"/>
                <a:ext cx="411335" cy="307777"/>
              </a:xfrm>
              <a:prstGeom prst="rect">
                <a:avLst/>
              </a:prstGeom>
              <a:blipFill>
                <a:blip r:embed="rId9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FDDF3F9D-6611-459D-8429-41FD6FF977C8}"/>
                  </a:ext>
                </a:extLst>
              </p:cNvPr>
              <p:cNvSpPr txBox="1"/>
              <p:nvPr/>
            </p:nvSpPr>
            <p:spPr>
              <a:xfrm>
                <a:off x="8732665" y="3380912"/>
                <a:ext cx="41133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FDDF3F9D-6611-459D-8429-41FD6FF977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2665" y="3380912"/>
                <a:ext cx="411335" cy="307777"/>
              </a:xfrm>
              <a:prstGeom prst="rect">
                <a:avLst/>
              </a:prstGeom>
              <a:blipFill>
                <a:blip r:embed="rId10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EAB42EA7-217C-4FBD-9259-CBC9989EC912}"/>
                  </a:ext>
                </a:extLst>
              </p:cNvPr>
              <p:cNvSpPr txBox="1"/>
              <p:nvPr/>
            </p:nvSpPr>
            <p:spPr>
              <a:xfrm>
                <a:off x="4046735" y="3524434"/>
                <a:ext cx="312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EAB42EA7-217C-4FBD-9259-CBC9989EC9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6735" y="3524434"/>
                <a:ext cx="312200" cy="307777"/>
              </a:xfrm>
              <a:prstGeom prst="rect">
                <a:avLst/>
              </a:prstGeom>
              <a:blipFill>
                <a:blip r:embed="rId11"/>
                <a:stretch>
                  <a:fillRect r="-7843"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F00E6D57-1D95-46A6-8D98-B07DF3F3A83F}"/>
                  </a:ext>
                </a:extLst>
              </p:cNvPr>
              <p:cNvSpPr txBox="1"/>
              <p:nvPr/>
            </p:nvSpPr>
            <p:spPr>
              <a:xfrm>
                <a:off x="5211189" y="4475824"/>
                <a:ext cx="312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F00E6D57-1D95-46A6-8D98-B07DF3F3A8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1189" y="4475824"/>
                <a:ext cx="312200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13450685-B5EF-4D4D-A17E-FDD6DF265CD7}"/>
                  </a:ext>
                </a:extLst>
              </p:cNvPr>
              <p:cNvSpPr txBox="1"/>
              <p:nvPr/>
            </p:nvSpPr>
            <p:spPr>
              <a:xfrm>
                <a:off x="4005304" y="4468427"/>
                <a:ext cx="5400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13450685-B5EF-4D4D-A17E-FDD6DF265C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5304" y="4468427"/>
                <a:ext cx="540061" cy="307777"/>
              </a:xfrm>
              <a:prstGeom prst="rect">
                <a:avLst/>
              </a:prstGeom>
              <a:blipFill>
                <a:blip r:embed="rId13"/>
                <a:stretch>
                  <a:fillRect r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3148BA0F-CF3D-4F32-917C-1DF2EFE12FE5}"/>
                  </a:ext>
                </a:extLst>
              </p:cNvPr>
              <p:cNvSpPr txBox="1"/>
              <p:nvPr/>
            </p:nvSpPr>
            <p:spPr>
              <a:xfrm>
                <a:off x="4166581" y="4691848"/>
                <a:ext cx="5400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𝟑𝟓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3148BA0F-CF3D-4F32-917C-1DF2EFE12F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6581" y="4691848"/>
                <a:ext cx="540061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27037141-EFE6-43F7-B0A7-52E2DC0C5DE4}"/>
                  </a:ext>
                </a:extLst>
              </p:cNvPr>
              <p:cNvSpPr txBox="1"/>
              <p:nvPr/>
            </p:nvSpPr>
            <p:spPr>
              <a:xfrm>
                <a:off x="6218802" y="3654641"/>
                <a:ext cx="5400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27037141-EFE6-43F7-B0A7-52E2DC0C5D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8802" y="3654641"/>
                <a:ext cx="540061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90FFF40C-A475-40CC-B34C-AE2D346B59A2}"/>
                  </a:ext>
                </a:extLst>
              </p:cNvPr>
              <p:cNvSpPr txBox="1"/>
              <p:nvPr/>
            </p:nvSpPr>
            <p:spPr>
              <a:xfrm>
                <a:off x="6593144" y="4428477"/>
                <a:ext cx="5400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90FFF40C-A475-40CC-B34C-AE2D346B59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3144" y="4428477"/>
                <a:ext cx="540061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AEAA11F2-9568-4E3C-90A2-7E89CF933CE9}"/>
                  </a:ext>
                </a:extLst>
              </p:cNvPr>
              <p:cNvSpPr txBox="1"/>
              <p:nvPr/>
            </p:nvSpPr>
            <p:spPr>
              <a:xfrm>
                <a:off x="5547059" y="4438834"/>
                <a:ext cx="5400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AEAA11F2-9568-4E3C-90A2-7E89CF933C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7059" y="4438834"/>
                <a:ext cx="540061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2C6A0DAF-FB05-40CF-BAE0-C03E6384B587}"/>
                  </a:ext>
                </a:extLst>
              </p:cNvPr>
              <p:cNvSpPr txBox="1"/>
              <p:nvPr/>
            </p:nvSpPr>
            <p:spPr>
              <a:xfrm>
                <a:off x="7892245" y="4120718"/>
                <a:ext cx="23970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2C6A0DAF-FB05-40CF-BAE0-C03E6384B5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2245" y="4120718"/>
                <a:ext cx="239702" cy="307777"/>
              </a:xfrm>
              <a:prstGeom prst="rect">
                <a:avLst/>
              </a:prstGeom>
              <a:blipFill>
                <a:blip r:embed="rId18"/>
                <a:stretch>
                  <a:fillRect r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92A04A74-D70B-4E3A-B005-76E40142F33D}"/>
                  </a:ext>
                </a:extLst>
              </p:cNvPr>
              <p:cNvSpPr txBox="1"/>
              <p:nvPr/>
            </p:nvSpPr>
            <p:spPr>
              <a:xfrm>
                <a:off x="8352402" y="4234649"/>
                <a:ext cx="5400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92A04A74-D70B-4E3A-B005-76E40142F3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2402" y="4234649"/>
                <a:ext cx="540061" cy="307777"/>
              </a:xfrm>
              <a:prstGeom prst="rect">
                <a:avLst/>
              </a:prstGeom>
              <a:blipFill>
                <a:blip r:embed="rId19"/>
                <a:stretch>
                  <a:fillRect r="-11236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FBF04F86-1016-4020-8C09-CF11C395B5F0}"/>
                  </a:ext>
                </a:extLst>
              </p:cNvPr>
              <p:cNvSpPr txBox="1"/>
              <p:nvPr/>
            </p:nvSpPr>
            <p:spPr>
              <a:xfrm>
                <a:off x="4181377" y="5203794"/>
                <a:ext cx="150920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𝟕𝟓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𝟑𝟐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𝟔𝟐𝟓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FBF04F86-1016-4020-8C09-CF11C395B5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1377" y="5203794"/>
                <a:ext cx="1509209" cy="307777"/>
              </a:xfrm>
              <a:prstGeom prst="rect">
                <a:avLst/>
              </a:prstGeom>
              <a:blipFill>
                <a:blip r:embed="rId20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8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05469BA5-18DA-4B54-8C0C-94FB88FB49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3069" y="71023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5276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6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3A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260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Linear simultaneous equations in two unknowns have one set of values that will make both equations true at the same time.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They can be solved in various ways, such as by elimination or by substitution.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Elimination involves finding a way to cancel a variable when the equations are added or subtracted</a:t>
            </a: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34F2DE08-CD9D-4FE0-8B7F-E9D664C18E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6392" y="1458158"/>
            <a:ext cx="990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1" u="sng"/>
              <a:t>Example</a:t>
            </a: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FD3B1536-4E1B-489B-8747-1E0CA60FC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1592" y="1762958"/>
            <a:ext cx="396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/>
              <a:t>	Solve the following Simultaneous Equations by Elimination</a:t>
            </a:r>
          </a:p>
        </p:txBody>
      </p:sp>
      <p:graphicFrame>
        <p:nvGraphicFramePr>
          <p:cNvPr id="7" name="Object 9">
            <a:extLst>
              <a:ext uri="{FF2B5EF4-FFF2-40B4-BE49-F238E27FC236}">
                <a16:creationId xmlns:a16="http://schemas.microsoft.com/office/drawing/2014/main" id="{E8508737-FF63-45C7-98F4-52FF623CE1CA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982592" y="2448758"/>
          <a:ext cx="113030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3" name="Equation" r:id="rId3" imgW="710891" imgH="203112" progId="Equation.DSMT4">
                  <p:embed/>
                </p:oleObj>
              </mc:Choice>
              <mc:Fallback>
                <p:oleObj name="Equation" r:id="rId3" imgW="710891" imgH="203112" progId="Equation.DSMT4">
                  <p:embed/>
                  <p:pic>
                    <p:nvPicPr>
                      <p:cNvPr id="7" name="Object 9">
                        <a:extLst>
                          <a:ext uri="{FF2B5EF4-FFF2-40B4-BE49-F238E27FC236}">
                            <a16:creationId xmlns:a16="http://schemas.microsoft.com/office/drawing/2014/main" id="{E8508737-FF63-45C7-98F4-52FF623CE1C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2592" y="2448758"/>
                        <a:ext cx="1130300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0">
            <a:extLst>
              <a:ext uri="{FF2B5EF4-FFF2-40B4-BE49-F238E27FC236}">
                <a16:creationId xmlns:a16="http://schemas.microsoft.com/office/drawing/2014/main" id="{32912B07-F214-430E-AE92-210BFB59AFD4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982592" y="2753558"/>
          <a:ext cx="113030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4" name="Equation" r:id="rId5" imgW="710891" imgH="203112" progId="Equation.DSMT4">
                  <p:embed/>
                </p:oleObj>
              </mc:Choice>
              <mc:Fallback>
                <p:oleObj name="Equation" r:id="rId5" imgW="710891" imgH="203112" progId="Equation.DSMT4">
                  <p:embed/>
                  <p:pic>
                    <p:nvPicPr>
                      <p:cNvPr id="8" name="Object 10">
                        <a:extLst>
                          <a:ext uri="{FF2B5EF4-FFF2-40B4-BE49-F238E27FC236}">
                            <a16:creationId xmlns:a16="http://schemas.microsoft.com/office/drawing/2014/main" id="{32912B07-F214-430E-AE92-210BFB59AFD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2592" y="2753558"/>
                        <a:ext cx="1130300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11">
            <a:extLst>
              <a:ext uri="{FF2B5EF4-FFF2-40B4-BE49-F238E27FC236}">
                <a16:creationId xmlns:a16="http://schemas.microsoft.com/office/drawing/2014/main" id="{241D0F06-26D7-4D6C-BFE2-2A3A87E89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1592" y="2448758"/>
            <a:ext cx="304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" name="Text Box 12">
            <a:extLst>
              <a:ext uri="{FF2B5EF4-FFF2-40B4-BE49-F238E27FC236}">
                <a16:creationId xmlns:a16="http://schemas.microsoft.com/office/drawing/2014/main" id="{6E594A3F-6870-45A1-B350-7BE638933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1592" y="2753558"/>
            <a:ext cx="304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2</a:t>
            </a:r>
          </a:p>
        </p:txBody>
      </p:sp>
      <p:graphicFrame>
        <p:nvGraphicFramePr>
          <p:cNvPr id="11" name="Object 13">
            <a:extLst>
              <a:ext uri="{FF2B5EF4-FFF2-40B4-BE49-F238E27FC236}">
                <a16:creationId xmlns:a16="http://schemas.microsoft.com/office/drawing/2014/main" id="{1C0F3B46-E960-4965-BD3E-008AFE32E720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7039992" y="2448758"/>
          <a:ext cx="113030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5" name="Equation" r:id="rId7" imgW="710891" imgH="203112" progId="Equation.DSMT4">
                  <p:embed/>
                </p:oleObj>
              </mc:Choice>
              <mc:Fallback>
                <p:oleObj name="Equation" r:id="rId7" imgW="710891" imgH="203112" progId="Equation.DSMT4">
                  <p:embed/>
                  <p:pic>
                    <p:nvPicPr>
                      <p:cNvPr id="11" name="Object 13">
                        <a:extLst>
                          <a:ext uri="{FF2B5EF4-FFF2-40B4-BE49-F238E27FC236}">
                            <a16:creationId xmlns:a16="http://schemas.microsoft.com/office/drawing/2014/main" id="{1C0F3B46-E960-4965-BD3E-008AFE32E72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9992" y="2448758"/>
                        <a:ext cx="1130300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4">
            <a:extLst>
              <a:ext uri="{FF2B5EF4-FFF2-40B4-BE49-F238E27FC236}">
                <a16:creationId xmlns:a16="http://schemas.microsoft.com/office/drawing/2014/main" id="{EF61B20B-AE13-452F-9A5A-4DC13D965C22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7039992" y="2753558"/>
          <a:ext cx="125095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6" name="Equation" r:id="rId9" imgW="787058" imgH="203112" progId="Equation.DSMT4">
                  <p:embed/>
                </p:oleObj>
              </mc:Choice>
              <mc:Fallback>
                <p:oleObj name="Equation" r:id="rId9" imgW="787058" imgH="203112" progId="Equation.DSMT4">
                  <p:embed/>
                  <p:pic>
                    <p:nvPicPr>
                      <p:cNvPr id="12" name="Object 14">
                        <a:extLst>
                          <a:ext uri="{FF2B5EF4-FFF2-40B4-BE49-F238E27FC236}">
                            <a16:creationId xmlns:a16="http://schemas.microsoft.com/office/drawing/2014/main" id="{EF61B20B-AE13-452F-9A5A-4DC13D965C2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9992" y="2753558"/>
                        <a:ext cx="1250950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Line 15">
            <a:extLst>
              <a:ext uri="{FF2B5EF4-FFF2-40B4-BE49-F238E27FC236}">
                <a16:creationId xmlns:a16="http://schemas.microsoft.com/office/drawing/2014/main" id="{779BBF39-D727-45CB-9FD2-5B0692A446A4}"/>
              </a:ext>
            </a:extLst>
          </p:cNvPr>
          <p:cNvSpPr>
            <a:spLocks noChangeShapeType="1"/>
          </p:cNvSpPr>
          <p:nvPr/>
        </p:nvSpPr>
        <p:spPr bwMode="auto">
          <a:xfrm>
            <a:off x="6277992" y="2905958"/>
            <a:ext cx="685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" name="Text Box 16">
            <a:extLst>
              <a:ext uri="{FF2B5EF4-FFF2-40B4-BE49-F238E27FC236}">
                <a16:creationId xmlns:a16="http://schemas.microsoft.com/office/drawing/2014/main" id="{A696D2AC-F13F-46B7-A1CA-608FFAE3F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192" y="2606337"/>
            <a:ext cx="4572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x3</a:t>
            </a:r>
          </a:p>
        </p:txBody>
      </p:sp>
      <p:sp>
        <p:nvSpPr>
          <p:cNvPr id="15" name="Line 17">
            <a:extLst>
              <a:ext uri="{FF2B5EF4-FFF2-40B4-BE49-F238E27FC236}">
                <a16:creationId xmlns:a16="http://schemas.microsoft.com/office/drawing/2014/main" id="{A6B5DB86-F871-48C7-8D24-3640138142A2}"/>
              </a:ext>
            </a:extLst>
          </p:cNvPr>
          <p:cNvSpPr>
            <a:spLocks noChangeShapeType="1"/>
          </p:cNvSpPr>
          <p:nvPr/>
        </p:nvSpPr>
        <p:spPr bwMode="auto">
          <a:xfrm>
            <a:off x="7573392" y="3210758"/>
            <a:ext cx="0" cy="457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" name="Text Box 18">
            <a:extLst>
              <a:ext uri="{FF2B5EF4-FFF2-40B4-BE49-F238E27FC236}">
                <a16:creationId xmlns:a16="http://schemas.microsoft.com/office/drawing/2014/main" id="{8DFD7DCF-1EF8-4D7D-9B2E-B575FC03A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3792" y="3286958"/>
            <a:ext cx="609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Add</a:t>
            </a:r>
          </a:p>
        </p:txBody>
      </p:sp>
      <p:graphicFrame>
        <p:nvGraphicFramePr>
          <p:cNvPr id="17" name="Object 19">
            <a:extLst>
              <a:ext uri="{FF2B5EF4-FFF2-40B4-BE49-F238E27FC236}">
                <a16:creationId xmlns:a16="http://schemas.microsoft.com/office/drawing/2014/main" id="{9921D7AA-FB80-40C1-BD00-B7F1A3975A53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7116192" y="3744158"/>
          <a:ext cx="887413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7" name="Equation" r:id="rId11" imgW="558558" imgH="177723" progId="Equation.DSMT4">
                  <p:embed/>
                </p:oleObj>
              </mc:Choice>
              <mc:Fallback>
                <p:oleObj name="Equation" r:id="rId11" imgW="558558" imgH="177723" progId="Equation.DSMT4">
                  <p:embed/>
                  <p:pic>
                    <p:nvPicPr>
                      <p:cNvPr id="17" name="Object 19">
                        <a:extLst>
                          <a:ext uri="{FF2B5EF4-FFF2-40B4-BE49-F238E27FC236}">
                            <a16:creationId xmlns:a16="http://schemas.microsoft.com/office/drawing/2014/main" id="{9921D7AA-FB80-40C1-BD00-B7F1A3975A5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6192" y="3744158"/>
                        <a:ext cx="887413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0">
            <a:extLst>
              <a:ext uri="{FF2B5EF4-FFF2-40B4-BE49-F238E27FC236}">
                <a16:creationId xmlns:a16="http://schemas.microsoft.com/office/drawing/2014/main" id="{FB99662A-0E55-44D7-AF2A-97CCD197A413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7344792" y="4125158"/>
          <a:ext cx="565150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8" name="Equation" r:id="rId13" imgW="355138" imgH="177569" progId="Equation.DSMT4">
                  <p:embed/>
                </p:oleObj>
              </mc:Choice>
              <mc:Fallback>
                <p:oleObj name="Equation" r:id="rId13" imgW="355138" imgH="177569" progId="Equation.DSMT4">
                  <p:embed/>
                  <p:pic>
                    <p:nvPicPr>
                      <p:cNvPr id="18" name="Object 20">
                        <a:extLst>
                          <a:ext uri="{FF2B5EF4-FFF2-40B4-BE49-F238E27FC236}">
                            <a16:creationId xmlns:a16="http://schemas.microsoft.com/office/drawing/2014/main" id="{FB99662A-0E55-44D7-AF2A-97CCD197A41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4792" y="4125158"/>
                        <a:ext cx="565150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1">
            <a:extLst>
              <a:ext uri="{FF2B5EF4-FFF2-40B4-BE49-F238E27FC236}">
                <a16:creationId xmlns:a16="http://schemas.microsoft.com/office/drawing/2014/main" id="{ED2839E3-E28A-4142-97D7-9E03C4EE6555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7039992" y="5115758"/>
          <a:ext cx="113030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9" name="Equation" r:id="rId15" imgW="710891" imgH="203112" progId="Equation.DSMT4">
                  <p:embed/>
                </p:oleObj>
              </mc:Choice>
              <mc:Fallback>
                <p:oleObj name="Equation" r:id="rId15" imgW="710891" imgH="203112" progId="Equation.DSMT4">
                  <p:embed/>
                  <p:pic>
                    <p:nvPicPr>
                      <p:cNvPr id="19" name="Object 21">
                        <a:extLst>
                          <a:ext uri="{FF2B5EF4-FFF2-40B4-BE49-F238E27FC236}">
                            <a16:creationId xmlns:a16="http://schemas.microsoft.com/office/drawing/2014/main" id="{ED2839E3-E28A-4142-97D7-9E03C4EE655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9992" y="5115758"/>
                        <a:ext cx="1130300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Line 22">
            <a:extLst>
              <a:ext uri="{FF2B5EF4-FFF2-40B4-BE49-F238E27FC236}">
                <a16:creationId xmlns:a16="http://schemas.microsoft.com/office/drawing/2014/main" id="{02DB95C3-FDFE-4D05-B037-0658AEB8F250}"/>
              </a:ext>
            </a:extLst>
          </p:cNvPr>
          <p:cNvSpPr>
            <a:spLocks noChangeShapeType="1"/>
          </p:cNvSpPr>
          <p:nvPr/>
        </p:nvSpPr>
        <p:spPr bwMode="auto">
          <a:xfrm>
            <a:off x="7573392" y="4506158"/>
            <a:ext cx="0" cy="457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" name="Text Box 23">
            <a:extLst>
              <a:ext uri="{FF2B5EF4-FFF2-40B4-BE49-F238E27FC236}">
                <a16:creationId xmlns:a16="http://schemas.microsoft.com/office/drawing/2014/main" id="{C3C9FD1B-DDB0-4923-9229-A1C552C9EA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3192" y="4429958"/>
            <a:ext cx="1600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	Substitute x in to ‘2’</a:t>
            </a:r>
          </a:p>
        </p:txBody>
      </p:sp>
      <p:graphicFrame>
        <p:nvGraphicFramePr>
          <p:cNvPr id="22" name="Object 24">
            <a:extLst>
              <a:ext uri="{FF2B5EF4-FFF2-40B4-BE49-F238E27FC236}">
                <a16:creationId xmlns:a16="http://schemas.microsoft.com/office/drawing/2014/main" id="{E6C975B2-504F-445E-9C63-804DDA8229A0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7039992" y="5496758"/>
          <a:ext cx="113030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0" name="Equation" r:id="rId17" imgW="710891" imgH="203112" progId="Equation.DSMT4">
                  <p:embed/>
                </p:oleObj>
              </mc:Choice>
              <mc:Fallback>
                <p:oleObj name="Equation" r:id="rId17" imgW="710891" imgH="203112" progId="Equation.DSMT4">
                  <p:embed/>
                  <p:pic>
                    <p:nvPicPr>
                      <p:cNvPr id="22" name="Object 24">
                        <a:extLst>
                          <a:ext uri="{FF2B5EF4-FFF2-40B4-BE49-F238E27FC236}">
                            <a16:creationId xmlns:a16="http://schemas.microsoft.com/office/drawing/2014/main" id="{E6C975B2-504F-445E-9C63-804DDA8229A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9992" y="5496758"/>
                        <a:ext cx="1130300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5">
            <a:extLst>
              <a:ext uri="{FF2B5EF4-FFF2-40B4-BE49-F238E27FC236}">
                <a16:creationId xmlns:a16="http://schemas.microsoft.com/office/drawing/2014/main" id="{31747E5C-ACDB-4F8C-B1D6-0C8EB28C9431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7497192" y="5877758"/>
          <a:ext cx="706438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1" name="Equation" r:id="rId19" imgW="444307" imgH="203112" progId="Equation.DSMT4">
                  <p:embed/>
                </p:oleObj>
              </mc:Choice>
              <mc:Fallback>
                <p:oleObj name="Equation" r:id="rId19" imgW="444307" imgH="203112" progId="Equation.DSMT4">
                  <p:embed/>
                  <p:pic>
                    <p:nvPicPr>
                      <p:cNvPr id="23" name="Object 25">
                        <a:extLst>
                          <a:ext uri="{FF2B5EF4-FFF2-40B4-BE49-F238E27FC236}">
                            <a16:creationId xmlns:a16="http://schemas.microsoft.com/office/drawing/2014/main" id="{31747E5C-ACDB-4F8C-B1D6-0C8EB28C943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7192" y="5877758"/>
                        <a:ext cx="706438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Oval 26">
            <a:extLst>
              <a:ext uri="{FF2B5EF4-FFF2-40B4-BE49-F238E27FC236}">
                <a16:creationId xmlns:a16="http://schemas.microsoft.com/office/drawing/2014/main" id="{23E71C3C-B8FC-43C9-AF43-DDD5C45475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8592" y="4101483"/>
            <a:ext cx="685800" cy="328475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" name="Oval 27">
            <a:extLst>
              <a:ext uri="{FF2B5EF4-FFF2-40B4-BE49-F238E27FC236}">
                <a16:creationId xmlns:a16="http://schemas.microsoft.com/office/drawing/2014/main" id="{82CE0D5D-9438-41DB-8D5B-190A9D22C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0992" y="5877757"/>
            <a:ext cx="838200" cy="336611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" name="Text Box 28">
            <a:extLst>
              <a:ext uri="{FF2B5EF4-FFF2-40B4-BE49-F238E27FC236}">
                <a16:creationId xmlns:a16="http://schemas.microsoft.com/office/drawing/2014/main" id="{1ABD49EC-5AFE-4954-80C9-A74FA443A5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5192" y="5115758"/>
            <a:ext cx="304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2</a:t>
            </a:r>
          </a:p>
        </p:txBody>
      </p:sp>
      <p:pic>
        <p:nvPicPr>
          <p:cNvPr id="27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05469BA5-18DA-4B54-8C0C-94FB88FB49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3069" y="71023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143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3" grpId="0" animBg="1"/>
      <p:bldP spid="14" grpId="0"/>
      <p:bldP spid="15" grpId="0" animBg="1"/>
      <p:bldP spid="16" grpId="0"/>
      <p:bldP spid="20" grpId="0" animBg="1"/>
      <p:bldP spid="21" grpId="0"/>
      <p:bldP spid="24" grpId="0" animBg="1"/>
      <p:bldP spid="25" grpId="0" animBg="1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Linear simultaneous equations in two unknowns have one set of values that will make both equations true at the same time.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They can be solved in various ways, such as by elimination or by substitution.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Substitution involves rearrange one equation in terms of a single variable, and then substituting it into the second equation</a:t>
            </a: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7" name="Text Box 5">
            <a:extLst>
              <a:ext uri="{FF2B5EF4-FFF2-40B4-BE49-F238E27FC236}">
                <a16:creationId xmlns:a16="http://schemas.microsoft.com/office/drawing/2014/main" id="{E9A14210-7135-49BC-A3E0-57C51E8E7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1600200"/>
            <a:ext cx="990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1" u="sng"/>
              <a:t>Example</a:t>
            </a:r>
          </a:p>
        </p:txBody>
      </p:sp>
      <p:sp>
        <p:nvSpPr>
          <p:cNvPr id="28" name="Text Box 6">
            <a:extLst>
              <a:ext uri="{FF2B5EF4-FFF2-40B4-BE49-F238E27FC236}">
                <a16:creationId xmlns:a16="http://schemas.microsoft.com/office/drawing/2014/main" id="{F68016F4-50EB-44DA-B3F6-8DB29997A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905000"/>
            <a:ext cx="396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/>
              <a:t>	Solve the following Simultaneous Equations by Substitution</a:t>
            </a:r>
          </a:p>
        </p:txBody>
      </p:sp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A3972701-C1D5-49C1-BBB5-DFF26C9235A4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334000" y="2590800"/>
          <a:ext cx="989013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" name="Equation" r:id="rId3" imgW="622030" imgH="203112" progId="Equation.DSMT4">
                  <p:embed/>
                </p:oleObj>
              </mc:Choice>
              <mc:Fallback>
                <p:oleObj name="Equation" r:id="rId3" imgW="622030" imgH="203112" progId="Equation.DSMT4">
                  <p:embed/>
                  <p:pic>
                    <p:nvPicPr>
                      <p:cNvPr id="29" name="Object 28">
                        <a:extLst>
                          <a:ext uri="{FF2B5EF4-FFF2-40B4-BE49-F238E27FC236}">
                            <a16:creationId xmlns:a16="http://schemas.microsoft.com/office/drawing/2014/main" id="{A3972701-C1D5-49C1-BBB5-DFF26C9235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590800"/>
                        <a:ext cx="989013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17EB002D-BB3E-4487-A905-3D0F5C133F7B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334000" y="2895600"/>
          <a:ext cx="1412875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9" name="Equation" r:id="rId5" imgW="888614" imgH="203112" progId="Equation.DSMT4">
                  <p:embed/>
                </p:oleObj>
              </mc:Choice>
              <mc:Fallback>
                <p:oleObj name="Equation" r:id="rId5" imgW="888614" imgH="203112" progId="Equation.DSMT4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17EB002D-BB3E-4487-A905-3D0F5C133F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895600"/>
                        <a:ext cx="1412875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 Box 30">
            <a:extLst>
              <a:ext uri="{FF2B5EF4-FFF2-40B4-BE49-F238E27FC236}">
                <a16:creationId xmlns:a16="http://schemas.microsoft.com/office/drawing/2014/main" id="{77395B8F-7275-4FC5-8F89-FC29939BBC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590800"/>
            <a:ext cx="304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2" name="Text Box 31">
            <a:extLst>
              <a:ext uri="{FF2B5EF4-FFF2-40B4-BE49-F238E27FC236}">
                <a16:creationId xmlns:a16="http://schemas.microsoft.com/office/drawing/2014/main" id="{C5D37E2B-EEA7-4D25-AA4F-63DC465181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895600"/>
            <a:ext cx="304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3" name="Line 32">
            <a:extLst>
              <a:ext uri="{FF2B5EF4-FFF2-40B4-BE49-F238E27FC236}">
                <a16:creationId xmlns:a16="http://schemas.microsoft.com/office/drawing/2014/main" id="{55FA20AB-B816-4FA5-A8C4-3D2B7081CCCC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2743200"/>
            <a:ext cx="1295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id="{5741E9A2-C0B8-445D-88A1-EB86800F97AE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8001000" y="2590800"/>
          <a:ext cx="989013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0" name="Equation" r:id="rId7" imgW="622030" imgH="203112" progId="Equation.DSMT4">
                  <p:embed/>
                </p:oleObj>
              </mc:Choice>
              <mc:Fallback>
                <p:oleObj name="Equation" r:id="rId7" imgW="622030" imgH="203112" progId="Equation.DSMT4">
                  <p:embed/>
                  <p:pic>
                    <p:nvPicPr>
                      <p:cNvPr id="34" name="Object 33">
                        <a:extLst>
                          <a:ext uri="{FF2B5EF4-FFF2-40B4-BE49-F238E27FC236}">
                            <a16:creationId xmlns:a16="http://schemas.microsoft.com/office/drawing/2014/main" id="{5741E9A2-C0B8-445D-88A1-EB86800F97A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2590800"/>
                        <a:ext cx="989013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 Box 34">
            <a:extLst>
              <a:ext uri="{FF2B5EF4-FFF2-40B4-BE49-F238E27FC236}">
                <a16:creationId xmlns:a16="http://schemas.microsoft.com/office/drawing/2014/main" id="{C6B68289-BB17-4A39-8011-B10142FE0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438400"/>
            <a:ext cx="1066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Rearrange</a:t>
            </a:r>
          </a:p>
        </p:txBody>
      </p:sp>
      <p:sp>
        <p:nvSpPr>
          <p:cNvPr id="36" name="Text Box 36">
            <a:extLst>
              <a:ext uri="{FF2B5EF4-FFF2-40B4-BE49-F238E27FC236}">
                <a16:creationId xmlns:a16="http://schemas.microsoft.com/office/drawing/2014/main" id="{22A78302-4228-44E3-913B-F89461DDE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352800"/>
            <a:ext cx="4038600" cy="3222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Replace the ‘y’ in equation 2, with ‘2x – 1’</a:t>
            </a:r>
          </a:p>
        </p:txBody>
      </p:sp>
      <p:graphicFrame>
        <p:nvGraphicFramePr>
          <p:cNvPr id="37" name="Object 37">
            <a:extLst>
              <a:ext uri="{FF2B5EF4-FFF2-40B4-BE49-F238E27FC236}">
                <a16:creationId xmlns:a16="http://schemas.microsoft.com/office/drawing/2014/main" id="{33377F64-39C4-4D79-8C43-C89DE937D5D0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181600" y="4267200"/>
          <a:ext cx="1978025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1" name="Equation" r:id="rId9" imgW="1244600" imgH="203200" progId="Equation.DSMT4">
                  <p:embed/>
                </p:oleObj>
              </mc:Choice>
              <mc:Fallback>
                <p:oleObj name="Equation" r:id="rId9" imgW="1244600" imgH="203200" progId="Equation.DSMT4">
                  <p:embed/>
                  <p:pic>
                    <p:nvPicPr>
                      <p:cNvPr id="37" name="Object 37">
                        <a:extLst>
                          <a:ext uri="{FF2B5EF4-FFF2-40B4-BE49-F238E27FC236}">
                            <a16:creationId xmlns:a16="http://schemas.microsoft.com/office/drawing/2014/main" id="{33377F64-39C4-4D79-8C43-C89DE937D5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267200"/>
                        <a:ext cx="1978025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 Box 38">
            <a:extLst>
              <a:ext uri="{FF2B5EF4-FFF2-40B4-BE49-F238E27FC236}">
                <a16:creationId xmlns:a16="http://schemas.microsoft.com/office/drawing/2014/main" id="{104D00FE-B8D9-4322-A3BD-44BB87DD3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886200"/>
            <a:ext cx="304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2</a:t>
            </a:r>
          </a:p>
        </p:txBody>
      </p:sp>
      <p:graphicFrame>
        <p:nvGraphicFramePr>
          <p:cNvPr id="39" name="Object 39">
            <a:extLst>
              <a:ext uri="{FF2B5EF4-FFF2-40B4-BE49-F238E27FC236}">
                <a16:creationId xmlns:a16="http://schemas.microsoft.com/office/drawing/2014/main" id="{A221D7EC-5FD2-46F4-9C03-EDEEE93F6812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181600" y="3886200"/>
          <a:ext cx="1412875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2" name="Equation" r:id="rId11" imgW="888614" imgH="203112" progId="Equation.DSMT4">
                  <p:embed/>
                </p:oleObj>
              </mc:Choice>
              <mc:Fallback>
                <p:oleObj name="Equation" r:id="rId11" imgW="888614" imgH="203112" progId="Equation.DSMT4">
                  <p:embed/>
                  <p:pic>
                    <p:nvPicPr>
                      <p:cNvPr id="39" name="Object 39">
                        <a:extLst>
                          <a:ext uri="{FF2B5EF4-FFF2-40B4-BE49-F238E27FC236}">
                            <a16:creationId xmlns:a16="http://schemas.microsoft.com/office/drawing/2014/main" id="{A221D7EC-5FD2-46F4-9C03-EDEEE93F681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886200"/>
                        <a:ext cx="1412875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40">
            <a:extLst>
              <a:ext uri="{FF2B5EF4-FFF2-40B4-BE49-F238E27FC236}">
                <a16:creationId xmlns:a16="http://schemas.microsoft.com/office/drawing/2014/main" id="{35EC4148-B41E-4A9A-8EB9-D45BD54A4399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486400" y="4648200"/>
          <a:ext cx="1736725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3" name="Equation" r:id="rId13" imgW="1091726" imgH="177723" progId="Equation.DSMT4">
                  <p:embed/>
                </p:oleObj>
              </mc:Choice>
              <mc:Fallback>
                <p:oleObj name="Equation" r:id="rId13" imgW="1091726" imgH="177723" progId="Equation.DSMT4">
                  <p:embed/>
                  <p:pic>
                    <p:nvPicPr>
                      <p:cNvPr id="40" name="Object 40">
                        <a:extLst>
                          <a:ext uri="{FF2B5EF4-FFF2-40B4-BE49-F238E27FC236}">
                            <a16:creationId xmlns:a16="http://schemas.microsoft.com/office/drawing/2014/main" id="{35EC4148-B41E-4A9A-8EB9-D45BD54A439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648200"/>
                        <a:ext cx="1736725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1">
            <a:extLst>
              <a:ext uri="{FF2B5EF4-FFF2-40B4-BE49-F238E27FC236}">
                <a16:creationId xmlns:a16="http://schemas.microsoft.com/office/drawing/2014/main" id="{D6751544-E420-4A5E-937C-100681189F44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943600" y="5029200"/>
          <a:ext cx="1252538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4" name="Equation" r:id="rId15" imgW="787058" imgH="177723" progId="Equation.DSMT4">
                  <p:embed/>
                </p:oleObj>
              </mc:Choice>
              <mc:Fallback>
                <p:oleObj name="Equation" r:id="rId15" imgW="787058" imgH="177723" progId="Equation.DSMT4">
                  <p:embed/>
                  <p:pic>
                    <p:nvPicPr>
                      <p:cNvPr id="41" name="Object 41">
                        <a:extLst>
                          <a:ext uri="{FF2B5EF4-FFF2-40B4-BE49-F238E27FC236}">
                            <a16:creationId xmlns:a16="http://schemas.microsoft.com/office/drawing/2014/main" id="{D6751544-E420-4A5E-937C-100681189F4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029200"/>
                        <a:ext cx="1252538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2">
            <a:extLst>
              <a:ext uri="{FF2B5EF4-FFF2-40B4-BE49-F238E27FC236}">
                <a16:creationId xmlns:a16="http://schemas.microsoft.com/office/drawing/2014/main" id="{7396AEFE-000F-4913-8D98-238922B39D79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6324600" y="5410200"/>
          <a:ext cx="928688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5" name="Equation" r:id="rId17" imgW="583693" imgH="177646" progId="Equation.DSMT4">
                  <p:embed/>
                </p:oleObj>
              </mc:Choice>
              <mc:Fallback>
                <p:oleObj name="Equation" r:id="rId17" imgW="583693" imgH="177646" progId="Equation.DSMT4">
                  <p:embed/>
                  <p:pic>
                    <p:nvPicPr>
                      <p:cNvPr id="42" name="Object 42">
                        <a:extLst>
                          <a:ext uri="{FF2B5EF4-FFF2-40B4-BE49-F238E27FC236}">
                            <a16:creationId xmlns:a16="http://schemas.microsoft.com/office/drawing/2014/main" id="{7396AEFE-000F-4913-8D98-238922B39D7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5410200"/>
                        <a:ext cx="928688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3">
            <a:extLst>
              <a:ext uri="{FF2B5EF4-FFF2-40B4-BE49-F238E27FC236}">
                <a16:creationId xmlns:a16="http://schemas.microsoft.com/office/drawing/2014/main" id="{5C0E0BC5-BD95-4EBB-AC8A-F94DBA6FBBAF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6400800" y="5791200"/>
          <a:ext cx="868363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6" name="Equation" r:id="rId19" imgW="545626" imgH="177646" progId="Equation.DSMT4">
                  <p:embed/>
                </p:oleObj>
              </mc:Choice>
              <mc:Fallback>
                <p:oleObj name="Equation" r:id="rId19" imgW="545626" imgH="177646" progId="Equation.DSMT4">
                  <p:embed/>
                  <p:pic>
                    <p:nvPicPr>
                      <p:cNvPr id="43" name="Object 43">
                        <a:extLst>
                          <a:ext uri="{FF2B5EF4-FFF2-40B4-BE49-F238E27FC236}">
                            <a16:creationId xmlns:a16="http://schemas.microsoft.com/office/drawing/2014/main" id="{5C0E0BC5-BD95-4EBB-AC8A-F94DBA6FBBA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5791200"/>
                        <a:ext cx="868363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4">
            <a:extLst>
              <a:ext uri="{FF2B5EF4-FFF2-40B4-BE49-F238E27FC236}">
                <a16:creationId xmlns:a16="http://schemas.microsoft.com/office/drawing/2014/main" id="{8A41AD7F-B4CB-4071-80DB-DBA58775E3D7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6400800" y="6172200"/>
          <a:ext cx="706438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7" name="Equation" r:id="rId21" imgW="444307" imgH="203112" progId="Equation.DSMT4">
                  <p:embed/>
                </p:oleObj>
              </mc:Choice>
              <mc:Fallback>
                <p:oleObj name="Equation" r:id="rId21" imgW="444307" imgH="203112" progId="Equation.DSMT4">
                  <p:embed/>
                  <p:pic>
                    <p:nvPicPr>
                      <p:cNvPr id="44" name="Object 44">
                        <a:extLst>
                          <a:ext uri="{FF2B5EF4-FFF2-40B4-BE49-F238E27FC236}">
                            <a16:creationId xmlns:a16="http://schemas.microsoft.com/office/drawing/2014/main" id="{8A41AD7F-B4CB-4071-80DB-DBA58775E3D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6172200"/>
                        <a:ext cx="706438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Arc 45">
            <a:extLst>
              <a:ext uri="{FF2B5EF4-FFF2-40B4-BE49-F238E27FC236}">
                <a16:creationId xmlns:a16="http://schemas.microsoft.com/office/drawing/2014/main" id="{AA30D3C1-546B-43B8-8170-B5BA81BB50C6}"/>
              </a:ext>
            </a:extLst>
          </p:cNvPr>
          <p:cNvSpPr>
            <a:spLocks/>
          </p:cNvSpPr>
          <p:nvPr/>
        </p:nvSpPr>
        <p:spPr bwMode="auto">
          <a:xfrm>
            <a:off x="7315200" y="4038600"/>
            <a:ext cx="152400" cy="381000"/>
          </a:xfrm>
          <a:custGeom>
            <a:avLst/>
            <a:gdLst>
              <a:gd name="T0" fmla="*/ 144530 w 22037"/>
              <a:gd name="T1" fmla="*/ 0 h 43200"/>
              <a:gd name="T2" fmla="*/ 0 w 22037"/>
              <a:gd name="T3" fmla="*/ 29632451 h 43200"/>
              <a:gd name="T4" fmla="*/ 144530 w 22037"/>
              <a:gd name="T5" fmla="*/ 1481758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37" h="43200" fill="none" extrusionOk="0">
                <a:moveTo>
                  <a:pt x="436" y="0"/>
                </a:moveTo>
                <a:cubicBezTo>
                  <a:pt x="12366" y="0"/>
                  <a:pt x="22037" y="9670"/>
                  <a:pt x="22037" y="21600"/>
                </a:cubicBezTo>
                <a:cubicBezTo>
                  <a:pt x="22037" y="33529"/>
                  <a:pt x="12366" y="43200"/>
                  <a:pt x="437" y="43200"/>
                </a:cubicBezTo>
                <a:cubicBezTo>
                  <a:pt x="291" y="43200"/>
                  <a:pt x="145" y="43198"/>
                  <a:pt x="0" y="43195"/>
                </a:cubicBezTo>
              </a:path>
              <a:path w="22037" h="43200" stroke="0" extrusionOk="0">
                <a:moveTo>
                  <a:pt x="436" y="0"/>
                </a:moveTo>
                <a:cubicBezTo>
                  <a:pt x="12366" y="0"/>
                  <a:pt x="22037" y="9670"/>
                  <a:pt x="22037" y="21600"/>
                </a:cubicBezTo>
                <a:cubicBezTo>
                  <a:pt x="22037" y="33529"/>
                  <a:pt x="12366" y="43200"/>
                  <a:pt x="437" y="43200"/>
                </a:cubicBezTo>
                <a:cubicBezTo>
                  <a:pt x="291" y="43200"/>
                  <a:pt x="145" y="43198"/>
                  <a:pt x="0" y="43195"/>
                </a:cubicBezTo>
                <a:lnTo>
                  <a:pt x="437" y="21600"/>
                </a:lnTo>
                <a:lnTo>
                  <a:pt x="436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" name="Arc 46">
            <a:extLst>
              <a:ext uri="{FF2B5EF4-FFF2-40B4-BE49-F238E27FC236}">
                <a16:creationId xmlns:a16="http://schemas.microsoft.com/office/drawing/2014/main" id="{E2F43647-55D2-419B-801D-400E8B51B615}"/>
              </a:ext>
            </a:extLst>
          </p:cNvPr>
          <p:cNvSpPr>
            <a:spLocks/>
          </p:cNvSpPr>
          <p:nvPr/>
        </p:nvSpPr>
        <p:spPr bwMode="auto">
          <a:xfrm>
            <a:off x="7315200" y="4419600"/>
            <a:ext cx="152400" cy="381000"/>
          </a:xfrm>
          <a:custGeom>
            <a:avLst/>
            <a:gdLst>
              <a:gd name="T0" fmla="*/ 144530 w 22037"/>
              <a:gd name="T1" fmla="*/ 0 h 43200"/>
              <a:gd name="T2" fmla="*/ 0 w 22037"/>
              <a:gd name="T3" fmla="*/ 29632451 h 43200"/>
              <a:gd name="T4" fmla="*/ 144530 w 22037"/>
              <a:gd name="T5" fmla="*/ 1481758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37" h="43200" fill="none" extrusionOk="0">
                <a:moveTo>
                  <a:pt x="436" y="0"/>
                </a:moveTo>
                <a:cubicBezTo>
                  <a:pt x="12366" y="0"/>
                  <a:pt x="22037" y="9670"/>
                  <a:pt x="22037" y="21600"/>
                </a:cubicBezTo>
                <a:cubicBezTo>
                  <a:pt x="22037" y="33529"/>
                  <a:pt x="12366" y="43200"/>
                  <a:pt x="437" y="43200"/>
                </a:cubicBezTo>
                <a:cubicBezTo>
                  <a:pt x="291" y="43200"/>
                  <a:pt x="145" y="43198"/>
                  <a:pt x="0" y="43195"/>
                </a:cubicBezTo>
              </a:path>
              <a:path w="22037" h="43200" stroke="0" extrusionOk="0">
                <a:moveTo>
                  <a:pt x="436" y="0"/>
                </a:moveTo>
                <a:cubicBezTo>
                  <a:pt x="12366" y="0"/>
                  <a:pt x="22037" y="9670"/>
                  <a:pt x="22037" y="21600"/>
                </a:cubicBezTo>
                <a:cubicBezTo>
                  <a:pt x="22037" y="33529"/>
                  <a:pt x="12366" y="43200"/>
                  <a:pt x="437" y="43200"/>
                </a:cubicBezTo>
                <a:cubicBezTo>
                  <a:pt x="291" y="43200"/>
                  <a:pt x="145" y="43198"/>
                  <a:pt x="0" y="43195"/>
                </a:cubicBezTo>
                <a:lnTo>
                  <a:pt x="437" y="21600"/>
                </a:lnTo>
                <a:lnTo>
                  <a:pt x="436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" name="Arc 47">
            <a:extLst>
              <a:ext uri="{FF2B5EF4-FFF2-40B4-BE49-F238E27FC236}">
                <a16:creationId xmlns:a16="http://schemas.microsoft.com/office/drawing/2014/main" id="{C91DD685-C6BE-4181-ABC1-66077A6FF369}"/>
              </a:ext>
            </a:extLst>
          </p:cNvPr>
          <p:cNvSpPr>
            <a:spLocks/>
          </p:cNvSpPr>
          <p:nvPr/>
        </p:nvSpPr>
        <p:spPr bwMode="auto">
          <a:xfrm>
            <a:off x="7315200" y="4800600"/>
            <a:ext cx="152400" cy="381000"/>
          </a:xfrm>
          <a:custGeom>
            <a:avLst/>
            <a:gdLst>
              <a:gd name="T0" fmla="*/ 144530 w 22037"/>
              <a:gd name="T1" fmla="*/ 0 h 43200"/>
              <a:gd name="T2" fmla="*/ 0 w 22037"/>
              <a:gd name="T3" fmla="*/ 29632451 h 43200"/>
              <a:gd name="T4" fmla="*/ 144530 w 22037"/>
              <a:gd name="T5" fmla="*/ 1481758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37" h="43200" fill="none" extrusionOk="0">
                <a:moveTo>
                  <a:pt x="436" y="0"/>
                </a:moveTo>
                <a:cubicBezTo>
                  <a:pt x="12366" y="0"/>
                  <a:pt x="22037" y="9670"/>
                  <a:pt x="22037" y="21600"/>
                </a:cubicBezTo>
                <a:cubicBezTo>
                  <a:pt x="22037" y="33529"/>
                  <a:pt x="12366" y="43200"/>
                  <a:pt x="437" y="43200"/>
                </a:cubicBezTo>
                <a:cubicBezTo>
                  <a:pt x="291" y="43200"/>
                  <a:pt x="145" y="43198"/>
                  <a:pt x="0" y="43195"/>
                </a:cubicBezTo>
              </a:path>
              <a:path w="22037" h="43200" stroke="0" extrusionOk="0">
                <a:moveTo>
                  <a:pt x="436" y="0"/>
                </a:moveTo>
                <a:cubicBezTo>
                  <a:pt x="12366" y="0"/>
                  <a:pt x="22037" y="9670"/>
                  <a:pt x="22037" y="21600"/>
                </a:cubicBezTo>
                <a:cubicBezTo>
                  <a:pt x="22037" y="33529"/>
                  <a:pt x="12366" y="43200"/>
                  <a:pt x="437" y="43200"/>
                </a:cubicBezTo>
                <a:cubicBezTo>
                  <a:pt x="291" y="43200"/>
                  <a:pt x="145" y="43198"/>
                  <a:pt x="0" y="43195"/>
                </a:cubicBezTo>
                <a:lnTo>
                  <a:pt x="437" y="21600"/>
                </a:lnTo>
                <a:lnTo>
                  <a:pt x="436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8" name="Arc 48">
            <a:extLst>
              <a:ext uri="{FF2B5EF4-FFF2-40B4-BE49-F238E27FC236}">
                <a16:creationId xmlns:a16="http://schemas.microsoft.com/office/drawing/2014/main" id="{7ADD38FD-295C-46E3-8C19-A1DD3BA86E8E}"/>
              </a:ext>
            </a:extLst>
          </p:cNvPr>
          <p:cNvSpPr>
            <a:spLocks/>
          </p:cNvSpPr>
          <p:nvPr/>
        </p:nvSpPr>
        <p:spPr bwMode="auto">
          <a:xfrm>
            <a:off x="7315200" y="5181600"/>
            <a:ext cx="152400" cy="381000"/>
          </a:xfrm>
          <a:custGeom>
            <a:avLst/>
            <a:gdLst>
              <a:gd name="T0" fmla="*/ 144530 w 22037"/>
              <a:gd name="T1" fmla="*/ 0 h 43200"/>
              <a:gd name="T2" fmla="*/ 0 w 22037"/>
              <a:gd name="T3" fmla="*/ 29632451 h 43200"/>
              <a:gd name="T4" fmla="*/ 144530 w 22037"/>
              <a:gd name="T5" fmla="*/ 1481758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37" h="43200" fill="none" extrusionOk="0">
                <a:moveTo>
                  <a:pt x="436" y="0"/>
                </a:moveTo>
                <a:cubicBezTo>
                  <a:pt x="12366" y="0"/>
                  <a:pt x="22037" y="9670"/>
                  <a:pt x="22037" y="21600"/>
                </a:cubicBezTo>
                <a:cubicBezTo>
                  <a:pt x="22037" y="33529"/>
                  <a:pt x="12366" y="43200"/>
                  <a:pt x="437" y="43200"/>
                </a:cubicBezTo>
                <a:cubicBezTo>
                  <a:pt x="291" y="43200"/>
                  <a:pt x="145" y="43198"/>
                  <a:pt x="0" y="43195"/>
                </a:cubicBezTo>
              </a:path>
              <a:path w="22037" h="43200" stroke="0" extrusionOk="0">
                <a:moveTo>
                  <a:pt x="436" y="0"/>
                </a:moveTo>
                <a:cubicBezTo>
                  <a:pt x="12366" y="0"/>
                  <a:pt x="22037" y="9670"/>
                  <a:pt x="22037" y="21600"/>
                </a:cubicBezTo>
                <a:cubicBezTo>
                  <a:pt x="22037" y="33529"/>
                  <a:pt x="12366" y="43200"/>
                  <a:pt x="437" y="43200"/>
                </a:cubicBezTo>
                <a:cubicBezTo>
                  <a:pt x="291" y="43200"/>
                  <a:pt x="145" y="43198"/>
                  <a:pt x="0" y="43195"/>
                </a:cubicBezTo>
                <a:lnTo>
                  <a:pt x="437" y="21600"/>
                </a:lnTo>
                <a:lnTo>
                  <a:pt x="436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" name="Arc 49">
            <a:extLst>
              <a:ext uri="{FF2B5EF4-FFF2-40B4-BE49-F238E27FC236}">
                <a16:creationId xmlns:a16="http://schemas.microsoft.com/office/drawing/2014/main" id="{629F99C7-22E1-455A-B9BB-6802995A571D}"/>
              </a:ext>
            </a:extLst>
          </p:cNvPr>
          <p:cNvSpPr>
            <a:spLocks/>
          </p:cNvSpPr>
          <p:nvPr/>
        </p:nvSpPr>
        <p:spPr bwMode="auto">
          <a:xfrm>
            <a:off x="7315200" y="5562600"/>
            <a:ext cx="152400" cy="381000"/>
          </a:xfrm>
          <a:custGeom>
            <a:avLst/>
            <a:gdLst>
              <a:gd name="T0" fmla="*/ 144530 w 22037"/>
              <a:gd name="T1" fmla="*/ 0 h 43200"/>
              <a:gd name="T2" fmla="*/ 0 w 22037"/>
              <a:gd name="T3" fmla="*/ 29632451 h 43200"/>
              <a:gd name="T4" fmla="*/ 144530 w 22037"/>
              <a:gd name="T5" fmla="*/ 1481758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37" h="43200" fill="none" extrusionOk="0">
                <a:moveTo>
                  <a:pt x="436" y="0"/>
                </a:moveTo>
                <a:cubicBezTo>
                  <a:pt x="12366" y="0"/>
                  <a:pt x="22037" y="9670"/>
                  <a:pt x="22037" y="21600"/>
                </a:cubicBezTo>
                <a:cubicBezTo>
                  <a:pt x="22037" y="33529"/>
                  <a:pt x="12366" y="43200"/>
                  <a:pt x="437" y="43200"/>
                </a:cubicBezTo>
                <a:cubicBezTo>
                  <a:pt x="291" y="43200"/>
                  <a:pt x="145" y="43198"/>
                  <a:pt x="0" y="43195"/>
                </a:cubicBezTo>
              </a:path>
              <a:path w="22037" h="43200" stroke="0" extrusionOk="0">
                <a:moveTo>
                  <a:pt x="436" y="0"/>
                </a:moveTo>
                <a:cubicBezTo>
                  <a:pt x="12366" y="0"/>
                  <a:pt x="22037" y="9670"/>
                  <a:pt x="22037" y="21600"/>
                </a:cubicBezTo>
                <a:cubicBezTo>
                  <a:pt x="22037" y="33529"/>
                  <a:pt x="12366" y="43200"/>
                  <a:pt x="437" y="43200"/>
                </a:cubicBezTo>
                <a:cubicBezTo>
                  <a:pt x="291" y="43200"/>
                  <a:pt x="145" y="43198"/>
                  <a:pt x="0" y="43195"/>
                </a:cubicBezTo>
                <a:lnTo>
                  <a:pt x="437" y="21600"/>
                </a:lnTo>
                <a:lnTo>
                  <a:pt x="436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Arc 50">
            <a:extLst>
              <a:ext uri="{FF2B5EF4-FFF2-40B4-BE49-F238E27FC236}">
                <a16:creationId xmlns:a16="http://schemas.microsoft.com/office/drawing/2014/main" id="{C8B4EFAE-47DB-4BEE-87BA-07F823693BBC}"/>
              </a:ext>
            </a:extLst>
          </p:cNvPr>
          <p:cNvSpPr>
            <a:spLocks/>
          </p:cNvSpPr>
          <p:nvPr/>
        </p:nvSpPr>
        <p:spPr bwMode="auto">
          <a:xfrm>
            <a:off x="7315200" y="5943600"/>
            <a:ext cx="152400" cy="381000"/>
          </a:xfrm>
          <a:custGeom>
            <a:avLst/>
            <a:gdLst>
              <a:gd name="T0" fmla="*/ 144530 w 22037"/>
              <a:gd name="T1" fmla="*/ 0 h 43200"/>
              <a:gd name="T2" fmla="*/ 0 w 22037"/>
              <a:gd name="T3" fmla="*/ 29632451 h 43200"/>
              <a:gd name="T4" fmla="*/ 144530 w 22037"/>
              <a:gd name="T5" fmla="*/ 1481758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37" h="43200" fill="none" extrusionOk="0">
                <a:moveTo>
                  <a:pt x="436" y="0"/>
                </a:moveTo>
                <a:cubicBezTo>
                  <a:pt x="12366" y="0"/>
                  <a:pt x="22037" y="9670"/>
                  <a:pt x="22037" y="21600"/>
                </a:cubicBezTo>
                <a:cubicBezTo>
                  <a:pt x="22037" y="33529"/>
                  <a:pt x="12366" y="43200"/>
                  <a:pt x="437" y="43200"/>
                </a:cubicBezTo>
                <a:cubicBezTo>
                  <a:pt x="291" y="43200"/>
                  <a:pt x="145" y="43198"/>
                  <a:pt x="0" y="43195"/>
                </a:cubicBezTo>
              </a:path>
              <a:path w="22037" h="43200" stroke="0" extrusionOk="0">
                <a:moveTo>
                  <a:pt x="436" y="0"/>
                </a:moveTo>
                <a:cubicBezTo>
                  <a:pt x="12366" y="0"/>
                  <a:pt x="22037" y="9670"/>
                  <a:pt x="22037" y="21600"/>
                </a:cubicBezTo>
                <a:cubicBezTo>
                  <a:pt x="22037" y="33529"/>
                  <a:pt x="12366" y="43200"/>
                  <a:pt x="437" y="43200"/>
                </a:cubicBezTo>
                <a:cubicBezTo>
                  <a:pt x="291" y="43200"/>
                  <a:pt x="145" y="43198"/>
                  <a:pt x="0" y="43195"/>
                </a:cubicBezTo>
                <a:lnTo>
                  <a:pt x="437" y="21600"/>
                </a:lnTo>
                <a:lnTo>
                  <a:pt x="436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" name="Text Box 51">
            <a:extLst>
              <a:ext uri="{FF2B5EF4-FFF2-40B4-BE49-F238E27FC236}">
                <a16:creationId xmlns:a16="http://schemas.microsoft.com/office/drawing/2014/main" id="{C94D09A0-B3CD-4216-9941-163CA1C76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4038600"/>
            <a:ext cx="12192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Replace y</a:t>
            </a:r>
          </a:p>
        </p:txBody>
      </p:sp>
      <p:sp>
        <p:nvSpPr>
          <p:cNvPr id="52" name="Text Box 52">
            <a:extLst>
              <a:ext uri="{FF2B5EF4-FFF2-40B4-BE49-F238E27FC236}">
                <a16:creationId xmlns:a16="http://schemas.microsoft.com/office/drawing/2014/main" id="{A8C72827-ED3B-40A4-AAC7-175FDB133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419600"/>
            <a:ext cx="1447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Expand</a:t>
            </a:r>
          </a:p>
        </p:txBody>
      </p:sp>
      <p:sp>
        <p:nvSpPr>
          <p:cNvPr id="53" name="Text Box 53">
            <a:extLst>
              <a:ext uri="{FF2B5EF4-FFF2-40B4-BE49-F238E27FC236}">
                <a16:creationId xmlns:a16="http://schemas.microsoft.com/office/drawing/2014/main" id="{9B4198A7-1D7D-4264-B276-F8123E6EB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943600"/>
            <a:ext cx="1905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Sub into 1 or 2</a:t>
            </a:r>
          </a:p>
        </p:txBody>
      </p:sp>
      <p:pic>
        <p:nvPicPr>
          <p:cNvPr id="54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21EACF09-5AEE-41E1-A063-D12EB30FB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3069" y="71023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5815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1" grpId="0"/>
      <p:bldP spid="32" grpId="0"/>
      <p:bldP spid="33" grpId="0" animBg="1"/>
      <p:bldP spid="35" grpId="0"/>
      <p:bldP spid="36" grpId="0" animBg="1"/>
      <p:bldP spid="38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/>
      <p:bldP spid="52" grpId="0"/>
      <p:bldP spid="5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D33A434-190B-4C4E-B3F4-8753D407F5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0A0CF9-69BF-4174-B561-8BF40FCE10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264EDE-CC94-404D-8B8C-59C83F413A85}">
  <ds:schemaRefs>
    <ds:schemaRef ds:uri="http://purl.org/dc/terms/"/>
    <ds:schemaRef ds:uri="http://schemas.microsoft.com/office/2006/documentManagement/types"/>
    <ds:schemaRef ds:uri="00eee050-7eda-4a68-8825-514e694f5f09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243</TotalTime>
  <Words>422</Words>
  <Application>Microsoft Office PowerPoint</Application>
  <PresentationFormat>On-screen Show (4:3)</PresentationFormat>
  <Paragraphs>72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8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MV Boli</vt:lpstr>
      <vt:lpstr>Tempus Sans ITC</vt:lpstr>
      <vt:lpstr>Wingdings</vt:lpstr>
      <vt:lpstr>Office テーマ</vt:lpstr>
      <vt:lpstr>Equation</vt:lpstr>
      <vt:lpstr>PowerPoint Presentation</vt:lpstr>
      <vt:lpstr>Prior Knowledge Check</vt:lpstr>
      <vt:lpstr>PowerPoint Presentation</vt:lpstr>
      <vt:lpstr>Equations and Inequalities</vt:lpstr>
      <vt:lpstr>Equations and Inequalities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46</cp:revision>
  <dcterms:created xsi:type="dcterms:W3CDTF">2017-08-14T15:35:38Z</dcterms:created>
  <dcterms:modified xsi:type="dcterms:W3CDTF">2021-03-29T09:29:45Z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