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0" r:id="rId5"/>
    <p:sldId id="275" r:id="rId6"/>
    <p:sldId id="261" r:id="rId7"/>
    <p:sldId id="262" r:id="rId8"/>
    <p:sldId id="276" r:id="rId9"/>
    <p:sldId id="263" r:id="rId10"/>
    <p:sldId id="264" r:id="rId11"/>
    <p:sldId id="277" r:id="rId12"/>
    <p:sldId id="279" r:id="rId13"/>
    <p:sldId id="280" r:id="rId14"/>
    <p:sldId id="281" r:id="rId15"/>
    <p:sldId id="282" r:id="rId16"/>
    <p:sldId id="283" r:id="rId17"/>
    <p:sldId id="265" r:id="rId18"/>
    <p:sldId id="266" r:id="rId19"/>
    <p:sldId id="292" r:id="rId20"/>
    <p:sldId id="291" r:id="rId21"/>
    <p:sldId id="293" r:id="rId22"/>
    <p:sldId id="294" r:id="rId23"/>
    <p:sldId id="295" r:id="rId24"/>
    <p:sldId id="296" r:id="rId25"/>
    <p:sldId id="267" r:id="rId26"/>
    <p:sldId id="268" r:id="rId27"/>
    <p:sldId id="300" r:id="rId28"/>
    <p:sldId id="301" r:id="rId29"/>
    <p:sldId id="302" r:id="rId30"/>
    <p:sldId id="303" r:id="rId31"/>
    <p:sldId id="269" r:id="rId32"/>
    <p:sldId id="270" r:id="rId33"/>
    <p:sldId id="304" r:id="rId34"/>
    <p:sldId id="271" r:id="rId35"/>
    <p:sldId id="272" r:id="rId36"/>
    <p:sldId id="305" r:id="rId37"/>
    <p:sldId id="306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73" autoAdjust="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image" Target="../media/image64.wmf"/><Relationship Id="rId7" Type="http://schemas.openxmlformats.org/officeDocument/2006/relationships/image" Target="../media/image68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6" Type="http://schemas.openxmlformats.org/officeDocument/2006/relationships/image" Target="../media/image67.wmf"/><Relationship Id="rId5" Type="http://schemas.openxmlformats.org/officeDocument/2006/relationships/image" Target="../media/image66.wmf"/><Relationship Id="rId10" Type="http://schemas.openxmlformats.org/officeDocument/2006/relationships/image" Target="../media/image71.wmf"/><Relationship Id="rId4" Type="http://schemas.openxmlformats.org/officeDocument/2006/relationships/image" Target="../media/image65.wmf"/><Relationship Id="rId9" Type="http://schemas.openxmlformats.org/officeDocument/2006/relationships/image" Target="../media/image70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3" Type="http://schemas.openxmlformats.org/officeDocument/2006/relationships/image" Target="../media/image74.wmf"/><Relationship Id="rId7" Type="http://schemas.openxmlformats.org/officeDocument/2006/relationships/image" Target="../media/image78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6" Type="http://schemas.openxmlformats.org/officeDocument/2006/relationships/image" Target="../media/image77.wmf"/><Relationship Id="rId5" Type="http://schemas.openxmlformats.org/officeDocument/2006/relationships/image" Target="../media/image76.wmf"/><Relationship Id="rId4" Type="http://schemas.openxmlformats.org/officeDocument/2006/relationships/image" Target="../media/image75.wmf"/><Relationship Id="rId9" Type="http://schemas.openxmlformats.org/officeDocument/2006/relationships/image" Target="../media/image8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Relationship Id="rId5" Type="http://schemas.openxmlformats.org/officeDocument/2006/relationships/image" Target="../media/image85.wmf"/><Relationship Id="rId4" Type="http://schemas.openxmlformats.org/officeDocument/2006/relationships/image" Target="../media/image8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8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Relationship Id="rId6" Type="http://schemas.openxmlformats.org/officeDocument/2006/relationships/image" Target="../media/image91.wmf"/><Relationship Id="rId5" Type="http://schemas.openxmlformats.org/officeDocument/2006/relationships/image" Target="../media/image90.wmf"/><Relationship Id="rId4" Type="http://schemas.openxmlformats.org/officeDocument/2006/relationships/image" Target="../media/image8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image" Target="../media/image54.wmf"/><Relationship Id="rId7" Type="http://schemas.openxmlformats.org/officeDocument/2006/relationships/image" Target="../media/image58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10" Type="http://schemas.openxmlformats.org/officeDocument/2006/relationships/image" Target="../media/image61.wmf"/><Relationship Id="rId4" Type="http://schemas.openxmlformats.org/officeDocument/2006/relationships/image" Target="../media/image55.wmf"/><Relationship Id="rId9" Type="http://schemas.openxmlformats.org/officeDocument/2006/relationships/image" Target="../media/image6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18" Type="http://schemas.openxmlformats.org/officeDocument/2006/relationships/image" Target="../media/image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17" Type="http://schemas.openxmlformats.org/officeDocument/2006/relationships/image" Target="../media/image50.png"/><Relationship Id="rId2" Type="http://schemas.openxmlformats.org/officeDocument/2006/relationships/image" Target="../media/image35.png"/><Relationship Id="rId16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5" Type="http://schemas.openxmlformats.org/officeDocument/2006/relationships/image" Target="../media/image4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Relationship Id="rId14" Type="http://schemas.openxmlformats.org/officeDocument/2006/relationships/image" Target="../media/image4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13" Type="http://schemas.openxmlformats.org/officeDocument/2006/relationships/image" Target="../media/image60.png"/><Relationship Id="rId18" Type="http://schemas.openxmlformats.org/officeDocument/2006/relationships/image" Target="../media/image65.png"/><Relationship Id="rId26" Type="http://schemas.openxmlformats.org/officeDocument/2006/relationships/image" Target="../media/image73.png"/><Relationship Id="rId3" Type="http://schemas.openxmlformats.org/officeDocument/2006/relationships/image" Target="../media/image52.png"/><Relationship Id="rId21" Type="http://schemas.openxmlformats.org/officeDocument/2006/relationships/image" Target="../media/image68.png"/><Relationship Id="rId7" Type="http://schemas.openxmlformats.org/officeDocument/2006/relationships/image" Target="../media/image54.png"/><Relationship Id="rId12" Type="http://schemas.openxmlformats.org/officeDocument/2006/relationships/image" Target="../media/image59.png"/><Relationship Id="rId17" Type="http://schemas.openxmlformats.org/officeDocument/2006/relationships/image" Target="../media/image64.png"/><Relationship Id="rId25" Type="http://schemas.openxmlformats.org/officeDocument/2006/relationships/image" Target="../media/image72.png"/><Relationship Id="rId2" Type="http://schemas.openxmlformats.org/officeDocument/2006/relationships/image" Target="../media/image51.png"/><Relationship Id="rId16" Type="http://schemas.openxmlformats.org/officeDocument/2006/relationships/image" Target="../media/image63.png"/><Relationship Id="rId20" Type="http://schemas.openxmlformats.org/officeDocument/2006/relationships/image" Target="../media/image67.png"/><Relationship Id="rId29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11" Type="http://schemas.openxmlformats.org/officeDocument/2006/relationships/image" Target="../media/image58.png"/><Relationship Id="rId24" Type="http://schemas.openxmlformats.org/officeDocument/2006/relationships/image" Target="../media/image71.png"/><Relationship Id="rId5" Type="http://schemas.openxmlformats.org/officeDocument/2006/relationships/image" Target="../media/image38.png"/><Relationship Id="rId15" Type="http://schemas.openxmlformats.org/officeDocument/2006/relationships/image" Target="../media/image62.png"/><Relationship Id="rId23" Type="http://schemas.openxmlformats.org/officeDocument/2006/relationships/image" Target="../media/image70.png"/><Relationship Id="rId28" Type="http://schemas.openxmlformats.org/officeDocument/2006/relationships/image" Target="../media/image75.png"/><Relationship Id="rId10" Type="http://schemas.openxmlformats.org/officeDocument/2006/relationships/image" Target="../media/image57.png"/><Relationship Id="rId19" Type="http://schemas.openxmlformats.org/officeDocument/2006/relationships/image" Target="../media/image66.png"/><Relationship Id="rId4" Type="http://schemas.openxmlformats.org/officeDocument/2006/relationships/image" Target="../media/image37.png"/><Relationship Id="rId9" Type="http://schemas.openxmlformats.org/officeDocument/2006/relationships/image" Target="../media/image56.png"/><Relationship Id="rId14" Type="http://schemas.openxmlformats.org/officeDocument/2006/relationships/image" Target="../media/image61.png"/><Relationship Id="rId22" Type="http://schemas.openxmlformats.org/officeDocument/2006/relationships/image" Target="../media/image69.png"/><Relationship Id="rId27" Type="http://schemas.openxmlformats.org/officeDocument/2006/relationships/image" Target="../media/image74.png"/><Relationship Id="rId30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13" Type="http://schemas.openxmlformats.org/officeDocument/2006/relationships/image" Target="../media/image91.png"/><Relationship Id="rId3" Type="http://schemas.openxmlformats.org/officeDocument/2006/relationships/image" Target="../media/image81.png"/><Relationship Id="rId7" Type="http://schemas.openxmlformats.org/officeDocument/2006/relationships/image" Target="../media/image85.png"/><Relationship Id="rId12" Type="http://schemas.openxmlformats.org/officeDocument/2006/relationships/image" Target="../media/image90.png"/><Relationship Id="rId2" Type="http://schemas.openxmlformats.org/officeDocument/2006/relationships/image" Target="../media/image80.png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11" Type="http://schemas.openxmlformats.org/officeDocument/2006/relationships/image" Target="../media/image89.png"/><Relationship Id="rId5" Type="http://schemas.openxmlformats.org/officeDocument/2006/relationships/image" Target="../media/image83.png"/><Relationship Id="rId15" Type="http://schemas.openxmlformats.org/officeDocument/2006/relationships/image" Target="../media/image93.png"/><Relationship Id="rId10" Type="http://schemas.openxmlformats.org/officeDocument/2006/relationships/image" Target="../media/image88.png"/><Relationship Id="rId4" Type="http://schemas.openxmlformats.org/officeDocument/2006/relationships/image" Target="../media/image82.png"/><Relationship Id="rId9" Type="http://schemas.openxmlformats.org/officeDocument/2006/relationships/image" Target="../media/image87.png"/><Relationship Id="rId14" Type="http://schemas.openxmlformats.org/officeDocument/2006/relationships/image" Target="../media/image9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png"/><Relationship Id="rId3" Type="http://schemas.openxmlformats.org/officeDocument/2006/relationships/image" Target="../media/image94.png"/><Relationship Id="rId7" Type="http://schemas.openxmlformats.org/officeDocument/2006/relationships/image" Target="../media/image98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7.png"/><Relationship Id="rId5" Type="http://schemas.openxmlformats.org/officeDocument/2006/relationships/image" Target="../media/image96.png"/><Relationship Id="rId10" Type="http://schemas.openxmlformats.org/officeDocument/2006/relationships/image" Target="../media/image1.png"/><Relationship Id="rId4" Type="http://schemas.openxmlformats.org/officeDocument/2006/relationships/image" Target="../media/image95.png"/><Relationship Id="rId9" Type="http://schemas.openxmlformats.org/officeDocument/2006/relationships/image" Target="../media/image10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1.png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6.bin"/><Relationship Id="rId5" Type="http://schemas.openxmlformats.org/officeDocument/2006/relationships/image" Target="../media/image35.wmf"/><Relationship Id="rId10" Type="http://schemas.openxmlformats.org/officeDocument/2006/relationships/image" Target="../media/image37.wmf"/><Relationship Id="rId4" Type="http://schemas.openxmlformats.org/officeDocument/2006/relationships/oleObject" Target="../embeddings/oleObject35.bin"/><Relationship Id="rId9" Type="http://schemas.openxmlformats.org/officeDocument/2006/relationships/oleObject" Target="../embeddings/oleObject38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1.png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0.bin"/><Relationship Id="rId11" Type="http://schemas.openxmlformats.org/officeDocument/2006/relationships/oleObject" Target="../embeddings/oleObject43.bin"/><Relationship Id="rId5" Type="http://schemas.openxmlformats.org/officeDocument/2006/relationships/image" Target="../media/image38.wmf"/><Relationship Id="rId10" Type="http://schemas.openxmlformats.org/officeDocument/2006/relationships/image" Target="../media/image40.wmf"/><Relationship Id="rId4" Type="http://schemas.openxmlformats.org/officeDocument/2006/relationships/oleObject" Target="../embeddings/oleObject39.bin"/><Relationship Id="rId9" Type="http://schemas.openxmlformats.org/officeDocument/2006/relationships/oleObject" Target="../embeddings/oleObject42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3.png"/><Relationship Id="rId21" Type="http://schemas.openxmlformats.org/officeDocument/2006/relationships/image" Target="../media/image1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2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0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image" Target="../media/image46.wmf"/><Relationship Id="rId3" Type="http://schemas.openxmlformats.org/officeDocument/2006/relationships/image" Target="../media/image1.png"/><Relationship Id="rId7" Type="http://schemas.openxmlformats.org/officeDocument/2006/relationships/image" Target="../media/image43.wmf"/><Relationship Id="rId12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5.bin"/><Relationship Id="rId11" Type="http://schemas.openxmlformats.org/officeDocument/2006/relationships/image" Target="../media/image45.wmf"/><Relationship Id="rId5" Type="http://schemas.openxmlformats.org/officeDocument/2006/relationships/image" Target="../media/image42.wmf"/><Relationship Id="rId10" Type="http://schemas.openxmlformats.org/officeDocument/2006/relationships/oleObject" Target="../embeddings/oleObject47.bin"/><Relationship Id="rId4" Type="http://schemas.openxmlformats.org/officeDocument/2006/relationships/oleObject" Target="../embeddings/oleObject44.bin"/><Relationship Id="rId9" Type="http://schemas.openxmlformats.org/officeDocument/2006/relationships/image" Target="../media/image44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13" Type="http://schemas.openxmlformats.org/officeDocument/2006/relationships/oleObject" Target="../embeddings/oleObject54.bin"/><Relationship Id="rId3" Type="http://schemas.openxmlformats.org/officeDocument/2006/relationships/image" Target="../media/image1.png"/><Relationship Id="rId7" Type="http://schemas.openxmlformats.org/officeDocument/2006/relationships/image" Target="../media/image48.wmf"/><Relationship Id="rId12" Type="http://schemas.openxmlformats.org/officeDocument/2006/relationships/image" Target="../media/image5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0.bin"/><Relationship Id="rId11" Type="http://schemas.openxmlformats.org/officeDocument/2006/relationships/oleObject" Target="../embeddings/oleObject53.bin"/><Relationship Id="rId5" Type="http://schemas.openxmlformats.org/officeDocument/2006/relationships/image" Target="../media/image47.wmf"/><Relationship Id="rId10" Type="http://schemas.openxmlformats.org/officeDocument/2006/relationships/image" Target="../media/image49.wmf"/><Relationship Id="rId4" Type="http://schemas.openxmlformats.org/officeDocument/2006/relationships/oleObject" Target="../embeddings/oleObject49.bin"/><Relationship Id="rId9" Type="http://schemas.openxmlformats.org/officeDocument/2006/relationships/oleObject" Target="../embeddings/oleObject52.bin"/><Relationship Id="rId14" Type="http://schemas.openxmlformats.org/officeDocument/2006/relationships/image" Target="../media/image51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13" Type="http://schemas.openxmlformats.org/officeDocument/2006/relationships/image" Target="../media/image56.wmf"/><Relationship Id="rId18" Type="http://schemas.openxmlformats.org/officeDocument/2006/relationships/oleObject" Target="../embeddings/oleObject62.bin"/><Relationship Id="rId3" Type="http://schemas.openxmlformats.org/officeDocument/2006/relationships/image" Target="../media/image1.png"/><Relationship Id="rId21" Type="http://schemas.openxmlformats.org/officeDocument/2006/relationships/image" Target="../media/image60.wmf"/><Relationship Id="rId7" Type="http://schemas.openxmlformats.org/officeDocument/2006/relationships/image" Target="../media/image53.wmf"/><Relationship Id="rId12" Type="http://schemas.openxmlformats.org/officeDocument/2006/relationships/oleObject" Target="../embeddings/oleObject59.bin"/><Relationship Id="rId17" Type="http://schemas.openxmlformats.org/officeDocument/2006/relationships/image" Target="../media/image5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1.bin"/><Relationship Id="rId20" Type="http://schemas.openxmlformats.org/officeDocument/2006/relationships/oleObject" Target="../embeddings/oleObject63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6.bin"/><Relationship Id="rId11" Type="http://schemas.openxmlformats.org/officeDocument/2006/relationships/image" Target="../media/image55.wmf"/><Relationship Id="rId5" Type="http://schemas.openxmlformats.org/officeDocument/2006/relationships/image" Target="../media/image52.wmf"/><Relationship Id="rId15" Type="http://schemas.openxmlformats.org/officeDocument/2006/relationships/image" Target="../media/image57.wmf"/><Relationship Id="rId23" Type="http://schemas.openxmlformats.org/officeDocument/2006/relationships/image" Target="../media/image61.wmf"/><Relationship Id="rId10" Type="http://schemas.openxmlformats.org/officeDocument/2006/relationships/oleObject" Target="../embeddings/oleObject58.bin"/><Relationship Id="rId19" Type="http://schemas.openxmlformats.org/officeDocument/2006/relationships/image" Target="../media/image59.wmf"/><Relationship Id="rId4" Type="http://schemas.openxmlformats.org/officeDocument/2006/relationships/oleObject" Target="../embeddings/oleObject55.bin"/><Relationship Id="rId9" Type="http://schemas.openxmlformats.org/officeDocument/2006/relationships/image" Target="../media/image54.wmf"/><Relationship Id="rId14" Type="http://schemas.openxmlformats.org/officeDocument/2006/relationships/oleObject" Target="../embeddings/oleObject60.bin"/><Relationship Id="rId22" Type="http://schemas.openxmlformats.org/officeDocument/2006/relationships/oleObject" Target="../embeddings/oleObject64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13" Type="http://schemas.openxmlformats.org/officeDocument/2006/relationships/image" Target="../media/image66.wmf"/><Relationship Id="rId18" Type="http://schemas.openxmlformats.org/officeDocument/2006/relationships/oleObject" Target="../embeddings/oleObject72.bin"/><Relationship Id="rId3" Type="http://schemas.openxmlformats.org/officeDocument/2006/relationships/image" Target="../media/image1.png"/><Relationship Id="rId21" Type="http://schemas.openxmlformats.org/officeDocument/2006/relationships/image" Target="../media/image70.wmf"/><Relationship Id="rId7" Type="http://schemas.openxmlformats.org/officeDocument/2006/relationships/image" Target="../media/image63.wmf"/><Relationship Id="rId12" Type="http://schemas.openxmlformats.org/officeDocument/2006/relationships/oleObject" Target="../embeddings/oleObject69.bin"/><Relationship Id="rId17" Type="http://schemas.openxmlformats.org/officeDocument/2006/relationships/image" Target="../media/image6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1.bin"/><Relationship Id="rId20" Type="http://schemas.openxmlformats.org/officeDocument/2006/relationships/oleObject" Target="../embeddings/oleObject73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6.bin"/><Relationship Id="rId11" Type="http://schemas.openxmlformats.org/officeDocument/2006/relationships/image" Target="../media/image65.wmf"/><Relationship Id="rId5" Type="http://schemas.openxmlformats.org/officeDocument/2006/relationships/image" Target="../media/image62.wmf"/><Relationship Id="rId15" Type="http://schemas.openxmlformats.org/officeDocument/2006/relationships/image" Target="../media/image67.wmf"/><Relationship Id="rId23" Type="http://schemas.openxmlformats.org/officeDocument/2006/relationships/image" Target="../media/image71.wmf"/><Relationship Id="rId10" Type="http://schemas.openxmlformats.org/officeDocument/2006/relationships/oleObject" Target="../embeddings/oleObject68.bin"/><Relationship Id="rId19" Type="http://schemas.openxmlformats.org/officeDocument/2006/relationships/image" Target="../media/image69.wmf"/><Relationship Id="rId4" Type="http://schemas.openxmlformats.org/officeDocument/2006/relationships/oleObject" Target="../embeddings/oleObject65.bin"/><Relationship Id="rId9" Type="http://schemas.openxmlformats.org/officeDocument/2006/relationships/image" Target="../media/image64.wmf"/><Relationship Id="rId14" Type="http://schemas.openxmlformats.org/officeDocument/2006/relationships/oleObject" Target="../embeddings/oleObject70.bin"/><Relationship Id="rId22" Type="http://schemas.openxmlformats.org/officeDocument/2006/relationships/oleObject" Target="../embeddings/oleObject74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13" Type="http://schemas.openxmlformats.org/officeDocument/2006/relationships/image" Target="../media/image76.wmf"/><Relationship Id="rId18" Type="http://schemas.openxmlformats.org/officeDocument/2006/relationships/oleObject" Target="../embeddings/oleObject82.bin"/><Relationship Id="rId3" Type="http://schemas.openxmlformats.org/officeDocument/2006/relationships/image" Target="../media/image1.png"/><Relationship Id="rId21" Type="http://schemas.openxmlformats.org/officeDocument/2006/relationships/image" Target="../media/image80.wmf"/><Relationship Id="rId7" Type="http://schemas.openxmlformats.org/officeDocument/2006/relationships/image" Target="../media/image73.wmf"/><Relationship Id="rId12" Type="http://schemas.openxmlformats.org/officeDocument/2006/relationships/oleObject" Target="../embeddings/oleObject79.bin"/><Relationship Id="rId17" Type="http://schemas.openxmlformats.org/officeDocument/2006/relationships/image" Target="../media/image7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1.bin"/><Relationship Id="rId20" Type="http://schemas.openxmlformats.org/officeDocument/2006/relationships/oleObject" Target="../embeddings/oleObject83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6.bin"/><Relationship Id="rId11" Type="http://schemas.openxmlformats.org/officeDocument/2006/relationships/image" Target="../media/image75.wmf"/><Relationship Id="rId5" Type="http://schemas.openxmlformats.org/officeDocument/2006/relationships/image" Target="../media/image72.wmf"/><Relationship Id="rId15" Type="http://schemas.openxmlformats.org/officeDocument/2006/relationships/image" Target="../media/image77.wmf"/><Relationship Id="rId10" Type="http://schemas.openxmlformats.org/officeDocument/2006/relationships/oleObject" Target="../embeddings/oleObject78.bin"/><Relationship Id="rId19" Type="http://schemas.openxmlformats.org/officeDocument/2006/relationships/image" Target="../media/image79.wmf"/><Relationship Id="rId4" Type="http://schemas.openxmlformats.org/officeDocument/2006/relationships/oleObject" Target="../embeddings/oleObject75.bin"/><Relationship Id="rId9" Type="http://schemas.openxmlformats.org/officeDocument/2006/relationships/image" Target="../media/image74.wmf"/><Relationship Id="rId14" Type="http://schemas.openxmlformats.org/officeDocument/2006/relationships/oleObject" Target="../embeddings/oleObject80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6.bin"/><Relationship Id="rId13" Type="http://schemas.openxmlformats.org/officeDocument/2006/relationships/image" Target="../media/image85.wmf"/><Relationship Id="rId3" Type="http://schemas.openxmlformats.org/officeDocument/2006/relationships/image" Target="../media/image1.png"/><Relationship Id="rId7" Type="http://schemas.openxmlformats.org/officeDocument/2006/relationships/image" Target="../media/image82.wmf"/><Relationship Id="rId12" Type="http://schemas.openxmlformats.org/officeDocument/2006/relationships/oleObject" Target="../embeddings/oleObject8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85.bin"/><Relationship Id="rId11" Type="http://schemas.openxmlformats.org/officeDocument/2006/relationships/image" Target="../media/image84.wmf"/><Relationship Id="rId5" Type="http://schemas.openxmlformats.org/officeDocument/2006/relationships/image" Target="../media/image81.wmf"/><Relationship Id="rId10" Type="http://schemas.openxmlformats.org/officeDocument/2006/relationships/oleObject" Target="../embeddings/oleObject87.bin"/><Relationship Id="rId4" Type="http://schemas.openxmlformats.org/officeDocument/2006/relationships/oleObject" Target="../embeddings/oleObject84.bin"/><Relationship Id="rId9" Type="http://schemas.openxmlformats.org/officeDocument/2006/relationships/image" Target="../media/image83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1.bin"/><Relationship Id="rId13" Type="http://schemas.openxmlformats.org/officeDocument/2006/relationships/image" Target="../media/image90.wmf"/><Relationship Id="rId3" Type="http://schemas.openxmlformats.org/officeDocument/2006/relationships/image" Target="../media/image1.png"/><Relationship Id="rId7" Type="http://schemas.openxmlformats.org/officeDocument/2006/relationships/image" Target="../media/image87.wmf"/><Relationship Id="rId12" Type="http://schemas.openxmlformats.org/officeDocument/2006/relationships/oleObject" Target="../embeddings/oleObject9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90.bin"/><Relationship Id="rId11" Type="http://schemas.openxmlformats.org/officeDocument/2006/relationships/image" Target="../media/image89.wmf"/><Relationship Id="rId5" Type="http://schemas.openxmlformats.org/officeDocument/2006/relationships/image" Target="../media/image86.wmf"/><Relationship Id="rId15" Type="http://schemas.openxmlformats.org/officeDocument/2006/relationships/image" Target="../media/image91.wmf"/><Relationship Id="rId10" Type="http://schemas.openxmlformats.org/officeDocument/2006/relationships/oleObject" Target="../embeddings/oleObject92.bin"/><Relationship Id="rId4" Type="http://schemas.openxmlformats.org/officeDocument/2006/relationships/oleObject" Target="../embeddings/oleObject89.bin"/><Relationship Id="rId9" Type="http://schemas.openxmlformats.org/officeDocument/2006/relationships/image" Target="../media/image88.wmf"/><Relationship Id="rId14" Type="http://schemas.openxmlformats.org/officeDocument/2006/relationships/oleObject" Target="../embeddings/oleObject94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png"/><Relationship Id="rId13" Type="http://schemas.openxmlformats.org/officeDocument/2006/relationships/image" Target="../media/image121.png"/><Relationship Id="rId3" Type="http://schemas.openxmlformats.org/officeDocument/2006/relationships/image" Target="../media/image111.png"/><Relationship Id="rId7" Type="http://schemas.openxmlformats.org/officeDocument/2006/relationships/image" Target="../media/image115.png"/><Relationship Id="rId12" Type="http://schemas.openxmlformats.org/officeDocument/2006/relationships/image" Target="../media/image1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4.png"/><Relationship Id="rId11" Type="http://schemas.openxmlformats.org/officeDocument/2006/relationships/image" Target="../media/image119.png"/><Relationship Id="rId5" Type="http://schemas.openxmlformats.org/officeDocument/2006/relationships/image" Target="../media/image113.png"/><Relationship Id="rId10" Type="http://schemas.openxmlformats.org/officeDocument/2006/relationships/image" Target="../media/image118.png"/><Relationship Id="rId4" Type="http://schemas.openxmlformats.org/officeDocument/2006/relationships/image" Target="../media/image112.png"/><Relationship Id="rId9" Type="http://schemas.openxmlformats.org/officeDocument/2006/relationships/image" Target="../media/image117.png"/><Relationship Id="rId14" Type="http://schemas.openxmlformats.org/officeDocument/2006/relationships/image" Target="../media/image12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3.png"/><Relationship Id="rId7" Type="http://schemas.openxmlformats.org/officeDocument/2006/relationships/image" Target="../media/image12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6.png"/><Relationship Id="rId5" Type="http://schemas.openxmlformats.org/officeDocument/2006/relationships/image" Target="../media/image125.png"/><Relationship Id="rId4" Type="http://schemas.openxmlformats.org/officeDocument/2006/relationships/image" Target="../media/image12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3.png"/><Relationship Id="rId3" Type="http://schemas.openxmlformats.org/officeDocument/2006/relationships/image" Target="../media/image128.png"/><Relationship Id="rId7" Type="http://schemas.openxmlformats.org/officeDocument/2006/relationships/image" Target="../media/image13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1.png"/><Relationship Id="rId5" Type="http://schemas.openxmlformats.org/officeDocument/2006/relationships/image" Target="../media/image130.png"/><Relationship Id="rId10" Type="http://schemas.openxmlformats.org/officeDocument/2006/relationships/image" Target="../media/image135.png"/><Relationship Id="rId4" Type="http://schemas.openxmlformats.org/officeDocument/2006/relationships/image" Target="../media/image129.png"/><Relationship Id="rId9" Type="http://schemas.openxmlformats.org/officeDocument/2006/relationships/image" Target="../media/image134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1.png"/><Relationship Id="rId3" Type="http://schemas.openxmlformats.org/officeDocument/2006/relationships/image" Target="../media/image1.png"/><Relationship Id="rId7" Type="http://schemas.openxmlformats.org/officeDocument/2006/relationships/image" Target="../media/image140.png"/><Relationship Id="rId2" Type="http://schemas.openxmlformats.org/officeDocument/2006/relationships/image" Target="../media/image1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9.png"/><Relationship Id="rId5" Type="http://schemas.openxmlformats.org/officeDocument/2006/relationships/image" Target="../media/image138.png"/><Relationship Id="rId10" Type="http://schemas.openxmlformats.org/officeDocument/2006/relationships/image" Target="../media/image143.png"/><Relationship Id="rId4" Type="http://schemas.openxmlformats.org/officeDocument/2006/relationships/image" Target="../media/image137.png"/><Relationship Id="rId9" Type="http://schemas.openxmlformats.org/officeDocument/2006/relationships/image" Target="../media/image142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6.png"/><Relationship Id="rId3" Type="http://schemas.openxmlformats.org/officeDocument/2006/relationships/image" Target="../media/image1.png"/><Relationship Id="rId7" Type="http://schemas.openxmlformats.org/officeDocument/2006/relationships/image" Target="../media/image145.png"/><Relationship Id="rId2" Type="http://schemas.openxmlformats.org/officeDocument/2006/relationships/image" Target="../media/image1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4.png"/><Relationship Id="rId5" Type="http://schemas.openxmlformats.org/officeDocument/2006/relationships/image" Target="../media/image138.png"/><Relationship Id="rId4" Type="http://schemas.openxmlformats.org/officeDocument/2006/relationships/image" Target="../media/image137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7.png"/><Relationship Id="rId7" Type="http://schemas.openxmlformats.org/officeDocument/2006/relationships/image" Target="../media/image15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0.png"/><Relationship Id="rId5" Type="http://schemas.openxmlformats.org/officeDocument/2006/relationships/image" Target="../media/image149.png"/><Relationship Id="rId4" Type="http://schemas.openxmlformats.org/officeDocument/2006/relationships/image" Target="../media/image148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56.png"/><Relationship Id="rId2" Type="http://schemas.openxmlformats.org/officeDocument/2006/relationships/image" Target="../media/image1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5.png"/><Relationship Id="rId5" Type="http://schemas.openxmlformats.org/officeDocument/2006/relationships/image" Target="../media/image154.png"/><Relationship Id="rId4" Type="http://schemas.openxmlformats.org/officeDocument/2006/relationships/image" Target="../media/image153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9.png"/><Relationship Id="rId4" Type="http://schemas.openxmlformats.org/officeDocument/2006/relationships/image" Target="../media/image15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.png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18.wmf"/><Relationship Id="rId3" Type="http://schemas.openxmlformats.org/officeDocument/2006/relationships/oleObject" Target="../embeddings/oleObject10.bin"/><Relationship Id="rId21" Type="http://schemas.openxmlformats.org/officeDocument/2006/relationships/oleObject" Target="../embeddings/oleObject19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.wmf"/><Relationship Id="rId20" Type="http://schemas.openxmlformats.org/officeDocument/2006/relationships/image" Target="../media/image19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23" Type="http://schemas.openxmlformats.org/officeDocument/2006/relationships/image" Target="../media/image1.png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18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6.wmf"/><Relationship Id="rId22" Type="http://schemas.openxmlformats.org/officeDocument/2006/relationships/image" Target="../media/image20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5.bin"/><Relationship Id="rId18" Type="http://schemas.openxmlformats.org/officeDocument/2006/relationships/image" Target="../media/image28.wmf"/><Relationship Id="rId3" Type="http://schemas.openxmlformats.org/officeDocument/2006/relationships/oleObject" Target="../embeddings/oleObject20.bin"/><Relationship Id="rId21" Type="http://schemas.openxmlformats.org/officeDocument/2006/relationships/oleObject" Target="../embeddings/oleObject29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7.wmf"/><Relationship Id="rId20" Type="http://schemas.openxmlformats.org/officeDocument/2006/relationships/image" Target="../media/image29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5" Type="http://schemas.openxmlformats.org/officeDocument/2006/relationships/oleObject" Target="../embeddings/oleObject26.bin"/><Relationship Id="rId23" Type="http://schemas.openxmlformats.org/officeDocument/2006/relationships/image" Target="../media/image1.png"/><Relationship Id="rId10" Type="http://schemas.openxmlformats.org/officeDocument/2006/relationships/image" Target="../media/image24.wmf"/><Relationship Id="rId19" Type="http://schemas.openxmlformats.org/officeDocument/2006/relationships/oleObject" Target="../embeddings/oleObject28.bin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6.wmf"/><Relationship Id="rId22" Type="http://schemas.openxmlformats.org/officeDocument/2006/relationships/image" Target="../media/image3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image" Target="../media/image32.wmf"/><Relationship Id="rId18" Type="http://schemas.openxmlformats.org/officeDocument/2006/relationships/image" Target="../media/image1.png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9.bin"/><Relationship Id="rId12" Type="http://schemas.openxmlformats.org/officeDocument/2006/relationships/oleObject" Target="../embeddings/oleObject32.bin"/><Relationship Id="rId17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4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22.wmf"/><Relationship Id="rId11" Type="http://schemas.openxmlformats.org/officeDocument/2006/relationships/image" Target="../media/image31.wmf"/><Relationship Id="rId5" Type="http://schemas.openxmlformats.org/officeDocument/2006/relationships/oleObject" Target="../embeddings/oleObject21.bin"/><Relationship Id="rId15" Type="http://schemas.openxmlformats.org/officeDocument/2006/relationships/image" Target="../media/image33.wmf"/><Relationship Id="rId10" Type="http://schemas.openxmlformats.org/officeDocument/2006/relationships/oleObject" Target="../embeddings/oleObject31.bin"/><Relationship Id="rId4" Type="http://schemas.openxmlformats.org/officeDocument/2006/relationships/image" Target="../media/image21.wmf"/><Relationship Id="rId9" Type="http://schemas.openxmlformats.org/officeDocument/2006/relationships/oleObject" Target="../embeddings/oleObject30.bin"/><Relationship Id="rId14" Type="http://schemas.openxmlformats.org/officeDocument/2006/relationships/oleObject" Target="../embeddings/oleObject33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688478" y="1378239"/>
            <a:ext cx="7784824" cy="302390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Equations and </a:t>
            </a:r>
          </a:p>
          <a:p>
            <a:pPr algn="ctr"/>
            <a:r>
              <a:rPr lang="en-US" altLang="ja-JP" sz="9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Inequalities</a:t>
            </a:r>
            <a:endParaRPr lang="ja-JP" altLang="en-US" sz="96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  <p:sp>
        <p:nvSpPr>
          <p:cNvPr id="5" name="テキスト ボックス 1">
            <a:extLst>
              <a:ext uri="{FF2B5EF4-FFF2-40B4-BE49-F238E27FC236}">
                <a16:creationId xmlns:a16="http://schemas.microsoft.com/office/drawing/2014/main" id="{34EE6802-411D-4732-B86A-00E62DEC8AD7}"/>
              </a:ext>
            </a:extLst>
          </p:cNvPr>
          <p:cNvSpPr txBox="1"/>
          <p:nvPr/>
        </p:nvSpPr>
        <p:spPr>
          <a:xfrm>
            <a:off x="2131774" y="4627459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Simultaneous equations can be represented graphically. The point(s) of intersection show the solutions of the equations.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Two different linear equations will cross at a </a:t>
            </a:r>
            <a:r>
              <a:rPr lang="en-US" sz="1600" u="sng" dirty="0">
                <a:latin typeface="Comic Sans MS" panose="030F0702030302020204" pitchFamily="66" charset="0"/>
                <a:sym typeface="Wingdings" panose="05000000000000000000" pitchFamily="2" charset="2"/>
              </a:rPr>
              <a:t>single</a:t>
            </a: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 coordinate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ACEF7018-A897-482F-A1E3-387C1C545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3248" y="1333870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1" u="sng" dirty="0"/>
              <a:t>Example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85D668FA-071B-4007-8D58-CDB77D814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8448" y="1638670"/>
            <a:ext cx="49855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/>
              <a:t>	Draw the graphs of the following equations and use it to write down their solution: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6">
                <a:extLst>
                  <a:ext uri="{FF2B5EF4-FFF2-40B4-BE49-F238E27FC236}">
                    <a16:creationId xmlns:a16="http://schemas.microsoft.com/office/drawing/2014/main" id="{A8C08735-4FDA-4AAF-9CE5-69AFBBE63E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82718" y="2307455"/>
                <a:ext cx="1420057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altLang="en-US" sz="1600" dirty="0"/>
              </a:p>
            </p:txBody>
          </p:sp>
        </mc:Choice>
        <mc:Fallback xmlns="">
          <p:sp>
            <p:nvSpPr>
              <p:cNvPr id="7" name="Text Box 6">
                <a:extLst>
                  <a:ext uri="{FF2B5EF4-FFF2-40B4-BE49-F238E27FC236}">
                    <a16:creationId xmlns:a16="http://schemas.microsoft.com/office/drawing/2014/main" id="{A8C08735-4FDA-4AAF-9CE5-69AFBBE63E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82718" y="2307455"/>
                <a:ext cx="1420057" cy="338554"/>
              </a:xfrm>
              <a:prstGeom prst="rect">
                <a:avLst/>
              </a:prstGeom>
              <a:blipFill>
                <a:blip r:embed="rId2"/>
                <a:stretch>
                  <a:fillRect b="-1090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6">
                <a:extLst>
                  <a:ext uri="{FF2B5EF4-FFF2-40B4-BE49-F238E27FC236}">
                    <a16:creationId xmlns:a16="http://schemas.microsoft.com/office/drawing/2014/main" id="{C497CA7F-FC5F-4A4B-9246-2BE52AEBE1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51224" y="2307455"/>
                <a:ext cx="1344227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altLang="en-US" sz="1600" dirty="0"/>
              </a:p>
            </p:txBody>
          </p:sp>
        </mc:Choice>
        <mc:Fallback xmlns="">
          <p:sp>
            <p:nvSpPr>
              <p:cNvPr id="8" name="Text Box 6">
                <a:extLst>
                  <a:ext uri="{FF2B5EF4-FFF2-40B4-BE49-F238E27FC236}">
                    <a16:creationId xmlns:a16="http://schemas.microsoft.com/office/drawing/2014/main" id="{C497CA7F-FC5F-4A4B-9246-2BE52AEBE1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51224" y="2307455"/>
                <a:ext cx="1344227" cy="338554"/>
              </a:xfrm>
              <a:prstGeom prst="rect">
                <a:avLst/>
              </a:prstGeom>
              <a:blipFill>
                <a:blip r:embed="rId3"/>
                <a:stretch>
                  <a:fillRect b="-545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595AB756-6B71-4825-91E3-795588CDB440}"/>
              </a:ext>
            </a:extLst>
          </p:cNvPr>
          <p:cNvGrpSpPr/>
          <p:nvPr/>
        </p:nvGrpSpPr>
        <p:grpSpPr>
          <a:xfrm>
            <a:off x="5087882" y="2866799"/>
            <a:ext cx="3098308" cy="2971778"/>
            <a:chOff x="3320248" y="2547891"/>
            <a:chExt cx="763480" cy="763480"/>
          </a:xfrm>
        </p:grpSpPr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AA024C54-6E58-4644-8789-D76609FB12C4}"/>
                </a:ext>
              </a:extLst>
            </p:cNvPr>
            <p:cNvCxnSpPr/>
            <p:nvPr/>
          </p:nvCxnSpPr>
          <p:spPr>
            <a:xfrm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FEA5E49E-6B36-45C4-BAA9-2C1CE7D85DD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6">
                <a:extLst>
                  <a:ext uri="{FF2B5EF4-FFF2-40B4-BE49-F238E27FC236}">
                    <a16:creationId xmlns:a16="http://schemas.microsoft.com/office/drawing/2014/main" id="{FA736E4B-A3CE-4EB9-8691-BCCB714386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86190" y="4183411"/>
                <a:ext cx="269520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altLang="en-US" sz="1600" dirty="0"/>
              </a:p>
            </p:txBody>
          </p:sp>
        </mc:Choice>
        <mc:Fallback xmlns="">
          <p:sp>
            <p:nvSpPr>
              <p:cNvPr id="12" name="Text Box 6">
                <a:extLst>
                  <a:ext uri="{FF2B5EF4-FFF2-40B4-BE49-F238E27FC236}">
                    <a16:creationId xmlns:a16="http://schemas.microsoft.com/office/drawing/2014/main" id="{FA736E4B-A3CE-4EB9-8691-BCCB714386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86190" y="4183411"/>
                <a:ext cx="26952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6">
                <a:extLst>
                  <a:ext uri="{FF2B5EF4-FFF2-40B4-BE49-F238E27FC236}">
                    <a16:creationId xmlns:a16="http://schemas.microsoft.com/office/drawing/2014/main" id="{ECF80FD5-43AC-49E6-96AB-0E1F9DEC2FA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02276" y="2528245"/>
                <a:ext cx="269520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altLang="en-US" sz="1600" dirty="0"/>
              </a:p>
            </p:txBody>
          </p:sp>
        </mc:Choice>
        <mc:Fallback xmlns="">
          <p:sp>
            <p:nvSpPr>
              <p:cNvPr id="13" name="Text Box 6">
                <a:extLst>
                  <a:ext uri="{FF2B5EF4-FFF2-40B4-BE49-F238E27FC236}">
                    <a16:creationId xmlns:a16="http://schemas.microsoft.com/office/drawing/2014/main" id="{ECF80FD5-43AC-49E6-96AB-0E1F9DEC2F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02276" y="2528245"/>
                <a:ext cx="269520" cy="338554"/>
              </a:xfrm>
              <a:prstGeom prst="rect">
                <a:avLst/>
              </a:prstGeom>
              <a:blipFill>
                <a:blip r:embed="rId5"/>
                <a:stretch>
                  <a:fillRect r="-2273" b="-545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 Box 6">
                <a:extLst>
                  <a:ext uri="{FF2B5EF4-FFF2-40B4-BE49-F238E27FC236}">
                    <a16:creationId xmlns:a16="http://schemas.microsoft.com/office/drawing/2014/main" id="{A8EE00B3-65C4-4867-8851-2228FC5F15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114" y="3370115"/>
                <a:ext cx="1436517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altLang="en-US" sz="1600" dirty="0"/>
              </a:p>
            </p:txBody>
          </p:sp>
        </mc:Choice>
        <mc:Fallback xmlns="">
          <p:sp>
            <p:nvSpPr>
              <p:cNvPr id="14" name="Text Box 6">
                <a:extLst>
                  <a:ext uri="{FF2B5EF4-FFF2-40B4-BE49-F238E27FC236}">
                    <a16:creationId xmlns:a16="http://schemas.microsoft.com/office/drawing/2014/main" id="{A8EE00B3-65C4-4867-8851-2228FC5F15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93114" y="3370115"/>
                <a:ext cx="1436517" cy="338554"/>
              </a:xfrm>
              <a:prstGeom prst="rect">
                <a:avLst/>
              </a:prstGeom>
              <a:blipFill>
                <a:blip r:embed="rId6"/>
                <a:stretch>
                  <a:fillRect b="-1090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6">
                <a:extLst>
                  <a:ext uri="{FF2B5EF4-FFF2-40B4-BE49-F238E27FC236}">
                    <a16:creationId xmlns:a16="http://schemas.microsoft.com/office/drawing/2014/main" id="{2B11BAB4-071B-4B10-A3DA-9CD07B3B38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114" y="4750765"/>
                <a:ext cx="1344227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altLang="en-US" sz="1600" dirty="0"/>
              </a:p>
            </p:txBody>
          </p:sp>
        </mc:Choice>
        <mc:Fallback xmlns="">
          <p:sp>
            <p:nvSpPr>
              <p:cNvPr id="15" name="Text Box 6">
                <a:extLst>
                  <a:ext uri="{FF2B5EF4-FFF2-40B4-BE49-F238E27FC236}">
                    <a16:creationId xmlns:a16="http://schemas.microsoft.com/office/drawing/2014/main" id="{2B11BAB4-071B-4B10-A3DA-9CD07B3B3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93114" y="4750765"/>
                <a:ext cx="1344227" cy="338554"/>
              </a:xfrm>
              <a:prstGeom prst="rect">
                <a:avLst/>
              </a:prstGeom>
              <a:blipFill>
                <a:blip r:embed="rId7"/>
                <a:stretch>
                  <a:fillRect b="-53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Line 45">
            <a:extLst>
              <a:ext uri="{FF2B5EF4-FFF2-40B4-BE49-F238E27FC236}">
                <a16:creationId xmlns:a16="http://schemas.microsoft.com/office/drawing/2014/main" id="{B413F1C8-A184-4DB3-845A-7D995D2DD5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40528" y="3740873"/>
            <a:ext cx="518881" cy="260804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51">
                <a:extLst>
                  <a:ext uri="{FF2B5EF4-FFF2-40B4-BE49-F238E27FC236}">
                    <a16:creationId xmlns:a16="http://schemas.microsoft.com/office/drawing/2014/main" id="{7249ACC2-CF05-4FBA-A131-CB66B0DF2B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5749" y="4001677"/>
                <a:ext cx="995060" cy="6315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400" dirty="0">
                    <a:solidFill>
                      <a:srgbClr val="FF0000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altLang="en-US" sz="1400" dirty="0">
                    <a:solidFill>
                      <a:srgbClr val="FF0000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altLang="en-US" sz="1400" dirty="0">
                    <a:solidFill>
                      <a:srgbClr val="FF0000"/>
                    </a:solidFill>
                  </a:rPr>
                  <a:t> </a:t>
                </a:r>
                <a:endParaRPr lang="en-GB" alt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 Box 51">
                <a:extLst>
                  <a:ext uri="{FF2B5EF4-FFF2-40B4-BE49-F238E27FC236}">
                    <a16:creationId xmlns:a16="http://schemas.microsoft.com/office/drawing/2014/main" id="{7249ACC2-CF05-4FBA-A131-CB66B0DF2B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5749" y="4001677"/>
                <a:ext cx="995060" cy="631520"/>
              </a:xfrm>
              <a:prstGeom prst="rect">
                <a:avLst/>
              </a:prstGeom>
              <a:blipFill>
                <a:blip r:embed="rId8"/>
                <a:stretch>
                  <a:fillRect t="-962" r="-18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Line 45">
            <a:extLst>
              <a:ext uri="{FF2B5EF4-FFF2-40B4-BE49-F238E27FC236}">
                <a16:creationId xmlns:a16="http://schemas.microsoft.com/office/drawing/2014/main" id="{0CBEAAC6-3C5E-4971-896B-49E985CF1F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5588" y="3740873"/>
            <a:ext cx="518881" cy="260804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51">
                <a:extLst>
                  <a:ext uri="{FF2B5EF4-FFF2-40B4-BE49-F238E27FC236}">
                    <a16:creationId xmlns:a16="http://schemas.microsoft.com/office/drawing/2014/main" id="{E1E57630-9ED5-4122-87C0-D6B646DFB7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18416" y="4001677"/>
                <a:ext cx="995060" cy="5182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400" dirty="0">
                    <a:solidFill>
                      <a:srgbClr val="FF0000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alt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altLang="en-US" sz="1400" dirty="0">
                    <a:solidFill>
                      <a:srgbClr val="FF0000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alt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 Box 51">
                <a:extLst>
                  <a:ext uri="{FF2B5EF4-FFF2-40B4-BE49-F238E27FC236}">
                    <a16:creationId xmlns:a16="http://schemas.microsoft.com/office/drawing/2014/main" id="{E1E57630-9ED5-4122-87C0-D6B646DFB7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18416" y="4001677"/>
                <a:ext cx="995060" cy="518283"/>
              </a:xfrm>
              <a:prstGeom prst="rect">
                <a:avLst/>
              </a:prstGeom>
              <a:blipFill>
                <a:blip r:embed="rId9"/>
                <a:stretch>
                  <a:fillRect t="-1176" r="-24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51">
                <a:extLst>
                  <a:ext uri="{FF2B5EF4-FFF2-40B4-BE49-F238E27FC236}">
                    <a16:creationId xmlns:a16="http://schemas.microsoft.com/office/drawing/2014/main" id="{A8A8B0D8-11AE-4BD9-9419-38942B3F2C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12733" y="4352688"/>
                <a:ext cx="218290" cy="3028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alt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 Box 51">
                <a:extLst>
                  <a:ext uri="{FF2B5EF4-FFF2-40B4-BE49-F238E27FC236}">
                    <a16:creationId xmlns:a16="http://schemas.microsoft.com/office/drawing/2014/main" id="{A8A8B0D8-11AE-4BD9-9419-38942B3F2C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12733" y="4352688"/>
                <a:ext cx="218290" cy="302840"/>
              </a:xfrm>
              <a:prstGeom prst="rect">
                <a:avLst/>
              </a:prstGeom>
              <a:blipFill>
                <a:blip r:embed="rId10"/>
                <a:stretch>
                  <a:fillRect l="-114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51">
                <a:extLst>
                  <a:ext uri="{FF2B5EF4-FFF2-40B4-BE49-F238E27FC236}">
                    <a16:creationId xmlns:a16="http://schemas.microsoft.com/office/drawing/2014/main" id="{1F12FC84-BD48-488F-BF7B-5F7BF5E3BD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32395" y="3410714"/>
                <a:ext cx="278801" cy="3980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altLang="en-US" sz="1400" dirty="0">
                    <a:solidFill>
                      <a:srgbClr val="FF0000"/>
                    </a:solidFill>
                  </a:rPr>
                  <a:t> </a:t>
                </a:r>
                <a:endParaRPr lang="en-GB" alt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 Box 51">
                <a:extLst>
                  <a:ext uri="{FF2B5EF4-FFF2-40B4-BE49-F238E27FC236}">
                    <a16:creationId xmlns:a16="http://schemas.microsoft.com/office/drawing/2014/main" id="{1F12FC84-BD48-488F-BF7B-5F7BF5E3BD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32395" y="3410714"/>
                <a:ext cx="278801" cy="39805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Line 45">
            <a:extLst>
              <a:ext uri="{FF2B5EF4-FFF2-40B4-BE49-F238E27FC236}">
                <a16:creationId xmlns:a16="http://schemas.microsoft.com/office/drawing/2014/main" id="{3A9DC727-38BE-4033-AB3F-08E5739F16C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346076" y="2846300"/>
            <a:ext cx="2918117" cy="205973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Line 45">
            <a:extLst>
              <a:ext uri="{FF2B5EF4-FFF2-40B4-BE49-F238E27FC236}">
                <a16:creationId xmlns:a16="http://schemas.microsoft.com/office/drawing/2014/main" id="{37BC445E-BB39-4A43-8F75-09A346CFD4B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40528" y="5121400"/>
            <a:ext cx="518881" cy="260804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51">
                <a:extLst>
                  <a:ext uri="{FF2B5EF4-FFF2-40B4-BE49-F238E27FC236}">
                    <a16:creationId xmlns:a16="http://schemas.microsoft.com/office/drawing/2014/main" id="{2476E2AD-7616-49BF-908B-4C3F69CD16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5749" y="5382204"/>
                <a:ext cx="995060" cy="5182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400" dirty="0">
                    <a:solidFill>
                      <a:srgbClr val="0000FF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GB" alt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altLang="en-US" sz="1400" dirty="0">
                    <a:solidFill>
                      <a:srgbClr val="0000FF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en-US" sz="1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en-US" sz="1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=−4</m:t>
                    </m:r>
                  </m:oMath>
                </a14:m>
                <a:endParaRPr lang="en-GB" altLang="en-US" sz="1400" baseline="-25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5" name="Text Box 51">
                <a:extLst>
                  <a:ext uri="{FF2B5EF4-FFF2-40B4-BE49-F238E27FC236}">
                    <a16:creationId xmlns:a16="http://schemas.microsoft.com/office/drawing/2014/main" id="{2476E2AD-7616-49BF-908B-4C3F69CD16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5749" y="5382204"/>
                <a:ext cx="995060" cy="518283"/>
              </a:xfrm>
              <a:prstGeom prst="rect">
                <a:avLst/>
              </a:prstGeom>
              <a:blipFill>
                <a:blip r:embed="rId12"/>
                <a:stretch>
                  <a:fillRect t="-2353" r="-1829" b="-235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Line 45">
            <a:extLst>
              <a:ext uri="{FF2B5EF4-FFF2-40B4-BE49-F238E27FC236}">
                <a16:creationId xmlns:a16="http://schemas.microsoft.com/office/drawing/2014/main" id="{696788DE-366C-4DF3-BB18-83ED55F4B877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5588" y="5121400"/>
            <a:ext cx="518881" cy="260804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51">
                <a:extLst>
                  <a:ext uri="{FF2B5EF4-FFF2-40B4-BE49-F238E27FC236}">
                    <a16:creationId xmlns:a16="http://schemas.microsoft.com/office/drawing/2014/main" id="{81B439E5-266A-4EDC-8DBD-C344388E1B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18416" y="5382204"/>
                <a:ext cx="995060" cy="6315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400" dirty="0">
                    <a:solidFill>
                      <a:srgbClr val="0000FF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altLang="en-US" sz="1400" b="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alt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altLang="en-US" sz="1400" dirty="0">
                    <a:solidFill>
                      <a:srgbClr val="0000FF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en-US" sz="1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1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alt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altLang="en-US" sz="1400" baseline="-25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7" name="Text Box 51">
                <a:extLst>
                  <a:ext uri="{FF2B5EF4-FFF2-40B4-BE49-F238E27FC236}">
                    <a16:creationId xmlns:a16="http://schemas.microsoft.com/office/drawing/2014/main" id="{81B439E5-266A-4EDC-8DBD-C344388E1B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18416" y="5382204"/>
                <a:ext cx="995060" cy="631520"/>
              </a:xfrm>
              <a:prstGeom prst="rect">
                <a:avLst/>
              </a:prstGeom>
              <a:blipFill>
                <a:blip r:embed="rId13"/>
                <a:stretch>
                  <a:fillRect t="-1923" r="-24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51">
                <a:extLst>
                  <a:ext uri="{FF2B5EF4-FFF2-40B4-BE49-F238E27FC236}">
                    <a16:creationId xmlns:a16="http://schemas.microsoft.com/office/drawing/2014/main" id="{9F51600F-83F3-4710-A316-DFE85606F1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81715" y="4318186"/>
                <a:ext cx="278801" cy="3971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alt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altLang="en-US" sz="1400" dirty="0">
                    <a:solidFill>
                      <a:srgbClr val="0000FF"/>
                    </a:solidFill>
                  </a:rPr>
                  <a:t> </a:t>
                </a:r>
                <a:endParaRPr lang="en-GB" altLang="en-US" sz="1400" baseline="-25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8" name="Text Box 51">
                <a:extLst>
                  <a:ext uri="{FF2B5EF4-FFF2-40B4-BE49-F238E27FC236}">
                    <a16:creationId xmlns:a16="http://schemas.microsoft.com/office/drawing/2014/main" id="{9F51600F-83F3-4710-A316-DFE85606F1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81715" y="4318186"/>
                <a:ext cx="278801" cy="39716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51">
                <a:extLst>
                  <a:ext uri="{FF2B5EF4-FFF2-40B4-BE49-F238E27FC236}">
                    <a16:creationId xmlns:a16="http://schemas.microsoft.com/office/drawing/2014/main" id="{9089BCE2-1425-44B5-9D0A-7605E35FE2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70376" y="4994770"/>
                <a:ext cx="250740" cy="3028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altLang="en-US" sz="1400" baseline="-25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9" name="Text Box 51">
                <a:extLst>
                  <a:ext uri="{FF2B5EF4-FFF2-40B4-BE49-F238E27FC236}">
                    <a16:creationId xmlns:a16="http://schemas.microsoft.com/office/drawing/2014/main" id="{9089BCE2-1425-44B5-9D0A-7605E35FE2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70376" y="4994770"/>
                <a:ext cx="250740" cy="302840"/>
              </a:xfrm>
              <a:prstGeom prst="rect">
                <a:avLst/>
              </a:prstGeom>
              <a:blipFill>
                <a:blip r:embed="rId15"/>
                <a:stretch>
                  <a:fillRect l="-14634" r="-1463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Line 45">
            <a:extLst>
              <a:ext uri="{FF2B5EF4-FFF2-40B4-BE49-F238E27FC236}">
                <a16:creationId xmlns:a16="http://schemas.microsoft.com/office/drawing/2014/main" id="{72B27402-AF1C-41AC-A64D-DA261093F8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66432" y="3005866"/>
            <a:ext cx="877404" cy="2861141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967A3D9-93FB-4B1C-A467-6F17F4D12F90}"/>
              </a:ext>
            </a:extLst>
          </p:cNvPr>
          <p:cNvSpPr txBox="1"/>
          <p:nvPr/>
        </p:nvSpPr>
        <p:spPr>
          <a:xfrm>
            <a:off x="4797633" y="5977644"/>
            <a:ext cx="40516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point of intersection is (2,2). This can also be found algebraically by using the previous 2 methods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6">
                <a:extLst>
                  <a:ext uri="{FF2B5EF4-FFF2-40B4-BE49-F238E27FC236}">
                    <a16:creationId xmlns:a16="http://schemas.microsoft.com/office/drawing/2014/main" id="{D07F5DA3-EC2F-4F8A-A115-2BD0814092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67286" y="4896605"/>
                <a:ext cx="1436517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alt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alt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alt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alt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 Box 6">
                <a:extLst>
                  <a:ext uri="{FF2B5EF4-FFF2-40B4-BE49-F238E27FC236}">
                    <a16:creationId xmlns:a16="http://schemas.microsoft.com/office/drawing/2014/main" id="{D07F5DA3-EC2F-4F8A-A115-2BD0814092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67286" y="4896605"/>
                <a:ext cx="1436517" cy="307777"/>
              </a:xfrm>
              <a:prstGeom prst="rect">
                <a:avLst/>
              </a:prstGeom>
              <a:blipFill>
                <a:blip r:embed="rId16"/>
                <a:stretch>
                  <a:fillRect b="-78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6">
                <a:extLst>
                  <a:ext uri="{FF2B5EF4-FFF2-40B4-BE49-F238E27FC236}">
                    <a16:creationId xmlns:a16="http://schemas.microsoft.com/office/drawing/2014/main" id="{56BA7990-20FA-44D7-A371-1971DB326B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11483" y="2874035"/>
                <a:ext cx="1344227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alt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alt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altLang="en-US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4" name="Text Box 6">
                <a:extLst>
                  <a:ext uri="{FF2B5EF4-FFF2-40B4-BE49-F238E27FC236}">
                    <a16:creationId xmlns:a16="http://schemas.microsoft.com/office/drawing/2014/main" id="{56BA7990-20FA-44D7-A371-1971DB326B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11483" y="2874035"/>
                <a:ext cx="1344227" cy="307777"/>
              </a:xfrm>
              <a:prstGeom prst="rect">
                <a:avLst/>
              </a:prstGeom>
              <a:blipFill>
                <a:blip r:embed="rId17"/>
                <a:stretch>
                  <a:fillRect b="-19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6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D36AE30D-958F-4FD2-BB02-B6C4DEBA20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566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2" grpId="0"/>
      <p:bldP spid="13" grpId="0"/>
      <p:bldP spid="14" grpId="0"/>
      <p:bldP spid="15" grpId="0"/>
      <p:bldP spid="16" grpId="0" animBg="1"/>
      <p:bldP spid="17" grpId="0"/>
      <p:bldP spid="19" grpId="0" animBg="1"/>
      <p:bldP spid="20" grpId="0"/>
      <p:bldP spid="21" grpId="0"/>
      <p:bldP spid="22" grpId="0"/>
      <p:bldP spid="23" grpId="0" animBg="1"/>
      <p:bldP spid="24" grpId="0" animBg="1"/>
      <p:bldP spid="25" grpId="0"/>
      <p:bldP spid="26" grpId="0" animBg="1"/>
      <p:bldP spid="27" grpId="0"/>
      <p:bldP spid="28" grpId="0"/>
      <p:bldP spid="29" grpId="0"/>
      <p:bldP spid="30" grpId="0" animBg="1"/>
      <p:bldP spid="31" grpId="0"/>
      <p:bldP spid="32" grpId="0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Simultaneous equations can be represented graphically. The point(s) of intersection show the solutions of the equations.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A pair of simultaneous equations which include a quadratic will cross at 1 coordinate, 2 coordinates, or not at all…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ACEF7018-A897-482F-A1E3-387C1C545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3248" y="1333870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1" u="sng" dirty="0"/>
              <a:t>Example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85D668FA-071B-4007-8D58-CDB77D814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8448" y="1638670"/>
            <a:ext cx="49855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/>
              <a:t>	Draw the graphs of the following equations and use it to write down their solution: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6">
                <a:extLst>
                  <a:ext uri="{FF2B5EF4-FFF2-40B4-BE49-F238E27FC236}">
                    <a16:creationId xmlns:a16="http://schemas.microsoft.com/office/drawing/2014/main" id="{A8C08735-4FDA-4AAF-9CE5-69AFBBE63E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82718" y="2307455"/>
                <a:ext cx="1420057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altLang="en-US" sz="1600" dirty="0"/>
              </a:p>
            </p:txBody>
          </p:sp>
        </mc:Choice>
        <mc:Fallback xmlns="">
          <p:sp>
            <p:nvSpPr>
              <p:cNvPr id="7" name="Text Box 6">
                <a:extLst>
                  <a:ext uri="{FF2B5EF4-FFF2-40B4-BE49-F238E27FC236}">
                    <a16:creationId xmlns:a16="http://schemas.microsoft.com/office/drawing/2014/main" id="{A8C08735-4FDA-4AAF-9CE5-69AFBBE63E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82718" y="2307455"/>
                <a:ext cx="1420057" cy="338554"/>
              </a:xfrm>
              <a:prstGeom prst="rect">
                <a:avLst/>
              </a:prstGeom>
              <a:blipFill>
                <a:blip r:embed="rId2"/>
                <a:stretch>
                  <a:fillRect b="-545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6">
                <a:extLst>
                  <a:ext uri="{FF2B5EF4-FFF2-40B4-BE49-F238E27FC236}">
                    <a16:creationId xmlns:a16="http://schemas.microsoft.com/office/drawing/2014/main" id="{C497CA7F-FC5F-4A4B-9246-2BE52AEBE1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51224" y="2307455"/>
                <a:ext cx="1804486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altLang="en-US" sz="1600" dirty="0"/>
              </a:p>
            </p:txBody>
          </p:sp>
        </mc:Choice>
        <mc:Fallback xmlns="">
          <p:sp>
            <p:nvSpPr>
              <p:cNvPr id="8" name="Text Box 6">
                <a:extLst>
                  <a:ext uri="{FF2B5EF4-FFF2-40B4-BE49-F238E27FC236}">
                    <a16:creationId xmlns:a16="http://schemas.microsoft.com/office/drawing/2014/main" id="{C497CA7F-FC5F-4A4B-9246-2BE52AEBE1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51224" y="2307455"/>
                <a:ext cx="1804486" cy="338554"/>
              </a:xfrm>
              <a:prstGeom prst="rect">
                <a:avLst/>
              </a:prstGeom>
              <a:blipFill>
                <a:blip r:embed="rId3"/>
                <a:stretch>
                  <a:fillRect b="-545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595AB756-6B71-4825-91E3-795588CDB440}"/>
              </a:ext>
            </a:extLst>
          </p:cNvPr>
          <p:cNvGrpSpPr/>
          <p:nvPr/>
        </p:nvGrpSpPr>
        <p:grpSpPr>
          <a:xfrm>
            <a:off x="5087882" y="2866799"/>
            <a:ext cx="3098308" cy="2971778"/>
            <a:chOff x="3320248" y="2547891"/>
            <a:chExt cx="763480" cy="763480"/>
          </a:xfrm>
        </p:grpSpPr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AA024C54-6E58-4644-8789-D76609FB12C4}"/>
                </a:ext>
              </a:extLst>
            </p:cNvPr>
            <p:cNvCxnSpPr/>
            <p:nvPr/>
          </p:nvCxnSpPr>
          <p:spPr>
            <a:xfrm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FEA5E49E-6B36-45C4-BAA9-2C1CE7D85DD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6">
                <a:extLst>
                  <a:ext uri="{FF2B5EF4-FFF2-40B4-BE49-F238E27FC236}">
                    <a16:creationId xmlns:a16="http://schemas.microsoft.com/office/drawing/2014/main" id="{FA736E4B-A3CE-4EB9-8691-BCCB714386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86190" y="4183411"/>
                <a:ext cx="269520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altLang="en-US" sz="1600" dirty="0"/>
              </a:p>
            </p:txBody>
          </p:sp>
        </mc:Choice>
        <mc:Fallback xmlns="">
          <p:sp>
            <p:nvSpPr>
              <p:cNvPr id="12" name="Text Box 6">
                <a:extLst>
                  <a:ext uri="{FF2B5EF4-FFF2-40B4-BE49-F238E27FC236}">
                    <a16:creationId xmlns:a16="http://schemas.microsoft.com/office/drawing/2014/main" id="{FA736E4B-A3CE-4EB9-8691-BCCB714386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86190" y="4183411"/>
                <a:ext cx="26952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6">
                <a:extLst>
                  <a:ext uri="{FF2B5EF4-FFF2-40B4-BE49-F238E27FC236}">
                    <a16:creationId xmlns:a16="http://schemas.microsoft.com/office/drawing/2014/main" id="{ECF80FD5-43AC-49E6-96AB-0E1F9DEC2FA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02276" y="2528245"/>
                <a:ext cx="269520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altLang="en-US" sz="1600" dirty="0"/>
              </a:p>
            </p:txBody>
          </p:sp>
        </mc:Choice>
        <mc:Fallback xmlns="">
          <p:sp>
            <p:nvSpPr>
              <p:cNvPr id="13" name="Text Box 6">
                <a:extLst>
                  <a:ext uri="{FF2B5EF4-FFF2-40B4-BE49-F238E27FC236}">
                    <a16:creationId xmlns:a16="http://schemas.microsoft.com/office/drawing/2014/main" id="{ECF80FD5-43AC-49E6-96AB-0E1F9DEC2F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02276" y="2528245"/>
                <a:ext cx="269520" cy="338554"/>
              </a:xfrm>
              <a:prstGeom prst="rect">
                <a:avLst/>
              </a:prstGeom>
              <a:blipFill>
                <a:blip r:embed="rId5"/>
                <a:stretch>
                  <a:fillRect r="-2273" b="-545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 Box 6">
                <a:extLst>
                  <a:ext uri="{FF2B5EF4-FFF2-40B4-BE49-F238E27FC236}">
                    <a16:creationId xmlns:a16="http://schemas.microsoft.com/office/drawing/2014/main" id="{A8EE00B3-65C4-4867-8851-2228FC5F15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21209" y="3723976"/>
                <a:ext cx="1436517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altLang="en-US" sz="1600" dirty="0"/>
              </a:p>
            </p:txBody>
          </p:sp>
        </mc:Choice>
        <mc:Fallback xmlns="">
          <p:sp>
            <p:nvSpPr>
              <p:cNvPr id="14" name="Text Box 6">
                <a:extLst>
                  <a:ext uri="{FF2B5EF4-FFF2-40B4-BE49-F238E27FC236}">
                    <a16:creationId xmlns:a16="http://schemas.microsoft.com/office/drawing/2014/main" id="{A8EE00B3-65C4-4867-8851-2228FC5F15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21209" y="3723976"/>
                <a:ext cx="1436517" cy="338554"/>
              </a:xfrm>
              <a:prstGeom prst="rect">
                <a:avLst/>
              </a:prstGeom>
              <a:blipFill>
                <a:blip r:embed="rId6"/>
                <a:stretch>
                  <a:fillRect b="-545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6">
                <a:extLst>
                  <a:ext uri="{FF2B5EF4-FFF2-40B4-BE49-F238E27FC236}">
                    <a16:creationId xmlns:a16="http://schemas.microsoft.com/office/drawing/2014/main" id="{2B11BAB4-071B-4B10-A3DA-9CD07B3B38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8549" y="5097709"/>
                <a:ext cx="1781835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altLang="en-US" sz="1600" dirty="0"/>
              </a:p>
            </p:txBody>
          </p:sp>
        </mc:Choice>
        <mc:Fallback xmlns="">
          <p:sp>
            <p:nvSpPr>
              <p:cNvPr id="15" name="Text Box 6">
                <a:extLst>
                  <a:ext uri="{FF2B5EF4-FFF2-40B4-BE49-F238E27FC236}">
                    <a16:creationId xmlns:a16="http://schemas.microsoft.com/office/drawing/2014/main" id="{2B11BAB4-071B-4B10-A3DA-9CD07B3B3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48549" y="5097709"/>
                <a:ext cx="1781835" cy="338554"/>
              </a:xfrm>
              <a:prstGeom prst="rect">
                <a:avLst/>
              </a:prstGeom>
              <a:blipFill>
                <a:blip r:embed="rId7"/>
                <a:stretch>
                  <a:fillRect b="-53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Line 45">
            <a:extLst>
              <a:ext uri="{FF2B5EF4-FFF2-40B4-BE49-F238E27FC236}">
                <a16:creationId xmlns:a16="http://schemas.microsoft.com/office/drawing/2014/main" id="{B413F1C8-A184-4DB3-845A-7D995D2DD5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43785" y="4094611"/>
            <a:ext cx="518881" cy="260804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51">
                <a:extLst>
                  <a:ext uri="{FF2B5EF4-FFF2-40B4-BE49-F238E27FC236}">
                    <a16:creationId xmlns:a16="http://schemas.microsoft.com/office/drawing/2014/main" id="{7249ACC2-CF05-4FBA-A131-CB66B0DF2B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9006" y="4355415"/>
                <a:ext cx="995060" cy="5182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400" dirty="0">
                    <a:solidFill>
                      <a:srgbClr val="FF0000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altLang="en-US" sz="1400" dirty="0">
                    <a:solidFill>
                      <a:srgbClr val="FF0000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alt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 Box 51">
                <a:extLst>
                  <a:ext uri="{FF2B5EF4-FFF2-40B4-BE49-F238E27FC236}">
                    <a16:creationId xmlns:a16="http://schemas.microsoft.com/office/drawing/2014/main" id="{7249ACC2-CF05-4FBA-A131-CB66B0DF2B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9006" y="4355415"/>
                <a:ext cx="995060" cy="518283"/>
              </a:xfrm>
              <a:prstGeom prst="rect">
                <a:avLst/>
              </a:prstGeom>
              <a:blipFill>
                <a:blip r:embed="rId8"/>
                <a:stretch>
                  <a:fillRect t="-1176" r="-1829" b="-235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Line 45">
            <a:extLst>
              <a:ext uri="{FF2B5EF4-FFF2-40B4-BE49-F238E27FC236}">
                <a16:creationId xmlns:a16="http://schemas.microsoft.com/office/drawing/2014/main" id="{0CBEAAC6-3C5E-4971-896B-49E985CF1F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38845" y="4094611"/>
            <a:ext cx="518881" cy="260804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51">
                <a:extLst>
                  <a:ext uri="{FF2B5EF4-FFF2-40B4-BE49-F238E27FC236}">
                    <a16:creationId xmlns:a16="http://schemas.microsoft.com/office/drawing/2014/main" id="{E1E57630-9ED5-4122-87C0-D6B646DFB7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21673" y="4355415"/>
                <a:ext cx="995060" cy="5182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400" dirty="0">
                    <a:solidFill>
                      <a:srgbClr val="FF0000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alt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altLang="en-US" sz="1400" dirty="0">
                    <a:solidFill>
                      <a:srgbClr val="FF0000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endParaRPr lang="en-GB" alt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 Box 51">
                <a:extLst>
                  <a:ext uri="{FF2B5EF4-FFF2-40B4-BE49-F238E27FC236}">
                    <a16:creationId xmlns:a16="http://schemas.microsoft.com/office/drawing/2014/main" id="{E1E57630-9ED5-4122-87C0-D6B646DFB7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21673" y="4355415"/>
                <a:ext cx="995060" cy="518283"/>
              </a:xfrm>
              <a:prstGeom prst="rect">
                <a:avLst/>
              </a:prstGeom>
              <a:blipFill>
                <a:blip r:embed="rId9"/>
                <a:stretch>
                  <a:fillRect t="-1176" r="-24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967A3D9-93FB-4B1C-A467-6F17F4D12F90}"/>
              </a:ext>
            </a:extLst>
          </p:cNvPr>
          <p:cNvSpPr txBox="1"/>
          <p:nvPr/>
        </p:nvSpPr>
        <p:spPr>
          <a:xfrm>
            <a:off x="4651899" y="5977644"/>
            <a:ext cx="41974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points of intersection are (-1,5) and (2,-1). These can also be found by using the substitution method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51">
                <a:extLst>
                  <a:ext uri="{FF2B5EF4-FFF2-40B4-BE49-F238E27FC236}">
                    <a16:creationId xmlns:a16="http://schemas.microsoft.com/office/drawing/2014/main" id="{09570EA8-C806-4B71-8F8D-223AA0A9D2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65738" y="4078449"/>
                <a:ext cx="218290" cy="3028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1.5</m:t>
                      </m:r>
                    </m:oMath>
                  </m:oMathPara>
                </a14:m>
                <a:endParaRPr lang="en-GB" alt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 Box 51">
                <a:extLst>
                  <a:ext uri="{FF2B5EF4-FFF2-40B4-BE49-F238E27FC236}">
                    <a16:creationId xmlns:a16="http://schemas.microsoft.com/office/drawing/2014/main" id="{09570EA8-C806-4B71-8F8D-223AA0A9D2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65738" y="4078449"/>
                <a:ext cx="218290" cy="302840"/>
              </a:xfrm>
              <a:prstGeom prst="rect">
                <a:avLst/>
              </a:prstGeom>
              <a:blipFill>
                <a:blip r:embed="rId10"/>
                <a:stretch>
                  <a:fillRect l="-38889" r="-25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 Box 51">
                <a:extLst>
                  <a:ext uri="{FF2B5EF4-FFF2-40B4-BE49-F238E27FC236}">
                    <a16:creationId xmlns:a16="http://schemas.microsoft.com/office/drawing/2014/main" id="{DE262DCF-6F24-47BE-BEAF-05333A3392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10135" y="3706075"/>
                <a:ext cx="278801" cy="3028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alt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 Box 51">
                <a:extLst>
                  <a:ext uri="{FF2B5EF4-FFF2-40B4-BE49-F238E27FC236}">
                    <a16:creationId xmlns:a16="http://schemas.microsoft.com/office/drawing/2014/main" id="{DE262DCF-6F24-47BE-BEAF-05333A3392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10135" y="3706075"/>
                <a:ext cx="278801" cy="30284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Line 45">
            <a:extLst>
              <a:ext uri="{FF2B5EF4-FFF2-40B4-BE49-F238E27FC236}">
                <a16:creationId xmlns:a16="http://schemas.microsoft.com/office/drawing/2014/main" id="{666B881D-D80D-4C8D-972B-EA960707B64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34469" y="2817439"/>
            <a:ext cx="1396551" cy="302113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 Box 6">
                <a:extLst>
                  <a:ext uri="{FF2B5EF4-FFF2-40B4-BE49-F238E27FC236}">
                    <a16:creationId xmlns:a16="http://schemas.microsoft.com/office/drawing/2014/main" id="{FE196991-3FD6-4B72-89B1-D41998DBB1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87530" y="5669866"/>
                <a:ext cx="1436517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alt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alt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alt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 Box 6">
                <a:extLst>
                  <a:ext uri="{FF2B5EF4-FFF2-40B4-BE49-F238E27FC236}">
                    <a16:creationId xmlns:a16="http://schemas.microsoft.com/office/drawing/2014/main" id="{FE196991-3FD6-4B72-89B1-D41998DBB1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87530" y="5669866"/>
                <a:ext cx="1436517" cy="307777"/>
              </a:xfrm>
              <a:prstGeom prst="rect">
                <a:avLst/>
              </a:prstGeom>
              <a:blipFill>
                <a:blip r:embed="rId12"/>
                <a:stretch>
                  <a:fillRect b="-19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12">
            <a:extLst>
              <a:ext uri="{FF2B5EF4-FFF2-40B4-BE49-F238E27FC236}">
                <a16:creationId xmlns:a16="http://schemas.microsoft.com/office/drawing/2014/main" id="{6A28D58C-2C18-49BB-A860-8D8AF1121E9F}"/>
              </a:ext>
            </a:extLst>
          </p:cNvPr>
          <p:cNvSpPr/>
          <p:nvPr/>
        </p:nvSpPr>
        <p:spPr>
          <a:xfrm>
            <a:off x="25399" y="55354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13">
            <a:extLst>
              <a:ext uri="{FF2B5EF4-FFF2-40B4-BE49-F238E27FC236}">
                <a16:creationId xmlns:a16="http://schemas.microsoft.com/office/drawing/2014/main" id="{E3B54FC2-614F-488A-A31E-256515A7A7E5}"/>
              </a:ext>
            </a:extLst>
          </p:cNvPr>
          <p:cNvSpPr/>
          <p:nvPr/>
        </p:nvSpPr>
        <p:spPr>
          <a:xfrm>
            <a:off x="25399" y="58402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14">
            <a:extLst>
              <a:ext uri="{FF2B5EF4-FFF2-40B4-BE49-F238E27FC236}">
                <a16:creationId xmlns:a16="http://schemas.microsoft.com/office/drawing/2014/main" id="{D8BD7EF0-9ACA-4FCB-8891-9D3750E2ED6A}"/>
              </a:ext>
            </a:extLst>
          </p:cNvPr>
          <p:cNvSpPr/>
          <p:nvPr/>
        </p:nvSpPr>
        <p:spPr>
          <a:xfrm>
            <a:off x="558799" y="58402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15">
            <a:extLst>
              <a:ext uri="{FF2B5EF4-FFF2-40B4-BE49-F238E27FC236}">
                <a16:creationId xmlns:a16="http://schemas.microsoft.com/office/drawing/2014/main" id="{68B10205-6969-4B86-8C72-41F56A24506A}"/>
              </a:ext>
            </a:extLst>
          </p:cNvPr>
          <p:cNvSpPr/>
          <p:nvPr/>
        </p:nvSpPr>
        <p:spPr>
          <a:xfrm>
            <a:off x="558799" y="55354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16">
            <a:extLst>
              <a:ext uri="{FF2B5EF4-FFF2-40B4-BE49-F238E27FC236}">
                <a16:creationId xmlns:a16="http://schemas.microsoft.com/office/drawing/2014/main" id="{00A41959-F363-4AB6-BEFC-B5BD281EDEAA}"/>
              </a:ext>
            </a:extLst>
          </p:cNvPr>
          <p:cNvSpPr/>
          <p:nvPr/>
        </p:nvSpPr>
        <p:spPr>
          <a:xfrm>
            <a:off x="1092199" y="55354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17">
            <a:extLst>
              <a:ext uri="{FF2B5EF4-FFF2-40B4-BE49-F238E27FC236}">
                <a16:creationId xmlns:a16="http://schemas.microsoft.com/office/drawing/2014/main" id="{24262D36-F99F-4A70-A649-A8B3A4BECBB8}"/>
              </a:ext>
            </a:extLst>
          </p:cNvPr>
          <p:cNvSpPr/>
          <p:nvPr/>
        </p:nvSpPr>
        <p:spPr>
          <a:xfrm>
            <a:off x="1092199" y="58402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18">
            <a:extLst>
              <a:ext uri="{FF2B5EF4-FFF2-40B4-BE49-F238E27FC236}">
                <a16:creationId xmlns:a16="http://schemas.microsoft.com/office/drawing/2014/main" id="{5CF64252-8BE2-4D13-A321-D0EDC6636D4E}"/>
              </a:ext>
            </a:extLst>
          </p:cNvPr>
          <p:cNvSpPr/>
          <p:nvPr/>
        </p:nvSpPr>
        <p:spPr>
          <a:xfrm>
            <a:off x="1625599" y="58402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19">
            <a:extLst>
              <a:ext uri="{FF2B5EF4-FFF2-40B4-BE49-F238E27FC236}">
                <a16:creationId xmlns:a16="http://schemas.microsoft.com/office/drawing/2014/main" id="{3BCB11EB-7C81-458C-8409-4279400F22A5}"/>
              </a:ext>
            </a:extLst>
          </p:cNvPr>
          <p:cNvSpPr/>
          <p:nvPr/>
        </p:nvSpPr>
        <p:spPr>
          <a:xfrm>
            <a:off x="1625599" y="55354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20">
            <a:extLst>
              <a:ext uri="{FF2B5EF4-FFF2-40B4-BE49-F238E27FC236}">
                <a16:creationId xmlns:a16="http://schemas.microsoft.com/office/drawing/2014/main" id="{6987D886-3747-49D2-97DF-92EA24F1CB2A}"/>
              </a:ext>
            </a:extLst>
          </p:cNvPr>
          <p:cNvSpPr/>
          <p:nvPr/>
        </p:nvSpPr>
        <p:spPr>
          <a:xfrm>
            <a:off x="2158999" y="55354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21">
            <a:extLst>
              <a:ext uri="{FF2B5EF4-FFF2-40B4-BE49-F238E27FC236}">
                <a16:creationId xmlns:a16="http://schemas.microsoft.com/office/drawing/2014/main" id="{1EF7C7B7-311A-460D-80E5-06506238ECF2}"/>
              </a:ext>
            </a:extLst>
          </p:cNvPr>
          <p:cNvSpPr/>
          <p:nvPr/>
        </p:nvSpPr>
        <p:spPr>
          <a:xfrm>
            <a:off x="2158999" y="58402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22">
            <a:extLst>
              <a:ext uri="{FF2B5EF4-FFF2-40B4-BE49-F238E27FC236}">
                <a16:creationId xmlns:a16="http://schemas.microsoft.com/office/drawing/2014/main" id="{E49E4E2D-739C-47F8-84B2-84E494950A5B}"/>
              </a:ext>
            </a:extLst>
          </p:cNvPr>
          <p:cNvSpPr/>
          <p:nvPr/>
        </p:nvSpPr>
        <p:spPr>
          <a:xfrm>
            <a:off x="2692399" y="58402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23">
            <a:extLst>
              <a:ext uri="{FF2B5EF4-FFF2-40B4-BE49-F238E27FC236}">
                <a16:creationId xmlns:a16="http://schemas.microsoft.com/office/drawing/2014/main" id="{FA926058-DD12-4E95-B292-EBE30D1B1CFD}"/>
              </a:ext>
            </a:extLst>
          </p:cNvPr>
          <p:cNvSpPr/>
          <p:nvPr/>
        </p:nvSpPr>
        <p:spPr>
          <a:xfrm>
            <a:off x="2692399" y="55354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24">
            <a:extLst>
              <a:ext uri="{FF2B5EF4-FFF2-40B4-BE49-F238E27FC236}">
                <a16:creationId xmlns:a16="http://schemas.microsoft.com/office/drawing/2014/main" id="{3CD4AAD4-9C4B-4DC5-BCD1-7BA2A2944E15}"/>
              </a:ext>
            </a:extLst>
          </p:cNvPr>
          <p:cNvSpPr/>
          <p:nvPr/>
        </p:nvSpPr>
        <p:spPr>
          <a:xfrm>
            <a:off x="3225799" y="58402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25">
            <a:extLst>
              <a:ext uri="{FF2B5EF4-FFF2-40B4-BE49-F238E27FC236}">
                <a16:creationId xmlns:a16="http://schemas.microsoft.com/office/drawing/2014/main" id="{075E8A96-B7B3-46B3-A236-99348688D427}"/>
              </a:ext>
            </a:extLst>
          </p:cNvPr>
          <p:cNvSpPr/>
          <p:nvPr/>
        </p:nvSpPr>
        <p:spPr>
          <a:xfrm>
            <a:off x="3225799" y="55354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26">
            <a:extLst>
              <a:ext uri="{FF2B5EF4-FFF2-40B4-BE49-F238E27FC236}">
                <a16:creationId xmlns:a16="http://schemas.microsoft.com/office/drawing/2014/main" id="{D404F392-60D4-401F-9EE1-D36CF0737CC1}"/>
              </a:ext>
            </a:extLst>
          </p:cNvPr>
          <p:cNvSpPr/>
          <p:nvPr/>
        </p:nvSpPr>
        <p:spPr>
          <a:xfrm>
            <a:off x="3759199" y="58402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27">
            <a:extLst>
              <a:ext uri="{FF2B5EF4-FFF2-40B4-BE49-F238E27FC236}">
                <a16:creationId xmlns:a16="http://schemas.microsoft.com/office/drawing/2014/main" id="{199D5FE0-73A2-4068-9C70-A43EA466A37A}"/>
              </a:ext>
            </a:extLst>
          </p:cNvPr>
          <p:cNvSpPr/>
          <p:nvPr/>
        </p:nvSpPr>
        <p:spPr>
          <a:xfrm>
            <a:off x="3759199" y="55354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28">
                <a:extLst>
                  <a:ext uri="{FF2B5EF4-FFF2-40B4-BE49-F238E27FC236}">
                    <a16:creationId xmlns:a16="http://schemas.microsoft.com/office/drawing/2014/main" id="{5A00E5DF-FC52-4410-8487-09CFD49DDE99}"/>
                  </a:ext>
                </a:extLst>
              </p:cNvPr>
              <p:cNvSpPr txBox="1"/>
              <p:nvPr/>
            </p:nvSpPr>
            <p:spPr>
              <a:xfrm>
                <a:off x="112484" y="5470174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4" name="TextBox 28">
                <a:extLst>
                  <a:ext uri="{FF2B5EF4-FFF2-40B4-BE49-F238E27FC236}">
                    <a16:creationId xmlns:a16="http://schemas.microsoft.com/office/drawing/2014/main" id="{5A00E5DF-FC52-4410-8487-09CFD49DDE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84" y="5470174"/>
                <a:ext cx="367986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29">
                <a:extLst>
                  <a:ext uri="{FF2B5EF4-FFF2-40B4-BE49-F238E27FC236}">
                    <a16:creationId xmlns:a16="http://schemas.microsoft.com/office/drawing/2014/main" id="{40096ED3-E663-4522-BAF4-D555E42E20CC}"/>
                  </a:ext>
                </a:extLst>
              </p:cNvPr>
              <p:cNvSpPr txBox="1"/>
              <p:nvPr/>
            </p:nvSpPr>
            <p:spPr>
              <a:xfrm>
                <a:off x="101599" y="5764087"/>
                <a:ext cx="375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𝒚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5" name="TextBox 29">
                <a:extLst>
                  <a:ext uri="{FF2B5EF4-FFF2-40B4-BE49-F238E27FC236}">
                    <a16:creationId xmlns:a16="http://schemas.microsoft.com/office/drawing/2014/main" id="{40096ED3-E663-4522-BAF4-D555E42E20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99" y="5764087"/>
                <a:ext cx="375423" cy="369332"/>
              </a:xfrm>
              <a:prstGeom prst="rect">
                <a:avLst/>
              </a:prstGeom>
              <a:blipFill>
                <a:blip r:embed="rId1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30">
                <a:extLst>
                  <a:ext uri="{FF2B5EF4-FFF2-40B4-BE49-F238E27FC236}">
                    <a16:creationId xmlns:a16="http://schemas.microsoft.com/office/drawing/2014/main" id="{BF00B779-E1A0-40DD-8099-9A33D40BF2CE}"/>
                  </a:ext>
                </a:extLst>
              </p:cNvPr>
              <p:cNvSpPr txBox="1"/>
              <p:nvPr/>
            </p:nvSpPr>
            <p:spPr>
              <a:xfrm>
                <a:off x="558799" y="5491944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6" name="TextBox 30">
                <a:extLst>
                  <a:ext uri="{FF2B5EF4-FFF2-40B4-BE49-F238E27FC236}">
                    <a16:creationId xmlns:a16="http://schemas.microsoft.com/office/drawing/2014/main" id="{BF00B779-E1A0-40DD-8099-9A33D40BF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799" y="5491944"/>
                <a:ext cx="548548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31">
                <a:extLst>
                  <a:ext uri="{FF2B5EF4-FFF2-40B4-BE49-F238E27FC236}">
                    <a16:creationId xmlns:a16="http://schemas.microsoft.com/office/drawing/2014/main" id="{5B5D35E9-DED4-4FCE-A85F-E6E05ED386DD}"/>
                  </a:ext>
                </a:extLst>
              </p:cNvPr>
              <p:cNvSpPr txBox="1"/>
              <p:nvPr/>
            </p:nvSpPr>
            <p:spPr>
              <a:xfrm>
                <a:off x="1092199" y="5491944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7" name="TextBox 31">
                <a:extLst>
                  <a:ext uri="{FF2B5EF4-FFF2-40B4-BE49-F238E27FC236}">
                    <a16:creationId xmlns:a16="http://schemas.microsoft.com/office/drawing/2014/main" id="{5B5D35E9-DED4-4FCE-A85F-E6E05ED38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199" y="5491944"/>
                <a:ext cx="548548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32">
                <a:extLst>
                  <a:ext uri="{FF2B5EF4-FFF2-40B4-BE49-F238E27FC236}">
                    <a16:creationId xmlns:a16="http://schemas.microsoft.com/office/drawing/2014/main" id="{093C9964-874A-4F77-B3CE-F9729E0323EF}"/>
                  </a:ext>
                </a:extLst>
              </p:cNvPr>
              <p:cNvSpPr txBox="1"/>
              <p:nvPr/>
            </p:nvSpPr>
            <p:spPr>
              <a:xfrm>
                <a:off x="1625599" y="5491944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8" name="TextBox 32">
                <a:extLst>
                  <a:ext uri="{FF2B5EF4-FFF2-40B4-BE49-F238E27FC236}">
                    <a16:creationId xmlns:a16="http://schemas.microsoft.com/office/drawing/2014/main" id="{093C9964-874A-4F77-B3CE-F9729E0323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5599" y="5491944"/>
                <a:ext cx="548548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33">
                <a:extLst>
                  <a:ext uri="{FF2B5EF4-FFF2-40B4-BE49-F238E27FC236}">
                    <a16:creationId xmlns:a16="http://schemas.microsoft.com/office/drawing/2014/main" id="{AAE6F4EF-6BA9-44F1-BF7E-83E15A1BC88A}"/>
                  </a:ext>
                </a:extLst>
              </p:cNvPr>
              <p:cNvSpPr txBox="1"/>
              <p:nvPr/>
            </p:nvSpPr>
            <p:spPr>
              <a:xfrm>
                <a:off x="2235199" y="5491944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9" name="TextBox 33">
                <a:extLst>
                  <a:ext uri="{FF2B5EF4-FFF2-40B4-BE49-F238E27FC236}">
                    <a16:creationId xmlns:a16="http://schemas.microsoft.com/office/drawing/2014/main" id="{AAE6F4EF-6BA9-44F1-BF7E-83E15A1BC8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5199" y="5491944"/>
                <a:ext cx="375424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34">
                <a:extLst>
                  <a:ext uri="{FF2B5EF4-FFF2-40B4-BE49-F238E27FC236}">
                    <a16:creationId xmlns:a16="http://schemas.microsoft.com/office/drawing/2014/main" id="{334B45E0-F41C-4D1A-BBE3-048A7A363A97}"/>
                  </a:ext>
                </a:extLst>
              </p:cNvPr>
              <p:cNvSpPr txBox="1"/>
              <p:nvPr/>
            </p:nvSpPr>
            <p:spPr>
              <a:xfrm>
                <a:off x="2768599" y="5491944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0" name="TextBox 34">
                <a:extLst>
                  <a:ext uri="{FF2B5EF4-FFF2-40B4-BE49-F238E27FC236}">
                    <a16:creationId xmlns:a16="http://schemas.microsoft.com/office/drawing/2014/main" id="{334B45E0-F41C-4D1A-BBE3-048A7A363A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8599" y="5491944"/>
                <a:ext cx="375424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35">
                <a:extLst>
                  <a:ext uri="{FF2B5EF4-FFF2-40B4-BE49-F238E27FC236}">
                    <a16:creationId xmlns:a16="http://schemas.microsoft.com/office/drawing/2014/main" id="{5EE60678-CACB-42E5-9EE6-87D619627A49}"/>
                  </a:ext>
                </a:extLst>
              </p:cNvPr>
              <p:cNvSpPr txBox="1"/>
              <p:nvPr/>
            </p:nvSpPr>
            <p:spPr>
              <a:xfrm>
                <a:off x="3301999" y="5491944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1" name="TextBox 35">
                <a:extLst>
                  <a:ext uri="{FF2B5EF4-FFF2-40B4-BE49-F238E27FC236}">
                    <a16:creationId xmlns:a16="http://schemas.microsoft.com/office/drawing/2014/main" id="{5EE60678-CACB-42E5-9EE6-87D619627A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1999" y="5491944"/>
                <a:ext cx="375424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36">
                <a:extLst>
                  <a:ext uri="{FF2B5EF4-FFF2-40B4-BE49-F238E27FC236}">
                    <a16:creationId xmlns:a16="http://schemas.microsoft.com/office/drawing/2014/main" id="{17854C13-7E81-48F4-89DA-B03B1E457BCD}"/>
                  </a:ext>
                </a:extLst>
              </p:cNvPr>
              <p:cNvSpPr txBox="1"/>
              <p:nvPr/>
            </p:nvSpPr>
            <p:spPr>
              <a:xfrm>
                <a:off x="3835399" y="5491944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2" name="TextBox 36">
                <a:extLst>
                  <a:ext uri="{FF2B5EF4-FFF2-40B4-BE49-F238E27FC236}">
                    <a16:creationId xmlns:a16="http://schemas.microsoft.com/office/drawing/2014/main" id="{17854C13-7E81-48F4-89DA-B03B1E457B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5399" y="5491944"/>
                <a:ext cx="375424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37">
                <a:extLst>
                  <a:ext uri="{FF2B5EF4-FFF2-40B4-BE49-F238E27FC236}">
                    <a16:creationId xmlns:a16="http://schemas.microsoft.com/office/drawing/2014/main" id="{83E1C874-2C08-4DFA-A32F-D7A245D7002E}"/>
                  </a:ext>
                </a:extLst>
              </p:cNvPr>
              <p:cNvSpPr txBox="1"/>
              <p:nvPr/>
            </p:nvSpPr>
            <p:spPr>
              <a:xfrm>
                <a:off x="2235199" y="580763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3" name="TextBox 37">
                <a:extLst>
                  <a:ext uri="{FF2B5EF4-FFF2-40B4-BE49-F238E27FC236}">
                    <a16:creationId xmlns:a16="http://schemas.microsoft.com/office/drawing/2014/main" id="{83E1C874-2C08-4DFA-A32F-D7A245D700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5199" y="5807630"/>
                <a:ext cx="375424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38">
                <a:extLst>
                  <a:ext uri="{FF2B5EF4-FFF2-40B4-BE49-F238E27FC236}">
                    <a16:creationId xmlns:a16="http://schemas.microsoft.com/office/drawing/2014/main" id="{2DB10945-2AA4-4623-AC96-B41268453F77}"/>
                  </a:ext>
                </a:extLst>
              </p:cNvPr>
              <p:cNvSpPr txBox="1"/>
              <p:nvPr/>
            </p:nvSpPr>
            <p:spPr>
              <a:xfrm>
                <a:off x="2692399" y="5807630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4" name="TextBox 38">
                <a:extLst>
                  <a:ext uri="{FF2B5EF4-FFF2-40B4-BE49-F238E27FC236}">
                    <a16:creationId xmlns:a16="http://schemas.microsoft.com/office/drawing/2014/main" id="{2DB10945-2AA4-4623-AC96-B41268453F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2399" y="5807630"/>
                <a:ext cx="548548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39">
                <a:extLst>
                  <a:ext uri="{FF2B5EF4-FFF2-40B4-BE49-F238E27FC236}">
                    <a16:creationId xmlns:a16="http://schemas.microsoft.com/office/drawing/2014/main" id="{23BE4A8A-B734-415C-84C2-824489BC5ED1}"/>
                  </a:ext>
                </a:extLst>
              </p:cNvPr>
              <p:cNvSpPr txBox="1"/>
              <p:nvPr/>
            </p:nvSpPr>
            <p:spPr>
              <a:xfrm>
                <a:off x="3212132" y="5807630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5" name="TextBox 39">
                <a:extLst>
                  <a:ext uri="{FF2B5EF4-FFF2-40B4-BE49-F238E27FC236}">
                    <a16:creationId xmlns:a16="http://schemas.microsoft.com/office/drawing/2014/main" id="{23BE4A8A-B734-415C-84C2-824489BC5E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2132" y="5807630"/>
                <a:ext cx="548548" cy="36933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40">
                <a:extLst>
                  <a:ext uri="{FF2B5EF4-FFF2-40B4-BE49-F238E27FC236}">
                    <a16:creationId xmlns:a16="http://schemas.microsoft.com/office/drawing/2014/main" id="{62601C5F-A7C0-4FBD-BBD4-9839E83C38AA}"/>
                  </a:ext>
                </a:extLst>
              </p:cNvPr>
              <p:cNvSpPr txBox="1"/>
              <p:nvPr/>
            </p:nvSpPr>
            <p:spPr>
              <a:xfrm>
                <a:off x="3835399" y="580763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6" name="TextBox 40">
                <a:extLst>
                  <a:ext uri="{FF2B5EF4-FFF2-40B4-BE49-F238E27FC236}">
                    <a16:creationId xmlns:a16="http://schemas.microsoft.com/office/drawing/2014/main" id="{62601C5F-A7C0-4FBD-BBD4-9839E83C38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5399" y="5807630"/>
                <a:ext cx="375424" cy="36933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41">
                <a:extLst>
                  <a:ext uri="{FF2B5EF4-FFF2-40B4-BE49-F238E27FC236}">
                    <a16:creationId xmlns:a16="http://schemas.microsoft.com/office/drawing/2014/main" id="{4DDC9538-A7B5-4B2F-B750-3388B766336E}"/>
                  </a:ext>
                </a:extLst>
              </p:cNvPr>
              <p:cNvSpPr txBox="1"/>
              <p:nvPr/>
            </p:nvSpPr>
            <p:spPr>
              <a:xfrm>
                <a:off x="1701799" y="580763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7" name="TextBox 41">
                <a:extLst>
                  <a:ext uri="{FF2B5EF4-FFF2-40B4-BE49-F238E27FC236}">
                    <a16:creationId xmlns:a16="http://schemas.microsoft.com/office/drawing/2014/main" id="{4DDC9538-A7B5-4B2F-B750-3388B7663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1799" y="5807630"/>
                <a:ext cx="375424" cy="369332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42">
                <a:extLst>
                  <a:ext uri="{FF2B5EF4-FFF2-40B4-BE49-F238E27FC236}">
                    <a16:creationId xmlns:a16="http://schemas.microsoft.com/office/drawing/2014/main" id="{9A9F5EC7-749E-4ADC-8A31-D2AA9A98B633}"/>
                  </a:ext>
                </a:extLst>
              </p:cNvPr>
              <p:cNvSpPr txBox="1"/>
              <p:nvPr/>
            </p:nvSpPr>
            <p:spPr>
              <a:xfrm>
                <a:off x="1078263" y="5807630"/>
                <a:ext cx="5132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𝟏𝟏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8" name="TextBox 42">
                <a:extLst>
                  <a:ext uri="{FF2B5EF4-FFF2-40B4-BE49-F238E27FC236}">
                    <a16:creationId xmlns:a16="http://schemas.microsoft.com/office/drawing/2014/main" id="{9A9F5EC7-749E-4ADC-8A31-D2AA9A98B6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263" y="5807630"/>
                <a:ext cx="513282" cy="369332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43">
                <a:extLst>
                  <a:ext uri="{FF2B5EF4-FFF2-40B4-BE49-F238E27FC236}">
                    <a16:creationId xmlns:a16="http://schemas.microsoft.com/office/drawing/2014/main" id="{5589B2FB-55ED-4034-BCFB-A6069CD43EDB}"/>
                  </a:ext>
                </a:extLst>
              </p:cNvPr>
              <p:cNvSpPr txBox="1"/>
              <p:nvPr/>
            </p:nvSpPr>
            <p:spPr>
              <a:xfrm>
                <a:off x="558799" y="5807630"/>
                <a:ext cx="5132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𝟏𝟗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9" name="TextBox 43">
                <a:extLst>
                  <a:ext uri="{FF2B5EF4-FFF2-40B4-BE49-F238E27FC236}">
                    <a16:creationId xmlns:a16="http://schemas.microsoft.com/office/drawing/2014/main" id="{5589B2FB-55ED-4034-BCFB-A6069CD43E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799" y="5807630"/>
                <a:ext cx="513282" cy="369332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フリーフォーム: 図形 69">
            <a:extLst>
              <a:ext uri="{FF2B5EF4-FFF2-40B4-BE49-F238E27FC236}">
                <a16:creationId xmlns:a16="http://schemas.microsoft.com/office/drawing/2014/main" id="{08132B08-B0E6-4B0A-BDF6-ECE79BDD0FF5}"/>
              </a:ext>
            </a:extLst>
          </p:cNvPr>
          <p:cNvSpPr/>
          <p:nvPr/>
        </p:nvSpPr>
        <p:spPr>
          <a:xfrm>
            <a:off x="6223247" y="2785076"/>
            <a:ext cx="1307774" cy="1791507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 Box 6">
                <a:extLst>
                  <a:ext uri="{FF2B5EF4-FFF2-40B4-BE49-F238E27FC236}">
                    <a16:creationId xmlns:a16="http://schemas.microsoft.com/office/drawing/2014/main" id="{BD69E0AD-0DD8-4CD9-9625-A5C750CCA5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81492" y="2641102"/>
                <a:ext cx="1781835" cy="3125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alt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en-US" sz="1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sz="1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altLang="en-US" sz="1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altLang="en-US" sz="14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en-US" sz="14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altLang="en-US" sz="14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sz="14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4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altLang="en-US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2" name="Text Box 6">
                <a:extLst>
                  <a:ext uri="{FF2B5EF4-FFF2-40B4-BE49-F238E27FC236}">
                    <a16:creationId xmlns:a16="http://schemas.microsoft.com/office/drawing/2014/main" id="{BD69E0AD-0DD8-4CD9-9625-A5C750CCA5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81492" y="2641102"/>
                <a:ext cx="1781835" cy="312586"/>
              </a:xfrm>
              <a:prstGeom prst="rect">
                <a:avLst/>
              </a:prstGeom>
              <a:blipFill>
                <a:blip r:embed="rId29"/>
                <a:stretch>
                  <a:fillRect b="-192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3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1A738461-488D-4370-9603-B6D5FB378D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560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2" grpId="0"/>
      <p:bldP spid="13" grpId="0"/>
      <p:bldP spid="14" grpId="0"/>
      <p:bldP spid="15" grpId="0"/>
      <p:bldP spid="16" grpId="0" animBg="1"/>
      <p:bldP spid="17" grpId="0"/>
      <p:bldP spid="19" grpId="0" animBg="1"/>
      <p:bldP spid="20" grpId="0"/>
      <p:bldP spid="31" grpId="0"/>
      <p:bldP spid="33" grpId="0"/>
      <p:bldP spid="35" grpId="0"/>
      <p:bldP spid="36" grpId="0" animBg="1"/>
      <p:bldP spid="37" grpId="0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 animBg="1"/>
      <p:bldP spid="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Simultaneous equations can be represented graphically. The point(s) of intersection show the solutions of the equations.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saw in section 3B that if one of the simultaneous equations is quadratic, then you need to use substitution to solve them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also saw that when this is done, a new quadratic equation is formed which is solved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This quadratic will have a discriminant which indicates how many solutions the simultaneous equations will have…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 Box 6">
                <a:extLst>
                  <a:ext uri="{FF2B5EF4-FFF2-40B4-BE49-F238E27FC236}">
                    <a16:creationId xmlns:a16="http://schemas.microsoft.com/office/drawing/2014/main" id="{5B1E6F1E-67AA-4E4B-B91D-2AA5FC49F8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14060" y="1400175"/>
                <a:ext cx="4674834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600" dirty="0"/>
                  <a:t>	If in the new quadratic formed by the substitution,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𝑎𝑐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altLang="en-US" sz="1600" dirty="0"/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1600" dirty="0"/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 dirty="0"/>
                  <a:t>	</a:t>
                </a:r>
                <a:r>
                  <a:rPr lang="en-GB" altLang="en-US" sz="1600" dirty="0">
                    <a:sym typeface="Wingdings" panose="05000000000000000000" pitchFamily="2" charset="2"/>
                  </a:rPr>
                  <a:t> The simultaneous equations will have 2 pairs of solutions…</a:t>
                </a:r>
                <a:endParaRPr lang="en-GB" altLang="en-US" sz="1600" dirty="0"/>
              </a:p>
            </p:txBody>
          </p:sp>
        </mc:Choice>
        <mc:Fallback xmlns="">
          <p:sp>
            <p:nvSpPr>
              <p:cNvPr id="73" name="Text Box 6">
                <a:extLst>
                  <a:ext uri="{FF2B5EF4-FFF2-40B4-BE49-F238E27FC236}">
                    <a16:creationId xmlns:a16="http://schemas.microsoft.com/office/drawing/2014/main" id="{5B1E6F1E-67AA-4E4B-B91D-2AA5FC49F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14060" y="1400175"/>
                <a:ext cx="4674834" cy="1569660"/>
              </a:xfrm>
              <a:prstGeom prst="rect">
                <a:avLst/>
              </a:prstGeom>
              <a:blipFill>
                <a:blip r:embed="rId2"/>
                <a:stretch>
                  <a:fillRect t="-778" b="-46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フリーフォーム: 図形 9">
            <a:extLst>
              <a:ext uri="{FF2B5EF4-FFF2-40B4-BE49-F238E27FC236}">
                <a16:creationId xmlns:a16="http://schemas.microsoft.com/office/drawing/2014/main" id="{23206D2F-F26B-478C-89BD-DEC5B7DDFBAD}"/>
              </a:ext>
            </a:extLst>
          </p:cNvPr>
          <p:cNvSpPr/>
          <p:nvPr/>
        </p:nvSpPr>
        <p:spPr>
          <a:xfrm>
            <a:off x="4580878" y="3350100"/>
            <a:ext cx="1307774" cy="1791507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フリーフォーム: 図形 11">
            <a:extLst>
              <a:ext uri="{FF2B5EF4-FFF2-40B4-BE49-F238E27FC236}">
                <a16:creationId xmlns:a16="http://schemas.microsoft.com/office/drawing/2014/main" id="{73CED7B6-BBB3-43F0-B9D0-CD255F40FE76}"/>
              </a:ext>
            </a:extLst>
          </p:cNvPr>
          <p:cNvSpPr/>
          <p:nvPr/>
        </p:nvSpPr>
        <p:spPr>
          <a:xfrm flipV="1">
            <a:off x="7032595" y="3350100"/>
            <a:ext cx="1307774" cy="1791507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Line 45">
            <a:extLst>
              <a:ext uri="{FF2B5EF4-FFF2-40B4-BE49-F238E27FC236}">
                <a16:creationId xmlns:a16="http://schemas.microsoft.com/office/drawing/2014/main" id="{E23A858D-BC33-4194-A86A-119A023C26F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21078" y="3350099"/>
            <a:ext cx="1467573" cy="211854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" name="Line 45">
            <a:extLst>
              <a:ext uri="{FF2B5EF4-FFF2-40B4-BE49-F238E27FC236}">
                <a16:creationId xmlns:a16="http://schemas.microsoft.com/office/drawing/2014/main" id="{E6B812D9-49FA-4946-B4ED-BA5BD283105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924582" y="3595455"/>
            <a:ext cx="1725370" cy="994299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3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8498F208-202C-455C-893C-94F0C675E1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58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9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Simultaneous equations can be represented graphically. The point(s) of intersection show the solutions of the equations.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saw in section 3B that if one of the simultaneous equations is quadratic, then you need to use substitution to solve them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also saw that when this is done, a new quadratic equation is formed which is solved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This quadratic will have a discriminant which indicates how many solutions the simultaneous equations will have…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 Box 6">
                <a:extLst>
                  <a:ext uri="{FF2B5EF4-FFF2-40B4-BE49-F238E27FC236}">
                    <a16:creationId xmlns:a16="http://schemas.microsoft.com/office/drawing/2014/main" id="{5B1E6F1E-67AA-4E4B-B91D-2AA5FC49F8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14060" y="1400175"/>
                <a:ext cx="4674834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600" dirty="0"/>
                  <a:t>	If in the new quadratic formed by the substitution,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𝑎𝑐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altLang="en-US" sz="1600" dirty="0"/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1600" dirty="0"/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 dirty="0"/>
                  <a:t>	</a:t>
                </a:r>
                <a:r>
                  <a:rPr lang="en-GB" altLang="en-US" sz="1600" dirty="0">
                    <a:sym typeface="Wingdings" panose="05000000000000000000" pitchFamily="2" charset="2"/>
                  </a:rPr>
                  <a:t> The simultaneous equations will have 1 pair of solutions…</a:t>
                </a:r>
                <a:endParaRPr lang="en-GB" altLang="en-US" sz="1600" dirty="0"/>
              </a:p>
            </p:txBody>
          </p:sp>
        </mc:Choice>
        <mc:Fallback xmlns="">
          <p:sp>
            <p:nvSpPr>
              <p:cNvPr id="73" name="Text Box 6">
                <a:extLst>
                  <a:ext uri="{FF2B5EF4-FFF2-40B4-BE49-F238E27FC236}">
                    <a16:creationId xmlns:a16="http://schemas.microsoft.com/office/drawing/2014/main" id="{5B1E6F1E-67AA-4E4B-B91D-2AA5FC49F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14060" y="1400175"/>
                <a:ext cx="4674834" cy="1569660"/>
              </a:xfrm>
              <a:prstGeom prst="rect">
                <a:avLst/>
              </a:prstGeom>
              <a:blipFill>
                <a:blip r:embed="rId2"/>
                <a:stretch>
                  <a:fillRect t="-778" b="-46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フリーフォーム: 図形 9">
            <a:extLst>
              <a:ext uri="{FF2B5EF4-FFF2-40B4-BE49-F238E27FC236}">
                <a16:creationId xmlns:a16="http://schemas.microsoft.com/office/drawing/2014/main" id="{23206D2F-F26B-478C-89BD-DEC5B7DDFBAD}"/>
              </a:ext>
            </a:extLst>
          </p:cNvPr>
          <p:cNvSpPr/>
          <p:nvPr/>
        </p:nvSpPr>
        <p:spPr>
          <a:xfrm>
            <a:off x="4580878" y="3350100"/>
            <a:ext cx="1307774" cy="1791507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フリーフォーム: 図形 11">
            <a:extLst>
              <a:ext uri="{FF2B5EF4-FFF2-40B4-BE49-F238E27FC236}">
                <a16:creationId xmlns:a16="http://schemas.microsoft.com/office/drawing/2014/main" id="{73CED7B6-BBB3-43F0-B9D0-CD255F40FE76}"/>
              </a:ext>
            </a:extLst>
          </p:cNvPr>
          <p:cNvSpPr/>
          <p:nvPr/>
        </p:nvSpPr>
        <p:spPr>
          <a:xfrm flipV="1">
            <a:off x="7032595" y="3350100"/>
            <a:ext cx="1307774" cy="1791507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Line 45">
            <a:extLst>
              <a:ext uri="{FF2B5EF4-FFF2-40B4-BE49-F238E27FC236}">
                <a16:creationId xmlns:a16="http://schemas.microsoft.com/office/drawing/2014/main" id="{E23A858D-BC33-4194-A86A-119A023C26F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20182" y="4058416"/>
            <a:ext cx="1467573" cy="211854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" name="Line 45">
            <a:extLst>
              <a:ext uri="{FF2B5EF4-FFF2-40B4-BE49-F238E27FC236}">
                <a16:creationId xmlns:a16="http://schemas.microsoft.com/office/drawing/2014/main" id="{E6B812D9-49FA-4946-B4ED-BA5BD28310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24582" y="3341224"/>
            <a:ext cx="1590768" cy="887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3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CBEAE3DE-E9F0-4F69-9802-59D28636C5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087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9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Simultaneous equations can be represented graphically. The point(s) of intersection show the solutions of the equations.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saw in section 3B that if one of the simultaneous equations is quadratic, then you need to use substitution to solve them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also saw that when this is done, a new quadratic equation is formed which is solved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This quadratic will have a discriminant which indicates how many solutions the simultaneous equations will have…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 Box 6">
                <a:extLst>
                  <a:ext uri="{FF2B5EF4-FFF2-40B4-BE49-F238E27FC236}">
                    <a16:creationId xmlns:a16="http://schemas.microsoft.com/office/drawing/2014/main" id="{5B1E6F1E-67AA-4E4B-B91D-2AA5FC49F8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14060" y="1400175"/>
                <a:ext cx="4674834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600" dirty="0"/>
                  <a:t>	If in the new quadratic formed by the substitution,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𝑎𝑐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endParaRPr lang="en-GB" altLang="en-US" sz="1600" dirty="0"/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1600" dirty="0"/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 dirty="0"/>
                  <a:t>	</a:t>
                </a:r>
                <a:r>
                  <a:rPr lang="en-GB" altLang="en-US" sz="1600" dirty="0">
                    <a:sym typeface="Wingdings" panose="05000000000000000000" pitchFamily="2" charset="2"/>
                  </a:rPr>
                  <a:t> The simultaneous equations will have no solutions</a:t>
                </a:r>
                <a:endParaRPr lang="en-GB" altLang="en-US" sz="1600" dirty="0"/>
              </a:p>
            </p:txBody>
          </p:sp>
        </mc:Choice>
        <mc:Fallback xmlns="">
          <p:sp>
            <p:nvSpPr>
              <p:cNvPr id="73" name="Text Box 6">
                <a:extLst>
                  <a:ext uri="{FF2B5EF4-FFF2-40B4-BE49-F238E27FC236}">
                    <a16:creationId xmlns:a16="http://schemas.microsoft.com/office/drawing/2014/main" id="{5B1E6F1E-67AA-4E4B-B91D-2AA5FC49F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14060" y="1400175"/>
                <a:ext cx="4674834" cy="1569660"/>
              </a:xfrm>
              <a:prstGeom prst="rect">
                <a:avLst/>
              </a:prstGeom>
              <a:blipFill>
                <a:blip r:embed="rId2"/>
                <a:stretch>
                  <a:fillRect t="-778" b="-46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フリーフォーム: 図形 9">
            <a:extLst>
              <a:ext uri="{FF2B5EF4-FFF2-40B4-BE49-F238E27FC236}">
                <a16:creationId xmlns:a16="http://schemas.microsoft.com/office/drawing/2014/main" id="{23206D2F-F26B-478C-89BD-DEC5B7DDFBAD}"/>
              </a:ext>
            </a:extLst>
          </p:cNvPr>
          <p:cNvSpPr/>
          <p:nvPr/>
        </p:nvSpPr>
        <p:spPr>
          <a:xfrm>
            <a:off x="4580878" y="3350100"/>
            <a:ext cx="1307774" cy="1791507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フリーフォーム: 図形 11">
            <a:extLst>
              <a:ext uri="{FF2B5EF4-FFF2-40B4-BE49-F238E27FC236}">
                <a16:creationId xmlns:a16="http://schemas.microsoft.com/office/drawing/2014/main" id="{73CED7B6-BBB3-43F0-B9D0-CD255F40FE76}"/>
              </a:ext>
            </a:extLst>
          </p:cNvPr>
          <p:cNvSpPr/>
          <p:nvPr/>
        </p:nvSpPr>
        <p:spPr>
          <a:xfrm flipV="1">
            <a:off x="7032595" y="3350100"/>
            <a:ext cx="1307774" cy="1791507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Line 45">
            <a:extLst>
              <a:ext uri="{FF2B5EF4-FFF2-40B4-BE49-F238E27FC236}">
                <a16:creationId xmlns:a16="http://schemas.microsoft.com/office/drawing/2014/main" id="{E23A858D-BC33-4194-A86A-119A023C26F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05258" y="3880862"/>
            <a:ext cx="1467573" cy="211854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" name="Line 45">
            <a:extLst>
              <a:ext uri="{FF2B5EF4-FFF2-40B4-BE49-F238E27FC236}">
                <a16:creationId xmlns:a16="http://schemas.microsoft.com/office/drawing/2014/main" id="{E6B812D9-49FA-4946-B4ED-BA5BD28310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08332" y="3045083"/>
            <a:ext cx="1756299" cy="38026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3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D3D0AC56-A15B-40EB-93AA-B34D39FB5C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5167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9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5088493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Simultaneous equations can be represented graphically. The point(s) of intersection show the solutions of the equations.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may therefore need to use the discriminant in these types of question as well…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line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+1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meets the curve with equation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𝑘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−2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at exactly one point. Given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 positive constant: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For this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find the coordinates of the point of intersection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5088493"/>
              </a:xfrm>
              <a:blipFill>
                <a:blip r:embed="rId2"/>
                <a:stretch>
                  <a:fillRect l="-630" t="-1199" r="-2992" b="-2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A9CCEED4-13F7-49EE-9E44-63BDF4B176C0}"/>
                  </a:ext>
                </a:extLst>
              </p:cNvPr>
              <p:cNvSpPr txBox="1"/>
              <p:nvPr/>
            </p:nvSpPr>
            <p:spPr>
              <a:xfrm>
                <a:off x="4556745" y="1158074"/>
                <a:ext cx="12059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=2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A9CCEED4-13F7-49EE-9E44-63BDF4B176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6745" y="1158074"/>
                <a:ext cx="1205907" cy="338554"/>
              </a:xfrm>
              <a:prstGeom prst="rect">
                <a:avLst/>
              </a:prstGeom>
              <a:blipFill>
                <a:blip r:embed="rId3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94089F71-1339-459E-A3DE-E2F844C1CEC2}"/>
                  </a:ext>
                </a:extLst>
              </p:cNvPr>
              <p:cNvSpPr txBox="1"/>
              <p:nvPr/>
            </p:nvSpPr>
            <p:spPr>
              <a:xfrm>
                <a:off x="6149564" y="1158074"/>
                <a:ext cx="23199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−2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94089F71-1339-459E-A3DE-E2F844C1CE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9564" y="1158074"/>
                <a:ext cx="2319930" cy="338554"/>
              </a:xfrm>
              <a:prstGeom prst="rect">
                <a:avLst/>
              </a:prstGeom>
              <a:blipFill>
                <a:blip r:embed="rId4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3A6899F0-F39E-4E88-819C-5B6377B275C5}"/>
                  </a:ext>
                </a:extLst>
              </p:cNvPr>
              <p:cNvSpPr txBox="1"/>
              <p:nvPr/>
            </p:nvSpPr>
            <p:spPr>
              <a:xfrm>
                <a:off x="4758431" y="1851272"/>
                <a:ext cx="23199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−2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3A6899F0-F39E-4E88-819C-5B6377B275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431" y="1851272"/>
                <a:ext cx="2319930" cy="338554"/>
              </a:xfrm>
              <a:prstGeom prst="rect">
                <a:avLst/>
              </a:prstGeom>
              <a:blipFill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927E49B1-0C3E-4F7D-9026-96EB2826ED41}"/>
                  </a:ext>
                </a:extLst>
              </p:cNvPr>
              <p:cNvSpPr txBox="1"/>
              <p:nvPr/>
            </p:nvSpPr>
            <p:spPr>
              <a:xfrm>
                <a:off x="4119538" y="2294045"/>
                <a:ext cx="2958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+1)+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−2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927E49B1-0C3E-4F7D-9026-96EB2826ED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538" y="2294045"/>
                <a:ext cx="2958823" cy="338554"/>
              </a:xfrm>
              <a:prstGeom prst="rect">
                <a:avLst/>
              </a:prstGeom>
              <a:blipFill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C23003A-9156-4C18-B374-45D711D07E0C}"/>
                  </a:ext>
                </a:extLst>
              </p:cNvPr>
              <p:cNvSpPr txBox="1"/>
              <p:nvPr/>
            </p:nvSpPr>
            <p:spPr>
              <a:xfrm>
                <a:off x="4403270" y="2736818"/>
                <a:ext cx="26750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−2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C23003A-9156-4C18-B374-45D711D07E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270" y="2736818"/>
                <a:ext cx="2675091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7EB1919E-EADF-4763-ABC2-4A74B41AE9FB}"/>
                  </a:ext>
                </a:extLst>
              </p:cNvPr>
              <p:cNvSpPr txBox="1"/>
              <p:nvPr/>
            </p:nvSpPr>
            <p:spPr>
              <a:xfrm>
                <a:off x="5291333" y="3179591"/>
                <a:ext cx="17870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7EB1919E-EADF-4763-ABC2-4A74B41AE9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1333" y="3179591"/>
                <a:ext cx="1787028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B24795E7-5489-4958-9753-8BF9755AD694}"/>
                  </a:ext>
                </a:extLst>
              </p:cNvPr>
              <p:cNvSpPr txBox="1"/>
              <p:nvPr/>
            </p:nvSpPr>
            <p:spPr>
              <a:xfrm>
                <a:off x="5679517" y="4172132"/>
                <a:ext cx="139884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𝑏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𝑎𝑐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B24795E7-5489-4958-9753-8BF9755AD6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9517" y="4172132"/>
                <a:ext cx="1398844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764752C-AD4C-4F93-80B2-A82AE25D1CA5}"/>
                  </a:ext>
                </a:extLst>
              </p:cNvPr>
              <p:cNvSpPr txBox="1"/>
              <p:nvPr/>
            </p:nvSpPr>
            <p:spPr>
              <a:xfrm>
                <a:off x="5245368" y="4573107"/>
                <a:ext cx="18389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(4)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)(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)=0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764752C-AD4C-4F93-80B2-A82AE25D1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5368" y="4573107"/>
                <a:ext cx="1838901" cy="338554"/>
              </a:xfrm>
              <a:prstGeom prst="rect">
                <a:avLst/>
              </a:prstGeom>
              <a:blipFill>
                <a:blip r:embed="rId10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C1B46694-C7D4-44D6-9D37-BA3011D64276}"/>
                  </a:ext>
                </a:extLst>
              </p:cNvPr>
              <p:cNvSpPr txBox="1"/>
              <p:nvPr/>
            </p:nvSpPr>
            <p:spPr>
              <a:xfrm>
                <a:off x="5669770" y="4974082"/>
                <a:ext cx="141833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16−4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C1B46694-C7D4-44D6-9D37-BA3011D642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9770" y="4974082"/>
                <a:ext cx="1418337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1AAD51B4-E96E-47B5-9E9F-BAAED209B02F}"/>
                  </a:ext>
                </a:extLst>
              </p:cNvPr>
              <p:cNvSpPr txBox="1"/>
              <p:nvPr/>
            </p:nvSpPr>
            <p:spPr>
              <a:xfrm>
                <a:off x="6232125" y="5361646"/>
                <a:ext cx="109266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16=4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1AAD51B4-E96E-47B5-9E9F-BAAED209B0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2125" y="5361646"/>
                <a:ext cx="1092660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30AFEDC2-721F-4080-B56E-C744C4B0C8DC}"/>
                  </a:ext>
                </a:extLst>
              </p:cNvPr>
              <p:cNvSpPr txBox="1"/>
              <p:nvPr/>
            </p:nvSpPr>
            <p:spPr>
              <a:xfrm>
                <a:off x="6344917" y="5762621"/>
                <a:ext cx="86707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4=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30AFEDC2-721F-4080-B56E-C744C4B0C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4917" y="5762621"/>
                <a:ext cx="867075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A6C04057-57AA-47C4-8D66-335B0B9236A4}"/>
                  </a:ext>
                </a:extLst>
              </p:cNvPr>
              <p:cNvSpPr txBox="1"/>
              <p:nvPr/>
            </p:nvSpPr>
            <p:spPr>
              <a:xfrm>
                <a:off x="6232125" y="6159803"/>
                <a:ext cx="86707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±2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A6C04057-57AA-47C4-8D66-335B0B9236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2125" y="6159803"/>
                <a:ext cx="867075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8DB6DC0-FA8B-4F13-801E-8C32DA7E7502}"/>
              </a:ext>
            </a:extLst>
          </p:cNvPr>
          <p:cNvSpPr txBox="1"/>
          <p:nvPr/>
        </p:nvSpPr>
        <p:spPr>
          <a:xfrm>
            <a:off x="4119538" y="1512284"/>
            <a:ext cx="48516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y in the second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C7CD1FB-3AD3-4B0B-A6BE-90B65F029F13}"/>
              </a:ext>
            </a:extLst>
          </p:cNvPr>
          <p:cNvSpPr/>
          <p:nvPr/>
        </p:nvSpPr>
        <p:spPr>
          <a:xfrm>
            <a:off x="4655398" y="1156315"/>
            <a:ext cx="1024119" cy="35596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2ABC5100-B685-4E77-9C1E-00566C46688E}"/>
              </a:ext>
            </a:extLst>
          </p:cNvPr>
          <p:cNvSpPr/>
          <p:nvPr/>
        </p:nvSpPr>
        <p:spPr>
          <a:xfrm>
            <a:off x="4974176" y="2347620"/>
            <a:ext cx="705341" cy="28498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B8297A7-4204-4547-B93C-B658A9630B77}"/>
              </a:ext>
            </a:extLst>
          </p:cNvPr>
          <p:cNvSpPr/>
          <p:nvPr/>
        </p:nvSpPr>
        <p:spPr>
          <a:xfrm>
            <a:off x="5532601" y="1895934"/>
            <a:ext cx="230051" cy="28498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30">
            <a:extLst>
              <a:ext uri="{FF2B5EF4-FFF2-40B4-BE49-F238E27FC236}">
                <a16:creationId xmlns:a16="http://schemas.microsoft.com/office/drawing/2014/main" id="{93E5DDB9-2154-463D-B2DF-BF4CAA6E795F}"/>
              </a:ext>
            </a:extLst>
          </p:cNvPr>
          <p:cNvSpPr>
            <a:spLocks/>
          </p:cNvSpPr>
          <p:nvPr/>
        </p:nvSpPr>
        <p:spPr bwMode="auto">
          <a:xfrm>
            <a:off x="6984900" y="2020549"/>
            <a:ext cx="1143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" name="Rectangle 37">
            <a:extLst>
              <a:ext uri="{FF2B5EF4-FFF2-40B4-BE49-F238E27FC236}">
                <a16:creationId xmlns:a16="http://schemas.microsoft.com/office/drawing/2014/main" id="{2511A8D9-7B16-42D3-9CDA-E92284161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1054" y="2065252"/>
            <a:ext cx="119774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Replace y</a:t>
            </a:r>
          </a:p>
        </p:txBody>
      </p:sp>
      <p:sp>
        <p:nvSpPr>
          <p:cNvPr id="33" name="Arc 30">
            <a:extLst>
              <a:ext uri="{FF2B5EF4-FFF2-40B4-BE49-F238E27FC236}">
                <a16:creationId xmlns:a16="http://schemas.microsoft.com/office/drawing/2014/main" id="{1CD99438-0346-4AA6-905A-1C1B867FC5E6}"/>
              </a:ext>
            </a:extLst>
          </p:cNvPr>
          <p:cNvSpPr>
            <a:spLocks/>
          </p:cNvSpPr>
          <p:nvPr/>
        </p:nvSpPr>
        <p:spPr bwMode="auto">
          <a:xfrm>
            <a:off x="6984900" y="2474927"/>
            <a:ext cx="1143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" name="Arc 30">
            <a:extLst>
              <a:ext uri="{FF2B5EF4-FFF2-40B4-BE49-F238E27FC236}">
                <a16:creationId xmlns:a16="http://schemas.microsoft.com/office/drawing/2014/main" id="{D5FA6276-217E-4658-AEAD-9B3689C77C68}"/>
              </a:ext>
            </a:extLst>
          </p:cNvPr>
          <p:cNvSpPr>
            <a:spLocks/>
          </p:cNvSpPr>
          <p:nvPr/>
        </p:nvSpPr>
        <p:spPr bwMode="auto">
          <a:xfrm>
            <a:off x="6999444" y="2926486"/>
            <a:ext cx="1143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" name="Rectangle 37">
            <a:extLst>
              <a:ext uri="{FF2B5EF4-FFF2-40B4-BE49-F238E27FC236}">
                <a16:creationId xmlns:a16="http://schemas.microsoft.com/office/drawing/2014/main" id="{5191411F-0C9A-4630-B5E6-CAB57E918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8400" y="2522571"/>
            <a:ext cx="161578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Expand bracket</a:t>
            </a:r>
          </a:p>
        </p:txBody>
      </p:sp>
      <p:sp>
        <p:nvSpPr>
          <p:cNvPr id="36" name="Rectangle 37">
            <a:extLst>
              <a:ext uri="{FF2B5EF4-FFF2-40B4-BE49-F238E27FC236}">
                <a16:creationId xmlns:a16="http://schemas.microsoft.com/office/drawing/2014/main" id="{1E19ADF7-0F1C-429F-9CEC-7DC1C6812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8361" y="3014338"/>
            <a:ext cx="94187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Simplify</a:t>
            </a:r>
          </a:p>
        </p:txBody>
      </p:sp>
      <p:sp>
        <p:nvSpPr>
          <p:cNvPr id="37" name="Rectangle 37">
            <a:extLst>
              <a:ext uri="{FF2B5EF4-FFF2-40B4-BE49-F238E27FC236}">
                <a16:creationId xmlns:a16="http://schemas.microsoft.com/office/drawing/2014/main" id="{836F75B2-040D-4D1D-863A-834BAA3F7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0362" y="3667707"/>
            <a:ext cx="482679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We know the equations cross in exactly one point</a:t>
            </a:r>
          </a:p>
        </p:txBody>
      </p:sp>
      <p:sp>
        <p:nvSpPr>
          <p:cNvPr id="38" name="Arc 30">
            <a:extLst>
              <a:ext uri="{FF2B5EF4-FFF2-40B4-BE49-F238E27FC236}">
                <a16:creationId xmlns:a16="http://schemas.microsoft.com/office/drawing/2014/main" id="{7B07C71E-938B-40D6-980A-3DE05A8DF63D}"/>
              </a:ext>
            </a:extLst>
          </p:cNvPr>
          <p:cNvSpPr>
            <a:spLocks/>
          </p:cNvSpPr>
          <p:nvPr/>
        </p:nvSpPr>
        <p:spPr bwMode="auto">
          <a:xfrm>
            <a:off x="7011656" y="4312648"/>
            <a:ext cx="1143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7">
                <a:extLst>
                  <a:ext uri="{FF2B5EF4-FFF2-40B4-BE49-F238E27FC236}">
                    <a16:creationId xmlns:a16="http://schemas.microsoft.com/office/drawing/2014/main" id="{033F1805-84E6-4739-A21D-4FFE611201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71688" y="4387359"/>
                <a:ext cx="1798408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400" dirty="0">
                    <a:solidFill>
                      <a:srgbClr val="FF0000"/>
                    </a:solidFill>
                  </a:rPr>
                  <a:t>Replace </a:t>
                </a:r>
                <a14:m>
                  <m:oMath xmlns:m="http://schemas.openxmlformats.org/officeDocument/2006/math"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altLang="en-US" sz="1400" dirty="0">
                    <a:solidFill>
                      <a:srgbClr val="FF0000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altLang="en-US" sz="1400" dirty="0">
                    <a:solidFill>
                      <a:srgbClr val="FF000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altLang="en-US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Rectangle 37">
                <a:extLst>
                  <a:ext uri="{FF2B5EF4-FFF2-40B4-BE49-F238E27FC236}">
                    <a16:creationId xmlns:a16="http://schemas.microsoft.com/office/drawing/2014/main" id="{033F1805-84E6-4739-A21D-4FFE611201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71688" y="4387359"/>
                <a:ext cx="1798408" cy="307777"/>
              </a:xfrm>
              <a:prstGeom prst="rect">
                <a:avLst/>
              </a:prstGeom>
              <a:blipFill>
                <a:blip r:embed="rId15"/>
                <a:stretch>
                  <a:fillRect t="-4000" b="-2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7">
            <a:extLst>
              <a:ext uri="{FF2B5EF4-FFF2-40B4-BE49-F238E27FC236}">
                <a16:creationId xmlns:a16="http://schemas.microsoft.com/office/drawing/2014/main" id="{CBCE2AEA-BC61-4EB7-B4EC-B50D5982E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8107" y="4786071"/>
            <a:ext cx="89571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Simplify</a:t>
            </a:r>
          </a:p>
        </p:txBody>
      </p:sp>
      <p:sp>
        <p:nvSpPr>
          <p:cNvPr id="41" name="Arc 30">
            <a:extLst>
              <a:ext uri="{FF2B5EF4-FFF2-40B4-BE49-F238E27FC236}">
                <a16:creationId xmlns:a16="http://schemas.microsoft.com/office/drawing/2014/main" id="{37FAB40F-4925-48F8-9781-5B95B613633E}"/>
              </a:ext>
            </a:extLst>
          </p:cNvPr>
          <p:cNvSpPr>
            <a:spLocks/>
          </p:cNvSpPr>
          <p:nvPr/>
        </p:nvSpPr>
        <p:spPr bwMode="auto">
          <a:xfrm>
            <a:off x="7042050" y="4746802"/>
            <a:ext cx="83906" cy="407937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2" name="Arc 30">
            <a:extLst>
              <a:ext uri="{FF2B5EF4-FFF2-40B4-BE49-F238E27FC236}">
                <a16:creationId xmlns:a16="http://schemas.microsoft.com/office/drawing/2014/main" id="{BA6BEA8F-6188-4F21-AF06-2BD2C084DB87}"/>
              </a:ext>
            </a:extLst>
          </p:cNvPr>
          <p:cNvSpPr>
            <a:spLocks/>
          </p:cNvSpPr>
          <p:nvPr/>
        </p:nvSpPr>
        <p:spPr bwMode="auto">
          <a:xfrm>
            <a:off x="7240879" y="5169761"/>
            <a:ext cx="83906" cy="407937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" name="Arc 30">
            <a:extLst>
              <a:ext uri="{FF2B5EF4-FFF2-40B4-BE49-F238E27FC236}">
                <a16:creationId xmlns:a16="http://schemas.microsoft.com/office/drawing/2014/main" id="{F130E689-8991-4BA6-B99F-7B651A386602}"/>
              </a:ext>
            </a:extLst>
          </p:cNvPr>
          <p:cNvSpPr>
            <a:spLocks/>
          </p:cNvSpPr>
          <p:nvPr/>
        </p:nvSpPr>
        <p:spPr bwMode="auto">
          <a:xfrm>
            <a:off x="7198926" y="5565614"/>
            <a:ext cx="83906" cy="407937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" name="Arc 30">
            <a:extLst>
              <a:ext uri="{FF2B5EF4-FFF2-40B4-BE49-F238E27FC236}">
                <a16:creationId xmlns:a16="http://schemas.microsoft.com/office/drawing/2014/main" id="{05B4E928-10F3-4AD6-88A0-9197840AFD2B}"/>
              </a:ext>
            </a:extLst>
          </p:cNvPr>
          <p:cNvSpPr>
            <a:spLocks/>
          </p:cNvSpPr>
          <p:nvPr/>
        </p:nvSpPr>
        <p:spPr bwMode="auto">
          <a:xfrm>
            <a:off x="7134269" y="5948774"/>
            <a:ext cx="83906" cy="407937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" name="Rectangle 37">
            <a:extLst>
              <a:ext uri="{FF2B5EF4-FFF2-40B4-BE49-F238E27FC236}">
                <a16:creationId xmlns:a16="http://schemas.microsoft.com/office/drawing/2014/main" id="{FAB067D0-6967-4E59-8C96-442A164F8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7688" y="5207757"/>
            <a:ext cx="109721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Rearrange</a:t>
            </a:r>
          </a:p>
        </p:txBody>
      </p:sp>
      <p:sp>
        <p:nvSpPr>
          <p:cNvPr id="46" name="Rectangle 37">
            <a:extLst>
              <a:ext uri="{FF2B5EF4-FFF2-40B4-BE49-F238E27FC236}">
                <a16:creationId xmlns:a16="http://schemas.microsoft.com/office/drawing/2014/main" id="{EF81A141-32E3-4C7F-B9E8-0B916E68D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2210" y="5596391"/>
            <a:ext cx="111268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Divide by 4</a:t>
            </a:r>
          </a:p>
        </p:txBody>
      </p:sp>
      <p:sp>
        <p:nvSpPr>
          <p:cNvPr id="47" name="Rectangle 37">
            <a:extLst>
              <a:ext uri="{FF2B5EF4-FFF2-40B4-BE49-F238E27FC236}">
                <a16:creationId xmlns:a16="http://schemas.microsoft.com/office/drawing/2014/main" id="{4F1DD3CE-C735-4A90-8CDA-A34317059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8625" y="6003847"/>
            <a:ext cx="118029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Square root</a:t>
            </a:r>
          </a:p>
        </p:txBody>
      </p:sp>
      <p:sp>
        <p:nvSpPr>
          <p:cNvPr id="48" name="Rectangle 37">
            <a:extLst>
              <a:ext uri="{FF2B5EF4-FFF2-40B4-BE49-F238E27FC236}">
                <a16:creationId xmlns:a16="http://schemas.microsoft.com/office/drawing/2014/main" id="{FEA5BF6C-CE99-41C5-BA5A-D6EC76CAF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7237" y="5700200"/>
            <a:ext cx="194427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As k is a positive constant, it must therefore be 2</a:t>
            </a:r>
          </a:p>
        </p:txBody>
      </p:sp>
      <p:sp>
        <p:nvSpPr>
          <p:cNvPr id="49" name="Rectangle 37">
            <a:extLst>
              <a:ext uri="{FF2B5EF4-FFF2-40B4-BE49-F238E27FC236}">
                <a16:creationId xmlns:a16="http://schemas.microsoft.com/office/drawing/2014/main" id="{FD779D62-4224-46EA-9363-39C0E07E9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5747" y="5346257"/>
            <a:ext cx="25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</a:rPr>
              <a:t>2</a:t>
            </a:r>
          </a:p>
        </p:txBody>
      </p:sp>
      <p:pic>
        <p:nvPicPr>
          <p:cNvPr id="50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F893F848-A6B5-4A5C-B3E2-8B8118E2CE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3168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7" grpId="0" animBg="1"/>
      <p:bldP spid="7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2" grpId="0"/>
      <p:bldP spid="33" grpId="0" animBg="1"/>
      <p:bldP spid="34" grpId="0" animBg="1"/>
      <p:bldP spid="35" grpId="0"/>
      <p:bldP spid="36" grpId="0"/>
      <p:bldP spid="37" grpId="0"/>
      <p:bldP spid="38" grpId="0" animBg="1"/>
      <p:bldP spid="39" grpId="0"/>
      <p:bldP spid="40" grpId="0"/>
      <p:bldP spid="41" grpId="0" animBg="1"/>
      <p:bldP spid="42" grpId="0" animBg="1"/>
      <p:bldP spid="43" grpId="0" animBg="1"/>
      <p:bldP spid="44" grpId="0" animBg="1"/>
      <p:bldP spid="45" grpId="0"/>
      <p:bldP spid="46" grpId="0"/>
      <p:bldP spid="47" grpId="0"/>
      <p:bldP spid="48" grpId="0"/>
      <p:bldP spid="4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5088493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Simultaneous equations can be represented graphically. The point(s) of intersection show the solutions of the equations.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may therefore need to use the discriminant in these types of question as well…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line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+1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meets the curve with equation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𝑘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−2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at exactly one point. Given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 positive constant: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For this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find the coordinates of the point of intersection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5088493"/>
              </a:xfrm>
              <a:blipFill>
                <a:blip r:embed="rId2"/>
                <a:stretch>
                  <a:fillRect l="-630" t="-1199" r="-2992" b="-2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9" name="Rectangle 37">
            <a:extLst>
              <a:ext uri="{FF2B5EF4-FFF2-40B4-BE49-F238E27FC236}">
                <a16:creationId xmlns:a16="http://schemas.microsoft.com/office/drawing/2014/main" id="{FD779D62-4224-46EA-9363-39C0E07E9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5747" y="5346257"/>
            <a:ext cx="25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0F97CA4B-B805-4F0B-99CF-D08BD0A9DD40}"/>
                  </a:ext>
                </a:extLst>
              </p:cNvPr>
              <p:cNvSpPr txBox="1"/>
              <p:nvPr/>
            </p:nvSpPr>
            <p:spPr>
              <a:xfrm>
                <a:off x="4421321" y="1501712"/>
                <a:ext cx="17870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0F97CA4B-B805-4F0B-99CF-D08BD0A9DD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1321" y="1501712"/>
                <a:ext cx="1787028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70309B8A-4553-4B68-B6D2-7FF16443FF58}"/>
                  </a:ext>
                </a:extLst>
              </p:cNvPr>
              <p:cNvSpPr txBox="1"/>
              <p:nvPr/>
            </p:nvSpPr>
            <p:spPr>
              <a:xfrm>
                <a:off x="4421321" y="1963026"/>
                <a:ext cx="17870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70309B8A-4553-4B68-B6D2-7FF16443FF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1321" y="1963026"/>
                <a:ext cx="1787028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0604DBD1-B5AF-4552-8A9F-D85390CABE69}"/>
                  </a:ext>
                </a:extLst>
              </p:cNvPr>
              <p:cNvSpPr txBox="1"/>
              <p:nvPr/>
            </p:nvSpPr>
            <p:spPr>
              <a:xfrm>
                <a:off x="4547189" y="2424340"/>
                <a:ext cx="166116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0604DBD1-B5AF-4552-8A9F-D85390CABE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7189" y="2424340"/>
                <a:ext cx="166116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34B65F2D-1801-421D-BE3A-E34E3540FB88}"/>
                  </a:ext>
                </a:extLst>
              </p:cNvPr>
              <p:cNvSpPr txBox="1"/>
              <p:nvPr/>
            </p:nvSpPr>
            <p:spPr>
              <a:xfrm>
                <a:off x="4307444" y="2885654"/>
                <a:ext cx="19009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+1)(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+1)=0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34B65F2D-1801-421D-BE3A-E34E3540F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7444" y="2885654"/>
                <a:ext cx="1900905" cy="338554"/>
              </a:xfrm>
              <a:prstGeom prst="rect">
                <a:avLst/>
              </a:prstGeom>
              <a:blipFill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8F9E9E7D-AC35-42EC-BDDC-8739DCE7C97A}"/>
                  </a:ext>
                </a:extLst>
              </p:cNvPr>
              <p:cNvSpPr txBox="1"/>
              <p:nvPr/>
            </p:nvSpPr>
            <p:spPr>
              <a:xfrm>
                <a:off x="5448016" y="3346968"/>
                <a:ext cx="94390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8F9E9E7D-AC35-42EC-BDDC-8739DCE7C9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016" y="3346968"/>
                <a:ext cx="943906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30">
            <a:extLst>
              <a:ext uri="{FF2B5EF4-FFF2-40B4-BE49-F238E27FC236}">
                <a16:creationId xmlns:a16="http://schemas.microsoft.com/office/drawing/2014/main" id="{64C85329-B24A-4B85-9A24-D19C209C195C}"/>
              </a:ext>
            </a:extLst>
          </p:cNvPr>
          <p:cNvSpPr>
            <a:spLocks/>
          </p:cNvSpPr>
          <p:nvPr/>
        </p:nvSpPr>
        <p:spPr bwMode="auto">
          <a:xfrm>
            <a:off x="6208349" y="1661962"/>
            <a:ext cx="1143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37">
                <a:extLst>
                  <a:ext uri="{FF2B5EF4-FFF2-40B4-BE49-F238E27FC236}">
                    <a16:creationId xmlns:a16="http://schemas.microsoft.com/office/drawing/2014/main" id="{3316C7FA-D32B-4CBB-A463-6761B7D559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7266" y="1628952"/>
                <a:ext cx="2834292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400" dirty="0">
                    <a:solidFill>
                      <a:srgbClr val="FF0000"/>
                    </a:solidFill>
                  </a:rPr>
                  <a:t>We can sub </a:t>
                </a:r>
                <a14:m>
                  <m:oMath xmlns:m="http://schemas.openxmlformats.org/officeDocument/2006/math"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 </m:t>
                    </m:r>
                  </m:oMath>
                </a14:m>
                <a:r>
                  <a:rPr lang="en-GB" altLang="en-US" sz="1400" dirty="0">
                    <a:solidFill>
                      <a:srgbClr val="FF0000"/>
                    </a:solidFill>
                  </a:rPr>
                  <a:t>into the combined equation from before</a:t>
                </a:r>
              </a:p>
            </p:txBody>
          </p:sp>
        </mc:Choice>
        <mc:Fallback xmlns="">
          <p:sp>
            <p:nvSpPr>
              <p:cNvPr id="58" name="Rectangle 37">
                <a:extLst>
                  <a:ext uri="{FF2B5EF4-FFF2-40B4-BE49-F238E27FC236}">
                    <a16:creationId xmlns:a16="http://schemas.microsoft.com/office/drawing/2014/main" id="{3316C7FA-D32B-4CBB-A463-6761B7D559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87266" y="1628952"/>
                <a:ext cx="2834292" cy="523220"/>
              </a:xfrm>
              <a:prstGeom prst="rect">
                <a:avLst/>
              </a:prstGeom>
              <a:blipFill>
                <a:blip r:embed="rId8"/>
                <a:stretch>
                  <a:fillRect t="-2326" b="-1162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30">
            <a:extLst>
              <a:ext uri="{FF2B5EF4-FFF2-40B4-BE49-F238E27FC236}">
                <a16:creationId xmlns:a16="http://schemas.microsoft.com/office/drawing/2014/main" id="{A59217AC-2867-4DF6-8D70-2E22EA5961C5}"/>
              </a:ext>
            </a:extLst>
          </p:cNvPr>
          <p:cNvSpPr>
            <a:spLocks/>
          </p:cNvSpPr>
          <p:nvPr/>
        </p:nvSpPr>
        <p:spPr bwMode="auto">
          <a:xfrm>
            <a:off x="6215690" y="2152172"/>
            <a:ext cx="1143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0" name="Arc 30">
            <a:extLst>
              <a:ext uri="{FF2B5EF4-FFF2-40B4-BE49-F238E27FC236}">
                <a16:creationId xmlns:a16="http://schemas.microsoft.com/office/drawing/2014/main" id="{70E459BF-B85D-4527-AC86-CD0C505E5338}"/>
              </a:ext>
            </a:extLst>
          </p:cNvPr>
          <p:cNvSpPr>
            <a:spLocks/>
          </p:cNvSpPr>
          <p:nvPr/>
        </p:nvSpPr>
        <p:spPr bwMode="auto">
          <a:xfrm>
            <a:off x="6230116" y="2628158"/>
            <a:ext cx="1143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" name="Arc 30">
            <a:extLst>
              <a:ext uri="{FF2B5EF4-FFF2-40B4-BE49-F238E27FC236}">
                <a16:creationId xmlns:a16="http://schemas.microsoft.com/office/drawing/2014/main" id="{D9633972-7A48-496B-9098-A92CB7C4610F}"/>
              </a:ext>
            </a:extLst>
          </p:cNvPr>
          <p:cNvSpPr>
            <a:spLocks/>
          </p:cNvSpPr>
          <p:nvPr/>
        </p:nvSpPr>
        <p:spPr bwMode="auto">
          <a:xfrm>
            <a:off x="6351729" y="3085358"/>
            <a:ext cx="1143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" name="Rectangle 37">
            <a:extLst>
              <a:ext uri="{FF2B5EF4-FFF2-40B4-BE49-F238E27FC236}">
                <a16:creationId xmlns:a16="http://schemas.microsoft.com/office/drawing/2014/main" id="{CA180305-7EEA-49E8-A8E4-C34DFC7F5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5499" y="2212659"/>
            <a:ext cx="11773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Divide by 2</a:t>
            </a:r>
          </a:p>
        </p:txBody>
      </p:sp>
      <p:sp>
        <p:nvSpPr>
          <p:cNvPr id="63" name="Rectangle 37">
            <a:extLst>
              <a:ext uri="{FF2B5EF4-FFF2-40B4-BE49-F238E27FC236}">
                <a16:creationId xmlns:a16="http://schemas.microsoft.com/office/drawing/2014/main" id="{8EFAB277-C6B0-4001-A512-AAC275D88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5690" y="2702869"/>
            <a:ext cx="11773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Factorise</a:t>
            </a:r>
          </a:p>
        </p:txBody>
      </p:sp>
      <p:sp>
        <p:nvSpPr>
          <p:cNvPr id="64" name="Rectangle 37">
            <a:extLst>
              <a:ext uri="{FF2B5EF4-FFF2-40B4-BE49-F238E27FC236}">
                <a16:creationId xmlns:a16="http://schemas.microsoft.com/office/drawing/2014/main" id="{3904731F-8D87-41F5-80EA-B1CB449AC0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9235" y="3152375"/>
            <a:ext cx="68183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Solve</a:t>
            </a:r>
          </a:p>
        </p:txBody>
      </p:sp>
      <p:sp>
        <p:nvSpPr>
          <p:cNvPr id="65" name="Arc 30">
            <a:extLst>
              <a:ext uri="{FF2B5EF4-FFF2-40B4-BE49-F238E27FC236}">
                <a16:creationId xmlns:a16="http://schemas.microsoft.com/office/drawing/2014/main" id="{A154BDE3-CD3D-449F-BF78-FF0B357AC256}"/>
              </a:ext>
            </a:extLst>
          </p:cNvPr>
          <p:cNvSpPr>
            <a:spLocks/>
          </p:cNvSpPr>
          <p:nvPr/>
        </p:nvSpPr>
        <p:spPr bwMode="auto">
          <a:xfrm>
            <a:off x="6358863" y="3617270"/>
            <a:ext cx="1143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6" name="Rectangle 37">
            <a:extLst>
              <a:ext uri="{FF2B5EF4-FFF2-40B4-BE49-F238E27FC236}">
                <a16:creationId xmlns:a16="http://schemas.microsoft.com/office/drawing/2014/main" id="{0D507741-6D61-48EA-9BAC-79DC58668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7734" y="3530932"/>
            <a:ext cx="273763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You can find y by subbing the value of x into the linear equation…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F66275A1-7D3B-4B24-86E4-8EEAB3911A5F}"/>
                  </a:ext>
                </a:extLst>
              </p:cNvPr>
              <p:cNvSpPr txBox="1"/>
              <p:nvPr/>
            </p:nvSpPr>
            <p:spPr>
              <a:xfrm>
                <a:off x="5448016" y="3852567"/>
                <a:ext cx="94390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F66275A1-7D3B-4B24-86E4-8EEAB3911A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016" y="3852567"/>
                <a:ext cx="943906" cy="338554"/>
              </a:xfrm>
              <a:prstGeom prst="rect">
                <a:avLst/>
              </a:prstGeom>
              <a:blipFill>
                <a:blip r:embed="rId9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1CB0FB4-7044-4039-AC56-1F335556B9A0}"/>
              </a:ext>
            </a:extLst>
          </p:cNvPr>
          <p:cNvSpPr txBox="1"/>
          <p:nvPr/>
        </p:nvSpPr>
        <p:spPr>
          <a:xfrm>
            <a:off x="4572000" y="4517348"/>
            <a:ext cx="29247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lines intersect at (-1,-1)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9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2E6391F8-F031-48D5-A91D-8CF1EC2487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0974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4" grpId="0"/>
      <p:bldP spid="55" grpId="0"/>
      <p:bldP spid="57" grpId="0" animBg="1"/>
      <p:bldP spid="58" grpId="0"/>
      <p:bldP spid="59" grpId="0" animBg="1"/>
      <p:bldP spid="60" grpId="0" animBg="1"/>
      <p:bldP spid="61" grpId="0" animBg="1"/>
      <p:bldP spid="62" grpId="0"/>
      <p:bldP spid="63" grpId="0"/>
      <p:bldP spid="64" grpId="0"/>
      <p:bldP spid="65" grpId="0" animBg="1"/>
      <p:bldP spid="66" grpId="0"/>
      <p:bldP spid="67" grpId="0"/>
      <p:bldP spid="6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3D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8677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solve linear inequalities using similar methods to those used for solving linear equations.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steps involved in solving a linear inequality are very similar to those involved in a linear equation…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600" dirty="0">
                <a:latin typeface="Comic Sans MS" panose="030F0702030302020204" pitchFamily="66" charset="0"/>
              </a:rPr>
              <a:t>The only difference is that if you </a:t>
            </a:r>
            <a:r>
              <a:rPr lang="en-US" sz="1600" u="sng" dirty="0">
                <a:latin typeface="Comic Sans MS" panose="030F0702030302020204" pitchFamily="66" charset="0"/>
              </a:rPr>
              <a:t>multiply</a:t>
            </a:r>
            <a:r>
              <a:rPr lang="en-US" sz="1600" dirty="0">
                <a:latin typeface="Comic Sans MS" panose="030F0702030302020204" pitchFamily="66" charset="0"/>
              </a:rPr>
              <a:t> or </a:t>
            </a:r>
            <a:r>
              <a:rPr lang="en-US" sz="1600" u="sng" dirty="0">
                <a:latin typeface="Comic Sans MS" panose="030F0702030302020204" pitchFamily="66" charset="0"/>
              </a:rPr>
              <a:t>divide</a:t>
            </a:r>
            <a:r>
              <a:rPr lang="en-US" sz="1600" dirty="0">
                <a:latin typeface="Comic Sans MS" panose="030F0702030302020204" pitchFamily="66" charset="0"/>
              </a:rPr>
              <a:t> by a negative value, you must reverse the sign (otherwise the inequality will no longer be true)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703E6F59-099D-4EF8-ABA5-E314F3298F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5">
            <a:extLst>
              <a:ext uri="{FF2B5EF4-FFF2-40B4-BE49-F238E27FC236}">
                <a16:creationId xmlns:a16="http://schemas.microsoft.com/office/drawing/2014/main" id="{3F95556C-ADBE-480E-937E-161752EC40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1823" y="1400175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1" u="sng"/>
              <a:t>Example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F22E90E0-4F36-4B1B-8D4F-626CDD04A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7023" y="1704975"/>
            <a:ext cx="396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/>
              <a:t>	Find the set of values of x for which: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3746C44-7431-41BB-AC3D-048411D4A4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9105418"/>
              </p:ext>
            </p:extLst>
          </p:nvPr>
        </p:nvGraphicFramePr>
        <p:xfrm>
          <a:off x="5702423" y="2314575"/>
          <a:ext cx="1143000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8" name="Equation" r:id="rId4" imgW="634449" imgH="177646" progId="Equation.DSMT4">
                  <p:embed/>
                </p:oleObj>
              </mc:Choice>
              <mc:Fallback>
                <p:oleObj name="Equation" r:id="rId4" imgW="634449" imgH="177646" progId="Equation.DSMT4">
                  <p:embed/>
                  <p:pic>
                    <p:nvPicPr>
                      <p:cNvPr id="7885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2423" y="2314575"/>
                        <a:ext cx="1143000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1839EEE6-C086-41A2-9A95-8A10CF543E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1461090"/>
              </p:ext>
            </p:extLst>
          </p:nvPr>
        </p:nvGraphicFramePr>
        <p:xfrm>
          <a:off x="4864223" y="3152775"/>
          <a:ext cx="1143000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9" name="Equation" r:id="rId6" imgW="634449" imgH="177646" progId="Equation.DSMT4">
                  <p:embed/>
                </p:oleObj>
              </mc:Choice>
              <mc:Fallback>
                <p:oleObj name="Equation" r:id="rId6" imgW="634449" imgH="177646" progId="Equation.DSMT4">
                  <p:embed/>
                  <p:pic>
                    <p:nvPicPr>
                      <p:cNvPr id="7885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4223" y="3152775"/>
                        <a:ext cx="1143000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B98CE20A-444B-4B8A-91AF-3678587047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7826934"/>
              </p:ext>
            </p:extLst>
          </p:nvPr>
        </p:nvGraphicFramePr>
        <p:xfrm>
          <a:off x="5245223" y="3686175"/>
          <a:ext cx="890588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0" name="Equation" r:id="rId7" imgW="494870" imgH="177646" progId="Equation.DSMT4">
                  <p:embed/>
                </p:oleObj>
              </mc:Choice>
              <mc:Fallback>
                <p:oleObj name="Equation" r:id="rId7" imgW="494870" imgH="177646" progId="Equation.DSMT4">
                  <p:embed/>
                  <p:pic>
                    <p:nvPicPr>
                      <p:cNvPr id="7885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5223" y="3686175"/>
                        <a:ext cx="890588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C7815216-041B-423C-A732-0434764A7F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3849776"/>
              </p:ext>
            </p:extLst>
          </p:nvPr>
        </p:nvGraphicFramePr>
        <p:xfrm>
          <a:off x="5397623" y="4219575"/>
          <a:ext cx="639763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1" name="Equation" r:id="rId9" imgW="355138" imgH="177569" progId="Equation.DSMT4">
                  <p:embed/>
                </p:oleObj>
              </mc:Choice>
              <mc:Fallback>
                <p:oleObj name="Equation" r:id="rId9" imgW="355138" imgH="177569" progId="Equation.DSMT4">
                  <p:embed/>
                  <p:pic>
                    <p:nvPicPr>
                      <p:cNvPr id="7885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623" y="4219575"/>
                        <a:ext cx="639763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Arc 11">
            <a:extLst>
              <a:ext uri="{FF2B5EF4-FFF2-40B4-BE49-F238E27FC236}">
                <a16:creationId xmlns:a16="http://schemas.microsoft.com/office/drawing/2014/main" id="{CEC54902-45E2-4EB1-BCE5-A23B145D96FC}"/>
              </a:ext>
            </a:extLst>
          </p:cNvPr>
          <p:cNvSpPr>
            <a:spLocks/>
          </p:cNvSpPr>
          <p:nvPr/>
        </p:nvSpPr>
        <p:spPr bwMode="auto">
          <a:xfrm>
            <a:off x="6235823" y="3305175"/>
            <a:ext cx="228600" cy="5334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F8504BA-6868-4B92-8E05-4F25F9C90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2023" y="3381375"/>
            <a:ext cx="9906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Add 5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9CBD7FA0-1988-4EF4-AB9A-2E403EFA5F91}"/>
              </a:ext>
            </a:extLst>
          </p:cNvPr>
          <p:cNvSpPr>
            <a:spLocks/>
          </p:cNvSpPr>
          <p:nvPr/>
        </p:nvSpPr>
        <p:spPr bwMode="auto">
          <a:xfrm>
            <a:off x="6235823" y="3838575"/>
            <a:ext cx="228600" cy="5334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8BE3724-BEA9-456A-BA62-B82924D2D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4423" y="3990975"/>
            <a:ext cx="11430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Divide by 2</a:t>
            </a:r>
          </a:p>
        </p:txBody>
      </p:sp>
    </p:spTree>
    <p:extLst>
      <p:ext uri="{BB962C8B-B14F-4D97-AF65-F5344CB8AC3E}">
        <p14:creationId xmlns:p14="http://schemas.microsoft.com/office/powerpoint/2010/main" val="3948474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 animBg="1"/>
      <p:bldP spid="13" grpId="0"/>
      <p:bldP spid="14" grpId="0" animBg="1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solve linear inequalities using similar methods to those used for solving linear equations.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steps involved in solving a linear inequality are very similar to those involved in a linear equation…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only difference is that if you </a:t>
            </a:r>
            <a:r>
              <a:rPr lang="en-US" sz="1600" u="sng" dirty="0">
                <a:latin typeface="Comic Sans MS" panose="030F0702030302020204" pitchFamily="66" charset="0"/>
              </a:rPr>
              <a:t>multiply</a:t>
            </a:r>
            <a:r>
              <a:rPr lang="en-US" sz="1600" dirty="0">
                <a:latin typeface="Comic Sans MS" panose="030F0702030302020204" pitchFamily="66" charset="0"/>
              </a:rPr>
              <a:t> or </a:t>
            </a:r>
            <a:r>
              <a:rPr lang="en-US" sz="1600" u="sng" dirty="0">
                <a:latin typeface="Comic Sans MS" panose="030F0702030302020204" pitchFamily="66" charset="0"/>
              </a:rPr>
              <a:t>divide</a:t>
            </a:r>
            <a:r>
              <a:rPr lang="en-US" sz="1600" dirty="0">
                <a:latin typeface="Comic Sans MS" panose="030F0702030302020204" pitchFamily="66" charset="0"/>
              </a:rPr>
              <a:t> by a negative value, you must reverse the sign (otherwise the inequality will no longer be true)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703E6F59-099D-4EF8-ABA5-E314F3298F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5">
            <a:extLst>
              <a:ext uri="{FF2B5EF4-FFF2-40B4-BE49-F238E27FC236}">
                <a16:creationId xmlns:a16="http://schemas.microsoft.com/office/drawing/2014/main" id="{7B091C00-77C4-4ADF-BE17-99317F1EE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1924" y="1400175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1" u="sng"/>
              <a:t>Example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104380C7-A594-462C-93C6-FF0BA1FB9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7124" y="1704975"/>
            <a:ext cx="396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/>
              <a:t>	Find the set of values of x for which: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91E321A4-DA1D-4964-ABE5-EC3F188245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0382362"/>
              </p:ext>
            </p:extLst>
          </p:nvPr>
        </p:nvGraphicFramePr>
        <p:xfrm>
          <a:off x="5393924" y="2314575"/>
          <a:ext cx="1668463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9" name="Equation" r:id="rId4" imgW="926698" imgH="177723" progId="Equation.DSMT4">
                  <p:embed/>
                </p:oleObj>
              </mc:Choice>
              <mc:Fallback>
                <p:oleObj name="Equation" r:id="rId4" imgW="926698" imgH="177723" progId="Equation.DSMT4">
                  <p:embed/>
                  <p:pic>
                    <p:nvPicPr>
                      <p:cNvPr id="7987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3924" y="2314575"/>
                        <a:ext cx="1668463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rc 11">
            <a:extLst>
              <a:ext uri="{FF2B5EF4-FFF2-40B4-BE49-F238E27FC236}">
                <a16:creationId xmlns:a16="http://schemas.microsoft.com/office/drawing/2014/main" id="{D0176F95-CF14-4DCF-8373-1FF1A1F51E44}"/>
              </a:ext>
            </a:extLst>
          </p:cNvPr>
          <p:cNvSpPr>
            <a:spLocks/>
          </p:cNvSpPr>
          <p:nvPr/>
        </p:nvSpPr>
        <p:spPr bwMode="auto">
          <a:xfrm>
            <a:off x="6384524" y="3305175"/>
            <a:ext cx="2286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DC8285C9-A0A4-441C-B210-186437033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6924" y="3381375"/>
            <a:ext cx="12192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Subtract x</a:t>
            </a:r>
          </a:p>
        </p:txBody>
      </p:sp>
      <p:sp>
        <p:nvSpPr>
          <p:cNvPr id="11" name="Arc 13">
            <a:extLst>
              <a:ext uri="{FF2B5EF4-FFF2-40B4-BE49-F238E27FC236}">
                <a16:creationId xmlns:a16="http://schemas.microsoft.com/office/drawing/2014/main" id="{BE5523D1-33E6-4358-9291-7382CBEDCAE6}"/>
              </a:ext>
            </a:extLst>
          </p:cNvPr>
          <p:cNvSpPr>
            <a:spLocks/>
          </p:cNvSpPr>
          <p:nvPr/>
        </p:nvSpPr>
        <p:spPr bwMode="auto">
          <a:xfrm>
            <a:off x="6384524" y="3762375"/>
            <a:ext cx="2286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51F2B289-6F11-47FF-8884-D1809DB8D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124" y="3838575"/>
            <a:ext cx="11430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Subtract 9</a:t>
            </a:r>
          </a:p>
        </p:txBody>
      </p:sp>
      <p:graphicFrame>
        <p:nvGraphicFramePr>
          <p:cNvPr id="13" name="Object 16">
            <a:extLst>
              <a:ext uri="{FF2B5EF4-FFF2-40B4-BE49-F238E27FC236}">
                <a16:creationId xmlns:a16="http://schemas.microsoft.com/office/drawing/2014/main" id="{2EBAB268-C9C5-475E-AE46-9D5D01F6CD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7433017"/>
              </p:ext>
            </p:extLst>
          </p:nvPr>
        </p:nvGraphicFramePr>
        <p:xfrm>
          <a:off x="4708124" y="3152775"/>
          <a:ext cx="1668463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0" name="Equation" r:id="rId6" imgW="926698" imgH="177723" progId="Equation.DSMT4">
                  <p:embed/>
                </p:oleObj>
              </mc:Choice>
              <mc:Fallback>
                <p:oleObj name="Equation" r:id="rId6" imgW="926698" imgH="177723" progId="Equation.DSMT4">
                  <p:embed/>
                  <p:pic>
                    <p:nvPicPr>
                      <p:cNvPr id="7988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8124" y="3152775"/>
                        <a:ext cx="1668463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7">
            <a:extLst>
              <a:ext uri="{FF2B5EF4-FFF2-40B4-BE49-F238E27FC236}">
                <a16:creationId xmlns:a16="http://schemas.microsoft.com/office/drawing/2014/main" id="{32FAD623-C234-43BE-ACA9-A81873B89F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6182758"/>
              </p:ext>
            </p:extLst>
          </p:nvPr>
        </p:nvGraphicFramePr>
        <p:xfrm>
          <a:off x="4708124" y="3609975"/>
          <a:ext cx="1279525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1" name="Equation" r:id="rId7" imgW="710891" imgH="177723" progId="Equation.DSMT4">
                  <p:embed/>
                </p:oleObj>
              </mc:Choice>
              <mc:Fallback>
                <p:oleObj name="Equation" r:id="rId7" imgW="710891" imgH="177723" progId="Equation.DSMT4">
                  <p:embed/>
                  <p:pic>
                    <p:nvPicPr>
                      <p:cNvPr id="7988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8124" y="3609975"/>
                        <a:ext cx="1279525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8">
            <a:extLst>
              <a:ext uri="{FF2B5EF4-FFF2-40B4-BE49-F238E27FC236}">
                <a16:creationId xmlns:a16="http://schemas.microsoft.com/office/drawing/2014/main" id="{13B7AA31-9682-4EB6-AB67-BE5CE538D0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3375284"/>
              </p:ext>
            </p:extLst>
          </p:nvPr>
        </p:nvGraphicFramePr>
        <p:xfrm>
          <a:off x="5089124" y="4067175"/>
          <a:ext cx="868363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2" name="Equation" r:id="rId9" imgW="482181" imgH="177646" progId="Equation.DSMT4">
                  <p:embed/>
                </p:oleObj>
              </mc:Choice>
              <mc:Fallback>
                <p:oleObj name="Equation" r:id="rId9" imgW="482181" imgH="177646" progId="Equation.DSMT4">
                  <p:embed/>
                  <p:pic>
                    <p:nvPicPr>
                      <p:cNvPr id="7989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9124" y="4067175"/>
                        <a:ext cx="868363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9">
            <a:extLst>
              <a:ext uri="{FF2B5EF4-FFF2-40B4-BE49-F238E27FC236}">
                <a16:creationId xmlns:a16="http://schemas.microsoft.com/office/drawing/2014/main" id="{D1864990-734D-4ADC-8454-40E81C5119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2099568"/>
              </p:ext>
            </p:extLst>
          </p:nvPr>
        </p:nvGraphicFramePr>
        <p:xfrm>
          <a:off x="5241524" y="4524375"/>
          <a:ext cx="982663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3" name="Equation" r:id="rId11" imgW="545626" imgH="177646" progId="Equation.DSMT4">
                  <p:embed/>
                </p:oleObj>
              </mc:Choice>
              <mc:Fallback>
                <p:oleObj name="Equation" r:id="rId11" imgW="545626" imgH="177646" progId="Equation.DSMT4">
                  <p:embed/>
                  <p:pic>
                    <p:nvPicPr>
                      <p:cNvPr id="7989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1524" y="4524375"/>
                        <a:ext cx="982663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Arc 20">
            <a:extLst>
              <a:ext uri="{FF2B5EF4-FFF2-40B4-BE49-F238E27FC236}">
                <a16:creationId xmlns:a16="http://schemas.microsoft.com/office/drawing/2014/main" id="{EF3A8BD1-2BFC-4E41-AD46-9D9019EBD028}"/>
              </a:ext>
            </a:extLst>
          </p:cNvPr>
          <p:cNvSpPr>
            <a:spLocks/>
          </p:cNvSpPr>
          <p:nvPr/>
        </p:nvSpPr>
        <p:spPr bwMode="auto">
          <a:xfrm>
            <a:off x="6384524" y="4219575"/>
            <a:ext cx="2286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Rectangle 21">
            <a:extLst>
              <a:ext uri="{FF2B5EF4-FFF2-40B4-BE49-F238E27FC236}">
                <a16:creationId xmlns:a16="http://schemas.microsoft.com/office/drawing/2014/main" id="{5B6DA98F-23A3-45A1-BE49-8C30E545C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124" y="4371975"/>
            <a:ext cx="11430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Divide by 4</a:t>
            </a:r>
          </a:p>
        </p:txBody>
      </p:sp>
    </p:spTree>
    <p:extLst>
      <p:ext uri="{BB962C8B-B14F-4D97-AF65-F5344CB8AC3E}">
        <p14:creationId xmlns:p14="http://schemas.microsoft.com/office/powerpoint/2010/main" val="294897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 animBg="1"/>
      <p:bldP spid="10" grpId="0"/>
      <p:bldP spid="11" grpId="0" animBg="1"/>
      <p:bldP spid="12" grpId="0"/>
      <p:bldP spid="17" grpId="0" animBg="1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EB8DE568-D4FD-472C-9EA5-D64DEF4832EB}"/>
                  </a:ext>
                </a:extLst>
              </p:cNvPr>
              <p:cNvSpPr txBox="1"/>
              <p:nvPr/>
            </p:nvSpPr>
            <p:spPr>
              <a:xfrm>
                <a:off x="301840" y="1402671"/>
                <a:ext cx="3104227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1)This question concerns only the numbers from 1-13</a:t>
                </a:r>
              </a:p>
              <a:p>
                <a:endParaRPr lang="en-US" sz="1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𝑓𝑎𝑐𝑡𝑜𝑟𝑠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12</m:t>
                          </m:r>
                        </m:e>
                      </m: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r>
                  <a:rPr lang="en-US" sz="1600" dirty="0">
                    <a:latin typeface="Comic Sans MS" panose="030F0702030302020204" pitchFamily="66" charset="0"/>
                  </a:rPr>
                  <a:t>  	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𝑓𝑎𝑐𝑡𝑜𝑟𝑠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20</m:t>
                        </m:r>
                      </m:e>
                    </m:d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endParaRPr lang="en-US" sz="1600" dirty="0">
                  <a:latin typeface="Comic Sans MS" panose="030F0702030302020204" pitchFamily="66" charset="0"/>
                </a:endParaRPr>
              </a:p>
              <a:p>
                <a:r>
                  <a:rPr lang="en-US" sz="1600" dirty="0">
                    <a:latin typeface="Comic Sans MS" panose="030F0702030302020204" pitchFamily="66" charset="0"/>
                  </a:rPr>
                  <a:t>W</a:t>
                </a:r>
                <a:r>
                  <a:rPr lang="en-GB" sz="1600" dirty="0">
                    <a:latin typeface="Comic Sans MS" panose="030F0702030302020204" pitchFamily="66" charset="0"/>
                  </a:rPr>
                  <a:t>rite down the values in these sets:</a:t>
                </a:r>
              </a:p>
              <a:p>
                <a:endParaRPr lang="en-GB" sz="1600" dirty="0">
                  <a:latin typeface="Comic Sans MS" panose="030F0702030302020204" pitchFamily="66" charset="0"/>
                </a:endParaRPr>
              </a:p>
              <a:p>
                <a:r>
                  <a:rPr lang="en-US" sz="1600" dirty="0">
                    <a:latin typeface="Comic Sans MS" panose="030F0702030302020204" pitchFamily="66" charset="0"/>
                  </a:rPr>
                  <a:t>a</a:t>
                </a:r>
                <a:r>
                  <a:rPr lang="en-GB" sz="16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		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∪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EB8DE568-D4FD-472C-9EA5-D64DEF4832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840" y="1402671"/>
                <a:ext cx="3104227" cy="2554545"/>
              </a:xfrm>
              <a:prstGeom prst="rect">
                <a:avLst/>
              </a:prstGeom>
              <a:blipFill>
                <a:blip r:embed="rId2"/>
                <a:stretch>
                  <a:fillRect l="-1179" t="-477" b="-23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61ED241-FA41-4696-A6A4-98264AE516BE}"/>
                  </a:ext>
                </a:extLst>
              </p:cNvPr>
              <p:cNvSpPr txBox="1"/>
              <p:nvPr/>
            </p:nvSpPr>
            <p:spPr>
              <a:xfrm>
                <a:off x="277702" y="4491080"/>
                <a:ext cx="2805343" cy="12223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2) Simplify these expressions:</a:t>
                </a:r>
              </a:p>
              <a:p>
                <a:endParaRPr lang="en-US" sz="1600" dirty="0">
                  <a:latin typeface="Comic Sans MS" panose="030F0702030302020204" pitchFamily="66" charset="0"/>
                </a:endParaRPr>
              </a:p>
              <a:p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75</m:t>
                        </m:r>
                      </m:e>
                    </m:ra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		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45</m:t>
                            </m:r>
                          </m:e>
                        </m:rad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  <m:rad>
                          <m:radPr>
                            <m:degHide m:val="on"/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32</m:t>
                            </m:r>
                          </m:e>
                        </m:rad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61ED241-FA41-4696-A6A4-98264AE516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702" y="4491080"/>
                <a:ext cx="2805343" cy="1222386"/>
              </a:xfrm>
              <a:prstGeom prst="rect">
                <a:avLst/>
              </a:prstGeom>
              <a:blipFill>
                <a:blip r:embed="rId3"/>
                <a:stretch>
                  <a:fillRect l="-1304" t="-1000"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C31DBFC0-8A0E-46EE-A761-F79689215B24}"/>
                  </a:ext>
                </a:extLst>
              </p:cNvPr>
              <p:cNvSpPr txBox="1"/>
              <p:nvPr/>
            </p:nvSpPr>
            <p:spPr>
              <a:xfrm>
                <a:off x="4557204" y="1387875"/>
                <a:ext cx="4231689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3) Match the equations with the correct graphs (not to scale), and label all intersections with the axes, as well as any turning points</a:t>
                </a:r>
              </a:p>
              <a:p>
                <a:endParaRPr lang="en-US" sz="1600" dirty="0">
                  <a:latin typeface="Comic Sans MS" panose="030F0702030302020204" pitchFamily="66" charset="0"/>
                </a:endParaRPr>
              </a:p>
              <a:p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=9−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	</a:t>
                </a:r>
              </a:p>
              <a:p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r>
                  <a:rPr lang="en-US" sz="1600" dirty="0">
                    <a:latin typeface="Comic Sans MS" panose="030F0702030302020204" pitchFamily="66" charset="0"/>
                  </a:rPr>
                  <a:t>c</a:t>
                </a:r>
                <a:r>
                  <a:rPr lang="en-GB" sz="16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−7)(2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+5)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C31DBFC0-8A0E-46EE-A761-F79689215B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7204" y="1387875"/>
                <a:ext cx="4231689" cy="2062103"/>
              </a:xfrm>
              <a:prstGeom prst="rect">
                <a:avLst/>
              </a:prstGeom>
              <a:blipFill>
                <a:blip r:embed="rId4"/>
                <a:stretch>
                  <a:fillRect l="-865" t="-592" r="-432" b="-32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8012D4FB-B9A2-4BB6-9C1D-92C22986CD18}"/>
              </a:ext>
            </a:extLst>
          </p:cNvPr>
          <p:cNvGrpSpPr/>
          <p:nvPr/>
        </p:nvGrpSpPr>
        <p:grpSpPr>
          <a:xfrm>
            <a:off x="3870664" y="3684234"/>
            <a:ext cx="1518082" cy="1606858"/>
            <a:chOff x="3320248" y="2547891"/>
            <a:chExt cx="763480" cy="763480"/>
          </a:xfrm>
        </p:grpSpPr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8BFF9C27-93E6-402E-837F-4337A650737C}"/>
                </a:ext>
              </a:extLst>
            </p:cNvPr>
            <p:cNvCxnSpPr/>
            <p:nvPr/>
          </p:nvCxnSpPr>
          <p:spPr>
            <a:xfrm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989BE0AD-B772-444E-921E-53C4DE36307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36851DD-F609-4A24-913C-72A48F9F102E}"/>
              </a:ext>
            </a:extLst>
          </p:cNvPr>
          <p:cNvGrpSpPr/>
          <p:nvPr/>
        </p:nvGrpSpPr>
        <p:grpSpPr>
          <a:xfrm>
            <a:off x="5612168" y="3685713"/>
            <a:ext cx="1518082" cy="1606858"/>
            <a:chOff x="3320248" y="2547891"/>
            <a:chExt cx="763480" cy="763480"/>
          </a:xfrm>
        </p:grpSpPr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93A20895-55EA-4132-A815-11941D51941B}"/>
                </a:ext>
              </a:extLst>
            </p:cNvPr>
            <p:cNvCxnSpPr/>
            <p:nvPr/>
          </p:nvCxnSpPr>
          <p:spPr>
            <a:xfrm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7BF27949-EF87-41DC-AA9E-6CBF01C36C1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A016E8D-54F9-4C1F-B637-3FE16F54FE88}"/>
              </a:ext>
            </a:extLst>
          </p:cNvPr>
          <p:cNvGrpSpPr/>
          <p:nvPr/>
        </p:nvGrpSpPr>
        <p:grpSpPr>
          <a:xfrm>
            <a:off x="7371425" y="3687193"/>
            <a:ext cx="1518082" cy="1606858"/>
            <a:chOff x="3320248" y="2547891"/>
            <a:chExt cx="763480" cy="763480"/>
          </a:xfrm>
        </p:grpSpPr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823661C6-7D8C-472B-875A-2F0DA15C0FC2}"/>
                </a:ext>
              </a:extLst>
            </p:cNvPr>
            <p:cNvCxnSpPr/>
            <p:nvPr/>
          </p:nvCxnSpPr>
          <p:spPr>
            <a:xfrm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BB9C2E72-4D33-4CDD-B26B-FB703BFA4DE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フリーフォーム: 図形 27">
            <a:extLst>
              <a:ext uri="{FF2B5EF4-FFF2-40B4-BE49-F238E27FC236}">
                <a16:creationId xmlns:a16="http://schemas.microsoft.com/office/drawing/2014/main" id="{5D06C4C2-9CD4-40A6-97F2-30014A318C2F}"/>
              </a:ext>
            </a:extLst>
          </p:cNvPr>
          <p:cNvSpPr/>
          <p:nvPr/>
        </p:nvSpPr>
        <p:spPr>
          <a:xfrm>
            <a:off x="4305670" y="3808520"/>
            <a:ext cx="1180730" cy="1309214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フリーフォーム: 図形 28">
            <a:extLst>
              <a:ext uri="{FF2B5EF4-FFF2-40B4-BE49-F238E27FC236}">
                <a16:creationId xmlns:a16="http://schemas.microsoft.com/office/drawing/2014/main" id="{6A97249C-D51E-4279-B98C-136965A12ED8}"/>
              </a:ext>
            </a:extLst>
          </p:cNvPr>
          <p:cNvSpPr/>
          <p:nvPr/>
        </p:nvSpPr>
        <p:spPr>
          <a:xfrm flipV="1">
            <a:off x="5780843" y="3881021"/>
            <a:ext cx="1180730" cy="1309214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フリーフォーム: 図形 29">
            <a:extLst>
              <a:ext uri="{FF2B5EF4-FFF2-40B4-BE49-F238E27FC236}">
                <a16:creationId xmlns:a16="http://schemas.microsoft.com/office/drawing/2014/main" id="{0EEDD265-96A0-46CD-A001-5E7F00183086}"/>
              </a:ext>
            </a:extLst>
          </p:cNvPr>
          <p:cNvSpPr/>
          <p:nvPr/>
        </p:nvSpPr>
        <p:spPr>
          <a:xfrm>
            <a:off x="7779798" y="3693110"/>
            <a:ext cx="1180730" cy="655225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CA2E31CA-32A5-430F-A12E-CE45FC5B9443}"/>
                  </a:ext>
                </a:extLst>
              </p:cNvPr>
              <p:cNvSpPr txBox="1"/>
              <p:nvPr/>
            </p:nvSpPr>
            <p:spPr>
              <a:xfrm>
                <a:off x="185392" y="4027179"/>
                <a:ext cx="15965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CA2E31CA-32A5-430F-A12E-CE45FC5B94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392" y="4027179"/>
                <a:ext cx="159650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31F1DC8-9FA4-4E3D-9A32-E3D614052D63}"/>
                  </a:ext>
                </a:extLst>
              </p:cNvPr>
              <p:cNvSpPr txBox="1"/>
              <p:nvPr/>
            </p:nvSpPr>
            <p:spPr>
              <a:xfrm>
                <a:off x="1662507" y="4056627"/>
                <a:ext cx="210993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∪</m:t>
                              </m:r>
                              <m: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</m:e>
                          </m:d>
                        </m:e>
                        <m:sup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𝟏𝟏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𝟏𝟑</m:t>
                          </m:r>
                        </m:e>
                      </m: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31F1DC8-9FA4-4E3D-9A32-E3D614052D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2507" y="4056627"/>
                <a:ext cx="210993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D2A11812-B479-4BB5-9AD1-D7BA042E291A}"/>
                  </a:ext>
                </a:extLst>
              </p:cNvPr>
              <p:cNvSpPr txBox="1"/>
              <p:nvPr/>
            </p:nvSpPr>
            <p:spPr>
              <a:xfrm>
                <a:off x="563265" y="5717677"/>
                <a:ext cx="609603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D2A11812-B479-4BB5-9AD1-D7BA042E29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265" y="5717677"/>
                <a:ext cx="609603" cy="33316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49ED98F7-AE9C-4ED2-B109-F5FD004F7651}"/>
                  </a:ext>
                </a:extLst>
              </p:cNvPr>
              <p:cNvSpPr txBox="1"/>
              <p:nvPr/>
            </p:nvSpPr>
            <p:spPr>
              <a:xfrm>
                <a:off x="1914152" y="5728034"/>
                <a:ext cx="954352" cy="3375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49ED98F7-AE9C-4ED2-B109-F5FD004F76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4152" y="5728034"/>
                <a:ext cx="954352" cy="33752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8A3DB593-68E9-4FB5-ABEE-6004A3B0EDC2}"/>
                  </a:ext>
                </a:extLst>
              </p:cNvPr>
              <p:cNvSpPr txBox="1"/>
              <p:nvPr/>
            </p:nvSpPr>
            <p:spPr>
              <a:xfrm>
                <a:off x="6815088" y="5146088"/>
                <a:ext cx="41133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8A3DB593-68E9-4FB5-ABEE-6004A3B0ED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5088" y="5146088"/>
                <a:ext cx="411335" cy="307777"/>
              </a:xfrm>
              <a:prstGeom prst="rect">
                <a:avLst/>
              </a:prstGeom>
              <a:blipFill>
                <a:blip r:embed="rId9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FDDF3F9D-6611-459D-8429-41FD6FF977C8}"/>
                  </a:ext>
                </a:extLst>
              </p:cNvPr>
              <p:cNvSpPr txBox="1"/>
              <p:nvPr/>
            </p:nvSpPr>
            <p:spPr>
              <a:xfrm>
                <a:off x="8732665" y="3380912"/>
                <a:ext cx="41133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FDDF3F9D-6611-459D-8429-41FD6FF977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2665" y="3380912"/>
                <a:ext cx="411335" cy="307777"/>
              </a:xfrm>
              <a:prstGeom prst="rect">
                <a:avLst/>
              </a:prstGeom>
              <a:blipFill>
                <a:blip r:embed="rId10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EAB42EA7-217C-4FBD-9259-CBC9989EC912}"/>
                  </a:ext>
                </a:extLst>
              </p:cNvPr>
              <p:cNvSpPr txBox="1"/>
              <p:nvPr/>
            </p:nvSpPr>
            <p:spPr>
              <a:xfrm>
                <a:off x="4046735" y="3524434"/>
                <a:ext cx="312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EAB42EA7-217C-4FBD-9259-CBC9989EC9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6735" y="3524434"/>
                <a:ext cx="312200" cy="307777"/>
              </a:xfrm>
              <a:prstGeom prst="rect">
                <a:avLst/>
              </a:prstGeom>
              <a:blipFill>
                <a:blip r:embed="rId11"/>
                <a:stretch>
                  <a:fillRect r="-7843"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F00E6D57-1D95-46A6-8D98-B07DF3F3A83F}"/>
                  </a:ext>
                </a:extLst>
              </p:cNvPr>
              <p:cNvSpPr txBox="1"/>
              <p:nvPr/>
            </p:nvSpPr>
            <p:spPr>
              <a:xfrm>
                <a:off x="5211189" y="4475824"/>
                <a:ext cx="312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F00E6D57-1D95-46A6-8D98-B07DF3F3A8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1189" y="4475824"/>
                <a:ext cx="312200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3450685-B5EF-4D4D-A17E-FDD6DF265CD7}"/>
                  </a:ext>
                </a:extLst>
              </p:cNvPr>
              <p:cNvSpPr txBox="1"/>
              <p:nvPr/>
            </p:nvSpPr>
            <p:spPr>
              <a:xfrm>
                <a:off x="4005304" y="4468427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3450685-B5EF-4D4D-A17E-FDD6DF265C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5304" y="4468427"/>
                <a:ext cx="540061" cy="307777"/>
              </a:xfrm>
              <a:prstGeom prst="rect">
                <a:avLst/>
              </a:prstGeom>
              <a:blipFill>
                <a:blip r:embed="rId13"/>
                <a:stretch>
                  <a:fillRect r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3148BA0F-CF3D-4F32-917C-1DF2EFE12FE5}"/>
                  </a:ext>
                </a:extLst>
              </p:cNvPr>
              <p:cNvSpPr txBox="1"/>
              <p:nvPr/>
            </p:nvSpPr>
            <p:spPr>
              <a:xfrm>
                <a:off x="4166581" y="4691848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𝟑𝟓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3148BA0F-CF3D-4F32-917C-1DF2EFE12F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6581" y="4691848"/>
                <a:ext cx="540061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27037141-EFE6-43F7-B0A7-52E2DC0C5DE4}"/>
                  </a:ext>
                </a:extLst>
              </p:cNvPr>
              <p:cNvSpPr txBox="1"/>
              <p:nvPr/>
            </p:nvSpPr>
            <p:spPr>
              <a:xfrm>
                <a:off x="6218802" y="3654641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27037141-EFE6-43F7-B0A7-52E2DC0C5D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8802" y="3654641"/>
                <a:ext cx="540061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90FFF40C-A475-40CC-B34C-AE2D346B59A2}"/>
                  </a:ext>
                </a:extLst>
              </p:cNvPr>
              <p:cNvSpPr txBox="1"/>
              <p:nvPr/>
            </p:nvSpPr>
            <p:spPr>
              <a:xfrm>
                <a:off x="6593144" y="4428477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90FFF40C-A475-40CC-B34C-AE2D346B59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3144" y="4428477"/>
                <a:ext cx="540061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AEAA11F2-9568-4E3C-90A2-7E89CF933CE9}"/>
                  </a:ext>
                </a:extLst>
              </p:cNvPr>
              <p:cNvSpPr txBox="1"/>
              <p:nvPr/>
            </p:nvSpPr>
            <p:spPr>
              <a:xfrm>
                <a:off x="5547059" y="4438834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AEAA11F2-9568-4E3C-90A2-7E89CF933C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7059" y="4438834"/>
                <a:ext cx="540061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2C6A0DAF-FB05-40CF-BAE0-C03E6384B587}"/>
                  </a:ext>
                </a:extLst>
              </p:cNvPr>
              <p:cNvSpPr txBox="1"/>
              <p:nvPr/>
            </p:nvSpPr>
            <p:spPr>
              <a:xfrm>
                <a:off x="7892245" y="4120718"/>
                <a:ext cx="23970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2C6A0DAF-FB05-40CF-BAE0-C03E6384B5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2245" y="4120718"/>
                <a:ext cx="239702" cy="307777"/>
              </a:xfrm>
              <a:prstGeom prst="rect">
                <a:avLst/>
              </a:prstGeom>
              <a:blipFill>
                <a:blip r:embed="rId18"/>
                <a:stretch>
                  <a:fillRect r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92A04A74-D70B-4E3A-B005-76E40142F33D}"/>
                  </a:ext>
                </a:extLst>
              </p:cNvPr>
              <p:cNvSpPr txBox="1"/>
              <p:nvPr/>
            </p:nvSpPr>
            <p:spPr>
              <a:xfrm>
                <a:off x="8352402" y="4234649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92A04A74-D70B-4E3A-B005-76E40142F3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2402" y="4234649"/>
                <a:ext cx="540061" cy="307777"/>
              </a:xfrm>
              <a:prstGeom prst="rect">
                <a:avLst/>
              </a:prstGeom>
              <a:blipFill>
                <a:blip r:embed="rId19"/>
                <a:stretch>
                  <a:fillRect r="-11236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FBF04F86-1016-4020-8C09-CF11C395B5F0}"/>
                  </a:ext>
                </a:extLst>
              </p:cNvPr>
              <p:cNvSpPr txBox="1"/>
              <p:nvPr/>
            </p:nvSpPr>
            <p:spPr>
              <a:xfrm>
                <a:off x="4181377" y="5203794"/>
                <a:ext cx="150920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𝟕𝟓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𝟑𝟐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𝟔𝟐𝟓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FBF04F86-1016-4020-8C09-CF11C395B5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377" y="5203794"/>
                <a:ext cx="1509209" cy="307777"/>
              </a:xfrm>
              <a:prstGeom prst="rect">
                <a:avLst/>
              </a:prstGeom>
              <a:blipFill>
                <a:blip r:embed="rId20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8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05469BA5-18DA-4B54-8C0C-94FB88FB49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3069" y="71023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6" grpId="0"/>
      <p:bldP spid="4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solve linear inequalities using similar methods to those used for solving linear equations.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steps involved in solving a linear inequality are very similar to those involved in a linear equation…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only difference is that if you </a:t>
            </a:r>
            <a:r>
              <a:rPr lang="en-US" sz="1600" u="sng" dirty="0">
                <a:latin typeface="Comic Sans MS" panose="030F0702030302020204" pitchFamily="66" charset="0"/>
              </a:rPr>
              <a:t>multiply</a:t>
            </a:r>
            <a:r>
              <a:rPr lang="en-US" sz="1600" dirty="0">
                <a:latin typeface="Comic Sans MS" panose="030F0702030302020204" pitchFamily="66" charset="0"/>
              </a:rPr>
              <a:t> or </a:t>
            </a:r>
            <a:r>
              <a:rPr lang="en-US" sz="1600" u="sng" dirty="0">
                <a:latin typeface="Comic Sans MS" panose="030F0702030302020204" pitchFamily="66" charset="0"/>
              </a:rPr>
              <a:t>divide</a:t>
            </a:r>
            <a:r>
              <a:rPr lang="en-US" sz="1600" dirty="0">
                <a:latin typeface="Comic Sans MS" panose="030F0702030302020204" pitchFamily="66" charset="0"/>
              </a:rPr>
              <a:t> by a negative value, you must reverse the sign (otherwise the inequality will no longer be true)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703E6F59-099D-4EF8-ABA5-E314F3298F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 Box 5">
            <a:extLst>
              <a:ext uri="{FF2B5EF4-FFF2-40B4-BE49-F238E27FC236}">
                <a16:creationId xmlns:a16="http://schemas.microsoft.com/office/drawing/2014/main" id="{FFABCB5F-22D2-47A6-A143-5DC958D4C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5291" y="1400175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1" u="sng"/>
              <a:t>Example</a:t>
            </a: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C8B4D35A-555A-474D-A433-73973EFC2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0491" y="1704975"/>
            <a:ext cx="396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/>
              <a:t>	Find the set of values of x for which:</a:t>
            </a:r>
          </a:p>
        </p:txBody>
      </p:sp>
      <p:graphicFrame>
        <p:nvGraphicFramePr>
          <p:cNvPr id="18" name="Object 7">
            <a:extLst>
              <a:ext uri="{FF2B5EF4-FFF2-40B4-BE49-F238E27FC236}">
                <a16:creationId xmlns:a16="http://schemas.microsoft.com/office/drawing/2014/main" id="{0C83FFA9-EAE2-41E7-8FFC-7176475C6D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755657"/>
              </p:ext>
            </p:extLst>
          </p:nvPr>
        </p:nvGraphicFramePr>
        <p:xfrm>
          <a:off x="5519691" y="2314575"/>
          <a:ext cx="1393825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3" name="Equation" r:id="rId4" imgW="774028" imgH="177646" progId="Equation.DSMT4">
                  <p:embed/>
                </p:oleObj>
              </mc:Choice>
              <mc:Fallback>
                <p:oleObj name="Equation" r:id="rId4" imgW="774028" imgH="177646" progId="Equation.DSMT4">
                  <p:embed/>
                  <p:pic>
                    <p:nvPicPr>
                      <p:cNvPr id="8192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691" y="2314575"/>
                        <a:ext cx="1393825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Arc 8">
            <a:extLst>
              <a:ext uri="{FF2B5EF4-FFF2-40B4-BE49-F238E27FC236}">
                <a16:creationId xmlns:a16="http://schemas.microsoft.com/office/drawing/2014/main" id="{FD5DF2FE-9032-4A12-B225-BF181CAACEAB}"/>
              </a:ext>
            </a:extLst>
          </p:cNvPr>
          <p:cNvSpPr>
            <a:spLocks/>
          </p:cNvSpPr>
          <p:nvPr/>
        </p:nvSpPr>
        <p:spPr bwMode="auto">
          <a:xfrm>
            <a:off x="6357891" y="3305175"/>
            <a:ext cx="2286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087B5271-95E9-458E-940D-598AD0CFAE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6491" y="3381375"/>
            <a:ext cx="12192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Subtract 12</a:t>
            </a:r>
          </a:p>
        </p:txBody>
      </p:sp>
      <p:sp>
        <p:nvSpPr>
          <p:cNvPr id="21" name="Arc 10">
            <a:extLst>
              <a:ext uri="{FF2B5EF4-FFF2-40B4-BE49-F238E27FC236}">
                <a16:creationId xmlns:a16="http://schemas.microsoft.com/office/drawing/2014/main" id="{A4524FC9-63D8-4AAF-9606-A74D7E7ECF48}"/>
              </a:ext>
            </a:extLst>
          </p:cNvPr>
          <p:cNvSpPr>
            <a:spLocks/>
          </p:cNvSpPr>
          <p:nvPr/>
        </p:nvSpPr>
        <p:spPr bwMode="auto">
          <a:xfrm>
            <a:off x="6357891" y="3762375"/>
            <a:ext cx="2286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" name="Rectangle 11">
            <a:extLst>
              <a:ext uri="{FF2B5EF4-FFF2-40B4-BE49-F238E27FC236}">
                <a16:creationId xmlns:a16="http://schemas.microsoft.com/office/drawing/2014/main" id="{E2EDA63C-2495-4139-96DD-77E948F02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6491" y="3838575"/>
            <a:ext cx="11430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Divide by 3</a:t>
            </a:r>
          </a:p>
        </p:txBody>
      </p:sp>
      <p:sp>
        <p:nvSpPr>
          <p:cNvPr id="23" name="Arc 17">
            <a:extLst>
              <a:ext uri="{FF2B5EF4-FFF2-40B4-BE49-F238E27FC236}">
                <a16:creationId xmlns:a16="http://schemas.microsoft.com/office/drawing/2014/main" id="{054A332B-2CEB-4E3D-ADF9-8A1F72CED99A}"/>
              </a:ext>
            </a:extLst>
          </p:cNvPr>
          <p:cNvSpPr>
            <a:spLocks/>
          </p:cNvSpPr>
          <p:nvPr/>
        </p:nvSpPr>
        <p:spPr bwMode="auto">
          <a:xfrm>
            <a:off x="6357891" y="4219575"/>
            <a:ext cx="2286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Rectangle 18">
            <a:extLst>
              <a:ext uri="{FF2B5EF4-FFF2-40B4-BE49-F238E27FC236}">
                <a16:creationId xmlns:a16="http://schemas.microsoft.com/office/drawing/2014/main" id="{A053B212-D154-481F-AB28-2C915C2C8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1691" y="4295775"/>
            <a:ext cx="19812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Multiply by -1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REVERSES THE SIGN</a:t>
            </a:r>
          </a:p>
        </p:txBody>
      </p:sp>
      <p:graphicFrame>
        <p:nvGraphicFramePr>
          <p:cNvPr id="25" name="Object 19">
            <a:extLst>
              <a:ext uri="{FF2B5EF4-FFF2-40B4-BE49-F238E27FC236}">
                <a16:creationId xmlns:a16="http://schemas.microsoft.com/office/drawing/2014/main" id="{B2F66C8E-C372-44E7-8C3E-CE43F2279D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7331439"/>
              </p:ext>
            </p:extLst>
          </p:nvPr>
        </p:nvGraphicFramePr>
        <p:xfrm>
          <a:off x="4681491" y="3152775"/>
          <a:ext cx="1393825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4" name="Equation" r:id="rId6" imgW="774028" imgH="177646" progId="Equation.DSMT4">
                  <p:embed/>
                </p:oleObj>
              </mc:Choice>
              <mc:Fallback>
                <p:oleObj name="Equation" r:id="rId6" imgW="774028" imgH="177646" progId="Equation.DSMT4">
                  <p:embed/>
                  <p:pic>
                    <p:nvPicPr>
                      <p:cNvPr id="8193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1491" y="3152775"/>
                        <a:ext cx="1393825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0">
            <a:extLst>
              <a:ext uri="{FF2B5EF4-FFF2-40B4-BE49-F238E27FC236}">
                <a16:creationId xmlns:a16="http://schemas.microsoft.com/office/drawing/2014/main" id="{DF62B829-A8E2-4F1B-ABA4-2B40F9F177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603784"/>
              </p:ext>
            </p:extLst>
          </p:nvPr>
        </p:nvGraphicFramePr>
        <p:xfrm>
          <a:off x="4986291" y="3609975"/>
          <a:ext cx="1028700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5" name="Equation" r:id="rId8" imgW="571004" imgH="177646" progId="Equation.DSMT4">
                  <p:embed/>
                </p:oleObj>
              </mc:Choice>
              <mc:Fallback>
                <p:oleObj name="Equation" r:id="rId8" imgW="571004" imgH="177646" progId="Equation.DSMT4">
                  <p:embed/>
                  <p:pic>
                    <p:nvPicPr>
                      <p:cNvPr id="8194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6291" y="3609975"/>
                        <a:ext cx="1028700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1">
            <a:extLst>
              <a:ext uri="{FF2B5EF4-FFF2-40B4-BE49-F238E27FC236}">
                <a16:creationId xmlns:a16="http://schemas.microsoft.com/office/drawing/2014/main" id="{6D7AE65C-0519-491E-B638-C258E7584D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9644229"/>
              </p:ext>
            </p:extLst>
          </p:nvPr>
        </p:nvGraphicFramePr>
        <p:xfrm>
          <a:off x="5138691" y="4067175"/>
          <a:ext cx="777875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6" name="Equation" r:id="rId10" imgW="431425" imgH="177646" progId="Equation.DSMT4">
                  <p:embed/>
                </p:oleObj>
              </mc:Choice>
              <mc:Fallback>
                <p:oleObj name="Equation" r:id="rId10" imgW="431425" imgH="177646" progId="Equation.DSMT4">
                  <p:embed/>
                  <p:pic>
                    <p:nvPicPr>
                      <p:cNvPr id="8194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8691" y="4067175"/>
                        <a:ext cx="777875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2">
            <a:extLst>
              <a:ext uri="{FF2B5EF4-FFF2-40B4-BE49-F238E27FC236}">
                <a16:creationId xmlns:a16="http://schemas.microsoft.com/office/drawing/2014/main" id="{A6EF396C-5591-4C0F-89F1-77846D5FD3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913939"/>
              </p:ext>
            </p:extLst>
          </p:nvPr>
        </p:nvGraphicFramePr>
        <p:xfrm>
          <a:off x="5291091" y="4524375"/>
          <a:ext cx="777875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7" name="Equation" r:id="rId12" imgW="431425" imgH="177646" progId="Equation.DSMT4">
                  <p:embed/>
                </p:oleObj>
              </mc:Choice>
              <mc:Fallback>
                <p:oleObj name="Equation" r:id="rId12" imgW="431425" imgH="177646" progId="Equation.DSMT4">
                  <p:embed/>
                  <p:pic>
                    <p:nvPicPr>
                      <p:cNvPr id="8194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091" y="4524375"/>
                        <a:ext cx="777875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270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 animBg="1"/>
      <p:bldP spid="20" grpId="0"/>
      <p:bldP spid="21" grpId="0" animBg="1"/>
      <p:bldP spid="22" grpId="0"/>
      <p:bldP spid="2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solve linear inequalities using similar methods to those used for solving linear equations.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steps involved in solving a linear inequality are very similar to those involved in a linear equation…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only difference is that if you </a:t>
            </a:r>
            <a:r>
              <a:rPr lang="en-US" sz="1600" u="sng" dirty="0">
                <a:latin typeface="Comic Sans MS" panose="030F0702030302020204" pitchFamily="66" charset="0"/>
              </a:rPr>
              <a:t>multiply</a:t>
            </a:r>
            <a:r>
              <a:rPr lang="en-US" sz="1600" dirty="0">
                <a:latin typeface="Comic Sans MS" panose="030F0702030302020204" pitchFamily="66" charset="0"/>
              </a:rPr>
              <a:t> or </a:t>
            </a:r>
            <a:r>
              <a:rPr lang="en-US" sz="1600" u="sng" dirty="0">
                <a:latin typeface="Comic Sans MS" panose="030F0702030302020204" pitchFamily="66" charset="0"/>
              </a:rPr>
              <a:t>divide</a:t>
            </a:r>
            <a:r>
              <a:rPr lang="en-US" sz="1600" dirty="0">
                <a:latin typeface="Comic Sans MS" panose="030F0702030302020204" pitchFamily="66" charset="0"/>
              </a:rPr>
              <a:t> by a negative value, you must reverse the sign (otherwise the inequality will no longer be true)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703E6F59-099D-4EF8-ABA5-E314F3298F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5">
            <a:extLst>
              <a:ext uri="{FF2B5EF4-FFF2-40B4-BE49-F238E27FC236}">
                <a16:creationId xmlns:a16="http://schemas.microsoft.com/office/drawing/2014/main" id="{4D3F0406-E72B-4225-8171-E39662D3C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4169" y="1400175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1" u="sng" dirty="0"/>
              <a:t>Example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27032D01-D556-4A23-8D51-3D2040054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9369" y="1704975"/>
            <a:ext cx="396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/>
              <a:t>	Find the set of values of x for which: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9EA56F9-DD01-484C-9EB2-359BEB97DF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009336"/>
              </p:ext>
            </p:extLst>
          </p:nvPr>
        </p:nvGraphicFramePr>
        <p:xfrm>
          <a:off x="5071369" y="2314575"/>
          <a:ext cx="2376488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4" name="Equation" r:id="rId4" imgW="1320227" imgH="203112" progId="Equation.DSMT4">
                  <p:embed/>
                </p:oleObj>
              </mc:Choice>
              <mc:Fallback>
                <p:oleObj name="Equation" r:id="rId4" imgW="1320227" imgH="203112" progId="Equation.DSMT4">
                  <p:embed/>
                  <p:pic>
                    <p:nvPicPr>
                      <p:cNvPr id="1741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1369" y="2314575"/>
                        <a:ext cx="2376488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rc 8">
            <a:extLst>
              <a:ext uri="{FF2B5EF4-FFF2-40B4-BE49-F238E27FC236}">
                <a16:creationId xmlns:a16="http://schemas.microsoft.com/office/drawing/2014/main" id="{A7808F82-45B7-4A66-8816-00D172FE8DE6}"/>
              </a:ext>
            </a:extLst>
          </p:cNvPr>
          <p:cNvSpPr>
            <a:spLocks/>
          </p:cNvSpPr>
          <p:nvPr/>
        </p:nvSpPr>
        <p:spPr bwMode="auto">
          <a:xfrm>
            <a:off x="7052569" y="3228975"/>
            <a:ext cx="228600" cy="6096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121402524 h 43197"/>
              <a:gd name="T4" fmla="*/ 0 w 21600"/>
              <a:gd name="T5" fmla="*/ 60705446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044C28-847B-4E2B-ACAA-D16CFD56F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4969" y="3152775"/>
            <a:ext cx="1676400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Expand brackets (careful with negatives)</a:t>
            </a: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65BC56D3-2F2C-4476-BB44-B7720866745B}"/>
              </a:ext>
            </a:extLst>
          </p:cNvPr>
          <p:cNvSpPr>
            <a:spLocks/>
          </p:cNvSpPr>
          <p:nvPr/>
        </p:nvSpPr>
        <p:spPr bwMode="auto">
          <a:xfrm>
            <a:off x="7052569" y="3838575"/>
            <a:ext cx="228600" cy="5334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0B5E9A9-BF7E-49F6-98D7-5D746241B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3569" y="3838575"/>
            <a:ext cx="1143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Add 2x and group</a:t>
            </a:r>
          </a:p>
        </p:txBody>
      </p:sp>
      <p:sp>
        <p:nvSpPr>
          <p:cNvPr id="13" name="Arc 13">
            <a:extLst>
              <a:ext uri="{FF2B5EF4-FFF2-40B4-BE49-F238E27FC236}">
                <a16:creationId xmlns:a16="http://schemas.microsoft.com/office/drawing/2014/main" id="{FFB98AC1-1748-467C-9502-98AAFECFBD6A}"/>
              </a:ext>
            </a:extLst>
          </p:cNvPr>
          <p:cNvSpPr>
            <a:spLocks/>
          </p:cNvSpPr>
          <p:nvPr/>
        </p:nvSpPr>
        <p:spPr bwMode="auto">
          <a:xfrm>
            <a:off x="7052569" y="4371975"/>
            <a:ext cx="228600" cy="5334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D427FB5A-36B2-4C52-A681-93871C333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9769" y="4524375"/>
            <a:ext cx="9906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Add 15</a:t>
            </a:r>
          </a:p>
        </p:txBody>
      </p:sp>
      <p:graphicFrame>
        <p:nvGraphicFramePr>
          <p:cNvPr id="15" name="Object 19">
            <a:extLst>
              <a:ext uri="{FF2B5EF4-FFF2-40B4-BE49-F238E27FC236}">
                <a16:creationId xmlns:a16="http://schemas.microsoft.com/office/drawing/2014/main" id="{6E60989F-4B77-419B-AAA4-B2DB8B9F80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7782535"/>
              </p:ext>
            </p:extLst>
          </p:nvPr>
        </p:nvGraphicFramePr>
        <p:xfrm>
          <a:off x="4614169" y="3609975"/>
          <a:ext cx="2239963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5" name="Equation" r:id="rId6" imgW="1244060" imgH="177723" progId="Equation.DSMT4">
                  <p:embed/>
                </p:oleObj>
              </mc:Choice>
              <mc:Fallback>
                <p:oleObj name="Equation" r:id="rId6" imgW="1244060" imgH="177723" progId="Equation.DSMT4">
                  <p:embed/>
                  <p:pic>
                    <p:nvPicPr>
                      <p:cNvPr id="8296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4169" y="3609975"/>
                        <a:ext cx="2239963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0">
            <a:extLst>
              <a:ext uri="{FF2B5EF4-FFF2-40B4-BE49-F238E27FC236}">
                <a16:creationId xmlns:a16="http://schemas.microsoft.com/office/drawing/2014/main" id="{A99B31D8-A526-4CC1-A611-1A3249AF8F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8045856"/>
              </p:ext>
            </p:extLst>
          </p:nvPr>
        </p:nvGraphicFramePr>
        <p:xfrm>
          <a:off x="4537969" y="3076575"/>
          <a:ext cx="2376488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6" name="Equation" r:id="rId8" imgW="1320227" imgH="203112" progId="Equation.DSMT4">
                  <p:embed/>
                </p:oleObj>
              </mc:Choice>
              <mc:Fallback>
                <p:oleObj name="Equation" r:id="rId8" imgW="1320227" imgH="203112" progId="Equation.DSMT4">
                  <p:embed/>
                  <p:pic>
                    <p:nvPicPr>
                      <p:cNvPr id="8296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7969" y="3076575"/>
                        <a:ext cx="2376488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1">
            <a:extLst>
              <a:ext uri="{FF2B5EF4-FFF2-40B4-BE49-F238E27FC236}">
                <a16:creationId xmlns:a16="http://schemas.microsoft.com/office/drawing/2014/main" id="{A958DA8D-B156-4779-9FD8-B5CEF64F3A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7697476"/>
              </p:ext>
            </p:extLst>
          </p:nvPr>
        </p:nvGraphicFramePr>
        <p:xfrm>
          <a:off x="4614169" y="4143375"/>
          <a:ext cx="1371600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7" name="Equation" r:id="rId9" imgW="761669" imgH="177723" progId="Equation.DSMT4">
                  <p:embed/>
                </p:oleObj>
              </mc:Choice>
              <mc:Fallback>
                <p:oleObj name="Equation" r:id="rId9" imgW="761669" imgH="177723" progId="Equation.DSMT4">
                  <p:embed/>
                  <p:pic>
                    <p:nvPicPr>
                      <p:cNvPr id="8296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4169" y="4143375"/>
                        <a:ext cx="1371600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2">
            <a:extLst>
              <a:ext uri="{FF2B5EF4-FFF2-40B4-BE49-F238E27FC236}">
                <a16:creationId xmlns:a16="http://schemas.microsoft.com/office/drawing/2014/main" id="{443A0FCA-3B2D-4695-BED8-4FCCC5E0AF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1382528"/>
              </p:ext>
            </p:extLst>
          </p:nvPr>
        </p:nvGraphicFramePr>
        <p:xfrm>
          <a:off x="5071369" y="4676775"/>
          <a:ext cx="890588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8" name="Equation" r:id="rId11" imgW="494870" imgH="177646" progId="Equation.DSMT4">
                  <p:embed/>
                </p:oleObj>
              </mc:Choice>
              <mc:Fallback>
                <p:oleObj name="Equation" r:id="rId11" imgW="494870" imgH="177646" progId="Equation.DSMT4">
                  <p:embed/>
                  <p:pic>
                    <p:nvPicPr>
                      <p:cNvPr id="8296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1369" y="4676775"/>
                        <a:ext cx="890588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3">
            <a:extLst>
              <a:ext uri="{FF2B5EF4-FFF2-40B4-BE49-F238E27FC236}">
                <a16:creationId xmlns:a16="http://schemas.microsoft.com/office/drawing/2014/main" id="{83267B2E-61E2-410C-BA15-D141BBF006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4375711"/>
              </p:ext>
            </p:extLst>
          </p:nvPr>
        </p:nvGraphicFramePr>
        <p:xfrm>
          <a:off x="5223769" y="5210175"/>
          <a:ext cx="844550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9" name="Equation" r:id="rId13" imgW="469696" imgH="177723" progId="Equation.DSMT4">
                  <p:embed/>
                </p:oleObj>
              </mc:Choice>
              <mc:Fallback>
                <p:oleObj name="Equation" r:id="rId13" imgW="469696" imgH="177723" progId="Equation.DSMT4">
                  <p:embed/>
                  <p:pic>
                    <p:nvPicPr>
                      <p:cNvPr id="8296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3769" y="5210175"/>
                        <a:ext cx="844550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Arc 24">
            <a:extLst>
              <a:ext uri="{FF2B5EF4-FFF2-40B4-BE49-F238E27FC236}">
                <a16:creationId xmlns:a16="http://schemas.microsoft.com/office/drawing/2014/main" id="{ED7C4E59-7F82-48CE-A79F-801564558D8D}"/>
              </a:ext>
            </a:extLst>
          </p:cNvPr>
          <p:cNvSpPr>
            <a:spLocks/>
          </p:cNvSpPr>
          <p:nvPr/>
        </p:nvSpPr>
        <p:spPr bwMode="auto">
          <a:xfrm>
            <a:off x="7052569" y="4905375"/>
            <a:ext cx="228600" cy="5334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" name="Rectangle 25">
            <a:extLst>
              <a:ext uri="{FF2B5EF4-FFF2-40B4-BE49-F238E27FC236}">
                <a16:creationId xmlns:a16="http://schemas.microsoft.com/office/drawing/2014/main" id="{D29ECC15-18E4-4FDD-A049-5AA98D692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3569" y="5057775"/>
            <a:ext cx="12192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Divide by 5</a:t>
            </a:r>
          </a:p>
        </p:txBody>
      </p:sp>
    </p:spTree>
    <p:extLst>
      <p:ext uri="{BB962C8B-B14F-4D97-AF65-F5344CB8AC3E}">
        <p14:creationId xmlns:p14="http://schemas.microsoft.com/office/powerpoint/2010/main" val="11599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20" grpId="0" animBg="1"/>
      <p:bldP spid="2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solve linear inequalities using similar methods to those used for solving linear equations.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If you need to find values for which 2 or more inequalities are true, then a number line can help you visualize it…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703E6F59-099D-4EF8-ABA5-E314F3298F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5">
            <a:extLst>
              <a:ext uri="{FF2B5EF4-FFF2-40B4-BE49-F238E27FC236}">
                <a16:creationId xmlns:a16="http://schemas.microsoft.com/office/drawing/2014/main" id="{9190E99F-FAEC-41D1-A163-388D6AA4DF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50" y="1280604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1" u="sng" dirty="0"/>
              <a:t>Example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8B3C4D46-73CF-4EFE-B7D3-9213EF2A6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2950" y="1585404"/>
            <a:ext cx="396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/>
              <a:t>	Find the set of values of x for which: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BF80F403-59E0-4541-83D2-226A99AEA1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0804598"/>
              </p:ext>
            </p:extLst>
          </p:nvPr>
        </p:nvGraphicFramePr>
        <p:xfrm>
          <a:off x="4933950" y="2195004"/>
          <a:ext cx="1485900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56" name="Equation" r:id="rId4" imgW="825142" imgH="177723" progId="Equation.DSMT4">
                  <p:embed/>
                </p:oleObj>
              </mc:Choice>
              <mc:Fallback>
                <p:oleObj name="Equation" r:id="rId4" imgW="825142" imgH="177723" progId="Equation.DSMT4">
                  <p:embed/>
                  <p:pic>
                    <p:nvPicPr>
                      <p:cNvPr id="8397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3950" y="2195004"/>
                        <a:ext cx="1485900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rc 8">
            <a:extLst>
              <a:ext uri="{FF2B5EF4-FFF2-40B4-BE49-F238E27FC236}">
                <a16:creationId xmlns:a16="http://schemas.microsoft.com/office/drawing/2014/main" id="{3772A1E4-5608-45D8-BE2D-D06C6C4AD050}"/>
              </a:ext>
            </a:extLst>
          </p:cNvPr>
          <p:cNvSpPr>
            <a:spLocks/>
          </p:cNvSpPr>
          <p:nvPr/>
        </p:nvSpPr>
        <p:spPr bwMode="auto">
          <a:xfrm flipH="1">
            <a:off x="4757738" y="2999074"/>
            <a:ext cx="228600" cy="5334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Arc 10">
            <a:extLst>
              <a:ext uri="{FF2B5EF4-FFF2-40B4-BE49-F238E27FC236}">
                <a16:creationId xmlns:a16="http://schemas.microsoft.com/office/drawing/2014/main" id="{9F46D860-2102-4267-B594-4C2C5F55674A}"/>
              </a:ext>
            </a:extLst>
          </p:cNvPr>
          <p:cNvSpPr>
            <a:spLocks/>
          </p:cNvSpPr>
          <p:nvPr/>
        </p:nvSpPr>
        <p:spPr bwMode="auto">
          <a:xfrm flipH="1">
            <a:off x="4757738" y="3532474"/>
            <a:ext cx="228600" cy="5334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Arc 13">
            <a:extLst>
              <a:ext uri="{FF2B5EF4-FFF2-40B4-BE49-F238E27FC236}">
                <a16:creationId xmlns:a16="http://schemas.microsoft.com/office/drawing/2014/main" id="{7C8A1F6F-B267-495E-BDD3-258E2C4EC02A}"/>
              </a:ext>
            </a:extLst>
          </p:cNvPr>
          <p:cNvSpPr>
            <a:spLocks/>
          </p:cNvSpPr>
          <p:nvPr/>
        </p:nvSpPr>
        <p:spPr bwMode="auto">
          <a:xfrm flipH="1">
            <a:off x="4757738" y="4065874"/>
            <a:ext cx="228600" cy="5334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3642023B-A513-4CBE-BD74-FF9EE3175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3338" y="2999074"/>
            <a:ext cx="990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Subtract x</a:t>
            </a:r>
          </a:p>
        </p:txBody>
      </p:sp>
      <p:graphicFrame>
        <p:nvGraphicFramePr>
          <p:cNvPr id="13" name="Object 22">
            <a:extLst>
              <a:ext uri="{FF2B5EF4-FFF2-40B4-BE49-F238E27FC236}">
                <a16:creationId xmlns:a16="http://schemas.microsoft.com/office/drawing/2014/main" id="{267D4E11-CC74-4E1F-93AF-F8E56D607A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3941628"/>
              </p:ext>
            </p:extLst>
          </p:nvPr>
        </p:nvGraphicFramePr>
        <p:xfrm>
          <a:off x="6991350" y="2195004"/>
          <a:ext cx="1120775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57" name="Equation" r:id="rId6" imgW="621760" imgH="177646" progId="Equation.DSMT4">
                  <p:embed/>
                </p:oleObj>
              </mc:Choice>
              <mc:Fallback>
                <p:oleObj name="Equation" r:id="rId6" imgW="621760" imgH="177646" progId="Equation.DSMT4">
                  <p:embed/>
                  <p:pic>
                    <p:nvPicPr>
                      <p:cNvPr id="8399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1350" y="2195004"/>
                        <a:ext cx="1120775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23">
            <a:extLst>
              <a:ext uri="{FF2B5EF4-FFF2-40B4-BE49-F238E27FC236}">
                <a16:creationId xmlns:a16="http://schemas.microsoft.com/office/drawing/2014/main" id="{837E1EC5-2CB9-4688-8463-FFD3DBE61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8088" y="2172779"/>
            <a:ext cx="7620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/>
              <a:t>and</a:t>
            </a:r>
          </a:p>
        </p:txBody>
      </p:sp>
      <p:graphicFrame>
        <p:nvGraphicFramePr>
          <p:cNvPr id="15" name="Object 24">
            <a:extLst>
              <a:ext uri="{FF2B5EF4-FFF2-40B4-BE49-F238E27FC236}">
                <a16:creationId xmlns:a16="http://schemas.microsoft.com/office/drawing/2014/main" id="{FCB5827F-49F7-4EDF-91CB-F839F65474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1308171"/>
              </p:ext>
            </p:extLst>
          </p:nvPr>
        </p:nvGraphicFramePr>
        <p:xfrm>
          <a:off x="4991100" y="2846674"/>
          <a:ext cx="1485900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58" name="Equation" r:id="rId8" imgW="825142" imgH="177723" progId="Equation.DSMT4">
                  <p:embed/>
                </p:oleObj>
              </mc:Choice>
              <mc:Fallback>
                <p:oleObj name="Equation" r:id="rId8" imgW="825142" imgH="177723" progId="Equation.DSMT4">
                  <p:embed/>
                  <p:pic>
                    <p:nvPicPr>
                      <p:cNvPr id="83992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1100" y="2846674"/>
                        <a:ext cx="1485900" cy="319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5">
            <a:extLst>
              <a:ext uri="{FF2B5EF4-FFF2-40B4-BE49-F238E27FC236}">
                <a16:creationId xmlns:a16="http://schemas.microsoft.com/office/drawing/2014/main" id="{3C24F1E8-2F61-49F2-8EB0-0BB586380F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007354"/>
              </p:ext>
            </p:extLst>
          </p:nvPr>
        </p:nvGraphicFramePr>
        <p:xfrm>
          <a:off x="4991100" y="3380074"/>
          <a:ext cx="1120775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59" name="Equation" r:id="rId10" imgW="621760" imgH="177646" progId="Equation.DSMT4">
                  <p:embed/>
                </p:oleObj>
              </mc:Choice>
              <mc:Fallback>
                <p:oleObj name="Equation" r:id="rId10" imgW="621760" imgH="177646" progId="Equation.DSMT4">
                  <p:embed/>
                  <p:pic>
                    <p:nvPicPr>
                      <p:cNvPr id="83993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1100" y="3380074"/>
                        <a:ext cx="1120775" cy="319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6">
            <a:extLst>
              <a:ext uri="{FF2B5EF4-FFF2-40B4-BE49-F238E27FC236}">
                <a16:creationId xmlns:a16="http://schemas.microsoft.com/office/drawing/2014/main" id="{092EF245-A736-440E-9361-069EB81E5A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4796300"/>
              </p:ext>
            </p:extLst>
          </p:nvPr>
        </p:nvGraphicFramePr>
        <p:xfrm>
          <a:off x="5372100" y="3913474"/>
          <a:ext cx="869950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60" name="Equation" r:id="rId12" imgW="482181" imgH="177646" progId="Equation.DSMT4">
                  <p:embed/>
                </p:oleObj>
              </mc:Choice>
              <mc:Fallback>
                <p:oleObj name="Equation" r:id="rId12" imgW="482181" imgH="177646" progId="Equation.DSMT4">
                  <p:embed/>
                  <p:pic>
                    <p:nvPicPr>
                      <p:cNvPr id="83994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100" y="3913474"/>
                        <a:ext cx="869950" cy="319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7">
            <a:extLst>
              <a:ext uri="{FF2B5EF4-FFF2-40B4-BE49-F238E27FC236}">
                <a16:creationId xmlns:a16="http://schemas.microsoft.com/office/drawing/2014/main" id="{F826DAF1-597E-4A11-A012-46CAAAC1CF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499138"/>
              </p:ext>
            </p:extLst>
          </p:nvPr>
        </p:nvGraphicFramePr>
        <p:xfrm>
          <a:off x="5524500" y="4446874"/>
          <a:ext cx="823913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61" name="Equation" r:id="rId14" imgW="457002" imgH="177723" progId="Equation.DSMT4">
                  <p:embed/>
                </p:oleObj>
              </mc:Choice>
              <mc:Fallback>
                <p:oleObj name="Equation" r:id="rId14" imgW="457002" imgH="177723" progId="Equation.DSMT4">
                  <p:embed/>
                  <p:pic>
                    <p:nvPicPr>
                      <p:cNvPr id="83995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0" y="4446874"/>
                        <a:ext cx="823913" cy="319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8">
            <a:extLst>
              <a:ext uri="{FF2B5EF4-FFF2-40B4-BE49-F238E27FC236}">
                <a16:creationId xmlns:a16="http://schemas.microsoft.com/office/drawing/2014/main" id="{F601C0D7-2745-47B0-A905-BAB01F399B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406634"/>
              </p:ext>
            </p:extLst>
          </p:nvPr>
        </p:nvGraphicFramePr>
        <p:xfrm>
          <a:off x="6896100" y="2846674"/>
          <a:ext cx="1120775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62" name="Equation" r:id="rId16" imgW="621760" imgH="177646" progId="Equation.DSMT4">
                  <p:embed/>
                </p:oleObj>
              </mc:Choice>
              <mc:Fallback>
                <p:oleObj name="Equation" r:id="rId16" imgW="621760" imgH="177646" progId="Equation.DSMT4">
                  <p:embed/>
                  <p:pic>
                    <p:nvPicPr>
                      <p:cNvPr id="83996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6100" y="2846674"/>
                        <a:ext cx="1120775" cy="319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9">
            <a:extLst>
              <a:ext uri="{FF2B5EF4-FFF2-40B4-BE49-F238E27FC236}">
                <a16:creationId xmlns:a16="http://schemas.microsoft.com/office/drawing/2014/main" id="{429F7957-BB59-4EE2-BC24-517C1B90BE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86289"/>
              </p:ext>
            </p:extLst>
          </p:nvPr>
        </p:nvGraphicFramePr>
        <p:xfrm>
          <a:off x="6896100" y="3380074"/>
          <a:ext cx="914400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63" name="Equation" r:id="rId18" imgW="507780" imgH="177723" progId="Equation.DSMT4">
                  <p:embed/>
                </p:oleObj>
              </mc:Choice>
              <mc:Fallback>
                <p:oleObj name="Equation" r:id="rId18" imgW="507780" imgH="177723" progId="Equation.DSMT4">
                  <p:embed/>
                  <p:pic>
                    <p:nvPicPr>
                      <p:cNvPr id="83997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6100" y="3380074"/>
                        <a:ext cx="914400" cy="319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30">
            <a:extLst>
              <a:ext uri="{FF2B5EF4-FFF2-40B4-BE49-F238E27FC236}">
                <a16:creationId xmlns:a16="http://schemas.microsoft.com/office/drawing/2014/main" id="{B453CA43-2C3A-44F3-B5FF-2CEA8743B7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7854056"/>
              </p:ext>
            </p:extLst>
          </p:nvPr>
        </p:nvGraphicFramePr>
        <p:xfrm>
          <a:off x="7048500" y="3913474"/>
          <a:ext cx="777875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64" name="Equation" r:id="rId20" imgW="431425" imgH="177646" progId="Equation.DSMT4">
                  <p:embed/>
                </p:oleObj>
              </mc:Choice>
              <mc:Fallback>
                <p:oleObj name="Equation" r:id="rId20" imgW="431425" imgH="177646" progId="Equation.DSMT4">
                  <p:embed/>
                  <p:pic>
                    <p:nvPicPr>
                      <p:cNvPr id="83998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500" y="3913474"/>
                        <a:ext cx="777875" cy="319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Line 31">
            <a:extLst>
              <a:ext uri="{FF2B5EF4-FFF2-40B4-BE49-F238E27FC236}">
                <a16:creationId xmlns:a16="http://schemas.microsoft.com/office/drawing/2014/main" id="{203D5215-DD90-4ABE-A74F-CA07A7B3DAB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7500" y="2694274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" name="Arc 32">
            <a:extLst>
              <a:ext uri="{FF2B5EF4-FFF2-40B4-BE49-F238E27FC236}">
                <a16:creationId xmlns:a16="http://schemas.microsoft.com/office/drawing/2014/main" id="{EF27F19A-2C3A-4DCB-8370-D8669A73015C}"/>
              </a:ext>
            </a:extLst>
          </p:cNvPr>
          <p:cNvSpPr>
            <a:spLocks/>
          </p:cNvSpPr>
          <p:nvPr/>
        </p:nvSpPr>
        <p:spPr bwMode="auto">
          <a:xfrm>
            <a:off x="8039099" y="2999074"/>
            <a:ext cx="228600" cy="5334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Arc 33">
            <a:extLst>
              <a:ext uri="{FF2B5EF4-FFF2-40B4-BE49-F238E27FC236}">
                <a16:creationId xmlns:a16="http://schemas.microsoft.com/office/drawing/2014/main" id="{C8892EB1-F589-4E89-94F2-BD07424D9864}"/>
              </a:ext>
            </a:extLst>
          </p:cNvPr>
          <p:cNvSpPr>
            <a:spLocks/>
          </p:cNvSpPr>
          <p:nvPr/>
        </p:nvSpPr>
        <p:spPr bwMode="auto">
          <a:xfrm>
            <a:off x="8039099" y="3532474"/>
            <a:ext cx="228600" cy="5334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Rectangle 34">
            <a:extLst>
              <a:ext uri="{FF2B5EF4-FFF2-40B4-BE49-F238E27FC236}">
                <a16:creationId xmlns:a16="http://schemas.microsoft.com/office/drawing/2014/main" id="{228A0B30-48C3-4ED9-B579-710BC4F77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9538" y="3684874"/>
            <a:ext cx="990600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Add 5</a:t>
            </a:r>
          </a:p>
        </p:txBody>
      </p:sp>
      <p:sp>
        <p:nvSpPr>
          <p:cNvPr id="26" name="Rectangle 35">
            <a:extLst>
              <a:ext uri="{FF2B5EF4-FFF2-40B4-BE49-F238E27FC236}">
                <a16:creationId xmlns:a16="http://schemas.microsoft.com/office/drawing/2014/main" id="{B55DB9CF-C090-4EE9-A34C-178F965F8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9538" y="4065874"/>
            <a:ext cx="838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Divide by 2</a:t>
            </a:r>
          </a:p>
        </p:txBody>
      </p:sp>
      <p:sp>
        <p:nvSpPr>
          <p:cNvPr id="27" name="Rectangle 36">
            <a:extLst>
              <a:ext uri="{FF2B5EF4-FFF2-40B4-BE49-F238E27FC236}">
                <a16:creationId xmlns:a16="http://schemas.microsoft.com/office/drawing/2014/main" id="{797349A4-323D-45A7-B6CD-9ED0C82F3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1499" y="2999074"/>
            <a:ext cx="990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Subtract x</a:t>
            </a:r>
          </a:p>
        </p:txBody>
      </p:sp>
      <p:sp>
        <p:nvSpPr>
          <p:cNvPr id="28" name="Rectangle 37">
            <a:extLst>
              <a:ext uri="{FF2B5EF4-FFF2-40B4-BE49-F238E27FC236}">
                <a16:creationId xmlns:a16="http://schemas.microsoft.com/office/drawing/2014/main" id="{6517AB9C-6412-4A8E-8E8D-543C39147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1499" y="3532474"/>
            <a:ext cx="838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Divide by 4</a:t>
            </a:r>
          </a:p>
        </p:txBody>
      </p:sp>
      <p:grpSp>
        <p:nvGrpSpPr>
          <p:cNvPr id="29" name="Group 57">
            <a:extLst>
              <a:ext uri="{FF2B5EF4-FFF2-40B4-BE49-F238E27FC236}">
                <a16:creationId xmlns:a16="http://schemas.microsoft.com/office/drawing/2014/main" id="{B08E71C7-C5E6-4C9A-87A5-6272B9BD5730}"/>
              </a:ext>
            </a:extLst>
          </p:cNvPr>
          <p:cNvGrpSpPr>
            <a:grpSpLocks/>
          </p:cNvGrpSpPr>
          <p:nvPr/>
        </p:nvGrpSpPr>
        <p:grpSpPr bwMode="auto">
          <a:xfrm>
            <a:off x="5086350" y="5166804"/>
            <a:ext cx="3084513" cy="436563"/>
            <a:chOff x="3168" y="3600"/>
            <a:chExt cx="1943" cy="275"/>
          </a:xfrm>
        </p:grpSpPr>
        <p:sp>
          <p:nvSpPr>
            <p:cNvPr id="30" name="Line 38">
              <a:extLst>
                <a:ext uri="{FF2B5EF4-FFF2-40B4-BE49-F238E27FC236}">
                  <a16:creationId xmlns:a16="http://schemas.microsoft.com/office/drawing/2014/main" id="{95380089-8A29-44D3-801E-BB1BB1EB82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3600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Line 39">
              <a:extLst>
                <a:ext uri="{FF2B5EF4-FFF2-40B4-BE49-F238E27FC236}">
                  <a16:creationId xmlns:a16="http://schemas.microsoft.com/office/drawing/2014/main" id="{7AA0AC4B-A332-45EB-B64B-5B40BAE509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3600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Line 40">
              <a:extLst>
                <a:ext uri="{FF2B5EF4-FFF2-40B4-BE49-F238E27FC236}">
                  <a16:creationId xmlns:a16="http://schemas.microsoft.com/office/drawing/2014/main" id="{094198E6-F847-41C0-A55F-F9536E0FAD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3600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Line 41">
              <a:extLst>
                <a:ext uri="{FF2B5EF4-FFF2-40B4-BE49-F238E27FC236}">
                  <a16:creationId xmlns:a16="http://schemas.microsoft.com/office/drawing/2014/main" id="{8D9382E7-AF37-4618-B755-2F374DE98C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3600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Line 42">
              <a:extLst>
                <a:ext uri="{FF2B5EF4-FFF2-40B4-BE49-F238E27FC236}">
                  <a16:creationId xmlns:a16="http://schemas.microsoft.com/office/drawing/2014/main" id="{10AB8D25-2FD3-43D2-B104-9BD13B66A0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2" y="3600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Line 43">
              <a:extLst>
                <a:ext uri="{FF2B5EF4-FFF2-40B4-BE49-F238E27FC236}">
                  <a16:creationId xmlns:a16="http://schemas.microsoft.com/office/drawing/2014/main" id="{012DBE01-D8CC-4D9B-AD16-A7E7B581CA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2" y="3600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Line 45">
              <a:extLst>
                <a:ext uri="{FF2B5EF4-FFF2-40B4-BE49-F238E27FC236}">
                  <a16:creationId xmlns:a16="http://schemas.microsoft.com/office/drawing/2014/main" id="{9D1BF7FD-266D-4D74-B10C-F3C239F217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2" y="3600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Line 46">
              <a:extLst>
                <a:ext uri="{FF2B5EF4-FFF2-40B4-BE49-F238E27FC236}">
                  <a16:creationId xmlns:a16="http://schemas.microsoft.com/office/drawing/2014/main" id="{F80972A9-73AE-42ED-9627-A4369D6104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2" y="3600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Line 47">
              <a:extLst>
                <a:ext uri="{FF2B5EF4-FFF2-40B4-BE49-F238E27FC236}">
                  <a16:creationId xmlns:a16="http://schemas.microsoft.com/office/drawing/2014/main" id="{EAA7FA00-E564-471A-90C2-A7F7A428B2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2" y="3600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Rectangle 49">
              <a:extLst>
                <a:ext uri="{FF2B5EF4-FFF2-40B4-BE49-F238E27FC236}">
                  <a16:creationId xmlns:a16="http://schemas.microsoft.com/office/drawing/2014/main" id="{2C75E924-A669-4542-991B-69AF19BC37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3696"/>
              <a:ext cx="240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/>
                <a:t>-4</a:t>
              </a:r>
            </a:p>
          </p:txBody>
        </p:sp>
        <p:sp>
          <p:nvSpPr>
            <p:cNvPr id="40" name="Rectangle 50">
              <a:extLst>
                <a:ext uri="{FF2B5EF4-FFF2-40B4-BE49-F238E27FC236}">
                  <a16:creationId xmlns:a16="http://schemas.microsoft.com/office/drawing/2014/main" id="{3330947D-186E-4DA6-8F7D-D9B11F9081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3" y="3696"/>
              <a:ext cx="240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/>
                <a:t>-2</a:t>
              </a:r>
            </a:p>
          </p:txBody>
        </p:sp>
        <p:sp>
          <p:nvSpPr>
            <p:cNvPr id="41" name="Rectangle 51">
              <a:extLst>
                <a:ext uri="{FF2B5EF4-FFF2-40B4-BE49-F238E27FC236}">
                  <a16:creationId xmlns:a16="http://schemas.microsoft.com/office/drawing/2014/main" id="{F51D7584-4F1E-4351-A3E2-3B3A4EF666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8" y="3696"/>
              <a:ext cx="240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/>
                <a:t>6</a:t>
              </a:r>
            </a:p>
          </p:txBody>
        </p:sp>
        <p:sp>
          <p:nvSpPr>
            <p:cNvPr id="42" name="Rectangle 52">
              <a:extLst>
                <a:ext uri="{FF2B5EF4-FFF2-40B4-BE49-F238E27FC236}">
                  <a16:creationId xmlns:a16="http://schemas.microsoft.com/office/drawing/2014/main" id="{E5441DC2-B17E-4792-ACFF-DAAA940BD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4" y="3696"/>
              <a:ext cx="240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/>
                <a:t>4</a:t>
              </a:r>
            </a:p>
          </p:txBody>
        </p:sp>
        <p:sp>
          <p:nvSpPr>
            <p:cNvPr id="43" name="Rectangle 53">
              <a:extLst>
                <a:ext uri="{FF2B5EF4-FFF2-40B4-BE49-F238E27FC236}">
                  <a16:creationId xmlns:a16="http://schemas.microsoft.com/office/drawing/2014/main" id="{F450325F-9FEB-42FF-AE96-79ADC739B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9" y="3696"/>
              <a:ext cx="240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/>
                <a:t>2</a:t>
              </a:r>
            </a:p>
          </p:txBody>
        </p:sp>
        <p:sp>
          <p:nvSpPr>
            <p:cNvPr id="44" name="Rectangle 54">
              <a:extLst>
                <a:ext uri="{FF2B5EF4-FFF2-40B4-BE49-F238E27FC236}">
                  <a16:creationId xmlns:a16="http://schemas.microsoft.com/office/drawing/2014/main" id="{56501ACD-CF6A-4E78-BCD6-D3D5CDE588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5" y="3696"/>
              <a:ext cx="240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/>
                <a:t>0</a:t>
              </a:r>
            </a:p>
          </p:txBody>
        </p:sp>
        <p:sp>
          <p:nvSpPr>
            <p:cNvPr id="45" name="Rectangle 55">
              <a:extLst>
                <a:ext uri="{FF2B5EF4-FFF2-40B4-BE49-F238E27FC236}">
                  <a16:creationId xmlns:a16="http://schemas.microsoft.com/office/drawing/2014/main" id="{9A1D8A79-CE62-4724-BC62-8F4E2F176E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9" y="3696"/>
              <a:ext cx="240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/>
                <a:t>8</a:t>
              </a:r>
            </a:p>
          </p:txBody>
        </p:sp>
        <p:sp>
          <p:nvSpPr>
            <p:cNvPr id="46" name="Rectangle 56">
              <a:extLst>
                <a:ext uri="{FF2B5EF4-FFF2-40B4-BE49-F238E27FC236}">
                  <a16:creationId xmlns:a16="http://schemas.microsoft.com/office/drawing/2014/main" id="{91498FA3-11DF-43DE-A03D-BD0C3622CC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1" y="3696"/>
              <a:ext cx="240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/>
                <a:t>10</a:t>
              </a:r>
            </a:p>
          </p:txBody>
        </p:sp>
      </p:grpSp>
      <p:sp>
        <p:nvSpPr>
          <p:cNvPr id="47" name="Oval 58">
            <a:extLst>
              <a:ext uri="{FF2B5EF4-FFF2-40B4-BE49-F238E27FC236}">
                <a16:creationId xmlns:a16="http://schemas.microsoft.com/office/drawing/2014/main" id="{5275FF75-5EBD-4B4C-B339-089B68F47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5363" y="5638292"/>
            <a:ext cx="76200" cy="762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8" name="Line 59">
            <a:extLst>
              <a:ext uri="{FF2B5EF4-FFF2-40B4-BE49-F238E27FC236}">
                <a16:creationId xmlns:a16="http://schemas.microsoft.com/office/drawing/2014/main" id="{C4791F6C-5C7E-44B2-974C-DCE821A344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1600" y="5677979"/>
            <a:ext cx="2155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9" name="Oval 60">
            <a:extLst>
              <a:ext uri="{FF2B5EF4-FFF2-40B4-BE49-F238E27FC236}">
                <a16:creationId xmlns:a16="http://schemas.microsoft.com/office/drawing/2014/main" id="{9C717753-962F-4F8A-BAB4-BE49D166A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5950" y="5781167"/>
            <a:ext cx="76200" cy="762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" name="Line 61">
            <a:extLst>
              <a:ext uri="{FF2B5EF4-FFF2-40B4-BE49-F238E27FC236}">
                <a16:creationId xmlns:a16="http://schemas.microsoft.com/office/drawing/2014/main" id="{0EF04B30-C3B1-47B9-BA2B-98C12EFCA9AD}"/>
              </a:ext>
            </a:extLst>
          </p:cNvPr>
          <p:cNvSpPr>
            <a:spLocks noChangeShapeType="1"/>
          </p:cNvSpPr>
          <p:nvPr/>
        </p:nvSpPr>
        <p:spPr bwMode="auto">
          <a:xfrm>
            <a:off x="5770563" y="5820854"/>
            <a:ext cx="2325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51" name="Object 63">
            <a:extLst>
              <a:ext uri="{FF2B5EF4-FFF2-40B4-BE49-F238E27FC236}">
                <a16:creationId xmlns:a16="http://schemas.microsoft.com/office/drawing/2014/main" id="{637EEC62-9505-4760-8A34-90FB393496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8471705"/>
              </p:ext>
            </p:extLst>
          </p:nvPr>
        </p:nvGraphicFramePr>
        <p:xfrm>
          <a:off x="6064250" y="6051042"/>
          <a:ext cx="1395413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65" name="Equation" r:id="rId22" imgW="774028" imgH="177646" progId="Equation.DSMT4">
                  <p:embed/>
                </p:oleObj>
              </mc:Choice>
              <mc:Fallback>
                <p:oleObj name="Equation" r:id="rId22" imgW="774028" imgH="177646" progId="Equation.DSMT4">
                  <p:embed/>
                  <p:pic>
                    <p:nvPicPr>
                      <p:cNvPr id="84031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4250" y="6051042"/>
                        <a:ext cx="1395413" cy="319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Oval 64">
            <a:extLst>
              <a:ext uri="{FF2B5EF4-FFF2-40B4-BE49-F238E27FC236}">
                <a16:creationId xmlns:a16="http://schemas.microsoft.com/office/drawing/2014/main" id="{56A433BD-4F79-4B5A-9F3F-DC3D80A59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3763" y="6008179"/>
            <a:ext cx="1627187" cy="384175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3" name="Rectangle 65">
            <a:extLst>
              <a:ext uri="{FF2B5EF4-FFF2-40B4-BE49-F238E27FC236}">
                <a16:creationId xmlns:a16="http://schemas.microsoft.com/office/drawing/2014/main" id="{CD239414-039F-47A1-8209-105F336D6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4200" y="5543042"/>
            <a:ext cx="838200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x &lt; 6.5</a:t>
            </a:r>
          </a:p>
        </p:txBody>
      </p:sp>
      <p:sp>
        <p:nvSpPr>
          <p:cNvPr id="54" name="Rectangle 67">
            <a:extLst>
              <a:ext uri="{FF2B5EF4-FFF2-40B4-BE49-F238E27FC236}">
                <a16:creationId xmlns:a16="http://schemas.microsoft.com/office/drawing/2014/main" id="{2B21C665-2C15-49ED-9E51-CEEC5319B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8150" y="5676392"/>
            <a:ext cx="838200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x &gt; -2</a:t>
            </a:r>
          </a:p>
        </p:txBody>
      </p:sp>
    </p:spTree>
    <p:extLst>
      <p:ext uri="{BB962C8B-B14F-4D97-AF65-F5344CB8AC3E}">
        <p14:creationId xmlns:p14="http://schemas.microsoft.com/office/powerpoint/2010/main" val="3475573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 animBg="1"/>
      <p:bldP spid="10" grpId="0" animBg="1"/>
      <p:bldP spid="11" grpId="0" animBg="1"/>
      <p:bldP spid="12" grpId="0"/>
      <p:bldP spid="14" grpId="0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/>
      <p:bldP spid="47" grpId="0" animBg="1"/>
      <p:bldP spid="48" grpId="0" animBg="1"/>
      <p:bldP spid="49" grpId="0" animBg="1"/>
      <p:bldP spid="50" grpId="0" animBg="1"/>
      <p:bldP spid="52" grpId="0" animBg="1"/>
      <p:bldP spid="5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solve linear inequalities using similar methods to those used for solving linear equations.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If you need to find values for which 2 or more inequalities are true, then a number line can help you visualize it…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703E6F59-099D-4EF8-ABA5-E314F3298F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ext Box 5">
            <a:extLst>
              <a:ext uri="{FF2B5EF4-FFF2-40B4-BE49-F238E27FC236}">
                <a16:creationId xmlns:a16="http://schemas.microsoft.com/office/drawing/2014/main" id="{4E5B8CD5-4532-477C-B007-2FBAFA15A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7334" y="1356280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1" u="sng" dirty="0"/>
              <a:t>Example</a:t>
            </a:r>
          </a:p>
        </p:txBody>
      </p:sp>
      <p:sp>
        <p:nvSpPr>
          <p:cNvPr id="56" name="Text Box 6">
            <a:extLst>
              <a:ext uri="{FF2B5EF4-FFF2-40B4-BE49-F238E27FC236}">
                <a16:creationId xmlns:a16="http://schemas.microsoft.com/office/drawing/2014/main" id="{5B4913F7-D28D-4FB9-9085-34742A3BB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2534" y="1661080"/>
            <a:ext cx="396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/>
              <a:t>	Find the set of values of x for which:</a:t>
            </a:r>
          </a:p>
        </p:txBody>
      </p:sp>
      <p:graphicFrame>
        <p:nvGraphicFramePr>
          <p:cNvPr id="57" name="Object 7">
            <a:extLst>
              <a:ext uri="{FF2B5EF4-FFF2-40B4-BE49-F238E27FC236}">
                <a16:creationId xmlns:a16="http://schemas.microsoft.com/office/drawing/2014/main" id="{C96425A2-7B47-4E30-90FB-5E6F29DCD7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7418986"/>
              </p:ext>
            </p:extLst>
          </p:nvPr>
        </p:nvGraphicFramePr>
        <p:xfrm>
          <a:off x="4902909" y="2270680"/>
          <a:ext cx="1325563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80" name="Equation" r:id="rId4" imgW="736280" imgH="177723" progId="Equation.DSMT4">
                  <p:embed/>
                </p:oleObj>
              </mc:Choice>
              <mc:Fallback>
                <p:oleObj name="Equation" r:id="rId4" imgW="736280" imgH="177723" progId="Equation.DSMT4">
                  <p:embed/>
                  <p:pic>
                    <p:nvPicPr>
                      <p:cNvPr id="8499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2909" y="2270680"/>
                        <a:ext cx="1325563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Arc 8">
            <a:extLst>
              <a:ext uri="{FF2B5EF4-FFF2-40B4-BE49-F238E27FC236}">
                <a16:creationId xmlns:a16="http://schemas.microsoft.com/office/drawing/2014/main" id="{C6FA28FA-8D56-4230-8B6E-FC81C55014B4}"/>
              </a:ext>
            </a:extLst>
          </p:cNvPr>
          <p:cNvSpPr>
            <a:spLocks/>
          </p:cNvSpPr>
          <p:nvPr/>
        </p:nvSpPr>
        <p:spPr bwMode="auto">
          <a:xfrm flipH="1">
            <a:off x="4442534" y="3032680"/>
            <a:ext cx="228600" cy="5334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" name="Arc 9">
            <a:extLst>
              <a:ext uri="{FF2B5EF4-FFF2-40B4-BE49-F238E27FC236}">
                <a16:creationId xmlns:a16="http://schemas.microsoft.com/office/drawing/2014/main" id="{F9E01FF0-2F9A-48BE-B3BE-7C33812F211E}"/>
              </a:ext>
            </a:extLst>
          </p:cNvPr>
          <p:cNvSpPr>
            <a:spLocks/>
          </p:cNvSpPr>
          <p:nvPr/>
        </p:nvSpPr>
        <p:spPr bwMode="auto">
          <a:xfrm flipH="1">
            <a:off x="4442534" y="3566080"/>
            <a:ext cx="228600" cy="5334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0" name="Arc 11">
            <a:extLst>
              <a:ext uri="{FF2B5EF4-FFF2-40B4-BE49-F238E27FC236}">
                <a16:creationId xmlns:a16="http://schemas.microsoft.com/office/drawing/2014/main" id="{E5361F06-447B-40ED-BF3F-96AFCB6CE48D}"/>
              </a:ext>
            </a:extLst>
          </p:cNvPr>
          <p:cNvSpPr>
            <a:spLocks/>
          </p:cNvSpPr>
          <p:nvPr/>
        </p:nvSpPr>
        <p:spPr bwMode="auto">
          <a:xfrm flipH="1">
            <a:off x="4442534" y="4099480"/>
            <a:ext cx="228600" cy="5334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" name="Rectangle 12">
            <a:extLst>
              <a:ext uri="{FF2B5EF4-FFF2-40B4-BE49-F238E27FC236}">
                <a16:creationId xmlns:a16="http://schemas.microsoft.com/office/drawing/2014/main" id="{6401B376-41FB-4822-AC04-396DA01BC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8772" y="3134280"/>
            <a:ext cx="9906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Add x</a:t>
            </a:r>
          </a:p>
        </p:txBody>
      </p:sp>
      <p:graphicFrame>
        <p:nvGraphicFramePr>
          <p:cNvPr id="62" name="Object 13">
            <a:extLst>
              <a:ext uri="{FF2B5EF4-FFF2-40B4-BE49-F238E27FC236}">
                <a16:creationId xmlns:a16="http://schemas.microsoft.com/office/drawing/2014/main" id="{E497F1A8-2D63-40CB-B5D4-DEF2D636A5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141340"/>
              </p:ext>
            </p:extLst>
          </p:nvPr>
        </p:nvGraphicFramePr>
        <p:xfrm>
          <a:off x="6836484" y="2270680"/>
          <a:ext cx="1760538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81" name="Equation" r:id="rId6" imgW="977476" imgH="177723" progId="Equation.DSMT4">
                  <p:embed/>
                </p:oleObj>
              </mc:Choice>
              <mc:Fallback>
                <p:oleObj name="Equation" r:id="rId6" imgW="977476" imgH="177723" progId="Equation.DSMT4">
                  <p:embed/>
                  <p:pic>
                    <p:nvPicPr>
                      <p:cNvPr id="8500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6484" y="2270680"/>
                        <a:ext cx="1760538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Rectangle 14">
            <a:extLst>
              <a:ext uri="{FF2B5EF4-FFF2-40B4-BE49-F238E27FC236}">
                <a16:creationId xmlns:a16="http://schemas.microsoft.com/office/drawing/2014/main" id="{61345678-275A-452C-A47D-4247AA654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9572" y="2319893"/>
            <a:ext cx="762000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and</a:t>
            </a:r>
          </a:p>
        </p:txBody>
      </p:sp>
      <p:graphicFrame>
        <p:nvGraphicFramePr>
          <p:cNvPr id="64" name="Object 15">
            <a:extLst>
              <a:ext uri="{FF2B5EF4-FFF2-40B4-BE49-F238E27FC236}">
                <a16:creationId xmlns:a16="http://schemas.microsoft.com/office/drawing/2014/main" id="{664C2387-C5A0-4B1A-816F-6DF09EEA60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980025"/>
              </p:ext>
            </p:extLst>
          </p:nvPr>
        </p:nvGraphicFramePr>
        <p:xfrm>
          <a:off x="4823534" y="2804080"/>
          <a:ext cx="1325563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82" name="Equation" r:id="rId8" imgW="736280" imgH="177723" progId="Equation.DSMT4">
                  <p:embed/>
                </p:oleObj>
              </mc:Choice>
              <mc:Fallback>
                <p:oleObj name="Equation" r:id="rId8" imgW="736280" imgH="177723" progId="Equation.DSMT4">
                  <p:embed/>
                  <p:pic>
                    <p:nvPicPr>
                      <p:cNvPr id="8500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3534" y="2804080"/>
                        <a:ext cx="1325563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19">
            <a:extLst>
              <a:ext uri="{FF2B5EF4-FFF2-40B4-BE49-F238E27FC236}">
                <a16:creationId xmlns:a16="http://schemas.microsoft.com/office/drawing/2014/main" id="{EE88E484-72A5-4050-B977-A4B69FD491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964494"/>
              </p:ext>
            </p:extLst>
          </p:nvPr>
        </p:nvGraphicFramePr>
        <p:xfrm>
          <a:off x="6423734" y="2804080"/>
          <a:ext cx="1762125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83" name="Equation" r:id="rId10" imgW="977476" imgH="177723" progId="Equation.DSMT4">
                  <p:embed/>
                </p:oleObj>
              </mc:Choice>
              <mc:Fallback>
                <p:oleObj name="Equation" r:id="rId10" imgW="977476" imgH="177723" progId="Equation.DSMT4">
                  <p:embed/>
                  <p:pic>
                    <p:nvPicPr>
                      <p:cNvPr id="8501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3734" y="2804080"/>
                        <a:ext cx="1762125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" name="Line 22">
            <a:extLst>
              <a:ext uri="{FF2B5EF4-FFF2-40B4-BE49-F238E27FC236}">
                <a16:creationId xmlns:a16="http://schemas.microsoft.com/office/drawing/2014/main" id="{80F0EBA9-1466-4896-937E-3BDAC1ABA18B}"/>
              </a:ext>
            </a:extLst>
          </p:cNvPr>
          <p:cNvSpPr>
            <a:spLocks noChangeShapeType="1"/>
          </p:cNvSpPr>
          <p:nvPr/>
        </p:nvSpPr>
        <p:spPr bwMode="auto">
          <a:xfrm>
            <a:off x="6271334" y="272788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7" name="Arc 23">
            <a:extLst>
              <a:ext uri="{FF2B5EF4-FFF2-40B4-BE49-F238E27FC236}">
                <a16:creationId xmlns:a16="http://schemas.microsoft.com/office/drawing/2014/main" id="{4ADE0B15-6D99-4368-A9BE-4EC94BE9ACD2}"/>
              </a:ext>
            </a:extLst>
          </p:cNvPr>
          <p:cNvSpPr>
            <a:spLocks/>
          </p:cNvSpPr>
          <p:nvPr/>
        </p:nvSpPr>
        <p:spPr bwMode="auto">
          <a:xfrm>
            <a:off x="8176334" y="3032680"/>
            <a:ext cx="228600" cy="5334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" name="Arc 24">
            <a:extLst>
              <a:ext uri="{FF2B5EF4-FFF2-40B4-BE49-F238E27FC236}">
                <a16:creationId xmlns:a16="http://schemas.microsoft.com/office/drawing/2014/main" id="{163E6FD3-E67C-4DC4-90F8-95CA6B42024E}"/>
              </a:ext>
            </a:extLst>
          </p:cNvPr>
          <p:cNvSpPr>
            <a:spLocks/>
          </p:cNvSpPr>
          <p:nvPr/>
        </p:nvSpPr>
        <p:spPr bwMode="auto">
          <a:xfrm>
            <a:off x="8176334" y="3566080"/>
            <a:ext cx="228600" cy="5334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" name="Rectangle 25">
            <a:extLst>
              <a:ext uri="{FF2B5EF4-FFF2-40B4-BE49-F238E27FC236}">
                <a16:creationId xmlns:a16="http://schemas.microsoft.com/office/drawing/2014/main" id="{0ED37E6A-477A-4EE7-B8DF-A627D5CDFF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4334" y="3718480"/>
            <a:ext cx="9906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Add 5</a:t>
            </a:r>
          </a:p>
        </p:txBody>
      </p:sp>
      <p:sp>
        <p:nvSpPr>
          <p:cNvPr id="70" name="Rectangle 26">
            <a:extLst>
              <a:ext uri="{FF2B5EF4-FFF2-40B4-BE49-F238E27FC236}">
                <a16:creationId xmlns:a16="http://schemas.microsoft.com/office/drawing/2014/main" id="{E7E727B3-491B-4573-BBA3-5CA859DB16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4334" y="4099480"/>
            <a:ext cx="838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Divide by 2</a:t>
            </a:r>
          </a:p>
        </p:txBody>
      </p:sp>
      <p:sp>
        <p:nvSpPr>
          <p:cNvPr id="71" name="Rectangle 27">
            <a:extLst>
              <a:ext uri="{FF2B5EF4-FFF2-40B4-BE49-F238E27FC236}">
                <a16:creationId xmlns:a16="http://schemas.microsoft.com/office/drawing/2014/main" id="{FC50BD05-95DB-4773-B6F3-3B1BE4310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2534" y="3108880"/>
            <a:ext cx="9906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Add 3x</a:t>
            </a:r>
          </a:p>
        </p:txBody>
      </p:sp>
      <p:sp>
        <p:nvSpPr>
          <p:cNvPr id="72" name="Rectangle 28">
            <a:extLst>
              <a:ext uri="{FF2B5EF4-FFF2-40B4-BE49-F238E27FC236}">
                <a16:creationId xmlns:a16="http://schemas.microsoft.com/office/drawing/2014/main" id="{E839B67D-B479-4F0E-A8B1-87F25A2D63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8734" y="3642280"/>
            <a:ext cx="8382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Minus 5</a:t>
            </a:r>
          </a:p>
        </p:txBody>
      </p:sp>
      <p:graphicFrame>
        <p:nvGraphicFramePr>
          <p:cNvPr id="73" name="Object 55">
            <a:extLst>
              <a:ext uri="{FF2B5EF4-FFF2-40B4-BE49-F238E27FC236}">
                <a16:creationId xmlns:a16="http://schemas.microsoft.com/office/drawing/2014/main" id="{E6AAC132-AB5E-4234-95A2-14BCE16DA2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7093445"/>
              </p:ext>
            </p:extLst>
          </p:nvPr>
        </p:nvGraphicFramePr>
        <p:xfrm>
          <a:off x="4671134" y="3337480"/>
          <a:ext cx="1096963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84" name="Equation" r:id="rId12" imgW="609336" imgH="177723" progId="Equation.DSMT4">
                  <p:embed/>
                </p:oleObj>
              </mc:Choice>
              <mc:Fallback>
                <p:oleObj name="Equation" r:id="rId12" imgW="609336" imgH="177723" progId="Equation.DSMT4">
                  <p:embed/>
                  <p:pic>
                    <p:nvPicPr>
                      <p:cNvPr id="85047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1134" y="3337480"/>
                        <a:ext cx="1096963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56">
            <a:extLst>
              <a:ext uri="{FF2B5EF4-FFF2-40B4-BE49-F238E27FC236}">
                <a16:creationId xmlns:a16="http://schemas.microsoft.com/office/drawing/2014/main" id="{55D74A9D-590F-4478-908E-218EF33E00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859459"/>
              </p:ext>
            </p:extLst>
          </p:nvPr>
        </p:nvGraphicFramePr>
        <p:xfrm>
          <a:off x="5052134" y="3870880"/>
          <a:ext cx="776288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85" name="Equation" r:id="rId14" imgW="431425" imgH="177646" progId="Equation.DSMT4">
                  <p:embed/>
                </p:oleObj>
              </mc:Choice>
              <mc:Fallback>
                <p:oleObj name="Equation" r:id="rId14" imgW="431425" imgH="177646" progId="Equation.DSMT4">
                  <p:embed/>
                  <p:pic>
                    <p:nvPicPr>
                      <p:cNvPr id="85048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2134" y="3870880"/>
                        <a:ext cx="776288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57">
            <a:extLst>
              <a:ext uri="{FF2B5EF4-FFF2-40B4-BE49-F238E27FC236}">
                <a16:creationId xmlns:a16="http://schemas.microsoft.com/office/drawing/2014/main" id="{EC221405-EC87-4139-A176-9084C18727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9238202"/>
              </p:ext>
            </p:extLst>
          </p:nvPr>
        </p:nvGraphicFramePr>
        <p:xfrm>
          <a:off x="5204534" y="4404280"/>
          <a:ext cx="615950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86" name="Equation" r:id="rId16" imgW="342603" imgH="177646" progId="Equation.DSMT4">
                  <p:embed/>
                </p:oleObj>
              </mc:Choice>
              <mc:Fallback>
                <p:oleObj name="Equation" r:id="rId16" imgW="342603" imgH="177646" progId="Equation.DSMT4">
                  <p:embed/>
                  <p:pic>
                    <p:nvPicPr>
                      <p:cNvPr id="85049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4534" y="4404280"/>
                        <a:ext cx="615950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59">
            <a:extLst>
              <a:ext uri="{FF2B5EF4-FFF2-40B4-BE49-F238E27FC236}">
                <a16:creationId xmlns:a16="http://schemas.microsoft.com/office/drawing/2014/main" id="{9A29FF70-A774-4D9C-A351-F021AC5E18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7487223"/>
              </p:ext>
            </p:extLst>
          </p:nvPr>
        </p:nvGraphicFramePr>
        <p:xfrm>
          <a:off x="6957134" y="3337480"/>
          <a:ext cx="1236663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87" name="Equation" r:id="rId18" imgW="685502" imgH="177723" progId="Equation.DSMT4">
                  <p:embed/>
                </p:oleObj>
              </mc:Choice>
              <mc:Fallback>
                <p:oleObj name="Equation" r:id="rId18" imgW="685502" imgH="177723" progId="Equation.DSMT4">
                  <p:embed/>
                  <p:pic>
                    <p:nvPicPr>
                      <p:cNvPr id="85051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7134" y="3337480"/>
                        <a:ext cx="1236663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60">
            <a:extLst>
              <a:ext uri="{FF2B5EF4-FFF2-40B4-BE49-F238E27FC236}">
                <a16:creationId xmlns:a16="http://schemas.microsoft.com/office/drawing/2014/main" id="{D55A6972-9359-418C-A9FC-5FD1FB97FE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193015"/>
              </p:ext>
            </p:extLst>
          </p:nvPr>
        </p:nvGraphicFramePr>
        <p:xfrm>
          <a:off x="6957134" y="3870880"/>
          <a:ext cx="869950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88" name="Equation" r:id="rId20" imgW="482181" imgH="177646" progId="Equation.DSMT4">
                  <p:embed/>
                </p:oleObj>
              </mc:Choice>
              <mc:Fallback>
                <p:oleObj name="Equation" r:id="rId20" imgW="482181" imgH="177646" progId="Equation.DSMT4">
                  <p:embed/>
                  <p:pic>
                    <p:nvPicPr>
                      <p:cNvPr id="85052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7134" y="3870880"/>
                        <a:ext cx="869950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ct 61">
            <a:extLst>
              <a:ext uri="{FF2B5EF4-FFF2-40B4-BE49-F238E27FC236}">
                <a16:creationId xmlns:a16="http://schemas.microsoft.com/office/drawing/2014/main" id="{E073D456-30EA-4BF1-951A-D6DE09D846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9458728"/>
              </p:ext>
            </p:extLst>
          </p:nvPr>
        </p:nvGraphicFramePr>
        <p:xfrm>
          <a:off x="7071434" y="4404280"/>
          <a:ext cx="641350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89" name="Equation" r:id="rId22" imgW="355138" imgH="177569" progId="Equation.DSMT4">
                  <p:embed/>
                </p:oleObj>
              </mc:Choice>
              <mc:Fallback>
                <p:oleObj name="Equation" r:id="rId22" imgW="355138" imgH="177569" progId="Equation.DSMT4">
                  <p:embed/>
                  <p:pic>
                    <p:nvPicPr>
                      <p:cNvPr id="85053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1434" y="4404280"/>
                        <a:ext cx="641350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" name="Arc 62">
            <a:extLst>
              <a:ext uri="{FF2B5EF4-FFF2-40B4-BE49-F238E27FC236}">
                <a16:creationId xmlns:a16="http://schemas.microsoft.com/office/drawing/2014/main" id="{453008AF-85F3-4AC3-9F31-798E33A5E3C3}"/>
              </a:ext>
            </a:extLst>
          </p:cNvPr>
          <p:cNvSpPr>
            <a:spLocks/>
          </p:cNvSpPr>
          <p:nvPr/>
        </p:nvSpPr>
        <p:spPr bwMode="auto">
          <a:xfrm>
            <a:off x="8176334" y="4099480"/>
            <a:ext cx="228600" cy="5334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0" name="Rectangle 63">
            <a:extLst>
              <a:ext uri="{FF2B5EF4-FFF2-40B4-BE49-F238E27FC236}">
                <a16:creationId xmlns:a16="http://schemas.microsoft.com/office/drawing/2014/main" id="{06519C9A-7A10-431D-A2A4-FC320072D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8734" y="4099480"/>
            <a:ext cx="838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Divide by 5</a:t>
            </a:r>
          </a:p>
        </p:txBody>
      </p:sp>
      <p:grpSp>
        <p:nvGrpSpPr>
          <p:cNvPr id="81" name="Group 64">
            <a:extLst>
              <a:ext uri="{FF2B5EF4-FFF2-40B4-BE49-F238E27FC236}">
                <a16:creationId xmlns:a16="http://schemas.microsoft.com/office/drawing/2014/main" id="{8DC8B962-6BB1-4A24-A21F-76294C75E0EF}"/>
              </a:ext>
            </a:extLst>
          </p:cNvPr>
          <p:cNvGrpSpPr>
            <a:grpSpLocks/>
          </p:cNvGrpSpPr>
          <p:nvPr/>
        </p:nvGrpSpPr>
        <p:grpSpPr bwMode="auto">
          <a:xfrm>
            <a:off x="4975934" y="5242480"/>
            <a:ext cx="3084513" cy="436563"/>
            <a:chOff x="3168" y="3600"/>
            <a:chExt cx="1943" cy="275"/>
          </a:xfrm>
        </p:grpSpPr>
        <p:sp>
          <p:nvSpPr>
            <p:cNvPr id="82" name="Line 65">
              <a:extLst>
                <a:ext uri="{FF2B5EF4-FFF2-40B4-BE49-F238E27FC236}">
                  <a16:creationId xmlns:a16="http://schemas.microsoft.com/office/drawing/2014/main" id="{43EDD888-33E5-4F56-8429-163B5A4D17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3600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" name="Line 66">
              <a:extLst>
                <a:ext uri="{FF2B5EF4-FFF2-40B4-BE49-F238E27FC236}">
                  <a16:creationId xmlns:a16="http://schemas.microsoft.com/office/drawing/2014/main" id="{B0A588CA-2F04-4422-9CB3-341F883B16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3600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" name="Line 67">
              <a:extLst>
                <a:ext uri="{FF2B5EF4-FFF2-40B4-BE49-F238E27FC236}">
                  <a16:creationId xmlns:a16="http://schemas.microsoft.com/office/drawing/2014/main" id="{D9A2734E-90E0-4198-AF48-3A81C312A2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3600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5" name="Line 68">
              <a:extLst>
                <a:ext uri="{FF2B5EF4-FFF2-40B4-BE49-F238E27FC236}">
                  <a16:creationId xmlns:a16="http://schemas.microsoft.com/office/drawing/2014/main" id="{1B0ECFF2-32A6-4733-978F-4DD77B1BC9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3600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Line 69">
              <a:extLst>
                <a:ext uri="{FF2B5EF4-FFF2-40B4-BE49-F238E27FC236}">
                  <a16:creationId xmlns:a16="http://schemas.microsoft.com/office/drawing/2014/main" id="{D4468403-03A2-41B1-9E4C-88DAE20409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2" y="3600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Line 70">
              <a:extLst>
                <a:ext uri="{FF2B5EF4-FFF2-40B4-BE49-F238E27FC236}">
                  <a16:creationId xmlns:a16="http://schemas.microsoft.com/office/drawing/2014/main" id="{E145C5F0-91A6-455A-9AF2-519409A79D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2" y="3600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8" name="Line 71">
              <a:extLst>
                <a:ext uri="{FF2B5EF4-FFF2-40B4-BE49-F238E27FC236}">
                  <a16:creationId xmlns:a16="http://schemas.microsoft.com/office/drawing/2014/main" id="{99D4C834-C936-4BFD-9E24-7D9441C552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2" y="3600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9" name="Line 72">
              <a:extLst>
                <a:ext uri="{FF2B5EF4-FFF2-40B4-BE49-F238E27FC236}">
                  <a16:creationId xmlns:a16="http://schemas.microsoft.com/office/drawing/2014/main" id="{DB770B25-FACF-43E8-95F4-13475A1A95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2" y="3600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Line 73">
              <a:extLst>
                <a:ext uri="{FF2B5EF4-FFF2-40B4-BE49-F238E27FC236}">
                  <a16:creationId xmlns:a16="http://schemas.microsoft.com/office/drawing/2014/main" id="{E7436EAD-3C7C-46D9-A17F-FF4A3FBB09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2" y="3600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1" name="Rectangle 74">
              <a:extLst>
                <a:ext uri="{FF2B5EF4-FFF2-40B4-BE49-F238E27FC236}">
                  <a16:creationId xmlns:a16="http://schemas.microsoft.com/office/drawing/2014/main" id="{9556721D-D185-4A32-8B71-18B8F260A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3696"/>
              <a:ext cx="240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/>
                <a:t>-4</a:t>
              </a:r>
            </a:p>
          </p:txBody>
        </p:sp>
        <p:sp>
          <p:nvSpPr>
            <p:cNvPr id="92" name="Rectangle 75">
              <a:extLst>
                <a:ext uri="{FF2B5EF4-FFF2-40B4-BE49-F238E27FC236}">
                  <a16:creationId xmlns:a16="http://schemas.microsoft.com/office/drawing/2014/main" id="{8266BAA3-2E89-45A8-B223-9721FF5C60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3" y="3696"/>
              <a:ext cx="240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/>
                <a:t>-2</a:t>
              </a:r>
            </a:p>
          </p:txBody>
        </p:sp>
        <p:sp>
          <p:nvSpPr>
            <p:cNvPr id="93" name="Rectangle 76">
              <a:extLst>
                <a:ext uri="{FF2B5EF4-FFF2-40B4-BE49-F238E27FC236}">
                  <a16:creationId xmlns:a16="http://schemas.microsoft.com/office/drawing/2014/main" id="{353EB85D-7E04-41DA-A825-84732E0BA1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8" y="3696"/>
              <a:ext cx="240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/>
                <a:t>6</a:t>
              </a:r>
            </a:p>
          </p:txBody>
        </p:sp>
        <p:sp>
          <p:nvSpPr>
            <p:cNvPr id="94" name="Rectangle 77">
              <a:extLst>
                <a:ext uri="{FF2B5EF4-FFF2-40B4-BE49-F238E27FC236}">
                  <a16:creationId xmlns:a16="http://schemas.microsoft.com/office/drawing/2014/main" id="{C7D19C8C-DAB3-4734-B4D4-E62F207DCA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4" y="3696"/>
              <a:ext cx="240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/>
                <a:t>4</a:t>
              </a:r>
            </a:p>
          </p:txBody>
        </p:sp>
        <p:sp>
          <p:nvSpPr>
            <p:cNvPr id="95" name="Rectangle 78">
              <a:extLst>
                <a:ext uri="{FF2B5EF4-FFF2-40B4-BE49-F238E27FC236}">
                  <a16:creationId xmlns:a16="http://schemas.microsoft.com/office/drawing/2014/main" id="{540A1E73-7813-461D-AAF3-FB7FF937F3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9" y="3696"/>
              <a:ext cx="240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/>
                <a:t>2</a:t>
              </a:r>
            </a:p>
          </p:txBody>
        </p:sp>
        <p:sp>
          <p:nvSpPr>
            <p:cNvPr id="96" name="Rectangle 79">
              <a:extLst>
                <a:ext uri="{FF2B5EF4-FFF2-40B4-BE49-F238E27FC236}">
                  <a16:creationId xmlns:a16="http://schemas.microsoft.com/office/drawing/2014/main" id="{3C55CDA4-8C77-47FE-A0C2-56FAF2A7AE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5" y="3696"/>
              <a:ext cx="240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/>
                <a:t>0</a:t>
              </a:r>
            </a:p>
          </p:txBody>
        </p:sp>
        <p:sp>
          <p:nvSpPr>
            <p:cNvPr id="97" name="Rectangle 80">
              <a:extLst>
                <a:ext uri="{FF2B5EF4-FFF2-40B4-BE49-F238E27FC236}">
                  <a16:creationId xmlns:a16="http://schemas.microsoft.com/office/drawing/2014/main" id="{F0918F4F-56A4-4D98-A0BD-2730D17AD1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9" y="3696"/>
              <a:ext cx="240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/>
                <a:t>8</a:t>
              </a:r>
            </a:p>
          </p:txBody>
        </p:sp>
        <p:sp>
          <p:nvSpPr>
            <p:cNvPr id="98" name="Rectangle 81">
              <a:extLst>
                <a:ext uri="{FF2B5EF4-FFF2-40B4-BE49-F238E27FC236}">
                  <a16:creationId xmlns:a16="http://schemas.microsoft.com/office/drawing/2014/main" id="{CDE21D92-330E-4175-9CF3-E738E47CCD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1" y="3696"/>
              <a:ext cx="240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/>
                <a:t>10</a:t>
              </a:r>
            </a:p>
          </p:txBody>
        </p:sp>
      </p:grpSp>
      <p:sp>
        <p:nvSpPr>
          <p:cNvPr id="99" name="Oval 82">
            <a:extLst>
              <a:ext uri="{FF2B5EF4-FFF2-40B4-BE49-F238E27FC236}">
                <a16:creationId xmlns:a16="http://schemas.microsoft.com/office/drawing/2014/main" id="{7DC31B9E-5F73-49CF-B273-3827EDE1C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2159" y="5713968"/>
            <a:ext cx="76200" cy="762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0" name="Line 83">
            <a:extLst>
              <a:ext uri="{FF2B5EF4-FFF2-40B4-BE49-F238E27FC236}">
                <a16:creationId xmlns:a16="http://schemas.microsoft.com/office/drawing/2014/main" id="{D06F2BA7-9B7A-46A9-AAEB-44B1720F453F}"/>
              </a:ext>
            </a:extLst>
          </p:cNvPr>
          <p:cNvSpPr>
            <a:spLocks noChangeShapeType="1"/>
          </p:cNvSpPr>
          <p:nvPr/>
        </p:nvSpPr>
        <p:spPr bwMode="auto">
          <a:xfrm>
            <a:off x="6595184" y="5753655"/>
            <a:ext cx="14208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1" name="Oval 84">
            <a:extLst>
              <a:ext uri="{FF2B5EF4-FFF2-40B4-BE49-F238E27FC236}">
                <a16:creationId xmlns:a16="http://schemas.microsoft.com/office/drawing/2014/main" id="{908CA14B-C328-41CA-8FC4-69551E027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7847" y="5856843"/>
            <a:ext cx="76200" cy="762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" name="Line 85">
            <a:extLst>
              <a:ext uri="{FF2B5EF4-FFF2-40B4-BE49-F238E27FC236}">
                <a16:creationId xmlns:a16="http://schemas.microsoft.com/office/drawing/2014/main" id="{D816605A-CF63-4445-8FD6-D8E57F30E4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04509" y="5896530"/>
            <a:ext cx="1312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" name="Rectangle 86">
            <a:extLst>
              <a:ext uri="{FF2B5EF4-FFF2-40B4-BE49-F238E27FC236}">
                <a16:creationId xmlns:a16="http://schemas.microsoft.com/office/drawing/2014/main" id="{1515DFEC-229B-4EA2-9260-5BFE06E6A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7884" y="5599668"/>
            <a:ext cx="838200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x &gt; 3</a:t>
            </a:r>
          </a:p>
        </p:txBody>
      </p:sp>
      <p:sp>
        <p:nvSpPr>
          <p:cNvPr id="104" name="Rectangle 87">
            <a:extLst>
              <a:ext uri="{FF2B5EF4-FFF2-40B4-BE49-F238E27FC236}">
                <a16:creationId xmlns:a16="http://schemas.microsoft.com/office/drawing/2014/main" id="{1432386F-3F76-4B3F-A5DD-8D77D0B1C9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9184" y="5753655"/>
            <a:ext cx="8382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x &lt; 2</a:t>
            </a:r>
          </a:p>
        </p:txBody>
      </p:sp>
      <p:sp>
        <p:nvSpPr>
          <p:cNvPr id="105" name="Text Box 88">
            <a:extLst>
              <a:ext uri="{FF2B5EF4-FFF2-40B4-BE49-F238E27FC236}">
                <a16:creationId xmlns:a16="http://schemas.microsoft.com/office/drawing/2014/main" id="{322BE091-FAD5-4839-B3AE-CC048F5C0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934" y="6166405"/>
            <a:ext cx="3611563" cy="3222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No answers that work for both…</a:t>
            </a:r>
          </a:p>
        </p:txBody>
      </p:sp>
    </p:spTree>
    <p:extLst>
      <p:ext uri="{BB962C8B-B14F-4D97-AF65-F5344CB8AC3E}">
        <p14:creationId xmlns:p14="http://schemas.microsoft.com/office/powerpoint/2010/main" val="1488578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8" grpId="0" animBg="1"/>
      <p:bldP spid="59" grpId="0" animBg="1"/>
      <p:bldP spid="60" grpId="0" animBg="1"/>
      <p:bldP spid="61" grpId="0"/>
      <p:bldP spid="63" grpId="0"/>
      <p:bldP spid="66" grpId="0" animBg="1"/>
      <p:bldP spid="67" grpId="0" animBg="1"/>
      <p:bldP spid="68" grpId="0" animBg="1"/>
      <p:bldP spid="69" grpId="0"/>
      <p:bldP spid="70" grpId="0"/>
      <p:bldP spid="71" grpId="0"/>
      <p:bldP spid="72" grpId="0"/>
      <p:bldP spid="79" grpId="0" animBg="1"/>
      <p:bldP spid="80" grpId="0"/>
      <p:bldP spid="99" grpId="0" animBg="1"/>
      <p:bldP spid="100" grpId="0" animBg="1"/>
      <p:bldP spid="101" grpId="0" animBg="1"/>
      <p:bldP spid="102" grpId="0" animBg="1"/>
      <p:bldP spid="103" grpId="0"/>
      <p:bldP spid="104" grpId="0"/>
      <p:bldP spid="10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solve linear inequalities using similar methods to those used for solving linear equations.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If you need to find values for which 2 or more inequalities are true, then a number line can help you visualize it…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703E6F59-099D-4EF8-ABA5-E314F3298F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5">
            <a:extLst>
              <a:ext uri="{FF2B5EF4-FFF2-40B4-BE49-F238E27FC236}">
                <a16:creationId xmlns:a16="http://schemas.microsoft.com/office/drawing/2014/main" id="{018AEF89-34DE-4152-AE48-072B09CFF8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50" y="1372396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1" u="sng" dirty="0"/>
              <a:t>Example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2FEAAD81-CEF0-437C-BC63-D25F703B17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2950" y="1677196"/>
            <a:ext cx="396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/>
              <a:t>	Find the set of values of x for which: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9F461219-8679-40BC-8EA6-44867942B9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4368732"/>
              </p:ext>
            </p:extLst>
          </p:nvPr>
        </p:nvGraphicFramePr>
        <p:xfrm>
          <a:off x="5186363" y="2286796"/>
          <a:ext cx="1143000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77" name="Equation" r:id="rId4" imgW="634449" imgH="177646" progId="Equation.DSMT4">
                  <p:embed/>
                </p:oleObj>
              </mc:Choice>
              <mc:Fallback>
                <p:oleObj name="Equation" r:id="rId4" imgW="634449" imgH="177646" progId="Equation.DSMT4">
                  <p:embed/>
                  <p:pic>
                    <p:nvPicPr>
                      <p:cNvPr id="8602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6363" y="2286796"/>
                        <a:ext cx="1143000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rc 8">
            <a:extLst>
              <a:ext uri="{FF2B5EF4-FFF2-40B4-BE49-F238E27FC236}">
                <a16:creationId xmlns:a16="http://schemas.microsoft.com/office/drawing/2014/main" id="{E4257A8F-78A6-4986-99B8-60255B108041}"/>
              </a:ext>
            </a:extLst>
          </p:cNvPr>
          <p:cNvSpPr>
            <a:spLocks/>
          </p:cNvSpPr>
          <p:nvPr/>
        </p:nvSpPr>
        <p:spPr bwMode="auto">
          <a:xfrm flipH="1">
            <a:off x="4705350" y="2972596"/>
            <a:ext cx="228600" cy="5334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9AA27CDB-42A4-4B8E-BC81-08472A0B646C}"/>
              </a:ext>
            </a:extLst>
          </p:cNvPr>
          <p:cNvSpPr>
            <a:spLocks/>
          </p:cNvSpPr>
          <p:nvPr/>
        </p:nvSpPr>
        <p:spPr bwMode="auto">
          <a:xfrm flipH="1">
            <a:off x="4705350" y="3505996"/>
            <a:ext cx="228600" cy="5334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9A618146-09D9-4D1C-A0EA-8E2F5FF7C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0950" y="2972596"/>
            <a:ext cx="990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Subtract 7</a:t>
            </a:r>
          </a:p>
        </p:txBody>
      </p:sp>
      <p:graphicFrame>
        <p:nvGraphicFramePr>
          <p:cNvPr id="12" name="Object 13">
            <a:extLst>
              <a:ext uri="{FF2B5EF4-FFF2-40B4-BE49-F238E27FC236}">
                <a16:creationId xmlns:a16="http://schemas.microsoft.com/office/drawing/2014/main" id="{E8A29D27-E8C2-4FC3-9D29-B7EA6B943D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0369307"/>
              </p:ext>
            </p:extLst>
          </p:nvPr>
        </p:nvGraphicFramePr>
        <p:xfrm>
          <a:off x="6959600" y="2286796"/>
          <a:ext cx="1349375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78" name="Equation" r:id="rId6" imgW="748975" imgH="177723" progId="Equation.DSMT4">
                  <p:embed/>
                </p:oleObj>
              </mc:Choice>
              <mc:Fallback>
                <p:oleObj name="Equation" r:id="rId6" imgW="748975" imgH="177723" progId="Equation.DSMT4">
                  <p:embed/>
                  <p:pic>
                    <p:nvPicPr>
                      <p:cNvPr id="8602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9600" y="2286796"/>
                        <a:ext cx="1349375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4">
            <a:extLst>
              <a:ext uri="{FF2B5EF4-FFF2-40B4-BE49-F238E27FC236}">
                <a16:creationId xmlns:a16="http://schemas.microsoft.com/office/drawing/2014/main" id="{D4AC8A2F-01B1-4D14-ABDB-936D96CD14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9988" y="2336009"/>
            <a:ext cx="762000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and</a:t>
            </a:r>
          </a:p>
        </p:txBody>
      </p:sp>
      <p:graphicFrame>
        <p:nvGraphicFramePr>
          <p:cNvPr id="14" name="Object 15">
            <a:extLst>
              <a:ext uri="{FF2B5EF4-FFF2-40B4-BE49-F238E27FC236}">
                <a16:creationId xmlns:a16="http://schemas.microsoft.com/office/drawing/2014/main" id="{437E5B46-D7AE-4927-AC31-5020D1D049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513704"/>
              </p:ext>
            </p:extLst>
          </p:nvPr>
        </p:nvGraphicFramePr>
        <p:xfrm>
          <a:off x="5010150" y="2820196"/>
          <a:ext cx="1143000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79" name="Equation" r:id="rId8" imgW="634449" imgH="177646" progId="Equation.DSMT4">
                  <p:embed/>
                </p:oleObj>
              </mc:Choice>
              <mc:Fallback>
                <p:oleObj name="Equation" r:id="rId8" imgW="634449" imgH="177646" progId="Equation.DSMT4">
                  <p:embed/>
                  <p:pic>
                    <p:nvPicPr>
                      <p:cNvPr id="8603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0150" y="2820196"/>
                        <a:ext cx="1143000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6">
            <a:extLst>
              <a:ext uri="{FF2B5EF4-FFF2-40B4-BE49-F238E27FC236}">
                <a16:creationId xmlns:a16="http://schemas.microsoft.com/office/drawing/2014/main" id="{AD7EBF45-63A2-44DD-8AFD-DCE04D93C3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8069129"/>
              </p:ext>
            </p:extLst>
          </p:nvPr>
        </p:nvGraphicFramePr>
        <p:xfrm>
          <a:off x="6534150" y="2820196"/>
          <a:ext cx="1350963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80" name="Equation" r:id="rId10" imgW="748975" imgH="177723" progId="Equation.DSMT4">
                  <p:embed/>
                </p:oleObj>
              </mc:Choice>
              <mc:Fallback>
                <p:oleObj name="Equation" r:id="rId10" imgW="748975" imgH="177723" progId="Equation.DSMT4">
                  <p:embed/>
                  <p:pic>
                    <p:nvPicPr>
                      <p:cNvPr id="8603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4150" y="2820196"/>
                        <a:ext cx="1350963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Line 17">
            <a:extLst>
              <a:ext uri="{FF2B5EF4-FFF2-40B4-BE49-F238E27FC236}">
                <a16:creationId xmlns:a16="http://schemas.microsoft.com/office/drawing/2014/main" id="{D3508383-2834-4F14-A739-EEED814A3C5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1750" y="2743996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Arc 18">
            <a:extLst>
              <a:ext uri="{FF2B5EF4-FFF2-40B4-BE49-F238E27FC236}">
                <a16:creationId xmlns:a16="http://schemas.microsoft.com/office/drawing/2014/main" id="{82853AF7-44D2-402C-B4DB-E0A24232157B}"/>
              </a:ext>
            </a:extLst>
          </p:cNvPr>
          <p:cNvSpPr>
            <a:spLocks/>
          </p:cNvSpPr>
          <p:nvPr/>
        </p:nvSpPr>
        <p:spPr bwMode="auto">
          <a:xfrm>
            <a:off x="7905750" y="2972596"/>
            <a:ext cx="228600" cy="5334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Arc 19">
            <a:extLst>
              <a:ext uri="{FF2B5EF4-FFF2-40B4-BE49-F238E27FC236}">
                <a16:creationId xmlns:a16="http://schemas.microsoft.com/office/drawing/2014/main" id="{BA8D8728-69C1-4F74-A803-3847FC985437}"/>
              </a:ext>
            </a:extLst>
          </p:cNvPr>
          <p:cNvSpPr>
            <a:spLocks/>
          </p:cNvSpPr>
          <p:nvPr/>
        </p:nvSpPr>
        <p:spPr bwMode="auto">
          <a:xfrm>
            <a:off x="7905750" y="3505996"/>
            <a:ext cx="228600" cy="5334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Rectangle 20">
            <a:extLst>
              <a:ext uri="{FF2B5EF4-FFF2-40B4-BE49-F238E27FC236}">
                <a16:creationId xmlns:a16="http://schemas.microsoft.com/office/drawing/2014/main" id="{CBB6E947-F900-401B-A789-6F46F60E3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0950" y="3582196"/>
            <a:ext cx="990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Divide by 4 </a:t>
            </a:r>
          </a:p>
        </p:txBody>
      </p:sp>
      <p:sp>
        <p:nvSpPr>
          <p:cNvPr id="20" name="Rectangle 22">
            <a:extLst>
              <a:ext uri="{FF2B5EF4-FFF2-40B4-BE49-F238E27FC236}">
                <a16:creationId xmlns:a16="http://schemas.microsoft.com/office/drawing/2014/main" id="{2F0C6B9A-8C28-4FBE-83CA-3D6ECF3DF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8150" y="2972596"/>
            <a:ext cx="990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Subtract 11</a:t>
            </a:r>
          </a:p>
        </p:txBody>
      </p:sp>
      <p:sp>
        <p:nvSpPr>
          <p:cNvPr id="21" name="Rectangle 23">
            <a:extLst>
              <a:ext uri="{FF2B5EF4-FFF2-40B4-BE49-F238E27FC236}">
                <a16:creationId xmlns:a16="http://schemas.microsoft.com/office/drawing/2014/main" id="{9D2F534F-3716-4AEE-83AA-3A0FC681B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4350" y="3582196"/>
            <a:ext cx="838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Divide by 2</a:t>
            </a:r>
          </a:p>
        </p:txBody>
      </p:sp>
      <p:graphicFrame>
        <p:nvGraphicFramePr>
          <p:cNvPr id="22" name="Object 57">
            <a:extLst>
              <a:ext uri="{FF2B5EF4-FFF2-40B4-BE49-F238E27FC236}">
                <a16:creationId xmlns:a16="http://schemas.microsoft.com/office/drawing/2014/main" id="{DE8894ED-6EC8-4D5F-8F05-C72CA3BE45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0893733"/>
              </p:ext>
            </p:extLst>
          </p:nvPr>
        </p:nvGraphicFramePr>
        <p:xfrm>
          <a:off x="5391150" y="3353596"/>
          <a:ext cx="938213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81" name="Equation" r:id="rId12" imgW="520248" imgH="177646" progId="Equation.DSMT4">
                  <p:embed/>
                </p:oleObj>
              </mc:Choice>
              <mc:Fallback>
                <p:oleObj name="Equation" r:id="rId12" imgW="520248" imgH="177646" progId="Equation.DSMT4">
                  <p:embed/>
                  <p:pic>
                    <p:nvPicPr>
                      <p:cNvPr id="86073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1150" y="3353596"/>
                        <a:ext cx="938213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58">
            <a:extLst>
              <a:ext uri="{FF2B5EF4-FFF2-40B4-BE49-F238E27FC236}">
                <a16:creationId xmlns:a16="http://schemas.microsoft.com/office/drawing/2014/main" id="{A597593F-8264-4185-B2A2-CCB543944F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1501119"/>
              </p:ext>
            </p:extLst>
          </p:nvPr>
        </p:nvGraphicFramePr>
        <p:xfrm>
          <a:off x="5543550" y="3886996"/>
          <a:ext cx="777875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82" name="Equation" r:id="rId14" imgW="431425" imgH="177646" progId="Equation.DSMT4">
                  <p:embed/>
                </p:oleObj>
              </mc:Choice>
              <mc:Fallback>
                <p:oleObj name="Equation" r:id="rId14" imgW="431425" imgH="177646" progId="Equation.DSMT4">
                  <p:embed/>
                  <p:pic>
                    <p:nvPicPr>
                      <p:cNvPr id="86074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3550" y="3886996"/>
                        <a:ext cx="777875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59">
            <a:extLst>
              <a:ext uri="{FF2B5EF4-FFF2-40B4-BE49-F238E27FC236}">
                <a16:creationId xmlns:a16="http://schemas.microsoft.com/office/drawing/2014/main" id="{66A67C4C-4FD3-416F-A8BC-2C31E66A7D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740116"/>
              </p:ext>
            </p:extLst>
          </p:nvPr>
        </p:nvGraphicFramePr>
        <p:xfrm>
          <a:off x="6610350" y="3353596"/>
          <a:ext cx="779463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83" name="Equation" r:id="rId16" imgW="431425" imgH="177646" progId="Equation.DSMT4">
                  <p:embed/>
                </p:oleObj>
              </mc:Choice>
              <mc:Fallback>
                <p:oleObj name="Equation" r:id="rId16" imgW="431425" imgH="177646" progId="Equation.DSMT4">
                  <p:embed/>
                  <p:pic>
                    <p:nvPicPr>
                      <p:cNvPr id="86075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3353596"/>
                        <a:ext cx="779463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60">
            <a:extLst>
              <a:ext uri="{FF2B5EF4-FFF2-40B4-BE49-F238E27FC236}">
                <a16:creationId xmlns:a16="http://schemas.microsoft.com/office/drawing/2014/main" id="{8EC6C9A5-A41D-4449-8C99-E97B2D74E5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484502"/>
              </p:ext>
            </p:extLst>
          </p:nvPr>
        </p:nvGraphicFramePr>
        <p:xfrm>
          <a:off x="6689725" y="3886996"/>
          <a:ext cx="619125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84" name="Equation" r:id="rId18" imgW="342603" imgH="177646" progId="Equation.DSMT4">
                  <p:embed/>
                </p:oleObj>
              </mc:Choice>
              <mc:Fallback>
                <p:oleObj name="Equation" r:id="rId18" imgW="342603" imgH="177646" progId="Equation.DSMT4">
                  <p:embed/>
                  <p:pic>
                    <p:nvPicPr>
                      <p:cNvPr id="86076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9725" y="3886996"/>
                        <a:ext cx="619125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" name="Group 61">
            <a:extLst>
              <a:ext uri="{FF2B5EF4-FFF2-40B4-BE49-F238E27FC236}">
                <a16:creationId xmlns:a16="http://schemas.microsoft.com/office/drawing/2014/main" id="{CCB2C829-C82A-4B48-A3B1-4025441386E9}"/>
              </a:ext>
            </a:extLst>
          </p:cNvPr>
          <p:cNvGrpSpPr>
            <a:grpSpLocks/>
          </p:cNvGrpSpPr>
          <p:nvPr/>
        </p:nvGrpSpPr>
        <p:grpSpPr bwMode="auto">
          <a:xfrm>
            <a:off x="5010150" y="4801396"/>
            <a:ext cx="3084513" cy="436563"/>
            <a:chOff x="3168" y="3600"/>
            <a:chExt cx="1943" cy="275"/>
          </a:xfrm>
        </p:grpSpPr>
        <p:sp>
          <p:nvSpPr>
            <p:cNvPr id="27" name="Line 62">
              <a:extLst>
                <a:ext uri="{FF2B5EF4-FFF2-40B4-BE49-F238E27FC236}">
                  <a16:creationId xmlns:a16="http://schemas.microsoft.com/office/drawing/2014/main" id="{A7AD1DF3-7718-49AF-A6C3-83C520CFDF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3600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Line 63">
              <a:extLst>
                <a:ext uri="{FF2B5EF4-FFF2-40B4-BE49-F238E27FC236}">
                  <a16:creationId xmlns:a16="http://schemas.microsoft.com/office/drawing/2014/main" id="{9ECBB7F1-D452-40E5-87BC-0BDA9209B5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3600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Line 64">
              <a:extLst>
                <a:ext uri="{FF2B5EF4-FFF2-40B4-BE49-F238E27FC236}">
                  <a16:creationId xmlns:a16="http://schemas.microsoft.com/office/drawing/2014/main" id="{5C20328D-C494-4D3B-B370-0F841481D2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3600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Line 65">
              <a:extLst>
                <a:ext uri="{FF2B5EF4-FFF2-40B4-BE49-F238E27FC236}">
                  <a16:creationId xmlns:a16="http://schemas.microsoft.com/office/drawing/2014/main" id="{665474BF-80C1-4D2F-B7A6-C5E4A3B8F7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3600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Line 66">
              <a:extLst>
                <a:ext uri="{FF2B5EF4-FFF2-40B4-BE49-F238E27FC236}">
                  <a16:creationId xmlns:a16="http://schemas.microsoft.com/office/drawing/2014/main" id="{437ED796-BAA1-4FD7-BE41-43DE6A7CC6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2" y="3600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Line 67">
              <a:extLst>
                <a:ext uri="{FF2B5EF4-FFF2-40B4-BE49-F238E27FC236}">
                  <a16:creationId xmlns:a16="http://schemas.microsoft.com/office/drawing/2014/main" id="{603434CA-194D-482C-B1AD-8EB12548A3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2" y="3600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Line 68">
              <a:extLst>
                <a:ext uri="{FF2B5EF4-FFF2-40B4-BE49-F238E27FC236}">
                  <a16:creationId xmlns:a16="http://schemas.microsoft.com/office/drawing/2014/main" id="{E97D56E0-852F-4CA6-988F-4066D14FAC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2" y="3600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Line 69">
              <a:extLst>
                <a:ext uri="{FF2B5EF4-FFF2-40B4-BE49-F238E27FC236}">
                  <a16:creationId xmlns:a16="http://schemas.microsoft.com/office/drawing/2014/main" id="{1D3B5843-4512-4BF6-98D5-B1E0147A7C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2" y="3600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Line 70">
              <a:extLst>
                <a:ext uri="{FF2B5EF4-FFF2-40B4-BE49-F238E27FC236}">
                  <a16:creationId xmlns:a16="http://schemas.microsoft.com/office/drawing/2014/main" id="{4C4293DB-9B53-42C3-86E8-7350C550AF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2" y="3600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Rectangle 71">
              <a:extLst>
                <a:ext uri="{FF2B5EF4-FFF2-40B4-BE49-F238E27FC236}">
                  <a16:creationId xmlns:a16="http://schemas.microsoft.com/office/drawing/2014/main" id="{CFE4D97A-2641-475D-8030-CA06A6D8AF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3696"/>
              <a:ext cx="240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/>
                <a:t>-4</a:t>
              </a:r>
            </a:p>
          </p:txBody>
        </p:sp>
        <p:sp>
          <p:nvSpPr>
            <p:cNvPr id="37" name="Rectangle 72">
              <a:extLst>
                <a:ext uri="{FF2B5EF4-FFF2-40B4-BE49-F238E27FC236}">
                  <a16:creationId xmlns:a16="http://schemas.microsoft.com/office/drawing/2014/main" id="{E69DB573-0000-4877-AE0A-88C75DFEBD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3" y="3696"/>
              <a:ext cx="240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/>
                <a:t>-2</a:t>
              </a:r>
            </a:p>
          </p:txBody>
        </p:sp>
        <p:sp>
          <p:nvSpPr>
            <p:cNvPr id="38" name="Rectangle 73">
              <a:extLst>
                <a:ext uri="{FF2B5EF4-FFF2-40B4-BE49-F238E27FC236}">
                  <a16:creationId xmlns:a16="http://schemas.microsoft.com/office/drawing/2014/main" id="{D5457AB6-CB83-4172-827D-E49FAC8AAB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8" y="3696"/>
              <a:ext cx="240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/>
                <a:t>6</a:t>
              </a:r>
            </a:p>
          </p:txBody>
        </p:sp>
        <p:sp>
          <p:nvSpPr>
            <p:cNvPr id="39" name="Rectangle 74">
              <a:extLst>
                <a:ext uri="{FF2B5EF4-FFF2-40B4-BE49-F238E27FC236}">
                  <a16:creationId xmlns:a16="http://schemas.microsoft.com/office/drawing/2014/main" id="{00EB7000-FBBF-4017-8EA5-5FB2F05530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4" y="3696"/>
              <a:ext cx="240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/>
                <a:t>4</a:t>
              </a:r>
            </a:p>
          </p:txBody>
        </p:sp>
        <p:sp>
          <p:nvSpPr>
            <p:cNvPr id="40" name="Rectangle 75">
              <a:extLst>
                <a:ext uri="{FF2B5EF4-FFF2-40B4-BE49-F238E27FC236}">
                  <a16:creationId xmlns:a16="http://schemas.microsoft.com/office/drawing/2014/main" id="{80D4D969-FBC4-48B3-B89A-40490496B7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9" y="3696"/>
              <a:ext cx="240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/>
                <a:t>2</a:t>
              </a:r>
            </a:p>
          </p:txBody>
        </p:sp>
        <p:sp>
          <p:nvSpPr>
            <p:cNvPr id="41" name="Rectangle 76">
              <a:extLst>
                <a:ext uri="{FF2B5EF4-FFF2-40B4-BE49-F238E27FC236}">
                  <a16:creationId xmlns:a16="http://schemas.microsoft.com/office/drawing/2014/main" id="{33AA4571-B324-4E5E-AD2E-B1B0BE6455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5" y="3696"/>
              <a:ext cx="240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/>
                <a:t>0</a:t>
              </a:r>
            </a:p>
          </p:txBody>
        </p:sp>
        <p:sp>
          <p:nvSpPr>
            <p:cNvPr id="42" name="Rectangle 77">
              <a:extLst>
                <a:ext uri="{FF2B5EF4-FFF2-40B4-BE49-F238E27FC236}">
                  <a16:creationId xmlns:a16="http://schemas.microsoft.com/office/drawing/2014/main" id="{4A00B33C-3403-42C3-9472-F3CFB435F8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9" y="3696"/>
              <a:ext cx="240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/>
                <a:t>8</a:t>
              </a:r>
            </a:p>
          </p:txBody>
        </p:sp>
        <p:sp>
          <p:nvSpPr>
            <p:cNvPr id="43" name="Rectangle 78">
              <a:extLst>
                <a:ext uri="{FF2B5EF4-FFF2-40B4-BE49-F238E27FC236}">
                  <a16:creationId xmlns:a16="http://schemas.microsoft.com/office/drawing/2014/main" id="{D98E6719-B4FB-4FA5-910D-3D67C29163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1" y="3696"/>
              <a:ext cx="240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/>
                <a:t>10</a:t>
              </a:r>
            </a:p>
          </p:txBody>
        </p:sp>
      </p:grpSp>
      <p:sp>
        <p:nvSpPr>
          <p:cNvPr id="44" name="Oval 79">
            <a:extLst>
              <a:ext uri="{FF2B5EF4-FFF2-40B4-BE49-F238E27FC236}">
                <a16:creationId xmlns:a16="http://schemas.microsoft.com/office/drawing/2014/main" id="{81094AE3-DD25-42F1-9279-83015D323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9613" y="5282409"/>
            <a:ext cx="76200" cy="762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" name="Line 80">
            <a:extLst>
              <a:ext uri="{FF2B5EF4-FFF2-40B4-BE49-F238E27FC236}">
                <a16:creationId xmlns:a16="http://schemas.microsoft.com/office/drawing/2014/main" id="{DA7B9A83-0F7B-4B72-8483-F3529CFEC6F9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2638" y="5322096"/>
            <a:ext cx="2208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" name="Rectangle 83">
            <a:extLst>
              <a:ext uri="{FF2B5EF4-FFF2-40B4-BE49-F238E27FC236}">
                <a16:creationId xmlns:a16="http://schemas.microsoft.com/office/drawing/2014/main" id="{0109B365-92EC-40FD-9B24-D9F00EA5C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7663" y="5187159"/>
            <a:ext cx="838200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x &gt; -1</a:t>
            </a:r>
          </a:p>
        </p:txBody>
      </p:sp>
      <p:sp>
        <p:nvSpPr>
          <p:cNvPr id="47" name="Rectangle 84">
            <a:extLst>
              <a:ext uri="{FF2B5EF4-FFF2-40B4-BE49-F238E27FC236}">
                <a16:creationId xmlns:a16="http://schemas.microsoft.com/office/drawing/2014/main" id="{36C688AE-E3F8-429B-92BF-487D8DB9C1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5913" y="5431634"/>
            <a:ext cx="838200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x &gt; 3</a:t>
            </a:r>
          </a:p>
        </p:txBody>
      </p:sp>
      <p:sp>
        <p:nvSpPr>
          <p:cNvPr id="48" name="Oval 85">
            <a:extLst>
              <a:ext uri="{FF2B5EF4-FFF2-40B4-BE49-F238E27FC236}">
                <a16:creationId xmlns:a16="http://schemas.microsoft.com/office/drawing/2014/main" id="{00904551-BF65-4492-83EA-ECA9BB8FA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4313" y="5515771"/>
            <a:ext cx="76200" cy="762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9" name="Line 86">
            <a:extLst>
              <a:ext uri="{FF2B5EF4-FFF2-40B4-BE49-F238E27FC236}">
                <a16:creationId xmlns:a16="http://schemas.microsoft.com/office/drawing/2014/main" id="{12ACA90E-7D35-40F0-AF54-8C02C4F95419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8450" y="5555459"/>
            <a:ext cx="1419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50" name="Object 87">
            <a:extLst>
              <a:ext uri="{FF2B5EF4-FFF2-40B4-BE49-F238E27FC236}">
                <a16:creationId xmlns:a16="http://schemas.microsoft.com/office/drawing/2014/main" id="{D9442E4D-B277-4B10-84C7-5781F0DC9F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4300476"/>
              </p:ext>
            </p:extLst>
          </p:nvPr>
        </p:nvGraphicFramePr>
        <p:xfrm>
          <a:off x="6316663" y="5903121"/>
          <a:ext cx="617537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85" name="Equation" r:id="rId20" imgW="342603" imgH="177646" progId="Equation.DSMT4">
                  <p:embed/>
                </p:oleObj>
              </mc:Choice>
              <mc:Fallback>
                <p:oleObj name="Equation" r:id="rId20" imgW="342603" imgH="177646" progId="Equation.DSMT4">
                  <p:embed/>
                  <p:pic>
                    <p:nvPicPr>
                      <p:cNvPr id="86103" name="Object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6663" y="5903121"/>
                        <a:ext cx="617537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Oval 88">
            <a:extLst>
              <a:ext uri="{FF2B5EF4-FFF2-40B4-BE49-F238E27FC236}">
                <a16:creationId xmlns:a16="http://schemas.microsoft.com/office/drawing/2014/main" id="{610CE639-DFBC-4991-A4AD-9A764E37B8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2825" y="5880896"/>
            <a:ext cx="1014413" cy="384175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8291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 animBg="1"/>
      <p:bldP spid="10" grpId="0" animBg="1"/>
      <p:bldP spid="11" grpId="0"/>
      <p:bldP spid="13" grpId="0"/>
      <p:bldP spid="16" grpId="0" animBg="1"/>
      <p:bldP spid="17" grpId="0" animBg="1"/>
      <p:bldP spid="18" grpId="0" animBg="1"/>
      <p:bldP spid="19" grpId="0"/>
      <p:bldP spid="20" grpId="0"/>
      <p:bldP spid="21" grpId="0"/>
      <p:bldP spid="44" grpId="0" animBg="1"/>
      <p:bldP spid="45" grpId="0" animBg="1"/>
      <p:bldP spid="46" grpId="0"/>
      <p:bldP spid="47" grpId="0"/>
      <p:bldP spid="48" grpId="0" animBg="1"/>
      <p:bldP spid="49" grpId="0" animBg="1"/>
      <p:bldP spid="5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3E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0391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quadratic inequalities and correctly identify the range(s) of solutions.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latin typeface="Comic Sans MS" pitchFamily="66" charset="0"/>
              </a:rPr>
              <a:t>	To solve a Quadratic Inequality, you need to:</a:t>
            </a: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latin typeface="Comic Sans MS" pitchFamily="66" charset="0"/>
              </a:rPr>
              <a:t>	1) Solve the Quadratic Equation</a:t>
            </a: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latin typeface="Comic Sans MS" pitchFamily="66" charset="0"/>
              </a:rPr>
              <a:t>	2) Sketch a graph of the Equation</a:t>
            </a: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latin typeface="Comic Sans MS" pitchFamily="66" charset="0"/>
              </a:rPr>
              <a:t>	3) Decide which is the required set of values</a:t>
            </a:r>
          </a:p>
          <a:p>
            <a:pPr>
              <a:lnSpc>
                <a:spcPct val="80000"/>
              </a:lnSpc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Remember that the solutions are where the graph crosses the x-axis</a:t>
            </a: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	 The graph will be u-shaped. Where it crosses the y-axis does not matter for this topic</a:t>
            </a:r>
            <a:endParaRPr lang="en-GB" altLang="en-US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Then think about which part satisfies the original inequality</a:t>
            </a: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F9AD35B4-7E56-43AF-828A-1317776DF9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5">
            <a:extLst>
              <a:ext uri="{FF2B5EF4-FFF2-40B4-BE49-F238E27FC236}">
                <a16:creationId xmlns:a16="http://schemas.microsoft.com/office/drawing/2014/main" id="{7E9F2BDB-C567-4365-9E94-DF89394B2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899" y="4225770"/>
            <a:ext cx="3554397" cy="1597981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8D57E95B-26D8-4180-83BE-E969DD1B0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1467" y="1372396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1" u="sng"/>
              <a:t>Example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3BDC5B33-6E43-4027-87F8-868DE11F9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6667" y="1677196"/>
            <a:ext cx="396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/>
              <a:t>	Find the set of values of x for which:</a:t>
            </a:r>
          </a:p>
        </p:txBody>
      </p:sp>
      <p:graphicFrame>
        <p:nvGraphicFramePr>
          <p:cNvPr id="9" name="Object 7">
            <a:extLst>
              <a:ext uri="{FF2B5EF4-FFF2-40B4-BE49-F238E27FC236}">
                <a16:creationId xmlns:a16="http://schemas.microsoft.com/office/drawing/2014/main" id="{99CA5746-53AF-4F7C-9095-9B3A13CDCA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1982331"/>
              </p:ext>
            </p:extLst>
          </p:nvPr>
        </p:nvGraphicFramePr>
        <p:xfrm>
          <a:off x="5539667" y="2134396"/>
          <a:ext cx="1555750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1" name="Equation" r:id="rId4" imgW="901309" imgH="203112" progId="Equation.DSMT4">
                  <p:embed/>
                </p:oleObj>
              </mc:Choice>
              <mc:Fallback>
                <p:oleObj name="Equation" r:id="rId4" imgW="901309" imgH="203112" progId="Equation.DSMT4">
                  <p:embed/>
                  <p:pic>
                    <p:nvPicPr>
                      <p:cNvPr id="8807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9667" y="2134396"/>
                        <a:ext cx="1555750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8">
            <a:extLst>
              <a:ext uri="{FF2B5EF4-FFF2-40B4-BE49-F238E27FC236}">
                <a16:creationId xmlns:a16="http://schemas.microsoft.com/office/drawing/2014/main" id="{0214211F-4B6D-4726-BE21-F048066046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7956722"/>
              </p:ext>
            </p:extLst>
          </p:nvPr>
        </p:nvGraphicFramePr>
        <p:xfrm>
          <a:off x="5920667" y="2667796"/>
          <a:ext cx="1577975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2" name="Equation" r:id="rId6" imgW="914400" imgH="203200" progId="Equation.DSMT4">
                  <p:embed/>
                </p:oleObj>
              </mc:Choice>
              <mc:Fallback>
                <p:oleObj name="Equation" r:id="rId6" imgW="914400" imgH="203200" progId="Equation.DSMT4">
                  <p:embed/>
                  <p:pic>
                    <p:nvPicPr>
                      <p:cNvPr id="8807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0667" y="2667796"/>
                        <a:ext cx="1577975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CDA4611F-261C-4145-8B87-5EFF181570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7042133"/>
              </p:ext>
            </p:extLst>
          </p:nvPr>
        </p:nvGraphicFramePr>
        <p:xfrm>
          <a:off x="5692067" y="3201196"/>
          <a:ext cx="1774825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3" name="Equation" r:id="rId8" imgW="1028254" imgH="203112" progId="Equation.DSMT4">
                  <p:embed/>
                </p:oleObj>
              </mc:Choice>
              <mc:Fallback>
                <p:oleObj name="Equation" r:id="rId8" imgW="1028254" imgH="203112" progId="Equation.DSMT4">
                  <p:embed/>
                  <p:pic>
                    <p:nvPicPr>
                      <p:cNvPr id="8807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2067" y="3201196"/>
                        <a:ext cx="1774825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Arc 11">
            <a:extLst>
              <a:ext uri="{FF2B5EF4-FFF2-40B4-BE49-F238E27FC236}">
                <a16:creationId xmlns:a16="http://schemas.microsoft.com/office/drawing/2014/main" id="{06BEC24A-A7F8-42BD-BA78-A60A456DCE38}"/>
              </a:ext>
            </a:extLst>
          </p:cNvPr>
          <p:cNvSpPr>
            <a:spLocks/>
          </p:cNvSpPr>
          <p:nvPr/>
        </p:nvSpPr>
        <p:spPr bwMode="auto">
          <a:xfrm>
            <a:off x="7597067" y="2896396"/>
            <a:ext cx="228600" cy="457200"/>
          </a:xfrm>
          <a:custGeom>
            <a:avLst/>
            <a:gdLst>
              <a:gd name="T0" fmla="*/ 0 w 21600"/>
              <a:gd name="T1" fmla="*/ 0 h 43192"/>
              <a:gd name="T2" fmla="*/ 681567 w 21600"/>
              <a:gd name="T3" fmla="*/ 51228544 h 43192"/>
              <a:gd name="T4" fmla="*/ 0 w 21600"/>
              <a:gd name="T5" fmla="*/ 25618983 h 43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5"/>
                  <a:pt x="12276" y="42880"/>
                  <a:pt x="575" y="43192"/>
                </a:cubicBezTo>
              </a:path>
              <a:path w="21600" h="4319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5"/>
                  <a:pt x="12276" y="42880"/>
                  <a:pt x="575" y="4319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9660BE91-44F7-4CB9-BF46-682C9D45F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5667" y="2972596"/>
            <a:ext cx="12192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Factorise</a:t>
            </a:r>
          </a:p>
        </p:txBody>
      </p:sp>
      <p:graphicFrame>
        <p:nvGraphicFramePr>
          <p:cNvPr id="14" name="Object 14">
            <a:extLst>
              <a:ext uri="{FF2B5EF4-FFF2-40B4-BE49-F238E27FC236}">
                <a16:creationId xmlns:a16="http://schemas.microsoft.com/office/drawing/2014/main" id="{43D8671D-3B22-4204-AC3F-6A1155511C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6019471"/>
              </p:ext>
            </p:extLst>
          </p:nvPr>
        </p:nvGraphicFramePr>
        <p:xfrm>
          <a:off x="5768267" y="3658396"/>
          <a:ext cx="1730375" cy="30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4" name="Equation" r:id="rId10" imgW="1002865" imgH="177723" progId="Equation.DSMT4">
                  <p:embed/>
                </p:oleObj>
              </mc:Choice>
              <mc:Fallback>
                <p:oleObj name="Equation" r:id="rId10" imgW="1002865" imgH="177723" progId="Equation.DSMT4">
                  <p:embed/>
                  <p:pic>
                    <p:nvPicPr>
                      <p:cNvPr id="8807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8267" y="3658396"/>
                        <a:ext cx="1730375" cy="306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Line 15">
            <a:extLst>
              <a:ext uri="{FF2B5EF4-FFF2-40B4-BE49-F238E27FC236}">
                <a16:creationId xmlns:a16="http://schemas.microsoft.com/office/drawing/2014/main" id="{C26E1EAC-64B4-41B5-AD92-85F6F50359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06467" y="4267996"/>
            <a:ext cx="0" cy="220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" name="Line 16">
            <a:extLst>
              <a:ext uri="{FF2B5EF4-FFF2-40B4-BE49-F238E27FC236}">
                <a16:creationId xmlns:a16="http://schemas.microsoft.com/office/drawing/2014/main" id="{5278AEF8-E8D5-4E1C-9AB2-A2EF24D0D4F5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6644567" y="4306096"/>
            <a:ext cx="0" cy="220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Rectangle 17">
            <a:extLst>
              <a:ext uri="{FF2B5EF4-FFF2-40B4-BE49-F238E27FC236}">
                <a16:creationId xmlns:a16="http://schemas.microsoft.com/office/drawing/2014/main" id="{FFF9504C-03B6-4B4F-B72E-8BB2824EA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2067" y="3658396"/>
            <a:ext cx="1828800" cy="304800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" name="Text Box 18">
            <a:extLst>
              <a:ext uri="{FF2B5EF4-FFF2-40B4-BE49-F238E27FC236}">
                <a16:creationId xmlns:a16="http://schemas.microsoft.com/office/drawing/2014/main" id="{435136B9-ABB7-41E2-9226-C1B8C448F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4067" y="4039396"/>
            <a:ext cx="304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y</a:t>
            </a:r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id="{2420C49A-B77F-4FDE-A652-4C9C3A841E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9467" y="5258596"/>
            <a:ext cx="304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x</a:t>
            </a:r>
          </a:p>
        </p:txBody>
      </p:sp>
      <p:sp>
        <p:nvSpPr>
          <p:cNvPr id="20" name="Arc 20">
            <a:extLst>
              <a:ext uri="{FF2B5EF4-FFF2-40B4-BE49-F238E27FC236}">
                <a16:creationId xmlns:a16="http://schemas.microsoft.com/office/drawing/2014/main" id="{C9D2AB67-CC75-4F17-A2C1-5612F1D167E2}"/>
              </a:ext>
            </a:extLst>
          </p:cNvPr>
          <p:cNvSpPr>
            <a:spLocks/>
          </p:cNvSpPr>
          <p:nvPr/>
        </p:nvSpPr>
        <p:spPr bwMode="auto">
          <a:xfrm rot="5400000">
            <a:off x="6149267" y="4572796"/>
            <a:ext cx="1524000" cy="1219200"/>
          </a:xfrm>
          <a:custGeom>
            <a:avLst/>
            <a:gdLst>
              <a:gd name="T0" fmla="*/ 0 w 21600"/>
              <a:gd name="T1" fmla="*/ 0 h 43194"/>
              <a:gd name="T2" fmla="*/ 171400470 w 21600"/>
              <a:gd name="T3" fmla="*/ 971355077 h 43194"/>
              <a:gd name="T4" fmla="*/ 0 w 21600"/>
              <a:gd name="T5" fmla="*/ 485745267 h 431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</a:path>
              <a:path w="21600" h="4319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" name="Text Box 21">
            <a:extLst>
              <a:ext uri="{FF2B5EF4-FFF2-40B4-BE49-F238E27FC236}">
                <a16:creationId xmlns:a16="http://schemas.microsoft.com/office/drawing/2014/main" id="{45DDE5A3-1CF0-4B80-83BA-FB451D843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9267" y="5410996"/>
            <a:ext cx="3810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-1</a:t>
            </a:r>
          </a:p>
        </p:txBody>
      </p:sp>
      <p:sp>
        <p:nvSpPr>
          <p:cNvPr id="22" name="Text Box 22">
            <a:extLst>
              <a:ext uri="{FF2B5EF4-FFF2-40B4-BE49-F238E27FC236}">
                <a16:creationId xmlns:a16="http://schemas.microsoft.com/office/drawing/2014/main" id="{ABE9E263-BE20-4B5C-80F2-16C20E6EF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2267" y="5410996"/>
            <a:ext cx="3810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5</a:t>
            </a:r>
          </a:p>
        </p:txBody>
      </p:sp>
      <p:sp>
        <p:nvSpPr>
          <p:cNvPr id="23" name="Arc 23">
            <a:extLst>
              <a:ext uri="{FF2B5EF4-FFF2-40B4-BE49-F238E27FC236}">
                <a16:creationId xmlns:a16="http://schemas.microsoft.com/office/drawing/2014/main" id="{E3A710F3-AE5D-46F1-89FC-D8F39CD0E138}"/>
              </a:ext>
            </a:extLst>
          </p:cNvPr>
          <p:cNvSpPr>
            <a:spLocks/>
          </p:cNvSpPr>
          <p:nvPr/>
        </p:nvSpPr>
        <p:spPr bwMode="auto">
          <a:xfrm rot="5400000">
            <a:off x="6156411" y="4718052"/>
            <a:ext cx="1524000" cy="928688"/>
          </a:xfrm>
          <a:custGeom>
            <a:avLst/>
            <a:gdLst>
              <a:gd name="T0" fmla="*/ 2147483647 w 21600"/>
              <a:gd name="T1" fmla="*/ 0 h 32842"/>
              <a:gd name="T2" fmla="*/ 2147483647 w 21600"/>
              <a:gd name="T3" fmla="*/ 742592068 h 32842"/>
              <a:gd name="T4" fmla="*/ 0 w 21600"/>
              <a:gd name="T5" fmla="*/ 369555274 h 3284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2842" fill="none" extrusionOk="0">
                <a:moveTo>
                  <a:pt x="14122" y="-1"/>
                </a:moveTo>
                <a:cubicBezTo>
                  <a:pt x="18870" y="4102"/>
                  <a:pt x="21600" y="10068"/>
                  <a:pt x="21600" y="16344"/>
                </a:cubicBezTo>
                <a:cubicBezTo>
                  <a:pt x="21600" y="22702"/>
                  <a:pt x="18798" y="28737"/>
                  <a:pt x="13941" y="32841"/>
                </a:cubicBezTo>
              </a:path>
              <a:path w="21600" h="32842" stroke="0" extrusionOk="0">
                <a:moveTo>
                  <a:pt x="14122" y="-1"/>
                </a:moveTo>
                <a:cubicBezTo>
                  <a:pt x="18870" y="4102"/>
                  <a:pt x="21600" y="10068"/>
                  <a:pt x="21600" y="16344"/>
                </a:cubicBezTo>
                <a:cubicBezTo>
                  <a:pt x="21600" y="22702"/>
                  <a:pt x="18798" y="28737"/>
                  <a:pt x="13941" y="32841"/>
                </a:cubicBezTo>
                <a:lnTo>
                  <a:pt x="0" y="16344"/>
                </a:lnTo>
                <a:lnTo>
                  <a:pt x="14122" y="-1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Line 26">
            <a:extLst>
              <a:ext uri="{FF2B5EF4-FFF2-40B4-BE49-F238E27FC236}">
                <a16:creationId xmlns:a16="http://schemas.microsoft.com/office/drawing/2014/main" id="{078CE750-2F84-46E3-8E38-4DF2828837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11067" y="5791996"/>
            <a:ext cx="990600" cy="1524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" name="Text Box 27">
            <a:extLst>
              <a:ext uri="{FF2B5EF4-FFF2-40B4-BE49-F238E27FC236}">
                <a16:creationId xmlns:a16="http://schemas.microsoft.com/office/drawing/2014/main" id="{C673123D-A3DB-48C9-9C69-CDAD2EBB6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267" y="5944396"/>
            <a:ext cx="2590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0000FF"/>
                </a:solidFill>
              </a:rPr>
              <a:t>We want values </a:t>
            </a:r>
            <a:r>
              <a:rPr lang="en-GB" altLang="en-US" sz="1600" u="sng">
                <a:solidFill>
                  <a:srgbClr val="0000FF"/>
                </a:solidFill>
              </a:rPr>
              <a:t>below</a:t>
            </a:r>
            <a:r>
              <a:rPr lang="en-GB" altLang="en-US" sz="1600">
                <a:solidFill>
                  <a:srgbClr val="0000FF"/>
                </a:solidFill>
              </a:rPr>
              <a:t> 0</a:t>
            </a:r>
          </a:p>
        </p:txBody>
      </p:sp>
      <p:graphicFrame>
        <p:nvGraphicFramePr>
          <p:cNvPr id="26" name="Object 28">
            <a:extLst>
              <a:ext uri="{FF2B5EF4-FFF2-40B4-BE49-F238E27FC236}">
                <a16:creationId xmlns:a16="http://schemas.microsoft.com/office/drawing/2014/main" id="{589FAF5F-96C9-46DF-A91A-549CA87F88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5269360"/>
              </p:ext>
            </p:extLst>
          </p:nvPr>
        </p:nvGraphicFramePr>
        <p:xfrm>
          <a:off x="1348667" y="6066634"/>
          <a:ext cx="12954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5" name="Equation" r:id="rId12" imgW="647419" imgH="177723" progId="Equation.DSMT4">
                  <p:embed/>
                </p:oleObj>
              </mc:Choice>
              <mc:Fallback>
                <p:oleObj name="Equation" r:id="rId12" imgW="647419" imgH="177723" progId="Equation.DSMT4">
                  <p:embed/>
                  <p:pic>
                    <p:nvPicPr>
                      <p:cNvPr id="88092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8667" y="6066634"/>
                        <a:ext cx="12954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Oval 29">
            <a:extLst>
              <a:ext uri="{FF2B5EF4-FFF2-40B4-BE49-F238E27FC236}">
                <a16:creationId xmlns:a16="http://schemas.microsoft.com/office/drawing/2014/main" id="{86FF06F1-15D6-47D2-8E02-F91C91192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267" y="5990434"/>
            <a:ext cx="1676400" cy="5334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053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 animBg="1"/>
      <p:bldP spid="13" grpId="0"/>
      <p:bldP spid="15" grpId="0" animBg="1"/>
      <p:bldP spid="16" grpId="0" animBg="1"/>
      <p:bldP spid="17" grpId="0" animBg="1"/>
      <p:bldP spid="18" grpId="0"/>
      <p:bldP spid="19" grpId="0"/>
      <p:bldP spid="20" grpId="0" animBg="1"/>
      <p:bldP spid="21" grpId="0"/>
      <p:bldP spid="22" grpId="0"/>
      <p:bldP spid="23" grpId="0" animBg="1"/>
      <p:bldP spid="24" grpId="0" animBg="1"/>
      <p:bldP spid="25" grpId="0"/>
      <p:bldP spid="2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quadratic inequalities and correctly identify the range(s) of solutions.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latin typeface="Comic Sans MS" pitchFamily="66" charset="0"/>
              </a:rPr>
              <a:t>	To solve a Quadratic Inequality, you need to:</a:t>
            </a: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latin typeface="Comic Sans MS" pitchFamily="66" charset="0"/>
              </a:rPr>
              <a:t>	1) Solve the Quadratic Equation</a:t>
            </a: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latin typeface="Comic Sans MS" pitchFamily="66" charset="0"/>
              </a:rPr>
              <a:t>	2) Sketch a graph of the Equation</a:t>
            </a: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latin typeface="Comic Sans MS" pitchFamily="66" charset="0"/>
              </a:rPr>
              <a:t>	3) Decide which is the required set of values</a:t>
            </a:r>
          </a:p>
          <a:p>
            <a:pPr>
              <a:lnSpc>
                <a:spcPct val="80000"/>
              </a:lnSpc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Remember that the solutions are where the graph crosses the x-axis</a:t>
            </a: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	 The graph will be u-shaped. Where it crosses the y-axis does not matter for this topic</a:t>
            </a:r>
            <a:endParaRPr lang="en-GB" altLang="en-US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Then think about which part satisfies the original inequality</a:t>
            </a: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F9AD35B4-7E56-43AF-828A-1317776DF9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5">
            <a:extLst>
              <a:ext uri="{FF2B5EF4-FFF2-40B4-BE49-F238E27FC236}">
                <a16:creationId xmlns:a16="http://schemas.microsoft.com/office/drawing/2014/main" id="{7E9F2BDB-C567-4365-9E94-DF89394B2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899" y="4225770"/>
            <a:ext cx="3554397" cy="1597981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9" name="Text Box 5">
            <a:extLst>
              <a:ext uri="{FF2B5EF4-FFF2-40B4-BE49-F238E27FC236}">
                <a16:creationId xmlns:a16="http://schemas.microsoft.com/office/drawing/2014/main" id="{111CC10B-9852-47F9-BA94-850918EE6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4934" y="1264213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1" u="sng" dirty="0"/>
              <a:t>Example</a:t>
            </a:r>
          </a:p>
        </p:txBody>
      </p:sp>
      <p:sp>
        <p:nvSpPr>
          <p:cNvPr id="50" name="Text Box 6">
            <a:extLst>
              <a:ext uri="{FF2B5EF4-FFF2-40B4-BE49-F238E27FC236}">
                <a16:creationId xmlns:a16="http://schemas.microsoft.com/office/drawing/2014/main" id="{3400CE2D-A92C-4A48-BDD4-76AB46B7B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0134" y="1569013"/>
            <a:ext cx="396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/>
              <a:t>	Find the set of values of x for which:</a:t>
            </a:r>
          </a:p>
        </p:txBody>
      </p:sp>
      <p:graphicFrame>
        <p:nvGraphicFramePr>
          <p:cNvPr id="51" name="Object 7">
            <a:extLst>
              <a:ext uri="{FF2B5EF4-FFF2-40B4-BE49-F238E27FC236}">
                <a16:creationId xmlns:a16="http://schemas.microsoft.com/office/drawing/2014/main" id="{F88E0755-872C-4F29-803B-A4F29E07B7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3319218"/>
              </p:ext>
            </p:extLst>
          </p:nvPr>
        </p:nvGraphicFramePr>
        <p:xfrm>
          <a:off x="5356934" y="2026213"/>
          <a:ext cx="1687513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8" name="Equation" r:id="rId4" imgW="977476" imgH="203112" progId="Equation.DSMT4">
                  <p:embed/>
                </p:oleObj>
              </mc:Choice>
              <mc:Fallback>
                <p:oleObj name="Equation" r:id="rId4" imgW="977476" imgH="203112" progId="Equation.DSMT4">
                  <p:embed/>
                  <p:pic>
                    <p:nvPicPr>
                      <p:cNvPr id="9114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6934" y="2026213"/>
                        <a:ext cx="1687513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8">
            <a:extLst>
              <a:ext uri="{FF2B5EF4-FFF2-40B4-BE49-F238E27FC236}">
                <a16:creationId xmlns:a16="http://schemas.microsoft.com/office/drawing/2014/main" id="{4CABD0B9-B761-4824-A8DB-E1C930BF73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6081490"/>
              </p:ext>
            </p:extLst>
          </p:nvPr>
        </p:nvGraphicFramePr>
        <p:xfrm>
          <a:off x="5760159" y="2483413"/>
          <a:ext cx="1687513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9" name="Equation" r:id="rId6" imgW="977476" imgH="203112" progId="Equation.DSMT4">
                  <p:embed/>
                </p:oleObj>
              </mc:Choice>
              <mc:Fallback>
                <p:oleObj name="Equation" r:id="rId6" imgW="977476" imgH="203112" progId="Equation.DSMT4">
                  <p:embed/>
                  <p:pic>
                    <p:nvPicPr>
                      <p:cNvPr id="9114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0159" y="2483413"/>
                        <a:ext cx="1687513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9">
            <a:extLst>
              <a:ext uri="{FF2B5EF4-FFF2-40B4-BE49-F238E27FC236}">
                <a16:creationId xmlns:a16="http://schemas.microsoft.com/office/drawing/2014/main" id="{16BC39AB-D896-474B-8ACC-11A98975EB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872426"/>
              </p:ext>
            </p:extLst>
          </p:nvPr>
        </p:nvGraphicFramePr>
        <p:xfrm>
          <a:off x="5737934" y="2864413"/>
          <a:ext cx="1685925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70" name="Equation" r:id="rId8" imgW="977476" imgH="203112" progId="Equation.DSMT4">
                  <p:embed/>
                </p:oleObj>
              </mc:Choice>
              <mc:Fallback>
                <p:oleObj name="Equation" r:id="rId8" imgW="977476" imgH="203112" progId="Equation.DSMT4">
                  <p:embed/>
                  <p:pic>
                    <p:nvPicPr>
                      <p:cNvPr id="9114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7934" y="2864413"/>
                        <a:ext cx="1685925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Arc 10">
            <a:extLst>
              <a:ext uri="{FF2B5EF4-FFF2-40B4-BE49-F238E27FC236}">
                <a16:creationId xmlns:a16="http://schemas.microsoft.com/office/drawing/2014/main" id="{707FF80B-C624-43EA-BB6B-1ACDD22D8175}"/>
              </a:ext>
            </a:extLst>
          </p:cNvPr>
          <p:cNvSpPr>
            <a:spLocks/>
          </p:cNvSpPr>
          <p:nvPr/>
        </p:nvSpPr>
        <p:spPr bwMode="auto">
          <a:xfrm>
            <a:off x="7512759" y="2635813"/>
            <a:ext cx="228600" cy="457200"/>
          </a:xfrm>
          <a:custGeom>
            <a:avLst/>
            <a:gdLst>
              <a:gd name="T0" fmla="*/ 0 w 21600"/>
              <a:gd name="T1" fmla="*/ 0 h 43192"/>
              <a:gd name="T2" fmla="*/ 681567 w 21600"/>
              <a:gd name="T3" fmla="*/ 51228544 h 43192"/>
              <a:gd name="T4" fmla="*/ 0 w 21600"/>
              <a:gd name="T5" fmla="*/ 25618983 h 43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5"/>
                  <a:pt x="12276" y="42880"/>
                  <a:pt x="575" y="43192"/>
                </a:cubicBezTo>
              </a:path>
              <a:path w="21600" h="4319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5"/>
                  <a:pt x="12276" y="42880"/>
                  <a:pt x="575" y="4319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" name="Text Box 11">
            <a:extLst>
              <a:ext uri="{FF2B5EF4-FFF2-40B4-BE49-F238E27FC236}">
                <a16:creationId xmlns:a16="http://schemas.microsoft.com/office/drawing/2014/main" id="{0EB23F9C-EE8B-4AEB-BB24-1D36C6B3B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1359" y="2712013"/>
            <a:ext cx="1219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Multiply by -1</a:t>
            </a:r>
          </a:p>
        </p:txBody>
      </p:sp>
      <p:graphicFrame>
        <p:nvGraphicFramePr>
          <p:cNvPr id="56" name="Object 12">
            <a:extLst>
              <a:ext uri="{FF2B5EF4-FFF2-40B4-BE49-F238E27FC236}">
                <a16:creationId xmlns:a16="http://schemas.microsoft.com/office/drawing/2014/main" id="{1523BCA9-253D-4F1F-B6AB-6A3C3307AC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4984761"/>
              </p:ext>
            </p:extLst>
          </p:nvPr>
        </p:nvGraphicFramePr>
        <p:xfrm>
          <a:off x="5552197" y="3702613"/>
          <a:ext cx="1949450" cy="30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71" name="Equation" r:id="rId10" imgW="1129810" imgH="177723" progId="Equation.DSMT4">
                  <p:embed/>
                </p:oleObj>
              </mc:Choice>
              <mc:Fallback>
                <p:oleObj name="Equation" r:id="rId10" imgW="1129810" imgH="177723" progId="Equation.DSMT4">
                  <p:embed/>
                  <p:pic>
                    <p:nvPicPr>
                      <p:cNvPr id="9114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2197" y="3702613"/>
                        <a:ext cx="1949450" cy="306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Line 13">
            <a:extLst>
              <a:ext uri="{FF2B5EF4-FFF2-40B4-BE49-F238E27FC236}">
                <a16:creationId xmlns:a16="http://schemas.microsoft.com/office/drawing/2014/main" id="{46CFE0A6-FB76-4980-8BFA-FD6E4C186C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99934" y="4159813"/>
            <a:ext cx="0" cy="220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" name="Line 14">
            <a:extLst>
              <a:ext uri="{FF2B5EF4-FFF2-40B4-BE49-F238E27FC236}">
                <a16:creationId xmlns:a16="http://schemas.microsoft.com/office/drawing/2014/main" id="{472CE187-7BC4-4B97-AC74-C6B369D4BB5C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6538034" y="4197913"/>
            <a:ext cx="0" cy="220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" name="Rectangle 15">
            <a:extLst>
              <a:ext uri="{FF2B5EF4-FFF2-40B4-BE49-F238E27FC236}">
                <a16:creationId xmlns:a16="http://schemas.microsoft.com/office/drawing/2014/main" id="{7561464A-AC0B-4D13-938E-376C3C527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9334" y="3702613"/>
            <a:ext cx="1981200" cy="304800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0" name="Text Box 16">
            <a:extLst>
              <a:ext uri="{FF2B5EF4-FFF2-40B4-BE49-F238E27FC236}">
                <a16:creationId xmlns:a16="http://schemas.microsoft.com/office/drawing/2014/main" id="{9BEA2014-14CD-4006-948C-BF600673F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7534" y="3931213"/>
            <a:ext cx="304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y</a:t>
            </a:r>
          </a:p>
        </p:txBody>
      </p:sp>
      <p:sp>
        <p:nvSpPr>
          <p:cNvPr id="61" name="Text Box 17">
            <a:extLst>
              <a:ext uri="{FF2B5EF4-FFF2-40B4-BE49-F238E27FC236}">
                <a16:creationId xmlns:a16="http://schemas.microsoft.com/office/drawing/2014/main" id="{48657ED5-F2E2-4657-930F-C65BA2490C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2934" y="5150413"/>
            <a:ext cx="304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x</a:t>
            </a:r>
          </a:p>
        </p:txBody>
      </p:sp>
      <p:sp>
        <p:nvSpPr>
          <p:cNvPr id="62" name="Arc 18">
            <a:extLst>
              <a:ext uri="{FF2B5EF4-FFF2-40B4-BE49-F238E27FC236}">
                <a16:creationId xmlns:a16="http://schemas.microsoft.com/office/drawing/2014/main" id="{789A3495-A1AD-45A0-B585-9961A29A33A0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5433134" y="4617013"/>
            <a:ext cx="1524000" cy="914400"/>
          </a:xfrm>
          <a:custGeom>
            <a:avLst/>
            <a:gdLst>
              <a:gd name="T0" fmla="*/ 0 w 21600"/>
              <a:gd name="T1" fmla="*/ 0 h 43194"/>
              <a:gd name="T2" fmla="*/ 171400470 w 21600"/>
              <a:gd name="T3" fmla="*/ 409790433 h 43194"/>
              <a:gd name="T4" fmla="*/ 0 w 21600"/>
              <a:gd name="T5" fmla="*/ 204923890 h 431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</a:path>
              <a:path w="21600" h="4319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3" name="Text Box 19">
            <a:extLst>
              <a:ext uri="{FF2B5EF4-FFF2-40B4-BE49-F238E27FC236}">
                <a16:creationId xmlns:a16="http://schemas.microsoft.com/office/drawing/2014/main" id="{01DEDBD0-4F62-4907-A06D-304B0DAC1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6934" y="5302813"/>
            <a:ext cx="3810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-3</a:t>
            </a:r>
          </a:p>
        </p:txBody>
      </p:sp>
      <p:sp>
        <p:nvSpPr>
          <p:cNvPr id="64" name="Text Box 20">
            <a:extLst>
              <a:ext uri="{FF2B5EF4-FFF2-40B4-BE49-F238E27FC236}">
                <a16:creationId xmlns:a16="http://schemas.microsoft.com/office/drawing/2014/main" id="{D25924DF-ADC5-4FAC-94C9-554E3E67F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6134" y="5302813"/>
            <a:ext cx="4572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/>
              <a:t>0.5</a:t>
            </a:r>
          </a:p>
        </p:txBody>
      </p:sp>
      <p:sp>
        <p:nvSpPr>
          <p:cNvPr id="65" name="Line 23">
            <a:extLst>
              <a:ext uri="{FF2B5EF4-FFF2-40B4-BE49-F238E27FC236}">
                <a16:creationId xmlns:a16="http://schemas.microsoft.com/office/drawing/2014/main" id="{B52B1225-BFA2-4891-A32B-C7D65DF9E2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18734" y="5760013"/>
            <a:ext cx="990600" cy="2286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6" name="Oval 26">
            <a:extLst>
              <a:ext uri="{FF2B5EF4-FFF2-40B4-BE49-F238E27FC236}">
                <a16:creationId xmlns:a16="http://schemas.microsoft.com/office/drawing/2014/main" id="{DF234930-1584-4CF8-8EF4-19EF3CB6D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608" y="5921405"/>
            <a:ext cx="2514600" cy="602049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67" name="Object 27">
            <a:extLst>
              <a:ext uri="{FF2B5EF4-FFF2-40B4-BE49-F238E27FC236}">
                <a16:creationId xmlns:a16="http://schemas.microsoft.com/office/drawing/2014/main" id="{6CBF0542-7BCA-4777-8CCB-A2A78BDD92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6401357"/>
              </p:ext>
            </p:extLst>
          </p:nvPr>
        </p:nvGraphicFramePr>
        <p:xfrm>
          <a:off x="5509334" y="3321613"/>
          <a:ext cx="1905000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72" name="Equation" r:id="rId12" imgW="1104900" imgH="203200" progId="Equation.DSMT4">
                  <p:embed/>
                </p:oleObj>
              </mc:Choice>
              <mc:Fallback>
                <p:oleObj name="Equation" r:id="rId12" imgW="1104900" imgH="203200" progId="Equation.DSMT4">
                  <p:embed/>
                  <p:pic>
                    <p:nvPicPr>
                      <p:cNvPr id="91163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9334" y="3321613"/>
                        <a:ext cx="1905000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Arc 28">
            <a:extLst>
              <a:ext uri="{FF2B5EF4-FFF2-40B4-BE49-F238E27FC236}">
                <a16:creationId xmlns:a16="http://schemas.microsoft.com/office/drawing/2014/main" id="{99DFDB2E-11F5-4961-858C-71C1A1348CF5}"/>
              </a:ext>
            </a:extLst>
          </p:cNvPr>
          <p:cNvSpPr>
            <a:spLocks/>
          </p:cNvSpPr>
          <p:nvPr/>
        </p:nvSpPr>
        <p:spPr bwMode="auto">
          <a:xfrm>
            <a:off x="7490534" y="3093013"/>
            <a:ext cx="228600" cy="457200"/>
          </a:xfrm>
          <a:custGeom>
            <a:avLst/>
            <a:gdLst>
              <a:gd name="T0" fmla="*/ 0 w 21600"/>
              <a:gd name="T1" fmla="*/ 0 h 43192"/>
              <a:gd name="T2" fmla="*/ 681567 w 21600"/>
              <a:gd name="T3" fmla="*/ 51228544 h 43192"/>
              <a:gd name="T4" fmla="*/ 0 w 21600"/>
              <a:gd name="T5" fmla="*/ 25618983 h 43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5"/>
                  <a:pt x="12276" y="42880"/>
                  <a:pt x="575" y="43192"/>
                </a:cubicBezTo>
              </a:path>
              <a:path w="21600" h="4319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5"/>
                  <a:pt x="12276" y="42880"/>
                  <a:pt x="575" y="4319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" name="Text Box 29">
            <a:extLst>
              <a:ext uri="{FF2B5EF4-FFF2-40B4-BE49-F238E27FC236}">
                <a16:creationId xmlns:a16="http://schemas.microsoft.com/office/drawing/2014/main" id="{0C3743C0-1FF1-4F41-9012-713065E77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9134" y="3169213"/>
            <a:ext cx="12192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Factorise</a:t>
            </a:r>
          </a:p>
        </p:txBody>
      </p:sp>
      <p:sp>
        <p:nvSpPr>
          <p:cNvPr id="70" name="Arc 30">
            <a:extLst>
              <a:ext uri="{FF2B5EF4-FFF2-40B4-BE49-F238E27FC236}">
                <a16:creationId xmlns:a16="http://schemas.microsoft.com/office/drawing/2014/main" id="{0A612DA4-A18E-48CA-93DC-A7B176CF5178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5694277" y="5346470"/>
            <a:ext cx="544513" cy="457200"/>
          </a:xfrm>
          <a:custGeom>
            <a:avLst/>
            <a:gdLst>
              <a:gd name="T0" fmla="*/ 2147483647 w 7710"/>
              <a:gd name="T1" fmla="*/ 191502944 h 21594"/>
              <a:gd name="T2" fmla="*/ 171904025 w 7710"/>
              <a:gd name="T3" fmla="*/ 204952148 h 21594"/>
              <a:gd name="T4" fmla="*/ 0 w 7710"/>
              <a:gd name="T5" fmla="*/ 0 h 215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710" h="21594" fill="none" extrusionOk="0">
                <a:moveTo>
                  <a:pt x="7710" y="20177"/>
                </a:moveTo>
                <a:cubicBezTo>
                  <a:pt x="5401" y="21059"/>
                  <a:pt x="2958" y="21538"/>
                  <a:pt x="488" y="21594"/>
                </a:cubicBezTo>
              </a:path>
              <a:path w="7710" h="21594" stroke="0" extrusionOk="0">
                <a:moveTo>
                  <a:pt x="7710" y="20177"/>
                </a:moveTo>
                <a:cubicBezTo>
                  <a:pt x="5401" y="21059"/>
                  <a:pt x="2958" y="21538"/>
                  <a:pt x="488" y="21594"/>
                </a:cubicBezTo>
                <a:lnTo>
                  <a:pt x="0" y="0"/>
                </a:lnTo>
                <a:lnTo>
                  <a:pt x="7710" y="20177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" name="Arc 31">
            <a:extLst>
              <a:ext uri="{FF2B5EF4-FFF2-40B4-BE49-F238E27FC236}">
                <a16:creationId xmlns:a16="http://schemas.microsoft.com/office/drawing/2014/main" id="{AB7B66C9-50F4-4B21-8691-25BC66CEA986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6164177" y="5333770"/>
            <a:ext cx="519113" cy="457200"/>
          </a:xfrm>
          <a:custGeom>
            <a:avLst/>
            <a:gdLst>
              <a:gd name="T0" fmla="*/ 0 w 7359"/>
              <a:gd name="T1" fmla="*/ 0 h 21600"/>
              <a:gd name="T2" fmla="*/ 2147483647 w 7359"/>
              <a:gd name="T3" fmla="*/ 12252219 h 21600"/>
              <a:gd name="T4" fmla="*/ 0 w 7359"/>
              <a:gd name="T5" fmla="*/ 2048383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359" h="21600" fill="none" extrusionOk="0">
                <a:moveTo>
                  <a:pt x="-1" y="0"/>
                </a:moveTo>
                <a:cubicBezTo>
                  <a:pt x="2509" y="0"/>
                  <a:pt x="4999" y="437"/>
                  <a:pt x="7358" y="1292"/>
                </a:cubicBezTo>
              </a:path>
              <a:path w="7359" h="21600" stroke="0" extrusionOk="0">
                <a:moveTo>
                  <a:pt x="-1" y="0"/>
                </a:moveTo>
                <a:cubicBezTo>
                  <a:pt x="2509" y="0"/>
                  <a:pt x="4999" y="437"/>
                  <a:pt x="7358" y="129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72" name="Object 32">
            <a:extLst>
              <a:ext uri="{FF2B5EF4-FFF2-40B4-BE49-F238E27FC236}">
                <a16:creationId xmlns:a16="http://schemas.microsoft.com/office/drawing/2014/main" id="{DF329D55-DB86-49F5-A187-58CDA9AB23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613952"/>
              </p:ext>
            </p:extLst>
          </p:nvPr>
        </p:nvGraphicFramePr>
        <p:xfrm>
          <a:off x="956708" y="6066255"/>
          <a:ext cx="23876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73" name="Equation" r:id="rId14" imgW="1193282" imgH="177723" progId="Equation.DSMT4">
                  <p:embed/>
                </p:oleObj>
              </mc:Choice>
              <mc:Fallback>
                <p:oleObj name="Equation" r:id="rId14" imgW="1193282" imgH="177723" progId="Equation.DSMT4">
                  <p:embed/>
                  <p:pic>
                    <p:nvPicPr>
                      <p:cNvPr id="91168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6708" y="6066255"/>
                        <a:ext cx="23876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" name="Text Box 27">
            <a:extLst>
              <a:ext uri="{FF2B5EF4-FFF2-40B4-BE49-F238E27FC236}">
                <a16:creationId xmlns:a16="http://schemas.microsoft.com/office/drawing/2014/main" id="{54B2DBB1-7A9C-46FF-AF4F-7704B27C2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2934" y="5988612"/>
            <a:ext cx="2590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0000FF"/>
                </a:solidFill>
              </a:rPr>
              <a:t>We want values </a:t>
            </a:r>
            <a:r>
              <a:rPr lang="en-GB" altLang="en-US" sz="1600" u="sng">
                <a:solidFill>
                  <a:srgbClr val="0000FF"/>
                </a:solidFill>
              </a:rPr>
              <a:t>below</a:t>
            </a:r>
            <a:r>
              <a:rPr lang="en-GB" altLang="en-US" sz="1600">
                <a:solidFill>
                  <a:srgbClr val="0000FF"/>
                </a:solidFill>
              </a:rPr>
              <a:t> 0</a:t>
            </a:r>
          </a:p>
        </p:txBody>
      </p:sp>
    </p:spTree>
    <p:extLst>
      <p:ext uri="{BB962C8B-B14F-4D97-AF65-F5344CB8AC3E}">
        <p14:creationId xmlns:p14="http://schemas.microsoft.com/office/powerpoint/2010/main" val="3752435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/>
      <p:bldP spid="57" grpId="0" animBg="1"/>
      <p:bldP spid="58" grpId="0" animBg="1"/>
      <p:bldP spid="59" grpId="0" animBg="1"/>
      <p:bldP spid="60" grpId="0"/>
      <p:bldP spid="61" grpId="0"/>
      <p:bldP spid="62" grpId="0" animBg="1"/>
      <p:bldP spid="63" grpId="0"/>
      <p:bldP spid="64" grpId="0"/>
      <p:bldP spid="65" grpId="0" animBg="1"/>
      <p:bldP spid="66" grpId="0" animBg="1"/>
      <p:bldP spid="68" grpId="0" animBg="1"/>
      <p:bldP spid="69" grpId="0"/>
      <p:bldP spid="70" grpId="0" animBg="1"/>
      <p:bldP spid="71" grpId="0" animBg="1"/>
      <p:bldP spid="7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quadratic inequalities and correctly identify the range(s) of solutions.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latin typeface="Comic Sans MS" pitchFamily="66" charset="0"/>
              </a:rPr>
              <a:t>	Find the values of k for which the equation:</a:t>
            </a:r>
            <a:endParaRPr lang="en-US" altLang="en-US" sz="16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None/>
            </a:pPr>
            <a:endParaRPr lang="en-US" altLang="en-US" sz="16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en-US" sz="1600" dirty="0">
                <a:latin typeface="Comic Sans MS" pitchFamily="66" charset="0"/>
              </a:rPr>
              <a:t>	has two real roots.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1600" dirty="0">
                <a:latin typeface="Comic Sans MS" pitchFamily="66" charset="0"/>
              </a:rPr>
              <a:t>	</a:t>
            </a:r>
            <a:r>
              <a:rPr lang="en-US" altLang="en-US" sz="1600" dirty="0">
                <a:latin typeface="Comic Sans MS" pitchFamily="66" charset="0"/>
                <a:sym typeface="Wingdings" panose="05000000000000000000" pitchFamily="2" charset="2"/>
              </a:rPr>
              <a:t> Remember that ‘two real roots’ implies that:</a:t>
            </a:r>
            <a:endParaRPr lang="en-GB" alt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F9AD35B4-7E56-43AF-828A-1317776DF9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35">
                <a:extLst>
                  <a:ext uri="{FF2B5EF4-FFF2-40B4-BE49-F238E27FC236}">
                    <a16:creationId xmlns:a16="http://schemas.microsoft.com/office/drawing/2014/main" id="{4D8A539D-D236-4329-94CC-E80E57E53228}"/>
                  </a:ext>
                </a:extLst>
              </p:cNvPr>
              <p:cNvSpPr txBox="1"/>
              <p:nvPr/>
            </p:nvSpPr>
            <p:spPr>
              <a:xfrm>
                <a:off x="5085802" y="1486820"/>
                <a:ext cx="1258293" cy="2862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−4</m:t>
                      </m:r>
                      <m:r>
                        <a:rPr lang="en-US" sz="1400" b="0" i="1" smtClean="0">
                          <a:latin typeface="Cambria Math"/>
                        </a:rPr>
                        <m:t>𝑎𝑐</m:t>
                      </m:r>
                      <m:r>
                        <a:rPr lang="en-US" sz="1400" b="0" i="1" smtClean="0"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35">
                <a:extLst>
                  <a:ext uri="{FF2B5EF4-FFF2-40B4-BE49-F238E27FC236}">
                    <a16:creationId xmlns:a16="http://schemas.microsoft.com/office/drawing/2014/main" id="{4D8A539D-D236-4329-94CC-E80E57E532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5802" y="1486820"/>
                <a:ext cx="1258293" cy="2862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38">
                <a:extLst>
                  <a:ext uri="{FF2B5EF4-FFF2-40B4-BE49-F238E27FC236}">
                    <a16:creationId xmlns:a16="http://schemas.microsoft.com/office/drawing/2014/main" id="{EF0D10C0-CE7A-4DBD-9477-F7EAB77BBA54}"/>
                  </a:ext>
                </a:extLst>
              </p:cNvPr>
              <p:cNvSpPr txBox="1"/>
              <p:nvPr/>
            </p:nvSpPr>
            <p:spPr>
              <a:xfrm>
                <a:off x="4527092" y="2769441"/>
                <a:ext cx="1828001" cy="2862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+8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latin typeface="Cambria Math"/>
                        </a:rPr>
                        <m:t>+96&gt;0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38">
                <a:extLst>
                  <a:ext uri="{FF2B5EF4-FFF2-40B4-BE49-F238E27FC236}">
                    <a16:creationId xmlns:a16="http://schemas.microsoft.com/office/drawing/2014/main" id="{EF0D10C0-CE7A-4DBD-9477-F7EAB77BBA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7092" y="2769441"/>
                <a:ext cx="1828001" cy="2862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42">
                <a:extLst>
                  <a:ext uri="{FF2B5EF4-FFF2-40B4-BE49-F238E27FC236}">
                    <a16:creationId xmlns:a16="http://schemas.microsoft.com/office/drawing/2014/main" id="{3F8DB555-F20D-4694-A598-19E6E00E3B79}"/>
                  </a:ext>
                </a:extLst>
              </p:cNvPr>
              <p:cNvSpPr txBox="1"/>
              <p:nvPr/>
            </p:nvSpPr>
            <p:spPr>
              <a:xfrm>
                <a:off x="4626478" y="3172081"/>
                <a:ext cx="1728615" cy="2862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+2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latin typeface="Cambria Math"/>
                        </a:rPr>
                        <m:t>+24&gt;0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42">
                <a:extLst>
                  <a:ext uri="{FF2B5EF4-FFF2-40B4-BE49-F238E27FC236}">
                    <a16:creationId xmlns:a16="http://schemas.microsoft.com/office/drawing/2014/main" id="{3F8DB555-F20D-4694-A598-19E6E00E3B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478" y="3172081"/>
                <a:ext cx="1728615" cy="2862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43">
                <a:extLst>
                  <a:ext uri="{FF2B5EF4-FFF2-40B4-BE49-F238E27FC236}">
                    <a16:creationId xmlns:a16="http://schemas.microsoft.com/office/drawing/2014/main" id="{B42FEBB8-C70B-4057-A061-E5EDC6D6285C}"/>
                  </a:ext>
                </a:extLst>
              </p:cNvPr>
              <p:cNvSpPr txBox="1"/>
              <p:nvPr/>
            </p:nvSpPr>
            <p:spPr>
              <a:xfrm>
                <a:off x="4632574" y="3565261"/>
                <a:ext cx="1728615" cy="2862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+2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latin typeface="Cambria Math"/>
                        </a:rPr>
                        <m:t>+24=0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43">
                <a:extLst>
                  <a:ext uri="{FF2B5EF4-FFF2-40B4-BE49-F238E27FC236}">
                    <a16:creationId xmlns:a16="http://schemas.microsoft.com/office/drawing/2014/main" id="{B42FEBB8-C70B-4057-A061-E5EDC6D628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2574" y="3565261"/>
                <a:ext cx="1728615" cy="2862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44">
                <a:extLst>
                  <a:ext uri="{FF2B5EF4-FFF2-40B4-BE49-F238E27FC236}">
                    <a16:creationId xmlns:a16="http://schemas.microsoft.com/office/drawing/2014/main" id="{D357744B-99DA-4CE5-B8BC-79AF814658FE}"/>
                  </a:ext>
                </a:extLst>
              </p:cNvPr>
              <p:cNvSpPr txBox="1"/>
              <p:nvPr/>
            </p:nvSpPr>
            <p:spPr>
              <a:xfrm>
                <a:off x="4750133" y="3993231"/>
                <a:ext cx="1593962" cy="2862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−2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latin typeface="Cambria Math"/>
                        </a:rPr>
                        <m:t>−24=0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44">
                <a:extLst>
                  <a:ext uri="{FF2B5EF4-FFF2-40B4-BE49-F238E27FC236}">
                    <a16:creationId xmlns:a16="http://schemas.microsoft.com/office/drawing/2014/main" id="{D357744B-99DA-4CE5-B8BC-79AF814658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0133" y="3993231"/>
                <a:ext cx="1593962" cy="2862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45">
                <a:extLst>
                  <a:ext uri="{FF2B5EF4-FFF2-40B4-BE49-F238E27FC236}">
                    <a16:creationId xmlns:a16="http://schemas.microsoft.com/office/drawing/2014/main" id="{8312AAAB-AD89-49C4-8ED5-D5BE470555AB}"/>
                  </a:ext>
                </a:extLst>
              </p:cNvPr>
              <p:cNvSpPr txBox="1"/>
              <p:nvPr/>
            </p:nvSpPr>
            <p:spPr>
              <a:xfrm>
                <a:off x="4637634" y="4372993"/>
                <a:ext cx="1706301" cy="2862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−6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+4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45">
                <a:extLst>
                  <a:ext uri="{FF2B5EF4-FFF2-40B4-BE49-F238E27FC236}">
                    <a16:creationId xmlns:a16="http://schemas.microsoft.com/office/drawing/2014/main" id="{8312AAAB-AD89-49C4-8ED5-D5BE470555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634" y="4372993"/>
                <a:ext cx="1706301" cy="2862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46">
                <a:extLst>
                  <a:ext uri="{FF2B5EF4-FFF2-40B4-BE49-F238E27FC236}">
                    <a16:creationId xmlns:a16="http://schemas.microsoft.com/office/drawing/2014/main" id="{AF3D2AE3-4FA1-4B55-A09C-DE72B8CFA3CB}"/>
                  </a:ext>
                </a:extLst>
              </p:cNvPr>
              <p:cNvSpPr txBox="1"/>
              <p:nvPr/>
            </p:nvSpPr>
            <p:spPr>
              <a:xfrm>
                <a:off x="4919570" y="4805249"/>
                <a:ext cx="1255087" cy="2862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latin typeface="Cambria Math"/>
                        </a:rPr>
                        <m:t>=6 </m:t>
                      </m:r>
                      <m:r>
                        <a:rPr lang="en-US" sz="1400" b="0" i="1" smtClean="0">
                          <a:latin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</a:rPr>
                        <m:t> −4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46">
                <a:extLst>
                  <a:ext uri="{FF2B5EF4-FFF2-40B4-BE49-F238E27FC236}">
                    <a16:creationId xmlns:a16="http://schemas.microsoft.com/office/drawing/2014/main" id="{AF3D2AE3-4FA1-4B55-A09C-DE72B8CFA3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9570" y="4805249"/>
                <a:ext cx="1255087" cy="2862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9">
            <a:extLst>
              <a:ext uri="{FF2B5EF4-FFF2-40B4-BE49-F238E27FC236}">
                <a16:creationId xmlns:a16="http://schemas.microsoft.com/office/drawing/2014/main" id="{F336B79D-0DEE-4284-B0A3-5AD89E43380B}"/>
              </a:ext>
            </a:extLst>
          </p:cNvPr>
          <p:cNvSpPr>
            <a:spLocks/>
          </p:cNvSpPr>
          <p:nvPr/>
        </p:nvSpPr>
        <p:spPr bwMode="auto">
          <a:xfrm>
            <a:off x="6334349" y="1616861"/>
            <a:ext cx="228600" cy="460848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Rectangle 23">
            <a:extLst>
              <a:ext uri="{FF2B5EF4-FFF2-40B4-BE49-F238E27FC236}">
                <a16:creationId xmlns:a16="http://schemas.microsoft.com/office/drawing/2014/main" id="{324C1508-130A-4521-A626-C88DA8AA7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3711" y="1695362"/>
            <a:ext cx="1648047" cy="286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Sub in a, b and c</a:t>
            </a:r>
          </a:p>
        </p:txBody>
      </p:sp>
      <p:sp>
        <p:nvSpPr>
          <p:cNvPr id="16" name="Arc 19">
            <a:extLst>
              <a:ext uri="{FF2B5EF4-FFF2-40B4-BE49-F238E27FC236}">
                <a16:creationId xmlns:a16="http://schemas.microsoft.com/office/drawing/2014/main" id="{22C17937-1029-414F-814B-3A8C5832089D}"/>
              </a:ext>
            </a:extLst>
          </p:cNvPr>
          <p:cNvSpPr>
            <a:spLocks/>
          </p:cNvSpPr>
          <p:nvPr/>
        </p:nvSpPr>
        <p:spPr bwMode="auto">
          <a:xfrm>
            <a:off x="6334349" y="2085169"/>
            <a:ext cx="228600" cy="460848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Arc 19">
            <a:extLst>
              <a:ext uri="{FF2B5EF4-FFF2-40B4-BE49-F238E27FC236}">
                <a16:creationId xmlns:a16="http://schemas.microsoft.com/office/drawing/2014/main" id="{76452B2E-3317-4A90-B4ED-D03CCD6A013C}"/>
              </a:ext>
            </a:extLst>
          </p:cNvPr>
          <p:cNvSpPr>
            <a:spLocks/>
          </p:cNvSpPr>
          <p:nvPr/>
        </p:nvSpPr>
        <p:spPr bwMode="auto">
          <a:xfrm>
            <a:off x="6355093" y="2539017"/>
            <a:ext cx="228600" cy="37354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Arc 19">
            <a:extLst>
              <a:ext uri="{FF2B5EF4-FFF2-40B4-BE49-F238E27FC236}">
                <a16:creationId xmlns:a16="http://schemas.microsoft.com/office/drawing/2014/main" id="{3E061BD9-A12F-4BF5-8AF0-F90493A9ED75}"/>
              </a:ext>
            </a:extLst>
          </p:cNvPr>
          <p:cNvSpPr>
            <a:spLocks/>
          </p:cNvSpPr>
          <p:nvPr/>
        </p:nvSpPr>
        <p:spPr bwMode="auto">
          <a:xfrm>
            <a:off x="6355093" y="2912557"/>
            <a:ext cx="207856" cy="40264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Arc 19">
            <a:extLst>
              <a:ext uri="{FF2B5EF4-FFF2-40B4-BE49-F238E27FC236}">
                <a16:creationId xmlns:a16="http://schemas.microsoft.com/office/drawing/2014/main" id="{A1B5651A-46CD-485E-8015-FC2C972CF3D0}"/>
              </a:ext>
            </a:extLst>
          </p:cNvPr>
          <p:cNvSpPr>
            <a:spLocks/>
          </p:cNvSpPr>
          <p:nvPr/>
        </p:nvSpPr>
        <p:spPr bwMode="auto">
          <a:xfrm>
            <a:off x="6375837" y="3333473"/>
            <a:ext cx="207856" cy="40264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24359193-6902-49B9-96AE-CD71D57351EC}"/>
              </a:ext>
            </a:extLst>
          </p:cNvPr>
          <p:cNvSpPr>
            <a:spLocks/>
          </p:cNvSpPr>
          <p:nvPr/>
        </p:nvSpPr>
        <p:spPr bwMode="auto">
          <a:xfrm>
            <a:off x="6393654" y="3736113"/>
            <a:ext cx="207856" cy="40264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" name="Arc 19">
            <a:extLst>
              <a:ext uri="{FF2B5EF4-FFF2-40B4-BE49-F238E27FC236}">
                <a16:creationId xmlns:a16="http://schemas.microsoft.com/office/drawing/2014/main" id="{BDD6CEBC-63B2-48C7-AE20-98424CB74D90}"/>
              </a:ext>
            </a:extLst>
          </p:cNvPr>
          <p:cNvSpPr>
            <a:spLocks/>
          </p:cNvSpPr>
          <p:nvPr/>
        </p:nvSpPr>
        <p:spPr bwMode="auto">
          <a:xfrm>
            <a:off x="6375837" y="4138753"/>
            <a:ext cx="207856" cy="40264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" name="Rectangle 23">
            <a:extLst>
              <a:ext uri="{FF2B5EF4-FFF2-40B4-BE49-F238E27FC236}">
                <a16:creationId xmlns:a16="http://schemas.microsoft.com/office/drawing/2014/main" id="{94C53584-C15A-48E4-B147-8CB49A283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2194" y="2156105"/>
            <a:ext cx="2707760" cy="286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Expand the double bracket</a:t>
            </a:r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A20F8F50-3E5E-412C-AB75-885A10513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0549" y="2467995"/>
            <a:ext cx="2551814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Multiply the bracket by 4, and subtract (be careful!)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E8F0E79-6AE4-4D30-BB72-2FF02189C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9153" y="3003167"/>
            <a:ext cx="1463750" cy="286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Divide all by 4</a:t>
            </a:r>
          </a:p>
        </p:txBody>
      </p:sp>
      <p:sp>
        <p:nvSpPr>
          <p:cNvPr id="25" name="Rectangle 23">
            <a:extLst>
              <a:ext uri="{FF2B5EF4-FFF2-40B4-BE49-F238E27FC236}">
                <a16:creationId xmlns:a16="http://schemas.microsoft.com/office/drawing/2014/main" id="{70711EC6-411D-4CB6-8BD9-824194D50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4978" y="3357586"/>
            <a:ext cx="1828800" cy="286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Write as ‘=‘ instead</a:t>
            </a:r>
          </a:p>
        </p:txBody>
      </p:sp>
      <p:sp>
        <p:nvSpPr>
          <p:cNvPr id="26" name="Rectangle 23">
            <a:extLst>
              <a:ext uri="{FF2B5EF4-FFF2-40B4-BE49-F238E27FC236}">
                <a16:creationId xmlns:a16="http://schemas.microsoft.com/office/drawing/2014/main" id="{A75C4C2A-5CF2-469A-AEBC-F0A0FC390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1051" y="3765167"/>
            <a:ext cx="1516912" cy="286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Multiply by -1</a:t>
            </a:r>
          </a:p>
        </p:txBody>
      </p:sp>
      <p:sp>
        <p:nvSpPr>
          <p:cNvPr id="27" name="Rectangle 23">
            <a:extLst>
              <a:ext uri="{FF2B5EF4-FFF2-40B4-BE49-F238E27FC236}">
                <a16:creationId xmlns:a16="http://schemas.microsoft.com/office/drawing/2014/main" id="{D3CDA634-B683-4A5B-A82A-A4C75445B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6243" y="4204647"/>
            <a:ext cx="1874874" cy="286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Factorise and solve</a:t>
            </a:r>
          </a:p>
        </p:txBody>
      </p:sp>
      <p:sp>
        <p:nvSpPr>
          <p:cNvPr id="28" name="Rectangle 23">
            <a:extLst>
              <a:ext uri="{FF2B5EF4-FFF2-40B4-BE49-F238E27FC236}">
                <a16:creationId xmlns:a16="http://schemas.microsoft.com/office/drawing/2014/main" id="{ECEC301D-D7CF-4769-AAE0-A158812E3E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6176" y="5207652"/>
            <a:ext cx="3593805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Think back to the equation. It was a negative x</a:t>
            </a:r>
            <a:r>
              <a:rPr lang="en-GB" altLang="en-US" sz="1400" baseline="30000" dirty="0">
                <a:solidFill>
                  <a:srgbClr val="FF0000"/>
                </a:solidFill>
              </a:rPr>
              <a:t>2</a:t>
            </a:r>
            <a:r>
              <a:rPr lang="en-GB" altLang="en-US" sz="1400" dirty="0">
                <a:solidFill>
                  <a:srgbClr val="FF0000"/>
                </a:solidFill>
              </a:rPr>
              <a:t>, and we now know the roots, so sketch it appropriately</a:t>
            </a:r>
            <a:endParaRPr lang="en-US" altLang="en-US" sz="1400" dirty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 We want the values to be bigger than 0…</a:t>
            </a:r>
            <a:endParaRPr lang="en-GB" altLang="en-US" sz="1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">
                <a:extLst>
                  <a:ext uri="{FF2B5EF4-FFF2-40B4-BE49-F238E27FC236}">
                    <a16:creationId xmlns:a16="http://schemas.microsoft.com/office/drawing/2014/main" id="{1484CA75-3961-45BD-BAF5-52BA0995934C}"/>
                  </a:ext>
                </a:extLst>
              </p:cNvPr>
              <p:cNvSpPr txBox="1"/>
              <p:nvPr/>
            </p:nvSpPr>
            <p:spPr>
              <a:xfrm>
                <a:off x="852304" y="2958393"/>
                <a:ext cx="2689519" cy="313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+3</m:t>
                          </m:r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+6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𝑘</m:t>
                      </m:r>
                      <m:r>
                        <a:rPr lang="en-US" sz="1600" b="0" i="1" smtClean="0">
                          <a:latin typeface="Cambria Math"/>
                        </a:rPr>
                        <m:t>−5=0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">
                <a:extLst>
                  <a:ext uri="{FF2B5EF4-FFF2-40B4-BE49-F238E27FC236}">
                    <a16:creationId xmlns:a16="http://schemas.microsoft.com/office/drawing/2014/main" id="{1484CA75-3961-45BD-BAF5-52BA099593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304" y="2958393"/>
                <a:ext cx="2689519" cy="3139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33">
                <a:extLst>
                  <a:ext uri="{FF2B5EF4-FFF2-40B4-BE49-F238E27FC236}">
                    <a16:creationId xmlns:a16="http://schemas.microsoft.com/office/drawing/2014/main" id="{F4087DC5-1B54-46F7-83EA-225B4C093517}"/>
                  </a:ext>
                </a:extLst>
              </p:cNvPr>
              <p:cNvSpPr txBox="1"/>
              <p:nvPr/>
            </p:nvSpPr>
            <p:spPr>
              <a:xfrm>
                <a:off x="1449578" y="4078695"/>
                <a:ext cx="1413272" cy="313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−4</m:t>
                      </m:r>
                      <m:r>
                        <a:rPr lang="en-US" sz="1600" b="0" i="1" smtClean="0">
                          <a:latin typeface="Cambria Math"/>
                        </a:rPr>
                        <m:t>𝑎𝑐</m:t>
                      </m:r>
                      <m:r>
                        <a:rPr lang="en-US" sz="1600" b="0" i="1" smtClean="0"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33">
                <a:extLst>
                  <a:ext uri="{FF2B5EF4-FFF2-40B4-BE49-F238E27FC236}">
                    <a16:creationId xmlns:a16="http://schemas.microsoft.com/office/drawing/2014/main" id="{F4087DC5-1B54-46F7-83EA-225B4C0935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9578" y="4078695"/>
                <a:ext cx="1413272" cy="3139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4">
                <a:extLst>
                  <a:ext uri="{FF2B5EF4-FFF2-40B4-BE49-F238E27FC236}">
                    <a16:creationId xmlns:a16="http://schemas.microsoft.com/office/drawing/2014/main" id="{82FAFE87-69AA-4D80-8FB6-B3AAFA5B86EB}"/>
                  </a:ext>
                </a:extLst>
              </p:cNvPr>
              <p:cNvSpPr txBox="1"/>
              <p:nvPr/>
            </p:nvSpPr>
            <p:spPr>
              <a:xfrm>
                <a:off x="4094910" y="1933215"/>
                <a:ext cx="2266903" cy="2862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(6)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−4(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latin typeface="Cambria Math"/>
                        </a:rPr>
                        <m:t>+3)(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latin typeface="Cambria Math"/>
                        </a:rPr>
                        <m:t>−5)&gt;0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4">
                <a:extLst>
                  <a:ext uri="{FF2B5EF4-FFF2-40B4-BE49-F238E27FC236}">
                    <a16:creationId xmlns:a16="http://schemas.microsoft.com/office/drawing/2014/main" id="{82FAFE87-69AA-4D80-8FB6-B3AAFA5B8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910" y="1933215"/>
                <a:ext cx="2266903" cy="286232"/>
              </a:xfrm>
              <a:prstGeom prst="rect">
                <a:avLst/>
              </a:prstGeom>
              <a:blipFill>
                <a:blip r:embed="rId12"/>
                <a:stretch>
                  <a:fillRect b="-170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6">
                <a:extLst>
                  <a:ext uri="{FF2B5EF4-FFF2-40B4-BE49-F238E27FC236}">
                    <a16:creationId xmlns:a16="http://schemas.microsoft.com/office/drawing/2014/main" id="{8A008519-13C4-44DA-A83D-0406F5C74E5C}"/>
                  </a:ext>
                </a:extLst>
              </p:cNvPr>
              <p:cNvSpPr txBox="1"/>
              <p:nvPr/>
            </p:nvSpPr>
            <p:spPr>
              <a:xfrm>
                <a:off x="4087054" y="2351186"/>
                <a:ext cx="2254015" cy="2862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36−4(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−2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latin typeface="Cambria Math"/>
                        </a:rPr>
                        <m:t>−15)&gt;0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6">
                <a:extLst>
                  <a:ext uri="{FF2B5EF4-FFF2-40B4-BE49-F238E27FC236}">
                    <a16:creationId xmlns:a16="http://schemas.microsoft.com/office/drawing/2014/main" id="{8A008519-13C4-44DA-A83D-0406F5C74E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054" y="2351186"/>
                <a:ext cx="2254015" cy="286232"/>
              </a:xfrm>
              <a:prstGeom prst="rect">
                <a:avLst/>
              </a:prstGeom>
              <a:blipFill>
                <a:blip r:embed="rId13"/>
                <a:stretch>
                  <a:fillRect b="-170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Line 13">
            <a:extLst>
              <a:ext uri="{FF2B5EF4-FFF2-40B4-BE49-F238E27FC236}">
                <a16:creationId xmlns:a16="http://schemas.microsoft.com/office/drawing/2014/main" id="{5353A3DE-E7B1-43D6-AFAC-E04ECEEBB3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04255" y="4580698"/>
            <a:ext cx="0" cy="220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Line 14">
            <a:extLst>
              <a:ext uri="{FF2B5EF4-FFF2-40B4-BE49-F238E27FC236}">
                <a16:creationId xmlns:a16="http://schemas.microsoft.com/office/drawing/2014/main" id="{F6AD44F6-D12B-4BA0-97A9-C90B878E02AA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142355" y="4618798"/>
            <a:ext cx="0" cy="220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Text Box 16">
            <a:extLst>
              <a:ext uri="{FF2B5EF4-FFF2-40B4-BE49-F238E27FC236}">
                <a16:creationId xmlns:a16="http://schemas.microsoft.com/office/drawing/2014/main" id="{7FE323E3-9007-4A23-AB6A-0AD951754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1855" y="4352098"/>
            <a:ext cx="304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y</a:t>
            </a:r>
          </a:p>
        </p:txBody>
      </p:sp>
      <p:sp>
        <p:nvSpPr>
          <p:cNvPr id="36" name="Text Box 17">
            <a:extLst>
              <a:ext uri="{FF2B5EF4-FFF2-40B4-BE49-F238E27FC236}">
                <a16:creationId xmlns:a16="http://schemas.microsoft.com/office/drawing/2014/main" id="{9A5F07BE-F071-410A-8327-CE394790A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255" y="5571298"/>
            <a:ext cx="304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/>
              <a:t>k</a:t>
            </a:r>
          </a:p>
        </p:txBody>
      </p:sp>
      <p:sp>
        <p:nvSpPr>
          <p:cNvPr id="37" name="Text Box 19">
            <a:extLst>
              <a:ext uri="{FF2B5EF4-FFF2-40B4-BE49-F238E27FC236}">
                <a16:creationId xmlns:a16="http://schemas.microsoft.com/office/drawing/2014/main" id="{0D3F5B94-AB9C-44BA-8E03-7D4CB7736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853" y="5723698"/>
            <a:ext cx="3810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/>
              <a:t>-4</a:t>
            </a:r>
          </a:p>
        </p:txBody>
      </p:sp>
      <p:sp>
        <p:nvSpPr>
          <p:cNvPr id="38" name="Text Box 20">
            <a:extLst>
              <a:ext uri="{FF2B5EF4-FFF2-40B4-BE49-F238E27FC236}">
                <a16:creationId xmlns:a16="http://schemas.microsoft.com/office/drawing/2014/main" id="{32312F88-81D7-464E-90AD-BDCDD3D47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7398" y="5735603"/>
            <a:ext cx="4572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/>
              <a:t>6</a:t>
            </a:r>
          </a:p>
        </p:txBody>
      </p:sp>
      <p:sp>
        <p:nvSpPr>
          <p:cNvPr id="39" name="Arc 18">
            <a:extLst>
              <a:ext uri="{FF2B5EF4-FFF2-40B4-BE49-F238E27FC236}">
                <a16:creationId xmlns:a16="http://schemas.microsoft.com/office/drawing/2014/main" id="{66BB3047-C769-4885-869C-41A7DAA6FED0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1400794" y="4829284"/>
            <a:ext cx="1597943" cy="1257825"/>
          </a:xfrm>
          <a:custGeom>
            <a:avLst/>
            <a:gdLst>
              <a:gd name="T0" fmla="*/ 0 w 21600"/>
              <a:gd name="T1" fmla="*/ 0 h 43194"/>
              <a:gd name="T2" fmla="*/ 171400470 w 21600"/>
              <a:gd name="T3" fmla="*/ 409790433 h 43194"/>
              <a:gd name="T4" fmla="*/ 0 w 21600"/>
              <a:gd name="T5" fmla="*/ 204923890 h 43194"/>
              <a:gd name="T6" fmla="*/ 0 60000 65536"/>
              <a:gd name="T7" fmla="*/ 0 60000 65536"/>
              <a:gd name="T8" fmla="*/ 0 60000 65536"/>
              <a:gd name="connsiteX0" fmla="*/ 0 w 21601"/>
              <a:gd name="connsiteY0" fmla="*/ 0 h 43194"/>
              <a:gd name="connsiteX1" fmla="*/ 21601 w 21601"/>
              <a:gd name="connsiteY1" fmla="*/ 21600 h 43194"/>
              <a:gd name="connsiteX2" fmla="*/ 489 w 21601"/>
              <a:gd name="connsiteY2" fmla="*/ 43194 h 43194"/>
              <a:gd name="connsiteX0" fmla="*/ 0 w 21601"/>
              <a:gd name="connsiteY0" fmla="*/ 0 h 43194"/>
              <a:gd name="connsiteX1" fmla="*/ 21601 w 21601"/>
              <a:gd name="connsiteY1" fmla="*/ 21600 h 43194"/>
              <a:gd name="connsiteX2" fmla="*/ 7689 w 21601"/>
              <a:gd name="connsiteY2" fmla="*/ 41668 h 43194"/>
              <a:gd name="connsiteX3" fmla="*/ 1 w 21601"/>
              <a:gd name="connsiteY3" fmla="*/ 21600 h 43194"/>
              <a:gd name="connsiteX4" fmla="*/ 0 w 21601"/>
              <a:gd name="connsiteY4" fmla="*/ 0 h 43194"/>
              <a:gd name="connsiteX0" fmla="*/ 0 w 21601"/>
              <a:gd name="connsiteY0" fmla="*/ 0 h 43194"/>
              <a:gd name="connsiteX1" fmla="*/ 21601 w 21601"/>
              <a:gd name="connsiteY1" fmla="*/ 21600 h 43194"/>
              <a:gd name="connsiteX2" fmla="*/ 489 w 21601"/>
              <a:gd name="connsiteY2" fmla="*/ 43194 h 43194"/>
              <a:gd name="connsiteX0" fmla="*/ 7560 w 21601"/>
              <a:gd name="connsiteY0" fmla="*/ 1526 h 43194"/>
              <a:gd name="connsiteX1" fmla="*/ 21601 w 21601"/>
              <a:gd name="connsiteY1" fmla="*/ 21600 h 43194"/>
              <a:gd name="connsiteX2" fmla="*/ 7689 w 21601"/>
              <a:gd name="connsiteY2" fmla="*/ 41668 h 43194"/>
              <a:gd name="connsiteX3" fmla="*/ 1 w 21601"/>
              <a:gd name="connsiteY3" fmla="*/ 21600 h 43194"/>
              <a:gd name="connsiteX4" fmla="*/ 7560 w 21601"/>
              <a:gd name="connsiteY4" fmla="*/ 1526 h 43194"/>
              <a:gd name="connsiteX0" fmla="*/ 0 w 21601"/>
              <a:gd name="connsiteY0" fmla="*/ 0 h 43194"/>
              <a:gd name="connsiteX1" fmla="*/ 21601 w 21601"/>
              <a:gd name="connsiteY1" fmla="*/ 21600 h 43194"/>
              <a:gd name="connsiteX2" fmla="*/ 489 w 21601"/>
              <a:gd name="connsiteY2" fmla="*/ 43194 h 43194"/>
              <a:gd name="connsiteX0" fmla="*/ 7560 w 21601"/>
              <a:gd name="connsiteY0" fmla="*/ 1526 h 43194"/>
              <a:gd name="connsiteX1" fmla="*/ 21601 w 21601"/>
              <a:gd name="connsiteY1" fmla="*/ 21600 h 43194"/>
              <a:gd name="connsiteX2" fmla="*/ 7689 w 21601"/>
              <a:gd name="connsiteY2" fmla="*/ 41668 h 43194"/>
              <a:gd name="connsiteX3" fmla="*/ 7561 w 21601"/>
              <a:gd name="connsiteY3" fmla="*/ 22254 h 43194"/>
              <a:gd name="connsiteX4" fmla="*/ 7560 w 21601"/>
              <a:gd name="connsiteY4" fmla="*/ 1526 h 43194"/>
              <a:gd name="connsiteX0" fmla="*/ 0 w 22232"/>
              <a:gd name="connsiteY0" fmla="*/ 0 h 43194"/>
              <a:gd name="connsiteX1" fmla="*/ 21601 w 22232"/>
              <a:gd name="connsiteY1" fmla="*/ 21600 h 43194"/>
              <a:gd name="connsiteX2" fmla="*/ 489 w 22232"/>
              <a:gd name="connsiteY2" fmla="*/ 43194 h 43194"/>
              <a:gd name="connsiteX0" fmla="*/ 7560 w 22232"/>
              <a:gd name="connsiteY0" fmla="*/ 1526 h 43194"/>
              <a:gd name="connsiteX1" fmla="*/ 21601 w 22232"/>
              <a:gd name="connsiteY1" fmla="*/ 21600 h 43194"/>
              <a:gd name="connsiteX2" fmla="*/ 18587 w 22232"/>
              <a:gd name="connsiteY2" fmla="*/ 32736 h 43194"/>
              <a:gd name="connsiteX3" fmla="*/ 7689 w 22232"/>
              <a:gd name="connsiteY3" fmla="*/ 41668 h 43194"/>
              <a:gd name="connsiteX4" fmla="*/ 7561 w 22232"/>
              <a:gd name="connsiteY4" fmla="*/ 22254 h 43194"/>
              <a:gd name="connsiteX5" fmla="*/ 7560 w 22232"/>
              <a:gd name="connsiteY5" fmla="*/ 1526 h 43194"/>
              <a:gd name="connsiteX0" fmla="*/ 0 w 22648"/>
              <a:gd name="connsiteY0" fmla="*/ 0 h 43194"/>
              <a:gd name="connsiteX1" fmla="*/ 21601 w 22648"/>
              <a:gd name="connsiteY1" fmla="*/ 21600 h 43194"/>
              <a:gd name="connsiteX2" fmla="*/ 489 w 22648"/>
              <a:gd name="connsiteY2" fmla="*/ 43194 h 43194"/>
              <a:gd name="connsiteX0" fmla="*/ 7560 w 22648"/>
              <a:gd name="connsiteY0" fmla="*/ 1526 h 43194"/>
              <a:gd name="connsiteX1" fmla="*/ 21601 w 22648"/>
              <a:gd name="connsiteY1" fmla="*/ 21600 h 43194"/>
              <a:gd name="connsiteX2" fmla="*/ 21287 w 22648"/>
              <a:gd name="connsiteY2" fmla="*/ 25322 h 43194"/>
              <a:gd name="connsiteX3" fmla="*/ 18587 w 22648"/>
              <a:gd name="connsiteY3" fmla="*/ 32736 h 43194"/>
              <a:gd name="connsiteX4" fmla="*/ 7689 w 22648"/>
              <a:gd name="connsiteY4" fmla="*/ 41668 h 43194"/>
              <a:gd name="connsiteX5" fmla="*/ 7561 w 22648"/>
              <a:gd name="connsiteY5" fmla="*/ 22254 h 43194"/>
              <a:gd name="connsiteX6" fmla="*/ 7560 w 22648"/>
              <a:gd name="connsiteY6" fmla="*/ 1526 h 43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648" h="43194" fill="none" extrusionOk="0">
                <a:moveTo>
                  <a:pt x="0" y="0"/>
                </a:moveTo>
                <a:cubicBezTo>
                  <a:pt x="11930" y="0"/>
                  <a:pt x="21601" y="9670"/>
                  <a:pt x="21601" y="21600"/>
                </a:cubicBezTo>
                <a:cubicBezTo>
                  <a:pt x="21601" y="33339"/>
                  <a:pt x="12225" y="42929"/>
                  <a:pt x="489" y="43194"/>
                </a:cubicBezTo>
              </a:path>
              <a:path w="22648" h="43194" stroke="0" extrusionOk="0">
                <a:moveTo>
                  <a:pt x="7560" y="1526"/>
                </a:moveTo>
                <a:cubicBezTo>
                  <a:pt x="19490" y="1526"/>
                  <a:pt x="19313" y="17634"/>
                  <a:pt x="21601" y="21600"/>
                </a:cubicBezTo>
                <a:cubicBezTo>
                  <a:pt x="23889" y="25566"/>
                  <a:pt x="21789" y="23466"/>
                  <a:pt x="21287" y="25322"/>
                </a:cubicBezTo>
                <a:cubicBezTo>
                  <a:pt x="20785" y="27178"/>
                  <a:pt x="20988" y="30121"/>
                  <a:pt x="18587" y="32736"/>
                </a:cubicBezTo>
                <a:cubicBezTo>
                  <a:pt x="16186" y="35351"/>
                  <a:pt x="9527" y="43415"/>
                  <a:pt x="7689" y="41668"/>
                </a:cubicBezTo>
                <a:cubicBezTo>
                  <a:pt x="5851" y="39921"/>
                  <a:pt x="7724" y="29452"/>
                  <a:pt x="7561" y="22254"/>
                </a:cubicBezTo>
                <a:cubicBezTo>
                  <a:pt x="7561" y="15054"/>
                  <a:pt x="7560" y="8726"/>
                  <a:pt x="7560" y="1526"/>
                </a:cubicBez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" name="Arc 18">
            <a:extLst>
              <a:ext uri="{FF2B5EF4-FFF2-40B4-BE49-F238E27FC236}">
                <a16:creationId xmlns:a16="http://schemas.microsoft.com/office/drawing/2014/main" id="{AB55E4D4-42B9-467D-A563-03F9639F4A9F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1676722" y="4636219"/>
            <a:ext cx="1038970" cy="1161788"/>
          </a:xfrm>
          <a:custGeom>
            <a:avLst/>
            <a:gdLst>
              <a:gd name="T0" fmla="*/ 0 w 21600"/>
              <a:gd name="T1" fmla="*/ 0 h 43194"/>
              <a:gd name="T2" fmla="*/ 171400470 w 21600"/>
              <a:gd name="T3" fmla="*/ 409790433 h 43194"/>
              <a:gd name="T4" fmla="*/ 0 w 21600"/>
              <a:gd name="T5" fmla="*/ 204923890 h 43194"/>
              <a:gd name="T6" fmla="*/ 0 60000 65536"/>
              <a:gd name="T7" fmla="*/ 0 60000 65536"/>
              <a:gd name="T8" fmla="*/ 0 60000 65536"/>
              <a:gd name="connsiteX0" fmla="*/ 0 w 21601"/>
              <a:gd name="connsiteY0" fmla="*/ 0 h 43194"/>
              <a:gd name="connsiteX1" fmla="*/ 21601 w 21601"/>
              <a:gd name="connsiteY1" fmla="*/ 21600 h 43194"/>
              <a:gd name="connsiteX2" fmla="*/ 489 w 21601"/>
              <a:gd name="connsiteY2" fmla="*/ 43194 h 43194"/>
              <a:gd name="connsiteX0" fmla="*/ 0 w 21601"/>
              <a:gd name="connsiteY0" fmla="*/ 0 h 43194"/>
              <a:gd name="connsiteX1" fmla="*/ 21601 w 21601"/>
              <a:gd name="connsiteY1" fmla="*/ 21600 h 43194"/>
              <a:gd name="connsiteX2" fmla="*/ 7689 w 21601"/>
              <a:gd name="connsiteY2" fmla="*/ 41668 h 43194"/>
              <a:gd name="connsiteX3" fmla="*/ 1 w 21601"/>
              <a:gd name="connsiteY3" fmla="*/ 21600 h 43194"/>
              <a:gd name="connsiteX4" fmla="*/ 0 w 21601"/>
              <a:gd name="connsiteY4" fmla="*/ 0 h 43194"/>
              <a:gd name="connsiteX0" fmla="*/ 0 w 21601"/>
              <a:gd name="connsiteY0" fmla="*/ 0 h 43194"/>
              <a:gd name="connsiteX1" fmla="*/ 21601 w 21601"/>
              <a:gd name="connsiteY1" fmla="*/ 21600 h 43194"/>
              <a:gd name="connsiteX2" fmla="*/ 489 w 21601"/>
              <a:gd name="connsiteY2" fmla="*/ 43194 h 43194"/>
              <a:gd name="connsiteX0" fmla="*/ 7560 w 21601"/>
              <a:gd name="connsiteY0" fmla="*/ 1526 h 43194"/>
              <a:gd name="connsiteX1" fmla="*/ 21601 w 21601"/>
              <a:gd name="connsiteY1" fmla="*/ 21600 h 43194"/>
              <a:gd name="connsiteX2" fmla="*/ 7689 w 21601"/>
              <a:gd name="connsiteY2" fmla="*/ 41668 h 43194"/>
              <a:gd name="connsiteX3" fmla="*/ 1 w 21601"/>
              <a:gd name="connsiteY3" fmla="*/ 21600 h 43194"/>
              <a:gd name="connsiteX4" fmla="*/ 7560 w 21601"/>
              <a:gd name="connsiteY4" fmla="*/ 1526 h 43194"/>
              <a:gd name="connsiteX0" fmla="*/ 0 w 21601"/>
              <a:gd name="connsiteY0" fmla="*/ 0 h 43194"/>
              <a:gd name="connsiteX1" fmla="*/ 21601 w 21601"/>
              <a:gd name="connsiteY1" fmla="*/ 21600 h 43194"/>
              <a:gd name="connsiteX2" fmla="*/ 489 w 21601"/>
              <a:gd name="connsiteY2" fmla="*/ 43194 h 43194"/>
              <a:gd name="connsiteX0" fmla="*/ 7560 w 21601"/>
              <a:gd name="connsiteY0" fmla="*/ 1526 h 43194"/>
              <a:gd name="connsiteX1" fmla="*/ 21601 w 21601"/>
              <a:gd name="connsiteY1" fmla="*/ 21600 h 43194"/>
              <a:gd name="connsiteX2" fmla="*/ 7689 w 21601"/>
              <a:gd name="connsiteY2" fmla="*/ 41668 h 43194"/>
              <a:gd name="connsiteX3" fmla="*/ 7561 w 21601"/>
              <a:gd name="connsiteY3" fmla="*/ 22254 h 43194"/>
              <a:gd name="connsiteX4" fmla="*/ 7560 w 21601"/>
              <a:gd name="connsiteY4" fmla="*/ 1526 h 43194"/>
              <a:gd name="connsiteX0" fmla="*/ 0 w 22232"/>
              <a:gd name="connsiteY0" fmla="*/ 0 h 43194"/>
              <a:gd name="connsiteX1" fmla="*/ 21601 w 22232"/>
              <a:gd name="connsiteY1" fmla="*/ 21600 h 43194"/>
              <a:gd name="connsiteX2" fmla="*/ 489 w 22232"/>
              <a:gd name="connsiteY2" fmla="*/ 43194 h 43194"/>
              <a:gd name="connsiteX0" fmla="*/ 7560 w 22232"/>
              <a:gd name="connsiteY0" fmla="*/ 1526 h 43194"/>
              <a:gd name="connsiteX1" fmla="*/ 21601 w 22232"/>
              <a:gd name="connsiteY1" fmla="*/ 21600 h 43194"/>
              <a:gd name="connsiteX2" fmla="*/ 18587 w 22232"/>
              <a:gd name="connsiteY2" fmla="*/ 32736 h 43194"/>
              <a:gd name="connsiteX3" fmla="*/ 7689 w 22232"/>
              <a:gd name="connsiteY3" fmla="*/ 41668 h 43194"/>
              <a:gd name="connsiteX4" fmla="*/ 7561 w 22232"/>
              <a:gd name="connsiteY4" fmla="*/ 22254 h 43194"/>
              <a:gd name="connsiteX5" fmla="*/ 7560 w 22232"/>
              <a:gd name="connsiteY5" fmla="*/ 1526 h 43194"/>
              <a:gd name="connsiteX0" fmla="*/ 0 w 22648"/>
              <a:gd name="connsiteY0" fmla="*/ 0 h 43194"/>
              <a:gd name="connsiteX1" fmla="*/ 21601 w 22648"/>
              <a:gd name="connsiteY1" fmla="*/ 21600 h 43194"/>
              <a:gd name="connsiteX2" fmla="*/ 489 w 22648"/>
              <a:gd name="connsiteY2" fmla="*/ 43194 h 43194"/>
              <a:gd name="connsiteX0" fmla="*/ 7560 w 22648"/>
              <a:gd name="connsiteY0" fmla="*/ 1526 h 43194"/>
              <a:gd name="connsiteX1" fmla="*/ 21601 w 22648"/>
              <a:gd name="connsiteY1" fmla="*/ 21600 h 43194"/>
              <a:gd name="connsiteX2" fmla="*/ 21287 w 22648"/>
              <a:gd name="connsiteY2" fmla="*/ 25322 h 43194"/>
              <a:gd name="connsiteX3" fmla="*/ 18587 w 22648"/>
              <a:gd name="connsiteY3" fmla="*/ 32736 h 43194"/>
              <a:gd name="connsiteX4" fmla="*/ 7689 w 22648"/>
              <a:gd name="connsiteY4" fmla="*/ 41668 h 43194"/>
              <a:gd name="connsiteX5" fmla="*/ 7561 w 22648"/>
              <a:gd name="connsiteY5" fmla="*/ 22254 h 43194"/>
              <a:gd name="connsiteX6" fmla="*/ 7560 w 22648"/>
              <a:gd name="connsiteY6" fmla="*/ 1526 h 43194"/>
              <a:gd name="connsiteX0" fmla="*/ 0 w 22648"/>
              <a:gd name="connsiteY0" fmla="*/ 0 h 43194"/>
              <a:gd name="connsiteX1" fmla="*/ 21601 w 22648"/>
              <a:gd name="connsiteY1" fmla="*/ 21600 h 43194"/>
              <a:gd name="connsiteX2" fmla="*/ 489 w 22648"/>
              <a:gd name="connsiteY2" fmla="*/ 43194 h 43194"/>
              <a:gd name="connsiteX0" fmla="*/ 7560 w 22648"/>
              <a:gd name="connsiteY0" fmla="*/ 1526 h 43194"/>
              <a:gd name="connsiteX1" fmla="*/ 21601 w 22648"/>
              <a:gd name="connsiteY1" fmla="*/ 21600 h 43194"/>
              <a:gd name="connsiteX2" fmla="*/ 21287 w 22648"/>
              <a:gd name="connsiteY2" fmla="*/ 25322 h 43194"/>
              <a:gd name="connsiteX3" fmla="*/ 18587 w 22648"/>
              <a:gd name="connsiteY3" fmla="*/ 32736 h 43194"/>
              <a:gd name="connsiteX4" fmla="*/ 7547 w 22648"/>
              <a:gd name="connsiteY4" fmla="*/ 40006 h 43194"/>
              <a:gd name="connsiteX5" fmla="*/ 7561 w 22648"/>
              <a:gd name="connsiteY5" fmla="*/ 22254 h 43194"/>
              <a:gd name="connsiteX6" fmla="*/ 7560 w 22648"/>
              <a:gd name="connsiteY6" fmla="*/ 1526 h 43194"/>
              <a:gd name="connsiteX0" fmla="*/ 0 w 22648"/>
              <a:gd name="connsiteY0" fmla="*/ 0 h 43194"/>
              <a:gd name="connsiteX1" fmla="*/ 21601 w 22648"/>
              <a:gd name="connsiteY1" fmla="*/ 21600 h 43194"/>
              <a:gd name="connsiteX2" fmla="*/ 489 w 22648"/>
              <a:gd name="connsiteY2" fmla="*/ 43194 h 43194"/>
              <a:gd name="connsiteX0" fmla="*/ 7560 w 22648"/>
              <a:gd name="connsiteY0" fmla="*/ 1526 h 43194"/>
              <a:gd name="connsiteX1" fmla="*/ 21601 w 22648"/>
              <a:gd name="connsiteY1" fmla="*/ 21600 h 43194"/>
              <a:gd name="connsiteX2" fmla="*/ 21287 w 22648"/>
              <a:gd name="connsiteY2" fmla="*/ 25322 h 43194"/>
              <a:gd name="connsiteX3" fmla="*/ 18445 w 22648"/>
              <a:gd name="connsiteY3" fmla="*/ 32024 h 43194"/>
              <a:gd name="connsiteX4" fmla="*/ 7547 w 22648"/>
              <a:gd name="connsiteY4" fmla="*/ 40006 h 43194"/>
              <a:gd name="connsiteX5" fmla="*/ 7561 w 22648"/>
              <a:gd name="connsiteY5" fmla="*/ 22254 h 43194"/>
              <a:gd name="connsiteX6" fmla="*/ 7560 w 22648"/>
              <a:gd name="connsiteY6" fmla="*/ 1526 h 43194"/>
              <a:gd name="connsiteX0" fmla="*/ 0 w 22658"/>
              <a:gd name="connsiteY0" fmla="*/ 0 h 43194"/>
              <a:gd name="connsiteX1" fmla="*/ 21601 w 22658"/>
              <a:gd name="connsiteY1" fmla="*/ 21600 h 43194"/>
              <a:gd name="connsiteX2" fmla="*/ 489 w 22658"/>
              <a:gd name="connsiteY2" fmla="*/ 43194 h 43194"/>
              <a:gd name="connsiteX0" fmla="*/ 7418 w 22658"/>
              <a:gd name="connsiteY0" fmla="*/ 2713 h 43194"/>
              <a:gd name="connsiteX1" fmla="*/ 21601 w 22658"/>
              <a:gd name="connsiteY1" fmla="*/ 21600 h 43194"/>
              <a:gd name="connsiteX2" fmla="*/ 21287 w 22658"/>
              <a:gd name="connsiteY2" fmla="*/ 25322 h 43194"/>
              <a:gd name="connsiteX3" fmla="*/ 18445 w 22658"/>
              <a:gd name="connsiteY3" fmla="*/ 32024 h 43194"/>
              <a:gd name="connsiteX4" fmla="*/ 7547 w 22658"/>
              <a:gd name="connsiteY4" fmla="*/ 40006 h 43194"/>
              <a:gd name="connsiteX5" fmla="*/ 7561 w 22658"/>
              <a:gd name="connsiteY5" fmla="*/ 22254 h 43194"/>
              <a:gd name="connsiteX6" fmla="*/ 7418 w 22658"/>
              <a:gd name="connsiteY6" fmla="*/ 2713 h 43194"/>
              <a:gd name="connsiteX0" fmla="*/ 0 w 22658"/>
              <a:gd name="connsiteY0" fmla="*/ 0 h 43194"/>
              <a:gd name="connsiteX1" fmla="*/ 21601 w 22658"/>
              <a:gd name="connsiteY1" fmla="*/ 21600 h 43194"/>
              <a:gd name="connsiteX2" fmla="*/ 489 w 22658"/>
              <a:gd name="connsiteY2" fmla="*/ 43194 h 43194"/>
              <a:gd name="connsiteX0" fmla="*/ 7418 w 22658"/>
              <a:gd name="connsiteY0" fmla="*/ 2713 h 43194"/>
              <a:gd name="connsiteX1" fmla="*/ 21601 w 22658"/>
              <a:gd name="connsiteY1" fmla="*/ 21600 h 43194"/>
              <a:gd name="connsiteX2" fmla="*/ 21287 w 22658"/>
              <a:gd name="connsiteY2" fmla="*/ 25322 h 43194"/>
              <a:gd name="connsiteX3" fmla="*/ 18445 w 22658"/>
              <a:gd name="connsiteY3" fmla="*/ 32024 h 43194"/>
              <a:gd name="connsiteX4" fmla="*/ 7547 w 22658"/>
              <a:gd name="connsiteY4" fmla="*/ 40006 h 43194"/>
              <a:gd name="connsiteX5" fmla="*/ 7561 w 22658"/>
              <a:gd name="connsiteY5" fmla="*/ 22254 h 43194"/>
              <a:gd name="connsiteX6" fmla="*/ 7418 w 22658"/>
              <a:gd name="connsiteY6" fmla="*/ 2713 h 43194"/>
              <a:gd name="connsiteX0" fmla="*/ 502 w 23160"/>
              <a:gd name="connsiteY0" fmla="*/ 0 h 43431"/>
              <a:gd name="connsiteX1" fmla="*/ 22103 w 23160"/>
              <a:gd name="connsiteY1" fmla="*/ 21600 h 43431"/>
              <a:gd name="connsiteX2" fmla="*/ 0 w 23160"/>
              <a:gd name="connsiteY2" fmla="*/ 43431 h 43431"/>
              <a:gd name="connsiteX0" fmla="*/ 7920 w 23160"/>
              <a:gd name="connsiteY0" fmla="*/ 2713 h 43431"/>
              <a:gd name="connsiteX1" fmla="*/ 22103 w 23160"/>
              <a:gd name="connsiteY1" fmla="*/ 21600 h 43431"/>
              <a:gd name="connsiteX2" fmla="*/ 21789 w 23160"/>
              <a:gd name="connsiteY2" fmla="*/ 25322 h 43431"/>
              <a:gd name="connsiteX3" fmla="*/ 18947 w 23160"/>
              <a:gd name="connsiteY3" fmla="*/ 32024 h 43431"/>
              <a:gd name="connsiteX4" fmla="*/ 8049 w 23160"/>
              <a:gd name="connsiteY4" fmla="*/ 40006 h 43431"/>
              <a:gd name="connsiteX5" fmla="*/ 8063 w 23160"/>
              <a:gd name="connsiteY5" fmla="*/ 22254 h 43431"/>
              <a:gd name="connsiteX6" fmla="*/ 7920 w 23160"/>
              <a:gd name="connsiteY6" fmla="*/ 2713 h 43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160" h="43431" fill="none" extrusionOk="0">
                <a:moveTo>
                  <a:pt x="502" y="0"/>
                </a:moveTo>
                <a:cubicBezTo>
                  <a:pt x="12432" y="0"/>
                  <a:pt x="22103" y="9670"/>
                  <a:pt x="22103" y="21600"/>
                </a:cubicBezTo>
                <a:cubicBezTo>
                  <a:pt x="22103" y="33339"/>
                  <a:pt x="11736" y="43166"/>
                  <a:pt x="0" y="43431"/>
                </a:cubicBezTo>
              </a:path>
              <a:path w="23160" h="43431" stroke="0" extrusionOk="0">
                <a:moveTo>
                  <a:pt x="7920" y="2713"/>
                </a:moveTo>
                <a:cubicBezTo>
                  <a:pt x="19850" y="5562"/>
                  <a:pt x="19792" y="17832"/>
                  <a:pt x="22103" y="21600"/>
                </a:cubicBezTo>
                <a:cubicBezTo>
                  <a:pt x="24414" y="25368"/>
                  <a:pt x="22291" y="23466"/>
                  <a:pt x="21789" y="25322"/>
                </a:cubicBezTo>
                <a:cubicBezTo>
                  <a:pt x="21287" y="27178"/>
                  <a:pt x="21348" y="29409"/>
                  <a:pt x="18947" y="32024"/>
                </a:cubicBezTo>
                <a:cubicBezTo>
                  <a:pt x="16546" y="34639"/>
                  <a:pt x="9863" y="41634"/>
                  <a:pt x="8049" y="40006"/>
                </a:cubicBezTo>
                <a:cubicBezTo>
                  <a:pt x="6235" y="38378"/>
                  <a:pt x="8084" y="28469"/>
                  <a:pt x="8063" y="22254"/>
                </a:cubicBezTo>
                <a:cubicBezTo>
                  <a:pt x="8042" y="16039"/>
                  <a:pt x="-4010" y="-136"/>
                  <a:pt x="7920" y="2713"/>
                </a:cubicBezTo>
                <a:close/>
              </a:path>
            </a:pathLst>
          </a:custGeom>
          <a:noFill/>
          <a:ln w="635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77">
                <a:extLst>
                  <a:ext uri="{FF2B5EF4-FFF2-40B4-BE49-F238E27FC236}">
                    <a16:creationId xmlns:a16="http://schemas.microsoft.com/office/drawing/2014/main" id="{8449128D-D171-4960-A30C-73D55A0DB27C}"/>
                  </a:ext>
                </a:extLst>
              </p:cNvPr>
              <p:cNvSpPr txBox="1"/>
              <p:nvPr/>
            </p:nvSpPr>
            <p:spPr>
              <a:xfrm>
                <a:off x="2650316" y="6373605"/>
                <a:ext cx="1419299" cy="3416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−4&lt;</m:t>
                      </m:r>
                      <m:r>
                        <a:rPr lang="en-US" sz="1800" b="0" i="1" smtClean="0">
                          <a:latin typeface="Cambria Math"/>
                        </a:rPr>
                        <m:t>𝑘</m:t>
                      </m:r>
                      <m:r>
                        <a:rPr lang="en-US" sz="1800" b="0" i="1" smtClean="0">
                          <a:latin typeface="Cambria Math"/>
                        </a:rPr>
                        <m:t>&lt;6</m:t>
                      </m:r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1" name="TextBox 77">
                <a:extLst>
                  <a:ext uri="{FF2B5EF4-FFF2-40B4-BE49-F238E27FC236}">
                    <a16:creationId xmlns:a16="http://schemas.microsoft.com/office/drawing/2014/main" id="{8449128D-D171-4960-A30C-73D55A0DB2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0316" y="6373605"/>
                <a:ext cx="1419299" cy="3416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0960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4" grpId="0"/>
      <p:bldP spid="25" grpId="0"/>
      <p:bldP spid="26" grpId="0"/>
      <p:bldP spid="27" grpId="0"/>
      <p:bldP spid="30" grpId="0"/>
      <p:bldP spid="31" grpId="0"/>
      <p:bldP spid="32" grpId="0"/>
      <p:bldP spid="33" grpId="0" animBg="1"/>
      <p:bldP spid="34" grpId="0" animBg="1"/>
      <p:bldP spid="35" grpId="0"/>
      <p:bldP spid="36" grpId="0"/>
      <p:bldP spid="37" grpId="0"/>
      <p:bldP spid="38" grpId="0"/>
      <p:bldP spid="39" grpId="0" animBg="1"/>
      <p:bldP spid="40" grpId="0" animBg="1"/>
      <p:bldP spid="4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4"/>
            <a:ext cx="3867150" cy="54578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quadratic inequalities and correctly identify the range(s) of solutions.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US" altLang="en-US" sz="1400" dirty="0">
                <a:latin typeface="Comic Sans MS" pitchFamily="66" charset="0"/>
              </a:rPr>
              <a:t>Find the set of values for which:</a:t>
            </a:r>
          </a:p>
          <a:p>
            <a:pPr>
              <a:lnSpc>
                <a:spcPct val="80000"/>
              </a:lnSpc>
              <a:buNone/>
            </a:pPr>
            <a:endParaRPr lang="en-US" altLang="en-US" sz="14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None/>
            </a:pPr>
            <a:endParaRPr lang="en-US" altLang="en-US" sz="14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en-US" sz="1400" dirty="0">
                <a:latin typeface="Comic Sans MS" pitchFamily="66" charset="0"/>
              </a:rPr>
              <a:t>	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F9AD35B4-7E56-43AF-828A-1317776DF9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4EAF2D4D-0E3C-4D2C-A01C-E5B86574DCBC}"/>
                  </a:ext>
                </a:extLst>
              </p:cNvPr>
              <p:cNvSpPr txBox="1"/>
              <p:nvPr/>
            </p:nvSpPr>
            <p:spPr>
              <a:xfrm>
                <a:off x="1234008" y="2971261"/>
                <a:ext cx="168488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&gt;2,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4EAF2D4D-0E3C-4D2C-A01C-E5B86574DC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008" y="2971261"/>
                <a:ext cx="1684885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461062E1-D067-4B66-8519-0FDEA02300E1}"/>
                  </a:ext>
                </a:extLst>
              </p:cNvPr>
              <p:cNvSpPr txBox="1"/>
              <p:nvPr/>
            </p:nvSpPr>
            <p:spPr>
              <a:xfrm>
                <a:off x="4721791" y="1372396"/>
                <a:ext cx="61510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461062E1-D067-4B66-8519-0FDEA02300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791" y="1372396"/>
                <a:ext cx="615105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485428A3-E4AA-4C74-BEB0-6B84CCF03A61}"/>
                  </a:ext>
                </a:extLst>
              </p:cNvPr>
              <p:cNvSpPr txBox="1"/>
              <p:nvPr/>
            </p:nvSpPr>
            <p:spPr>
              <a:xfrm>
                <a:off x="4721791" y="2160522"/>
                <a:ext cx="7411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485428A3-E4AA-4C74-BEB0-6B84CCF03A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791" y="2160522"/>
                <a:ext cx="741165" cy="276999"/>
              </a:xfrm>
              <a:prstGeom prst="rect">
                <a:avLst/>
              </a:prstGeom>
              <a:blipFill>
                <a:blip r:embed="rId5"/>
                <a:stretch>
                  <a:fillRect l="-7438" r="-6612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7AB278A2-4687-428A-A9D7-B48B1476DB50}"/>
                  </a:ext>
                </a:extLst>
              </p:cNvPr>
              <p:cNvSpPr txBox="1"/>
              <p:nvPr/>
            </p:nvSpPr>
            <p:spPr>
              <a:xfrm>
                <a:off x="4721791" y="2826091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3&gt;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7AB278A2-4687-428A-A9D7-B48B1476DB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791" y="2826091"/>
                <a:ext cx="612925" cy="276999"/>
              </a:xfrm>
              <a:prstGeom prst="rect">
                <a:avLst/>
              </a:prstGeom>
              <a:blipFill>
                <a:blip r:embed="rId6"/>
                <a:stretch>
                  <a:fillRect l="-9000" r="-50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19">
            <a:extLst>
              <a:ext uri="{FF2B5EF4-FFF2-40B4-BE49-F238E27FC236}">
                <a16:creationId xmlns:a16="http://schemas.microsoft.com/office/drawing/2014/main" id="{DC4C464E-125A-4E04-A5D3-04D1BEEEBE06}"/>
              </a:ext>
            </a:extLst>
          </p:cNvPr>
          <p:cNvSpPr>
            <a:spLocks/>
          </p:cNvSpPr>
          <p:nvPr/>
        </p:nvSpPr>
        <p:spPr bwMode="auto">
          <a:xfrm>
            <a:off x="5600774" y="1683785"/>
            <a:ext cx="160406" cy="623986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23">
                <a:extLst>
                  <a:ext uri="{FF2B5EF4-FFF2-40B4-BE49-F238E27FC236}">
                    <a16:creationId xmlns:a16="http://schemas.microsoft.com/office/drawing/2014/main" id="{FC1316F9-FDB3-4680-B98F-6C967426E0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00774" y="1841889"/>
                <a:ext cx="1590748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400" dirty="0">
                    <a:solidFill>
                      <a:srgbClr val="FF0000"/>
                    </a:solidFill>
                  </a:rPr>
                  <a:t>Multiply by </a:t>
                </a:r>
                <a14:m>
                  <m:oMath xmlns:m="http://schemas.openxmlformats.org/officeDocument/2006/math"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altLang="en-US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Rectangle 23">
                <a:extLst>
                  <a:ext uri="{FF2B5EF4-FFF2-40B4-BE49-F238E27FC236}">
                    <a16:creationId xmlns:a16="http://schemas.microsoft.com/office/drawing/2014/main" id="{FC1316F9-FDB3-4680-B98F-6C967426E0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00774" y="1841889"/>
                <a:ext cx="1590748" cy="307777"/>
              </a:xfrm>
              <a:prstGeom prst="rect">
                <a:avLst/>
              </a:prstGeom>
              <a:blipFill>
                <a:blip r:embed="rId7"/>
                <a:stretch>
                  <a:fillRect t="-3922" b="-196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19">
            <a:extLst>
              <a:ext uri="{FF2B5EF4-FFF2-40B4-BE49-F238E27FC236}">
                <a16:creationId xmlns:a16="http://schemas.microsoft.com/office/drawing/2014/main" id="{4D38ED2F-30F2-4F9C-9F63-10554E9A7658}"/>
              </a:ext>
            </a:extLst>
          </p:cNvPr>
          <p:cNvSpPr>
            <a:spLocks/>
          </p:cNvSpPr>
          <p:nvPr/>
        </p:nvSpPr>
        <p:spPr bwMode="auto">
          <a:xfrm>
            <a:off x="5600774" y="2340604"/>
            <a:ext cx="160406" cy="623986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" name="Rectangle 23">
            <a:extLst>
              <a:ext uri="{FF2B5EF4-FFF2-40B4-BE49-F238E27FC236}">
                <a16:creationId xmlns:a16="http://schemas.microsoft.com/office/drawing/2014/main" id="{33982808-8C13-464E-9300-82401B7F14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6542" y="2478815"/>
            <a:ext cx="132689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Divide by 2</a:t>
            </a:r>
          </a:p>
        </p:txBody>
      </p:sp>
      <p:sp>
        <p:nvSpPr>
          <p:cNvPr id="62" name="Rectangle 23">
            <a:extLst>
              <a:ext uri="{FF2B5EF4-FFF2-40B4-BE49-F238E27FC236}">
                <a16:creationId xmlns:a16="http://schemas.microsoft.com/office/drawing/2014/main" id="{97F24F87-8E4D-474B-A39A-6ACF97710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8253" y="3491660"/>
            <a:ext cx="26599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</a:rPr>
              <a:t>Is this correct though…?</a:t>
            </a:r>
          </a:p>
        </p:txBody>
      </p:sp>
      <p:sp>
        <p:nvSpPr>
          <p:cNvPr id="63" name="Rectangle 23">
            <a:extLst>
              <a:ext uri="{FF2B5EF4-FFF2-40B4-BE49-F238E27FC236}">
                <a16:creationId xmlns:a16="http://schemas.microsoft.com/office/drawing/2014/main" id="{6F37A668-E7EA-466D-BCFB-E21B4655E2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7837" y="4128586"/>
            <a:ext cx="4344303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</a:rPr>
              <a:t>So x can be any value less than 3?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GB" altLang="en-US" sz="1600" dirty="0">
              <a:solidFill>
                <a:srgbClr val="FF0000"/>
              </a:solidFill>
            </a:endParaRPr>
          </a:p>
          <a:p>
            <a:pPr marL="285750" indent="-285750" algn="ctr" eaLnBrk="1" hangingPunct="1">
              <a:spcBef>
                <a:spcPct val="50000"/>
              </a:spcBef>
              <a:buFont typeface="Wingdings" panose="05000000000000000000" pitchFamily="2" charset="2"/>
              <a:buChar char="à"/>
            </a:pPr>
            <a:r>
              <a:rPr lang="en-GB" altLang="en-US" sz="1600" dirty="0">
                <a:solidFill>
                  <a:srgbClr val="FF0000"/>
                </a:solidFill>
                <a:sym typeface="Wingdings" panose="05000000000000000000" pitchFamily="2" charset="2"/>
              </a:rPr>
              <a:t>So would a value of -1 work in the original equation?</a:t>
            </a:r>
          </a:p>
          <a:p>
            <a:pPr marL="285750" indent="-285750" algn="ctr" eaLnBrk="1" hangingPunct="1">
              <a:spcBef>
                <a:spcPct val="50000"/>
              </a:spcBef>
              <a:buFont typeface="Wingdings" panose="05000000000000000000" pitchFamily="2" charset="2"/>
              <a:buChar char="à"/>
            </a:pPr>
            <a:endParaRPr lang="en-GB" altLang="en-US" sz="16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285750" indent="-285750" algn="ctr" eaLnBrk="1" hangingPunct="1">
              <a:spcBef>
                <a:spcPct val="50000"/>
              </a:spcBef>
              <a:buFont typeface="Wingdings" panose="05000000000000000000" pitchFamily="2" charset="2"/>
              <a:buChar char="à"/>
            </a:pPr>
            <a:r>
              <a:rPr lang="en-US" altLang="en-US" sz="1600" dirty="0">
                <a:solidFill>
                  <a:srgbClr val="FF0000"/>
                </a:solidFill>
                <a:sym typeface="Wingdings" panose="05000000000000000000" pitchFamily="2" charset="2"/>
              </a:rPr>
              <a:t>W</a:t>
            </a:r>
            <a:r>
              <a:rPr lang="en-GB" altLang="en-US" sz="1600" dirty="0">
                <a:solidFill>
                  <a:srgbClr val="FF0000"/>
                </a:solidFill>
                <a:sym typeface="Wingdings" panose="05000000000000000000" pitchFamily="2" charset="2"/>
              </a:rPr>
              <a:t>hat went wrong???</a:t>
            </a:r>
            <a:endParaRPr lang="en-GB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03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56" grpId="0"/>
      <p:bldP spid="57" grpId="0"/>
      <p:bldP spid="58" grpId="0" animBg="1"/>
      <p:bldP spid="59" grpId="0"/>
      <p:bldP spid="60" grpId="0" animBg="1"/>
      <p:bldP spid="61" grpId="0"/>
      <p:bldP spid="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3A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4"/>
            <a:ext cx="3867150" cy="54578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quadratic inequalities and correctly identify the range(s) of solutions.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US" altLang="en-US" sz="1600" dirty="0">
                <a:latin typeface="Comic Sans MS" pitchFamily="66" charset="0"/>
              </a:rPr>
              <a:t>Find the set of values for which:</a:t>
            </a:r>
          </a:p>
          <a:p>
            <a:pPr>
              <a:lnSpc>
                <a:spcPct val="80000"/>
              </a:lnSpc>
              <a:buNone/>
            </a:pPr>
            <a:endParaRPr lang="en-US" altLang="en-US" sz="16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None/>
            </a:pPr>
            <a:endParaRPr lang="en-US" altLang="en-US" sz="16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en-US" sz="1600" dirty="0">
                <a:latin typeface="Comic Sans MS" pitchFamily="66" charset="0"/>
              </a:rPr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1600" dirty="0">
                <a:latin typeface="Comic Sans MS" pitchFamily="66" charset="0"/>
                <a:sym typeface="Wingdings" panose="05000000000000000000" pitchFamily="2" charset="2"/>
              </a:rPr>
              <a:t>	 If this was an equation, you would multiply by x</a:t>
            </a:r>
          </a:p>
          <a:p>
            <a:pPr>
              <a:lnSpc>
                <a:spcPct val="80000"/>
              </a:lnSpc>
              <a:buNone/>
            </a:pPr>
            <a:endParaRPr lang="en-US" altLang="en-US" sz="1600" dirty="0">
              <a:latin typeface="Comic Sans MS" pitchFamily="66" charset="0"/>
              <a:sym typeface="Wingdings" panose="05000000000000000000" pitchFamily="2" charset="2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en-US" sz="1600" dirty="0">
                <a:latin typeface="Comic Sans MS" pitchFamily="66" charset="0"/>
                <a:sym typeface="Wingdings" panose="05000000000000000000" pitchFamily="2" charset="2"/>
              </a:rPr>
              <a:t>	 However, remember that if x is negative, we would need to switch the sign around…</a:t>
            </a:r>
          </a:p>
          <a:p>
            <a:pPr>
              <a:lnSpc>
                <a:spcPct val="80000"/>
              </a:lnSpc>
              <a:buNone/>
            </a:pPr>
            <a:endParaRPr lang="en-US" altLang="en-US" sz="1600" dirty="0">
              <a:latin typeface="Comic Sans MS" pitchFamily="66" charset="0"/>
              <a:sym typeface="Wingdings" panose="05000000000000000000" pitchFamily="2" charset="2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en-US" sz="1600" dirty="0">
                <a:latin typeface="Comic Sans MS" pitchFamily="66" charset="0"/>
                <a:sym typeface="Wingdings" panose="05000000000000000000" pitchFamily="2" charset="2"/>
              </a:rPr>
              <a:t>	 The problem is, we cannot know that at this stage…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F9AD35B4-7E56-43AF-828A-1317776DF9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4EAF2D4D-0E3C-4D2C-A01C-E5B86574DCBC}"/>
                  </a:ext>
                </a:extLst>
              </p:cNvPr>
              <p:cNvSpPr txBox="1"/>
              <p:nvPr/>
            </p:nvSpPr>
            <p:spPr>
              <a:xfrm>
                <a:off x="1234008" y="2921288"/>
                <a:ext cx="168488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&gt;2,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4EAF2D4D-0E3C-4D2C-A01C-E5B86574DC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008" y="2921288"/>
                <a:ext cx="1684885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461062E1-D067-4B66-8519-0FDEA02300E1}"/>
                  </a:ext>
                </a:extLst>
              </p:cNvPr>
              <p:cNvSpPr txBox="1"/>
              <p:nvPr/>
            </p:nvSpPr>
            <p:spPr>
              <a:xfrm>
                <a:off x="4821618" y="1372396"/>
                <a:ext cx="656309" cy="5203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461062E1-D067-4B66-8519-0FDEA02300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1618" y="1372396"/>
                <a:ext cx="656309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9C260D08-2A73-4810-8D18-0E061B371866}"/>
                  </a:ext>
                </a:extLst>
              </p:cNvPr>
              <p:cNvSpPr txBox="1"/>
              <p:nvPr/>
            </p:nvSpPr>
            <p:spPr>
              <a:xfrm>
                <a:off x="4720333" y="2134396"/>
                <a:ext cx="9845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9C260D08-2A73-4810-8D18-0E061B3718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0333" y="2134396"/>
                <a:ext cx="984564" cy="276999"/>
              </a:xfrm>
              <a:prstGeom prst="rect">
                <a:avLst/>
              </a:prstGeom>
              <a:blipFill>
                <a:blip r:embed="rId5"/>
                <a:stretch>
                  <a:fillRect l="-4938" t="-4348" r="-1852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BB1F3918-AF08-4FD6-A51B-53EDE1447BDD}"/>
                  </a:ext>
                </a:extLst>
              </p:cNvPr>
              <p:cNvSpPr txBox="1"/>
              <p:nvPr/>
            </p:nvSpPr>
            <p:spPr>
              <a:xfrm>
                <a:off x="4089405" y="2765998"/>
                <a:ext cx="13885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BB1F3918-AF08-4FD6-A51B-53EDE1447B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9405" y="2765998"/>
                <a:ext cx="1388522" cy="276999"/>
              </a:xfrm>
              <a:prstGeom prst="rect">
                <a:avLst/>
              </a:prstGeom>
              <a:blipFill>
                <a:blip r:embed="rId6"/>
                <a:stretch>
                  <a:fillRect l="-3947" t="-4444" r="-307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99AC7B01-A4AD-4235-B661-145351527441}"/>
                  </a:ext>
                </a:extLst>
              </p:cNvPr>
              <p:cNvSpPr txBox="1"/>
              <p:nvPr/>
            </p:nvSpPr>
            <p:spPr>
              <a:xfrm>
                <a:off x="4010025" y="3397600"/>
                <a:ext cx="14679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(3−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)&gt;0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99AC7B01-A4AD-4235-B661-1453515274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025" y="3397600"/>
                <a:ext cx="1467902" cy="276999"/>
              </a:xfrm>
              <a:prstGeom prst="rect">
                <a:avLst/>
              </a:prstGeom>
              <a:blipFill>
                <a:blip r:embed="rId7"/>
                <a:stretch>
                  <a:fillRect l="-3734" t="-2174" r="-2905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9">
            <a:extLst>
              <a:ext uri="{FF2B5EF4-FFF2-40B4-BE49-F238E27FC236}">
                <a16:creationId xmlns:a16="http://schemas.microsoft.com/office/drawing/2014/main" id="{1D0AED7E-B30C-44D0-9187-CF825DE2F85F}"/>
              </a:ext>
            </a:extLst>
          </p:cNvPr>
          <p:cNvSpPr>
            <a:spLocks/>
          </p:cNvSpPr>
          <p:nvPr/>
        </p:nvSpPr>
        <p:spPr bwMode="auto">
          <a:xfrm>
            <a:off x="5783654" y="1668515"/>
            <a:ext cx="160406" cy="623986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23">
                <a:extLst>
                  <a:ext uri="{FF2B5EF4-FFF2-40B4-BE49-F238E27FC236}">
                    <a16:creationId xmlns:a16="http://schemas.microsoft.com/office/drawing/2014/main" id="{6AAC5BEC-6041-4D5C-91DD-C7F9F5CC0A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85707" y="1749675"/>
                <a:ext cx="2731696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400" dirty="0">
                    <a:solidFill>
                      <a:srgbClr val="FF0000"/>
                    </a:solidFill>
                  </a:rPr>
                  <a:t>Multiply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altLang="en-US" sz="1400" dirty="0">
                    <a:solidFill>
                      <a:srgbClr val="FF0000"/>
                    </a:solidFill>
                  </a:rPr>
                  <a:t> (since we know it will be positive)</a:t>
                </a:r>
              </a:p>
            </p:txBody>
          </p:sp>
        </mc:Choice>
        <mc:Fallback xmlns="">
          <p:sp>
            <p:nvSpPr>
              <p:cNvPr id="12" name="Rectangle 23">
                <a:extLst>
                  <a:ext uri="{FF2B5EF4-FFF2-40B4-BE49-F238E27FC236}">
                    <a16:creationId xmlns:a16="http://schemas.microsoft.com/office/drawing/2014/main" id="{6AAC5BEC-6041-4D5C-91DD-C7F9F5CC0A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85707" y="1749675"/>
                <a:ext cx="2731696" cy="523220"/>
              </a:xfrm>
              <a:prstGeom prst="rect">
                <a:avLst/>
              </a:prstGeom>
              <a:blipFill>
                <a:blip r:embed="rId8"/>
                <a:stretch>
                  <a:fillRect t="-2326" r="-223" b="-1162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9">
            <a:extLst>
              <a:ext uri="{FF2B5EF4-FFF2-40B4-BE49-F238E27FC236}">
                <a16:creationId xmlns:a16="http://schemas.microsoft.com/office/drawing/2014/main" id="{12D714A4-EC6C-4692-A20C-43D05B517058}"/>
              </a:ext>
            </a:extLst>
          </p:cNvPr>
          <p:cNvSpPr>
            <a:spLocks/>
          </p:cNvSpPr>
          <p:nvPr/>
        </p:nvSpPr>
        <p:spPr bwMode="auto">
          <a:xfrm>
            <a:off x="5783654" y="2297302"/>
            <a:ext cx="160406" cy="623986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23">
                <a:extLst>
                  <a:ext uri="{FF2B5EF4-FFF2-40B4-BE49-F238E27FC236}">
                    <a16:creationId xmlns:a16="http://schemas.microsoft.com/office/drawing/2014/main" id="{2EA54247-31FF-4236-8251-A4B7A80460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85707" y="2443564"/>
                <a:ext cx="1453169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400" dirty="0">
                    <a:solidFill>
                      <a:srgbClr val="FF0000"/>
                    </a:solidFill>
                  </a:rPr>
                  <a:t>Subtract </a:t>
                </a:r>
                <a14:m>
                  <m:oMath xmlns:m="http://schemas.openxmlformats.org/officeDocument/2006/math"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altLang="en-US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Rectangle 23">
                <a:extLst>
                  <a:ext uri="{FF2B5EF4-FFF2-40B4-BE49-F238E27FC236}">
                    <a16:creationId xmlns:a16="http://schemas.microsoft.com/office/drawing/2014/main" id="{2EA54247-31FF-4236-8251-A4B7A80460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85707" y="2443564"/>
                <a:ext cx="1453169" cy="307777"/>
              </a:xfrm>
              <a:prstGeom prst="rect">
                <a:avLst/>
              </a:prstGeom>
              <a:blipFill>
                <a:blip r:embed="rId9"/>
                <a:stretch>
                  <a:fillRect t="-4000" b="-2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19">
            <a:extLst>
              <a:ext uri="{FF2B5EF4-FFF2-40B4-BE49-F238E27FC236}">
                <a16:creationId xmlns:a16="http://schemas.microsoft.com/office/drawing/2014/main" id="{66048CD2-77F5-4445-B0C9-5F046798831E}"/>
              </a:ext>
            </a:extLst>
          </p:cNvPr>
          <p:cNvSpPr>
            <a:spLocks/>
          </p:cNvSpPr>
          <p:nvPr/>
        </p:nvSpPr>
        <p:spPr bwMode="auto">
          <a:xfrm>
            <a:off x="5783654" y="2921288"/>
            <a:ext cx="160406" cy="623986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Rectangle 23">
            <a:extLst>
              <a:ext uri="{FF2B5EF4-FFF2-40B4-BE49-F238E27FC236}">
                <a16:creationId xmlns:a16="http://schemas.microsoft.com/office/drawing/2014/main" id="{DE883CCB-36A1-472A-8B27-AEFD3EC46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5707" y="3042997"/>
            <a:ext cx="113174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 err="1">
                <a:solidFill>
                  <a:srgbClr val="FF0000"/>
                </a:solidFill>
              </a:rPr>
              <a:t>Factorise</a:t>
            </a:r>
            <a:endParaRPr lang="en-GB" altLang="en-US" sz="1400" dirty="0">
              <a:solidFill>
                <a:srgbClr val="FF0000"/>
              </a:solidFill>
            </a:endParaRPr>
          </a:p>
        </p:txBody>
      </p:sp>
      <p:sp>
        <p:nvSpPr>
          <p:cNvPr id="17" name="Line 13">
            <a:extLst>
              <a:ext uri="{FF2B5EF4-FFF2-40B4-BE49-F238E27FC236}">
                <a16:creationId xmlns:a16="http://schemas.microsoft.com/office/drawing/2014/main" id="{D59DBF84-A6AA-4BA1-8840-240F519690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44727" y="3806868"/>
            <a:ext cx="0" cy="220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Line 14">
            <a:extLst>
              <a:ext uri="{FF2B5EF4-FFF2-40B4-BE49-F238E27FC236}">
                <a16:creationId xmlns:a16="http://schemas.microsoft.com/office/drawing/2014/main" id="{67E4D3D8-DE05-45F7-A4FD-3A4A9B81B510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6582827" y="3844968"/>
            <a:ext cx="0" cy="220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" name="Text Box 17">
            <a:extLst>
              <a:ext uri="{FF2B5EF4-FFF2-40B4-BE49-F238E27FC236}">
                <a16:creationId xmlns:a16="http://schemas.microsoft.com/office/drawing/2014/main" id="{97AB7E6C-715C-458C-AD33-A1111884B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7727" y="4797468"/>
            <a:ext cx="304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x</a:t>
            </a:r>
          </a:p>
        </p:txBody>
      </p:sp>
      <p:sp>
        <p:nvSpPr>
          <p:cNvPr id="20" name="Arc 18">
            <a:extLst>
              <a:ext uri="{FF2B5EF4-FFF2-40B4-BE49-F238E27FC236}">
                <a16:creationId xmlns:a16="http://schemas.microsoft.com/office/drawing/2014/main" id="{366B9094-D0EE-4256-A379-C3F3548D4CAE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6244708" y="4373586"/>
            <a:ext cx="1524000" cy="1000162"/>
          </a:xfrm>
          <a:custGeom>
            <a:avLst/>
            <a:gdLst>
              <a:gd name="T0" fmla="*/ 0 w 21600"/>
              <a:gd name="T1" fmla="*/ 0 h 43194"/>
              <a:gd name="T2" fmla="*/ 171400470 w 21600"/>
              <a:gd name="T3" fmla="*/ 409790433 h 43194"/>
              <a:gd name="T4" fmla="*/ 0 w 21600"/>
              <a:gd name="T5" fmla="*/ 204923890 h 431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</a:path>
              <a:path w="21600" h="4319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E573F610-AB71-4EF8-8B7C-182A9634D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4246" y="4901156"/>
            <a:ext cx="381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/>
              <a:t>0</a:t>
            </a:r>
          </a:p>
        </p:txBody>
      </p:sp>
      <p:sp>
        <p:nvSpPr>
          <p:cNvPr id="22" name="Text Box 20">
            <a:extLst>
              <a:ext uri="{FF2B5EF4-FFF2-40B4-BE49-F238E27FC236}">
                <a16:creationId xmlns:a16="http://schemas.microsoft.com/office/drawing/2014/main" id="{4C504502-CD32-40F9-A3D6-15A9A0916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6827" y="4915165"/>
            <a:ext cx="457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/>
              <a:t>3</a:t>
            </a:r>
          </a:p>
        </p:txBody>
      </p:sp>
      <p:sp>
        <p:nvSpPr>
          <p:cNvPr id="23" name="Line 23">
            <a:extLst>
              <a:ext uri="{FF2B5EF4-FFF2-40B4-BE49-F238E27FC236}">
                <a16:creationId xmlns:a16="http://schemas.microsoft.com/office/drawing/2014/main" id="{8ECED051-29C9-411C-9D05-06C12B8E03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18822" y="3946400"/>
            <a:ext cx="236605" cy="22587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94CE166B-C16A-4588-B97D-B7F03A114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372" y="3406553"/>
            <a:ext cx="15854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solidFill>
                  <a:srgbClr val="0000FF"/>
                </a:solidFill>
              </a:rPr>
              <a:t>We want values </a:t>
            </a:r>
            <a:r>
              <a:rPr lang="en-GB" altLang="en-US" sz="1600" u="sng" dirty="0">
                <a:solidFill>
                  <a:srgbClr val="0000FF"/>
                </a:solidFill>
              </a:rPr>
              <a:t>above</a:t>
            </a:r>
            <a:r>
              <a:rPr lang="en-GB" altLang="en-US" sz="1600" dirty="0">
                <a:solidFill>
                  <a:srgbClr val="0000FF"/>
                </a:solidFill>
              </a:rPr>
              <a:t> 0</a:t>
            </a:r>
          </a:p>
        </p:txBody>
      </p:sp>
      <p:sp>
        <p:nvSpPr>
          <p:cNvPr id="27" name="Text Box 17">
            <a:extLst>
              <a:ext uri="{FF2B5EF4-FFF2-40B4-BE49-F238E27FC236}">
                <a16:creationId xmlns:a16="http://schemas.microsoft.com/office/drawing/2014/main" id="{8D09AC4F-E2D5-4A00-B9EA-5A7F4B74B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2327" y="3497601"/>
            <a:ext cx="304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/>
              <a:t>y</a:t>
            </a:r>
          </a:p>
        </p:txBody>
      </p:sp>
      <p:sp>
        <p:nvSpPr>
          <p:cNvPr id="28" name="Arc 18">
            <a:extLst>
              <a:ext uri="{FF2B5EF4-FFF2-40B4-BE49-F238E27FC236}">
                <a16:creationId xmlns:a16="http://schemas.microsoft.com/office/drawing/2014/main" id="{EE5E62EF-78B0-43A6-8921-E0507407D8EB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6580815" y="4113971"/>
            <a:ext cx="858316" cy="854293"/>
          </a:xfrm>
          <a:custGeom>
            <a:avLst/>
            <a:gdLst>
              <a:gd name="T0" fmla="*/ 0 w 21600"/>
              <a:gd name="T1" fmla="*/ 0 h 43194"/>
              <a:gd name="T2" fmla="*/ 171400470 w 21600"/>
              <a:gd name="T3" fmla="*/ 409790433 h 43194"/>
              <a:gd name="T4" fmla="*/ 0 w 21600"/>
              <a:gd name="T5" fmla="*/ 204923890 h 431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</a:path>
              <a:path w="21600" h="4319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508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B11C15F3-9846-4323-A169-2FF0E0A83C09}"/>
                  </a:ext>
                </a:extLst>
              </p:cNvPr>
              <p:cNvSpPr txBox="1"/>
              <p:nvPr/>
            </p:nvSpPr>
            <p:spPr>
              <a:xfrm>
                <a:off x="5783654" y="6100849"/>
                <a:ext cx="161864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0&lt;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&lt;3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B11C15F3-9846-4323-A169-2FF0E0A83C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3654" y="6100849"/>
                <a:ext cx="1618648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6112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5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7" grpId="0" animBg="1"/>
      <p:bldP spid="18" grpId="0" animBg="1"/>
      <p:bldP spid="19" grpId="0"/>
      <p:bldP spid="20" grpId="0" animBg="1"/>
      <p:bldP spid="21" grpId="0"/>
      <p:bldP spid="22" grpId="0"/>
      <p:bldP spid="23" grpId="0" animBg="1"/>
      <p:bldP spid="26" grpId="0"/>
      <p:bldP spid="27" grpId="0"/>
      <p:bldP spid="28" grpId="0" animBg="1"/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3F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5429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508849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could be asked to interpret the solutions to inequalities by considering their graphs.</a:t>
                </a:r>
              </a:p>
              <a:p>
                <a:pPr marL="0" indent="0" algn="ctr">
                  <a:buNone/>
                </a:pPr>
                <a:endParaRPr lang="en-US" sz="10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=12+4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200" dirty="0">
                    <a:latin typeface="Comic Sans MS" panose="030F0702030302020204" pitchFamily="66" charset="0"/>
                  </a:rPr>
                  <a:t>T</a:t>
                </a:r>
                <a:r>
                  <a:rPr lang="en-GB" sz="1200" dirty="0">
                    <a:latin typeface="Comic Sans MS" panose="030F0702030302020204" pitchFamily="66" charset="0"/>
                  </a:rPr>
                  <a:t>he diagram below shows a sketch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on the same axes. </a:t>
                </a:r>
              </a:p>
              <a:p>
                <a:pPr marL="0" indent="0" algn="ctr">
                  <a:buNone/>
                </a:pPr>
                <a:endParaRPr lang="en-US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2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GB" sz="1200" dirty="0">
                    <a:latin typeface="Comic Sans MS" panose="030F0702030302020204" pitchFamily="66" charset="0"/>
                  </a:rPr>
                  <a:t>Find the coordinates of the points of intersection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200" dirty="0">
                    <a:latin typeface="Comic Sans MS" panose="030F0702030302020204" pitchFamily="66" charset="0"/>
                  </a:rPr>
                  <a:t>H</a:t>
                </a:r>
                <a:r>
                  <a:rPr lang="en-GB" sz="1200" dirty="0" err="1">
                    <a:latin typeface="Comic Sans MS" panose="030F0702030302020204" pitchFamily="66" charset="0"/>
                  </a:rPr>
                  <a:t>ence</a:t>
                </a:r>
                <a:r>
                  <a:rPr lang="en-GB" sz="1200" dirty="0">
                    <a:latin typeface="Comic Sans MS" panose="030F0702030302020204" pitchFamily="66" charset="0"/>
                  </a:rPr>
                  <a:t> write down the solution to the inequality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12+4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&gt;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5088493"/>
              </a:xfrm>
              <a:blipFill>
                <a:blip r:embed="rId2"/>
                <a:stretch>
                  <a:fillRect t="-719" r="-1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F93ACF59-AE60-47B3-A20A-97677B34AE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Line 13">
            <a:extLst>
              <a:ext uri="{FF2B5EF4-FFF2-40B4-BE49-F238E27FC236}">
                <a16:creationId xmlns:a16="http://schemas.microsoft.com/office/drawing/2014/main" id="{918C4069-0363-44B5-AD60-C9D9D6CDE5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47091" y="3579223"/>
            <a:ext cx="0" cy="194201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Text Box 17">
            <a:extLst>
              <a:ext uri="{FF2B5EF4-FFF2-40B4-BE49-F238E27FC236}">
                <a16:creationId xmlns:a16="http://schemas.microsoft.com/office/drawing/2014/main" id="{718401AA-69FE-49AF-B7E1-CE932E4C4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861" y="4519929"/>
            <a:ext cx="304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x</a:t>
            </a:r>
          </a:p>
        </p:txBody>
      </p:sp>
      <p:sp>
        <p:nvSpPr>
          <p:cNvPr id="9" name="Text Box 17">
            <a:extLst>
              <a:ext uri="{FF2B5EF4-FFF2-40B4-BE49-F238E27FC236}">
                <a16:creationId xmlns:a16="http://schemas.microsoft.com/office/drawing/2014/main" id="{35F31371-2552-4404-BED3-550FAB191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4051" y="3388723"/>
            <a:ext cx="304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/>
              <a:t>y</a:t>
            </a:r>
          </a:p>
        </p:txBody>
      </p:sp>
      <p:sp>
        <p:nvSpPr>
          <p:cNvPr id="10" name="Line 13">
            <a:extLst>
              <a:ext uri="{FF2B5EF4-FFF2-40B4-BE49-F238E27FC236}">
                <a16:creationId xmlns:a16="http://schemas.microsoft.com/office/drawing/2014/main" id="{613ECB99-EFA9-483B-95B0-55BD6AD15E0F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2147091" y="3640364"/>
            <a:ext cx="0" cy="194201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" name="フリーフォーム: 図形 10">
            <a:extLst>
              <a:ext uri="{FF2B5EF4-FFF2-40B4-BE49-F238E27FC236}">
                <a16:creationId xmlns:a16="http://schemas.microsoft.com/office/drawing/2014/main" id="{E3FEA982-5BB0-49D6-A4AF-4E3D08C78319}"/>
              </a:ext>
            </a:extLst>
          </p:cNvPr>
          <p:cNvSpPr/>
          <p:nvPr/>
        </p:nvSpPr>
        <p:spPr>
          <a:xfrm>
            <a:off x="1706933" y="3579223"/>
            <a:ext cx="876927" cy="1032146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Line 45">
            <a:extLst>
              <a:ext uri="{FF2B5EF4-FFF2-40B4-BE49-F238E27FC236}">
                <a16:creationId xmlns:a16="http://schemas.microsoft.com/office/drawing/2014/main" id="{F22A047B-B57E-4A8A-AE17-72A8031B97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19497" y="3579223"/>
            <a:ext cx="1280159" cy="1828799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B997D75F-22D1-4151-85E8-32325BA803A8}"/>
                  </a:ext>
                </a:extLst>
              </p:cNvPr>
              <p:cNvSpPr txBox="1"/>
              <p:nvPr/>
            </p:nvSpPr>
            <p:spPr>
              <a:xfrm>
                <a:off x="2613404" y="3425334"/>
                <a:ext cx="4117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B997D75F-22D1-4151-85E8-32325BA803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3404" y="3425334"/>
                <a:ext cx="411716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2CB8F30E-C1AA-406C-87A8-328DDC573A9F}"/>
                  </a:ext>
                </a:extLst>
              </p:cNvPr>
              <p:cNvSpPr txBox="1"/>
              <p:nvPr/>
            </p:nvSpPr>
            <p:spPr>
              <a:xfrm>
                <a:off x="1371487" y="3425334"/>
                <a:ext cx="41171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2CB8F30E-C1AA-406C-87A8-328DDC573A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487" y="3425334"/>
                <a:ext cx="41171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5">
            <a:extLst>
              <a:ext uri="{FF2B5EF4-FFF2-40B4-BE49-F238E27FC236}">
                <a16:creationId xmlns:a16="http://schemas.microsoft.com/office/drawing/2014/main" id="{62D2D5F7-4AA1-4A75-8932-3E12A9458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025" y="1372396"/>
            <a:ext cx="42933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	Find the coordinates of intersection by setting the equations equal and solving them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9273CA00-BA90-4615-A227-886CFD293116}"/>
                  </a:ext>
                </a:extLst>
              </p:cNvPr>
              <p:cNvSpPr txBox="1"/>
              <p:nvPr/>
            </p:nvSpPr>
            <p:spPr>
              <a:xfrm>
                <a:off x="4222025" y="2058337"/>
                <a:ext cx="15892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12+4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9273CA00-BA90-4615-A227-886CFD2931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2025" y="2058337"/>
                <a:ext cx="1589218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D9A5C4A-E95B-407A-A75F-DA65A9561A29}"/>
                  </a:ext>
                </a:extLst>
              </p:cNvPr>
              <p:cNvSpPr txBox="1"/>
              <p:nvPr/>
            </p:nvSpPr>
            <p:spPr>
              <a:xfrm>
                <a:off x="4820195" y="2506829"/>
                <a:ext cx="21101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−12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D9A5C4A-E95B-407A-A75F-DA65A9561A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195" y="2506829"/>
                <a:ext cx="211014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E9AFAA11-BF33-49A5-93AE-E48BB423FF9F}"/>
                  </a:ext>
                </a:extLst>
              </p:cNvPr>
              <p:cNvSpPr txBox="1"/>
              <p:nvPr/>
            </p:nvSpPr>
            <p:spPr>
              <a:xfrm>
                <a:off x="4886006" y="2955321"/>
                <a:ext cx="21101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E9AFAA11-BF33-49A5-93AE-E48BB423FF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6006" y="2955321"/>
                <a:ext cx="2110143" cy="369332"/>
              </a:xfrm>
              <a:prstGeom prst="rect">
                <a:avLst/>
              </a:prstGeom>
              <a:blipFill>
                <a:blip r:embed="rId8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83D0937E-DE44-4EE6-BF19-5A0A65C80A1E}"/>
                  </a:ext>
                </a:extLst>
              </p:cNvPr>
              <p:cNvSpPr txBox="1"/>
              <p:nvPr/>
            </p:nvSpPr>
            <p:spPr>
              <a:xfrm>
                <a:off x="4886006" y="3449275"/>
                <a:ext cx="14799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6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83D0937E-DE44-4EE6-BF19-5A0A65C80A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6006" y="3449275"/>
                <a:ext cx="147996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19">
            <a:extLst>
              <a:ext uri="{FF2B5EF4-FFF2-40B4-BE49-F238E27FC236}">
                <a16:creationId xmlns:a16="http://schemas.microsoft.com/office/drawing/2014/main" id="{3C3FED22-D809-418B-BBBF-F0513ECFCFCC}"/>
              </a:ext>
            </a:extLst>
          </p:cNvPr>
          <p:cNvSpPr>
            <a:spLocks/>
          </p:cNvSpPr>
          <p:nvPr/>
        </p:nvSpPr>
        <p:spPr bwMode="auto">
          <a:xfrm>
            <a:off x="6835743" y="2269379"/>
            <a:ext cx="94595" cy="397589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" name="Rectangle 23">
            <a:extLst>
              <a:ext uri="{FF2B5EF4-FFF2-40B4-BE49-F238E27FC236}">
                <a16:creationId xmlns:a16="http://schemas.microsoft.com/office/drawing/2014/main" id="{1AC2E0E6-067B-4FF1-86BA-49AE69B7C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3040" y="2286795"/>
            <a:ext cx="113174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</a:rPr>
              <a:t>Rearrange</a:t>
            </a:r>
            <a:endParaRPr lang="en-GB" altLang="en-US" sz="1400" dirty="0">
              <a:solidFill>
                <a:srgbClr val="FF0000"/>
              </a:solidFill>
            </a:endParaRPr>
          </a:p>
        </p:txBody>
      </p:sp>
      <p:sp>
        <p:nvSpPr>
          <p:cNvPr id="23" name="Arc 19">
            <a:extLst>
              <a:ext uri="{FF2B5EF4-FFF2-40B4-BE49-F238E27FC236}">
                <a16:creationId xmlns:a16="http://schemas.microsoft.com/office/drawing/2014/main" id="{77BE5424-58EF-40B8-8F76-4338ADF5DD87}"/>
              </a:ext>
            </a:extLst>
          </p:cNvPr>
          <p:cNvSpPr>
            <a:spLocks/>
          </p:cNvSpPr>
          <p:nvPr/>
        </p:nvSpPr>
        <p:spPr bwMode="auto">
          <a:xfrm>
            <a:off x="6948851" y="2716947"/>
            <a:ext cx="94595" cy="397589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Arc 19">
            <a:extLst>
              <a:ext uri="{FF2B5EF4-FFF2-40B4-BE49-F238E27FC236}">
                <a16:creationId xmlns:a16="http://schemas.microsoft.com/office/drawing/2014/main" id="{B7540B71-467C-4198-A918-8F151142C5FA}"/>
              </a:ext>
            </a:extLst>
          </p:cNvPr>
          <p:cNvSpPr>
            <a:spLocks/>
          </p:cNvSpPr>
          <p:nvPr/>
        </p:nvSpPr>
        <p:spPr bwMode="auto">
          <a:xfrm>
            <a:off x="6925202" y="3204094"/>
            <a:ext cx="94595" cy="397589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Rectangle 23">
            <a:extLst>
              <a:ext uri="{FF2B5EF4-FFF2-40B4-BE49-F238E27FC236}">
                <a16:creationId xmlns:a16="http://schemas.microsoft.com/office/drawing/2014/main" id="{474533C7-0062-4CAE-91D4-EA1A7DB9F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9055" y="2752140"/>
            <a:ext cx="113174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 err="1">
                <a:solidFill>
                  <a:srgbClr val="FF0000"/>
                </a:solidFill>
              </a:rPr>
              <a:t>Factorise</a:t>
            </a:r>
            <a:endParaRPr lang="en-GB" altLang="en-US" sz="1400" dirty="0">
              <a:solidFill>
                <a:srgbClr val="FF0000"/>
              </a:solidFill>
            </a:endParaRPr>
          </a:p>
        </p:txBody>
      </p:sp>
      <p:sp>
        <p:nvSpPr>
          <p:cNvPr id="26" name="Rectangle 23">
            <a:extLst>
              <a:ext uri="{FF2B5EF4-FFF2-40B4-BE49-F238E27FC236}">
                <a16:creationId xmlns:a16="http://schemas.microsoft.com/office/drawing/2014/main" id="{9DB390E5-EDEA-4F65-B63B-7346F6749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0386" y="3260322"/>
            <a:ext cx="113174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</a:rPr>
              <a:t>Solve</a:t>
            </a:r>
            <a:endParaRPr lang="en-GB" altLang="en-US" sz="1400" dirty="0">
              <a:solidFill>
                <a:srgbClr val="FF0000"/>
              </a:solidFill>
            </a:endParaRPr>
          </a:p>
        </p:txBody>
      </p:sp>
      <p:sp>
        <p:nvSpPr>
          <p:cNvPr id="27" name="Arc 19">
            <a:extLst>
              <a:ext uri="{FF2B5EF4-FFF2-40B4-BE49-F238E27FC236}">
                <a16:creationId xmlns:a16="http://schemas.microsoft.com/office/drawing/2014/main" id="{FEA4CC11-89F4-4A0E-9AAC-B0D0197A924F}"/>
              </a:ext>
            </a:extLst>
          </p:cNvPr>
          <p:cNvSpPr>
            <a:spLocks/>
          </p:cNvSpPr>
          <p:nvPr/>
        </p:nvSpPr>
        <p:spPr bwMode="auto">
          <a:xfrm>
            <a:off x="6939055" y="3687869"/>
            <a:ext cx="94595" cy="397589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Rectangle 23">
            <a:extLst>
              <a:ext uri="{FF2B5EF4-FFF2-40B4-BE49-F238E27FC236}">
                <a16:creationId xmlns:a16="http://schemas.microsoft.com/office/drawing/2014/main" id="{B727198F-E339-4002-8015-58F724338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6997" y="3566848"/>
            <a:ext cx="218760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FF0000"/>
                </a:solidFill>
              </a:rPr>
              <a:t>Use either equation to find the corresponding y-coordinates</a:t>
            </a:r>
            <a:endParaRPr lang="en-GB" altLang="en-US" sz="1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5FE68A1C-15D3-4A86-A61E-5BFA773A2145}"/>
                  </a:ext>
                </a:extLst>
              </p:cNvPr>
              <p:cNvSpPr txBox="1"/>
              <p:nvPr/>
            </p:nvSpPr>
            <p:spPr>
              <a:xfrm>
                <a:off x="4886005" y="3910630"/>
                <a:ext cx="14190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36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5FE68A1C-15D3-4A86-A61E-5BFA773A21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6005" y="3910630"/>
                <a:ext cx="1419001" cy="369332"/>
              </a:xfrm>
              <a:prstGeom prst="rect">
                <a:avLst/>
              </a:prstGeom>
              <a:blipFill>
                <a:blip r:embed="rId10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5B846B3-1B20-436A-80DB-D69030E4CD53}"/>
              </a:ext>
            </a:extLst>
          </p:cNvPr>
          <p:cNvSpPr txBox="1"/>
          <p:nvPr/>
        </p:nvSpPr>
        <p:spPr>
          <a:xfrm>
            <a:off x="5016634" y="4636152"/>
            <a:ext cx="3051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coordinates of intersection are (-2,4) and (6,36)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08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/>
      <p:bldP spid="10" grpId="0" animBg="1"/>
      <p:bldP spid="11" grpId="0" animBg="1"/>
      <p:bldP spid="12" grpId="0" animBg="1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 animBg="1"/>
      <p:bldP spid="22" grpId="0"/>
      <p:bldP spid="23" grpId="0" animBg="1"/>
      <p:bldP spid="24" grpId="0" animBg="1"/>
      <p:bldP spid="25" grpId="0"/>
      <p:bldP spid="26" grpId="0"/>
      <p:bldP spid="27" grpId="0" animBg="1"/>
      <p:bldP spid="28" grpId="0"/>
      <p:bldP spid="29" grpId="0"/>
      <p:bldP spid="3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508849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could be asked to interpret the solutions to inequalities by considering their graphs.</a:t>
                </a:r>
              </a:p>
              <a:p>
                <a:pPr marL="0" indent="0" algn="ctr">
                  <a:buNone/>
                </a:pPr>
                <a:endParaRPr lang="en-US" sz="10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=12+4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200" dirty="0">
                    <a:latin typeface="Comic Sans MS" panose="030F0702030302020204" pitchFamily="66" charset="0"/>
                  </a:rPr>
                  <a:t>T</a:t>
                </a:r>
                <a:r>
                  <a:rPr lang="en-GB" sz="1200" dirty="0">
                    <a:latin typeface="Comic Sans MS" panose="030F0702030302020204" pitchFamily="66" charset="0"/>
                  </a:rPr>
                  <a:t>he diagram below shows a sketch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on the same axes. </a:t>
                </a:r>
              </a:p>
              <a:p>
                <a:pPr marL="0" indent="0" algn="ctr">
                  <a:buNone/>
                </a:pPr>
                <a:endParaRPr lang="en-US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2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GB" sz="1200" dirty="0">
                    <a:latin typeface="Comic Sans MS" panose="030F0702030302020204" pitchFamily="66" charset="0"/>
                  </a:rPr>
                  <a:t>Find the coordinates of the points of intersection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200" dirty="0">
                    <a:latin typeface="Comic Sans MS" panose="030F0702030302020204" pitchFamily="66" charset="0"/>
                  </a:rPr>
                  <a:t>H</a:t>
                </a:r>
                <a:r>
                  <a:rPr lang="en-GB" sz="1200" dirty="0" err="1">
                    <a:latin typeface="Comic Sans MS" panose="030F0702030302020204" pitchFamily="66" charset="0"/>
                  </a:rPr>
                  <a:t>ence</a:t>
                </a:r>
                <a:r>
                  <a:rPr lang="en-GB" sz="1200" dirty="0">
                    <a:latin typeface="Comic Sans MS" panose="030F0702030302020204" pitchFamily="66" charset="0"/>
                  </a:rPr>
                  <a:t> write down the solution to the inequality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12+4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&gt;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5088493"/>
              </a:xfrm>
              <a:blipFill>
                <a:blip r:embed="rId2"/>
                <a:stretch>
                  <a:fillRect t="-719" r="-1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F93ACF59-AE60-47B3-A20A-97677B34AE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Line 13">
            <a:extLst>
              <a:ext uri="{FF2B5EF4-FFF2-40B4-BE49-F238E27FC236}">
                <a16:creationId xmlns:a16="http://schemas.microsoft.com/office/drawing/2014/main" id="{918C4069-0363-44B5-AD60-C9D9D6CDE5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47091" y="3579223"/>
            <a:ext cx="0" cy="194201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Text Box 17">
            <a:extLst>
              <a:ext uri="{FF2B5EF4-FFF2-40B4-BE49-F238E27FC236}">
                <a16:creationId xmlns:a16="http://schemas.microsoft.com/office/drawing/2014/main" id="{718401AA-69FE-49AF-B7E1-CE932E4C4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861" y="4519929"/>
            <a:ext cx="304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x</a:t>
            </a:r>
          </a:p>
        </p:txBody>
      </p:sp>
      <p:sp>
        <p:nvSpPr>
          <p:cNvPr id="9" name="Text Box 17">
            <a:extLst>
              <a:ext uri="{FF2B5EF4-FFF2-40B4-BE49-F238E27FC236}">
                <a16:creationId xmlns:a16="http://schemas.microsoft.com/office/drawing/2014/main" id="{35F31371-2552-4404-BED3-550FAB191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4051" y="3388723"/>
            <a:ext cx="304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/>
              <a:t>y</a:t>
            </a:r>
          </a:p>
        </p:txBody>
      </p:sp>
      <p:sp>
        <p:nvSpPr>
          <p:cNvPr id="10" name="Line 13">
            <a:extLst>
              <a:ext uri="{FF2B5EF4-FFF2-40B4-BE49-F238E27FC236}">
                <a16:creationId xmlns:a16="http://schemas.microsoft.com/office/drawing/2014/main" id="{613ECB99-EFA9-483B-95B0-55BD6AD15E0F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2147091" y="3640364"/>
            <a:ext cx="0" cy="194201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" name="フリーフォーム: 図形 10">
            <a:extLst>
              <a:ext uri="{FF2B5EF4-FFF2-40B4-BE49-F238E27FC236}">
                <a16:creationId xmlns:a16="http://schemas.microsoft.com/office/drawing/2014/main" id="{E3FEA982-5BB0-49D6-A4AF-4E3D08C78319}"/>
              </a:ext>
            </a:extLst>
          </p:cNvPr>
          <p:cNvSpPr/>
          <p:nvPr/>
        </p:nvSpPr>
        <p:spPr>
          <a:xfrm>
            <a:off x="1706933" y="3579223"/>
            <a:ext cx="876927" cy="1032146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Line 45">
            <a:extLst>
              <a:ext uri="{FF2B5EF4-FFF2-40B4-BE49-F238E27FC236}">
                <a16:creationId xmlns:a16="http://schemas.microsoft.com/office/drawing/2014/main" id="{F22A047B-B57E-4A8A-AE17-72A8031B97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19497" y="3579223"/>
            <a:ext cx="1280159" cy="1828799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B997D75F-22D1-4151-85E8-32325BA803A8}"/>
                  </a:ext>
                </a:extLst>
              </p:cNvPr>
              <p:cNvSpPr txBox="1"/>
              <p:nvPr/>
            </p:nvSpPr>
            <p:spPr>
              <a:xfrm>
                <a:off x="2613404" y="3425334"/>
                <a:ext cx="4117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B997D75F-22D1-4151-85E8-32325BA803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3404" y="3425334"/>
                <a:ext cx="411716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2CB8F30E-C1AA-406C-87A8-328DDC573A9F}"/>
                  </a:ext>
                </a:extLst>
              </p:cNvPr>
              <p:cNvSpPr txBox="1"/>
              <p:nvPr/>
            </p:nvSpPr>
            <p:spPr>
              <a:xfrm>
                <a:off x="1371487" y="3425334"/>
                <a:ext cx="41171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2CB8F30E-C1AA-406C-87A8-328DDC573A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487" y="3425334"/>
                <a:ext cx="41171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5">
                <a:extLst>
                  <a:ext uri="{FF2B5EF4-FFF2-40B4-BE49-F238E27FC236}">
                    <a16:creationId xmlns:a16="http://schemas.microsoft.com/office/drawing/2014/main" id="{50A7D294-41B4-4158-8ADD-51822819FB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56629" y="1400175"/>
                <a:ext cx="4293325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sz="1400" dirty="0"/>
                  <a:t>H</a:t>
                </a:r>
                <a:r>
                  <a:rPr lang="en-GB" sz="1400" dirty="0" err="1"/>
                  <a:t>ence</a:t>
                </a:r>
                <a:r>
                  <a:rPr lang="en-GB" sz="1400" dirty="0"/>
                  <a:t> write down the solution to the inequality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12+4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&gt;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altLang="en-US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 Box 5">
                <a:extLst>
                  <a:ext uri="{FF2B5EF4-FFF2-40B4-BE49-F238E27FC236}">
                    <a16:creationId xmlns:a16="http://schemas.microsoft.com/office/drawing/2014/main" id="{50A7D294-41B4-4158-8ADD-51822819FB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56629" y="1400175"/>
                <a:ext cx="4293325" cy="523220"/>
              </a:xfrm>
              <a:prstGeom prst="rect">
                <a:avLst/>
              </a:prstGeom>
              <a:blipFill>
                <a:blip r:embed="rId6"/>
                <a:stretch>
                  <a:fillRect t="-232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5">
                <a:extLst>
                  <a:ext uri="{FF2B5EF4-FFF2-40B4-BE49-F238E27FC236}">
                    <a16:creationId xmlns:a16="http://schemas.microsoft.com/office/drawing/2014/main" id="{982568BE-08CD-4529-BE6A-B384564DFC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08384" y="2128539"/>
                <a:ext cx="3389251" cy="13849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 typeface="Wingdings" panose="05000000000000000000" pitchFamily="2" charset="2"/>
                  <a:buChar char="à"/>
                </a:pPr>
                <a:r>
                  <a:rPr lang="en-US" sz="1200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Look at the graphs. You want the region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𝐿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&gt;</m:t>
                    </m:r>
                    <m:sSub>
                      <m:sSub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𝐿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b>
                    </m:sSub>
                  </m:oMath>
                </a14:m>
                <a:endParaRPr lang="en-GB" altLang="en-US" sz="1200" dirty="0">
                  <a:solidFill>
                    <a:srgbClr val="FF0000"/>
                  </a:solidFill>
                </a:endParaRPr>
              </a:p>
              <a:p>
                <a:pPr algn="ctr" eaLnBrk="1" hangingPunct="1">
                  <a:spcBef>
                    <a:spcPct val="50000"/>
                  </a:spcBef>
                  <a:buFont typeface="Wingdings" panose="05000000000000000000" pitchFamily="2" charset="2"/>
                  <a:buChar char="à"/>
                </a:pPr>
                <a:endParaRPr lang="en-US" altLang="en-US" sz="1200" dirty="0">
                  <a:solidFill>
                    <a:srgbClr val="FF0000"/>
                  </a:solidFill>
                </a:endParaRPr>
              </a:p>
              <a:p>
                <a:pPr algn="ctr" eaLnBrk="1" hangingPunct="1">
                  <a:spcBef>
                    <a:spcPct val="50000"/>
                  </a:spcBef>
                  <a:buFont typeface="Wingdings" panose="05000000000000000000" pitchFamily="2" charset="2"/>
                  <a:buChar char="à"/>
                </a:pPr>
                <a:r>
                  <a:rPr lang="en-US" altLang="en-US" sz="1200" dirty="0">
                    <a:solidFill>
                      <a:srgbClr val="FF0000"/>
                    </a:solidFill>
                  </a:rPr>
                  <a:t>T</a:t>
                </a:r>
                <a:r>
                  <a:rPr lang="en-GB" altLang="en-US" sz="1200" dirty="0">
                    <a:solidFill>
                      <a:srgbClr val="FF0000"/>
                    </a:solidFill>
                  </a:rPr>
                  <a:t>his is found between the intersections, so between </a:t>
                </a:r>
                <a14:m>
                  <m:oMath xmlns:m="http://schemas.openxmlformats.org/officeDocument/2006/math">
                    <m:r>
                      <a:rPr lang="en-GB" alt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=−2 </m:t>
                    </m:r>
                  </m:oMath>
                </a14:m>
                <a:r>
                  <a:rPr lang="en-GB" altLang="en-US" sz="1200" dirty="0">
                    <a:solidFill>
                      <a:srgbClr val="FF0000"/>
                    </a:solidFill>
                  </a:rPr>
                  <a:t>and </a:t>
                </a:r>
                <a14:m>
                  <m:oMath xmlns:m="http://schemas.openxmlformats.org/officeDocument/2006/math">
                    <m:r>
                      <a:rPr lang="en-GB" alt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GB" alt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 Box 5">
                <a:extLst>
                  <a:ext uri="{FF2B5EF4-FFF2-40B4-BE49-F238E27FC236}">
                    <a16:creationId xmlns:a16="http://schemas.microsoft.com/office/drawing/2014/main" id="{982568BE-08CD-4529-BE6A-B384564DFC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08384" y="2128539"/>
                <a:ext cx="3389251" cy="1384995"/>
              </a:xfrm>
              <a:prstGeom prst="rect">
                <a:avLst/>
              </a:prstGeom>
              <a:blipFill>
                <a:blip r:embed="rId7"/>
                <a:stretch>
                  <a:fillRect r="-89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1DAA4A66-F322-4CD6-9869-E3AFE46DD626}"/>
              </a:ext>
            </a:extLst>
          </p:cNvPr>
          <p:cNvSpPr txBox="1"/>
          <p:nvPr/>
        </p:nvSpPr>
        <p:spPr>
          <a:xfrm>
            <a:off x="1455072" y="4362817"/>
            <a:ext cx="6732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Comic Sans MS" panose="030F0702030302020204" pitchFamily="66" charset="0"/>
              </a:rPr>
              <a:t>(-2,4)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D1B7A5E-EAD2-4B24-B098-0150E40F5B31}"/>
              </a:ext>
            </a:extLst>
          </p:cNvPr>
          <p:cNvSpPr txBox="1"/>
          <p:nvPr/>
        </p:nvSpPr>
        <p:spPr>
          <a:xfrm>
            <a:off x="2398582" y="3770886"/>
            <a:ext cx="6732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Comic Sans MS" panose="030F0702030302020204" pitchFamily="66" charset="0"/>
              </a:rPr>
              <a:t>(6,36)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 Box 5">
                <a:extLst>
                  <a:ext uri="{FF2B5EF4-FFF2-40B4-BE49-F238E27FC236}">
                    <a16:creationId xmlns:a16="http://schemas.microsoft.com/office/drawing/2014/main" id="{3E724D13-5E8F-4740-A36E-BA46C4EAF9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22312" y="3901691"/>
                <a:ext cx="3325002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marL="0" indent="0" algn="ctr" eaLnBrk="1" hangingPunct="1">
                  <a:spcBef>
                    <a:spcPct val="50000"/>
                  </a:spcBef>
                </a:pPr>
                <a:r>
                  <a:rPr lang="en-US" altLang="en-US" sz="1600" dirty="0">
                    <a:solidFill>
                      <a:srgbClr val="FF0000"/>
                    </a:solidFill>
                  </a:rPr>
                  <a:t>The solution is therefore:</a:t>
                </a:r>
              </a:p>
              <a:p>
                <a:pPr marL="0" indent="0" algn="ctr"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−2&lt;</m:t>
                      </m:r>
                      <m:r>
                        <a:rPr lang="en-US" alt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&lt;6</m:t>
                      </m:r>
                    </m:oMath>
                  </m:oMathPara>
                </a14:m>
                <a:endParaRPr lang="en-GB" altLang="en-US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 Box 5">
                <a:extLst>
                  <a:ext uri="{FF2B5EF4-FFF2-40B4-BE49-F238E27FC236}">
                    <a16:creationId xmlns:a16="http://schemas.microsoft.com/office/drawing/2014/main" id="{3E724D13-5E8F-4740-A36E-BA46C4EAF9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22312" y="3901691"/>
                <a:ext cx="3325002" cy="584775"/>
              </a:xfrm>
              <a:prstGeom prst="rect">
                <a:avLst/>
              </a:prstGeom>
              <a:blipFill>
                <a:blip r:embed="rId8"/>
                <a:stretch>
                  <a:fillRect t="-208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982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3G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2658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shading on graphs to identify regions that satisfy linear and quadratic inequalities.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3G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7BFBE842-BDBF-4F50-9DB3-DA88BE01F6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Line 13">
            <a:extLst>
              <a:ext uri="{FF2B5EF4-FFF2-40B4-BE49-F238E27FC236}">
                <a16:creationId xmlns:a16="http://schemas.microsoft.com/office/drawing/2014/main" id="{0360A709-B75C-4844-961C-223949A7565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78628" y="2734202"/>
            <a:ext cx="0" cy="289995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Text Box 17">
            <a:extLst>
              <a:ext uri="{FF2B5EF4-FFF2-40B4-BE49-F238E27FC236}">
                <a16:creationId xmlns:a16="http://schemas.microsoft.com/office/drawing/2014/main" id="{D335DE75-56B8-419F-8FEF-47A353D16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3773" y="4151137"/>
            <a:ext cx="304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x</a:t>
            </a:r>
          </a:p>
        </p:txBody>
      </p:sp>
      <p:sp>
        <p:nvSpPr>
          <p:cNvPr id="8" name="Text Box 17">
            <a:extLst>
              <a:ext uri="{FF2B5EF4-FFF2-40B4-BE49-F238E27FC236}">
                <a16:creationId xmlns:a16="http://schemas.microsoft.com/office/drawing/2014/main" id="{8176DD13-FFFD-4D0F-88A3-0034BD5AF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6228" y="2421781"/>
            <a:ext cx="304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/>
              <a:t>y</a:t>
            </a:r>
          </a:p>
        </p:txBody>
      </p:sp>
      <p:sp>
        <p:nvSpPr>
          <p:cNvPr id="16" name="Line 13">
            <a:extLst>
              <a:ext uri="{FF2B5EF4-FFF2-40B4-BE49-F238E27FC236}">
                <a16:creationId xmlns:a16="http://schemas.microsoft.com/office/drawing/2014/main" id="{3DFDAB17-E249-4FFA-AFE4-DD325090AE8A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2078628" y="2843241"/>
            <a:ext cx="0" cy="289995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17AEA529-6805-4473-854A-60B326CF12DA}"/>
                  </a:ext>
                </a:extLst>
              </p:cNvPr>
              <p:cNvSpPr txBox="1"/>
              <p:nvPr/>
            </p:nvSpPr>
            <p:spPr>
              <a:xfrm>
                <a:off x="2755626" y="2460915"/>
                <a:ext cx="5774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17AEA529-6805-4473-854A-60B326CF12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5626" y="2460915"/>
                <a:ext cx="577402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フリーフォーム: 図形 18">
            <a:extLst>
              <a:ext uri="{FF2B5EF4-FFF2-40B4-BE49-F238E27FC236}">
                <a16:creationId xmlns:a16="http://schemas.microsoft.com/office/drawing/2014/main" id="{8FC9C738-E76C-45A0-80E4-1325BDA6BD7C}"/>
              </a:ext>
            </a:extLst>
          </p:cNvPr>
          <p:cNvSpPr/>
          <p:nvPr/>
        </p:nvSpPr>
        <p:spPr>
          <a:xfrm>
            <a:off x="1351344" y="2772137"/>
            <a:ext cx="1455517" cy="1154574"/>
          </a:xfrm>
          <a:custGeom>
            <a:avLst/>
            <a:gdLst>
              <a:gd name="connsiteX0" fmla="*/ 0 w 1455517"/>
              <a:gd name="connsiteY0" fmla="*/ 0 h 1154574"/>
              <a:gd name="connsiteX1" fmla="*/ 1455517 w 1455517"/>
              <a:gd name="connsiteY1" fmla="*/ 0 h 1154574"/>
              <a:gd name="connsiteX2" fmla="*/ 1316621 w 1455517"/>
              <a:gd name="connsiteY2" fmla="*/ 335666 h 1154574"/>
              <a:gd name="connsiteX3" fmla="*/ 1189299 w 1455517"/>
              <a:gd name="connsiteY3" fmla="*/ 627926 h 1154574"/>
              <a:gd name="connsiteX4" fmla="*/ 1108276 w 1455517"/>
              <a:gd name="connsiteY4" fmla="*/ 781291 h 1154574"/>
              <a:gd name="connsiteX5" fmla="*/ 1001210 w 1455517"/>
              <a:gd name="connsiteY5" fmla="*/ 949124 h 1154574"/>
              <a:gd name="connsiteX6" fmla="*/ 905719 w 1455517"/>
              <a:gd name="connsiteY6" fmla="*/ 1070658 h 1154574"/>
              <a:gd name="connsiteX7" fmla="*/ 804441 w 1455517"/>
              <a:gd name="connsiteY7" fmla="*/ 1137212 h 1154574"/>
              <a:gd name="connsiteX8" fmla="*/ 734993 w 1455517"/>
              <a:gd name="connsiteY8" fmla="*/ 1154574 h 1154574"/>
              <a:gd name="connsiteX9" fmla="*/ 659757 w 1455517"/>
              <a:gd name="connsiteY9" fmla="*/ 1137212 h 1154574"/>
              <a:gd name="connsiteX10" fmla="*/ 549798 w 1455517"/>
              <a:gd name="connsiteY10" fmla="*/ 1047509 h 1154574"/>
              <a:gd name="connsiteX11" fmla="*/ 431157 w 1455517"/>
              <a:gd name="connsiteY11" fmla="*/ 897038 h 1154574"/>
              <a:gd name="connsiteX12" fmla="*/ 321198 w 1455517"/>
              <a:gd name="connsiteY12" fmla="*/ 711843 h 1154574"/>
              <a:gd name="connsiteX13" fmla="*/ 176514 w 1455517"/>
              <a:gd name="connsiteY13" fmla="*/ 413795 h 1154574"/>
              <a:gd name="connsiteX14" fmla="*/ 0 w 1455517"/>
              <a:gd name="connsiteY14" fmla="*/ 0 h 1154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55517" h="1154574">
                <a:moveTo>
                  <a:pt x="0" y="0"/>
                </a:moveTo>
                <a:lnTo>
                  <a:pt x="1455517" y="0"/>
                </a:lnTo>
                <a:lnTo>
                  <a:pt x="1316621" y="335666"/>
                </a:lnTo>
                <a:lnTo>
                  <a:pt x="1189299" y="627926"/>
                </a:lnTo>
                <a:lnTo>
                  <a:pt x="1108276" y="781291"/>
                </a:lnTo>
                <a:lnTo>
                  <a:pt x="1001210" y="949124"/>
                </a:lnTo>
                <a:lnTo>
                  <a:pt x="905719" y="1070658"/>
                </a:lnTo>
                <a:lnTo>
                  <a:pt x="804441" y="1137212"/>
                </a:lnTo>
                <a:lnTo>
                  <a:pt x="734993" y="1154574"/>
                </a:lnTo>
                <a:lnTo>
                  <a:pt x="659757" y="1137212"/>
                </a:lnTo>
                <a:lnTo>
                  <a:pt x="549798" y="1047509"/>
                </a:lnTo>
                <a:lnTo>
                  <a:pt x="431157" y="897038"/>
                </a:lnTo>
                <a:lnTo>
                  <a:pt x="321198" y="711843"/>
                </a:lnTo>
                <a:lnTo>
                  <a:pt x="176514" y="41379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フリーフォーム: 図形 9">
            <a:extLst>
              <a:ext uri="{FF2B5EF4-FFF2-40B4-BE49-F238E27FC236}">
                <a16:creationId xmlns:a16="http://schemas.microsoft.com/office/drawing/2014/main" id="{0B267DBF-3350-446F-A4B9-AA7A29A3C7EF}"/>
              </a:ext>
            </a:extLst>
          </p:cNvPr>
          <p:cNvSpPr/>
          <p:nvPr/>
        </p:nvSpPr>
        <p:spPr>
          <a:xfrm>
            <a:off x="1340964" y="2768692"/>
            <a:ext cx="1470973" cy="1158438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07AFBC40-FE10-46A4-8F3F-7EABD38F448B}"/>
                  </a:ext>
                </a:extLst>
              </p:cNvPr>
              <p:cNvSpPr txBox="1"/>
              <p:nvPr/>
            </p:nvSpPr>
            <p:spPr>
              <a:xfrm>
                <a:off x="4156734" y="2052449"/>
                <a:ext cx="423984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On this diagram, the shaded region represents all the coordinates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07AFBC40-FE10-46A4-8F3F-7EABD38F44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6734" y="2052449"/>
                <a:ext cx="4239843" cy="523220"/>
              </a:xfrm>
              <a:prstGeom prst="rect">
                <a:avLst/>
              </a:prstGeom>
              <a:blipFill>
                <a:blip r:embed="rId4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878520B-7BD7-448D-859E-BC91DA0F51AD}"/>
                  </a:ext>
                </a:extLst>
              </p:cNvPr>
              <p:cNvSpPr txBox="1"/>
              <p:nvPr/>
            </p:nvSpPr>
            <p:spPr>
              <a:xfrm>
                <a:off x="4156733" y="3101669"/>
                <a:ext cx="423984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On this diagram, the unshaded region represents all the coordinates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878520B-7BD7-448D-859E-BC91DA0F51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6733" y="3101669"/>
                <a:ext cx="4239843" cy="523220"/>
              </a:xfrm>
              <a:prstGeom prst="rect">
                <a:avLst/>
              </a:prstGeom>
              <a:blipFill>
                <a:blip r:embed="rId5"/>
                <a:stretch>
                  <a:fillRect l="-432" t="-2326" r="-1727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AF0BC8B7-54A2-49CE-8636-9B1F5E21E2DD}"/>
                  </a:ext>
                </a:extLst>
              </p:cNvPr>
              <p:cNvSpPr txBox="1"/>
              <p:nvPr/>
            </p:nvSpPr>
            <p:spPr>
              <a:xfrm>
                <a:off x="4156731" y="4214025"/>
                <a:ext cx="423984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A dotted line would mean the line itself is not included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(&gt;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𝑜𝑟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&lt;)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AF0BC8B7-54A2-49CE-8636-9B1F5E21E2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6731" y="4214025"/>
                <a:ext cx="4239843" cy="523220"/>
              </a:xfrm>
              <a:prstGeom prst="rect">
                <a:avLst/>
              </a:prstGeom>
              <a:blipFill>
                <a:blip r:embed="rId6"/>
                <a:stretch>
                  <a:fillRect t="-1163" r="-1151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DD289672-ECC0-41D1-9EF6-3F53F76E32E4}"/>
                  </a:ext>
                </a:extLst>
              </p:cNvPr>
              <p:cNvSpPr txBox="1"/>
              <p:nvPr/>
            </p:nvSpPr>
            <p:spPr>
              <a:xfrm>
                <a:off x="3878435" y="5326382"/>
                <a:ext cx="479643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A solid line would mean the line </a:t>
                </a:r>
                <a:r>
                  <a:rPr lang="en-US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is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included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𝑜𝑟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≤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DD289672-ECC0-41D1-9EF6-3F53F76E32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8435" y="5326382"/>
                <a:ext cx="4796437" cy="307777"/>
              </a:xfrm>
              <a:prstGeom prst="rect">
                <a:avLst/>
              </a:prstGeom>
              <a:blipFill>
                <a:blip r:embed="rId7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522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16" grpId="0" animBg="1"/>
      <p:bldP spid="17" grpId="0"/>
      <p:bldP spid="19" grpId="0" animBg="1"/>
      <p:bldP spid="10" grpId="0" animBg="1"/>
      <p:bldP spid="20" grpId="0"/>
      <p:bldP spid="21" grpId="0"/>
      <p:bldP spid="22" grpId="0"/>
      <p:bldP spid="2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shading on graphs to identify regions that satisfy linear and quadratic inequalities.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On graph paper, show the region that satisfies the following inequalities: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≥−2</m:t>
                      </m:r>
                    </m:oMath>
                  </m:oMathPara>
                </a14:m>
                <a:endParaRPr lang="en-US" sz="1600" b="0" dirty="0">
                  <a:latin typeface="Comic Sans MS" panose="030F0702030302020204" pitchFamily="66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&lt;5</m:t>
                      </m:r>
                    </m:oMath>
                  </m:oMathPara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sz="1600" b="0" dirty="0">
                  <a:latin typeface="Comic Sans MS" panose="030F0702030302020204" pitchFamily="66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</a:t>
                </a:r>
                <a:r>
                  <a:rPr lang="en-GB" sz="1600" dirty="0">
                    <a:latin typeface="Comic Sans MS" panose="030F0702030302020204" pitchFamily="66" charset="0"/>
                  </a:rPr>
                  <a:t>tart by drawing each of these as if they were an equation…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</a:t>
                </a:r>
                <a:r>
                  <a:rPr lang="en-GB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Use solid or dotted lines depending on the inequality…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t="-766" r="-1102" b="-3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3G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7BFBE842-BDBF-4F50-9DB3-DA88BE01F6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Line 13">
            <a:extLst>
              <a:ext uri="{FF2B5EF4-FFF2-40B4-BE49-F238E27FC236}">
                <a16:creationId xmlns:a16="http://schemas.microsoft.com/office/drawing/2014/main" id="{39BA6540-8844-4B3B-AA5F-97254FAA60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67749" y="1522097"/>
            <a:ext cx="0" cy="289995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Text Box 17">
            <a:extLst>
              <a:ext uri="{FF2B5EF4-FFF2-40B4-BE49-F238E27FC236}">
                <a16:creationId xmlns:a16="http://schemas.microsoft.com/office/drawing/2014/main" id="{01BE2CB5-AA41-4239-8E3D-DD57F3F75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2894" y="2939032"/>
            <a:ext cx="304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x</a:t>
            </a: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22580B45-20B0-437D-A58D-2A8345EF9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5349" y="1209676"/>
            <a:ext cx="304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/>
              <a:t>y</a:t>
            </a:r>
          </a:p>
        </p:txBody>
      </p:sp>
      <p:sp>
        <p:nvSpPr>
          <p:cNvPr id="26" name="Line 13">
            <a:extLst>
              <a:ext uri="{FF2B5EF4-FFF2-40B4-BE49-F238E27FC236}">
                <a16:creationId xmlns:a16="http://schemas.microsoft.com/office/drawing/2014/main" id="{F105C8AE-15E3-49C6-96FF-D0AE0D6D155B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6467749" y="1631136"/>
            <a:ext cx="0" cy="289995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427CF4CA-AD82-4A4D-855B-5DA80F9DD56F}"/>
                  </a:ext>
                </a:extLst>
              </p:cNvPr>
              <p:cNvSpPr txBox="1"/>
              <p:nvPr/>
            </p:nvSpPr>
            <p:spPr>
              <a:xfrm>
                <a:off x="7917727" y="3243631"/>
                <a:ext cx="80861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427CF4CA-AD82-4A4D-855B-5DA80F9DD5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7727" y="3243631"/>
                <a:ext cx="808619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3D3A1183-AB5A-44C2-9AED-2A184E9A96A9}"/>
                  </a:ext>
                </a:extLst>
              </p:cNvPr>
              <p:cNvSpPr txBox="1"/>
              <p:nvPr/>
            </p:nvSpPr>
            <p:spPr>
              <a:xfrm>
                <a:off x="7281969" y="1218507"/>
                <a:ext cx="6707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3D3A1183-AB5A-44C2-9AED-2A184E9A96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1969" y="1218507"/>
                <a:ext cx="670761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17EE6547-7549-4776-8BC4-8121CF772C1D}"/>
                  </a:ext>
                </a:extLst>
              </p:cNvPr>
              <p:cNvSpPr txBox="1"/>
              <p:nvPr/>
            </p:nvSpPr>
            <p:spPr>
              <a:xfrm>
                <a:off x="4405509" y="4223635"/>
                <a:ext cx="10999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4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17EE6547-7549-4776-8BC4-8121CF772C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5509" y="4223635"/>
                <a:ext cx="1099981" cy="307777"/>
              </a:xfrm>
              <a:prstGeom prst="rect">
                <a:avLst/>
              </a:prstGeom>
              <a:blipFill>
                <a:blip r:embed="rId6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90F88CF9-3E9B-462A-BCDD-6157B85FDFDC}"/>
                  </a:ext>
                </a:extLst>
              </p:cNvPr>
              <p:cNvSpPr txBox="1"/>
              <p:nvPr/>
            </p:nvSpPr>
            <p:spPr>
              <a:xfrm>
                <a:off x="6132367" y="4400999"/>
                <a:ext cx="6707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4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90F88CF9-3E9B-462A-BCDD-6157B85FDF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2367" y="4400999"/>
                <a:ext cx="67076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フリーフォーム: 図形 8">
            <a:extLst>
              <a:ext uri="{FF2B5EF4-FFF2-40B4-BE49-F238E27FC236}">
                <a16:creationId xmlns:a16="http://schemas.microsoft.com/office/drawing/2014/main" id="{68D0884C-44B2-4BA7-B1E7-496DB3719C00}"/>
              </a:ext>
            </a:extLst>
          </p:cNvPr>
          <p:cNvSpPr/>
          <p:nvPr/>
        </p:nvSpPr>
        <p:spPr>
          <a:xfrm>
            <a:off x="6471410" y="1839392"/>
            <a:ext cx="1147413" cy="1588725"/>
          </a:xfrm>
          <a:custGeom>
            <a:avLst/>
            <a:gdLst>
              <a:gd name="connsiteX0" fmla="*/ 1147413 w 1147413"/>
              <a:gd name="connsiteY0" fmla="*/ 0 h 1588725"/>
              <a:gd name="connsiteX1" fmla="*/ 1147413 w 1147413"/>
              <a:gd name="connsiteY1" fmla="*/ 1585195 h 1588725"/>
              <a:gd name="connsiteX2" fmla="*/ 0 w 1147413"/>
              <a:gd name="connsiteY2" fmla="*/ 1588725 h 1588725"/>
              <a:gd name="connsiteX3" fmla="*/ 0 w 1147413"/>
              <a:gd name="connsiteY3" fmla="*/ 1133291 h 1588725"/>
              <a:gd name="connsiteX4" fmla="*/ 1147413 w 1147413"/>
              <a:gd name="connsiteY4" fmla="*/ 0 h 1588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7413" h="1588725">
                <a:moveTo>
                  <a:pt x="1147413" y="0"/>
                </a:moveTo>
                <a:lnTo>
                  <a:pt x="1147413" y="1585195"/>
                </a:lnTo>
                <a:lnTo>
                  <a:pt x="0" y="1588725"/>
                </a:lnTo>
                <a:lnTo>
                  <a:pt x="0" y="1133291"/>
                </a:lnTo>
                <a:lnTo>
                  <a:pt x="1147413" y="0"/>
                </a:lnTo>
                <a:close/>
              </a:path>
            </a:pathLst>
          </a:custGeom>
          <a:solidFill>
            <a:schemeClr val="accent4"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Line 45">
            <a:extLst>
              <a:ext uri="{FF2B5EF4-FFF2-40B4-BE49-F238E27FC236}">
                <a16:creationId xmlns:a16="http://schemas.microsoft.com/office/drawing/2014/main" id="{57E2FC53-063D-41B4-9DC8-71D4E4D366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17770" y="3429764"/>
            <a:ext cx="2899957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Line 45">
            <a:extLst>
              <a:ext uri="{FF2B5EF4-FFF2-40B4-BE49-F238E27FC236}">
                <a16:creationId xmlns:a16="http://schemas.microsoft.com/office/drawing/2014/main" id="{F5575C17-544C-4287-8346-0A2A5F1CDD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17350" y="1543681"/>
            <a:ext cx="0" cy="2878373"/>
          </a:xfrm>
          <a:prstGeom prst="line">
            <a:avLst/>
          </a:prstGeom>
          <a:noFill/>
          <a:ln w="44450">
            <a:solidFill>
              <a:srgbClr val="0000FF"/>
            </a:solidFill>
            <a:prstDash val="dash"/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Line 45">
            <a:extLst>
              <a:ext uri="{FF2B5EF4-FFF2-40B4-BE49-F238E27FC236}">
                <a16:creationId xmlns:a16="http://schemas.microsoft.com/office/drawing/2014/main" id="{74617ADE-3BE3-44AB-A344-0508BFC375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08103" y="1543680"/>
            <a:ext cx="2709623" cy="2662559"/>
          </a:xfrm>
          <a:prstGeom prst="line">
            <a:avLst/>
          </a:prstGeom>
          <a:noFill/>
          <a:ln w="44450">
            <a:solidFill>
              <a:srgbClr val="006600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Line 45">
            <a:extLst>
              <a:ext uri="{FF2B5EF4-FFF2-40B4-BE49-F238E27FC236}">
                <a16:creationId xmlns:a16="http://schemas.microsoft.com/office/drawing/2014/main" id="{3920B836-4483-4B27-89E7-05D9DA28BB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67749" y="1543680"/>
            <a:ext cx="0" cy="2878373"/>
          </a:xfrm>
          <a:prstGeom prst="line">
            <a:avLst/>
          </a:prstGeom>
          <a:noFill/>
          <a:ln w="44450">
            <a:solidFill>
              <a:srgbClr val="7030A0"/>
            </a:solidFill>
            <a:prstDash val="dash"/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13477E33-1FFF-4BBC-AC7A-152252D104E5}"/>
              </a:ext>
            </a:extLst>
          </p:cNvPr>
          <p:cNvCxnSpPr>
            <a:cxnSpLocks/>
          </p:cNvCxnSpPr>
          <p:nvPr/>
        </p:nvCxnSpPr>
        <p:spPr>
          <a:xfrm flipV="1">
            <a:off x="5115876" y="2665737"/>
            <a:ext cx="0" cy="644056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3A65BEC5-5B97-4F0E-B5BB-14DA78A7177C}"/>
              </a:ext>
            </a:extLst>
          </p:cNvPr>
          <p:cNvCxnSpPr>
            <a:cxnSpLocks/>
          </p:cNvCxnSpPr>
          <p:nvPr/>
        </p:nvCxnSpPr>
        <p:spPr>
          <a:xfrm flipH="1">
            <a:off x="6892355" y="1620131"/>
            <a:ext cx="611999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18D07F78-32B0-4B42-BC25-1D59EC518D1D}"/>
              </a:ext>
            </a:extLst>
          </p:cNvPr>
          <p:cNvCxnSpPr>
            <a:cxnSpLocks/>
          </p:cNvCxnSpPr>
          <p:nvPr/>
        </p:nvCxnSpPr>
        <p:spPr>
          <a:xfrm>
            <a:off x="6555968" y="1839392"/>
            <a:ext cx="672773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6ECD0B7B-0CFF-4AE6-AA93-AC03967010A6}"/>
              </a:ext>
            </a:extLst>
          </p:cNvPr>
          <p:cNvCxnSpPr>
            <a:cxnSpLocks/>
          </p:cNvCxnSpPr>
          <p:nvPr/>
        </p:nvCxnSpPr>
        <p:spPr>
          <a:xfrm>
            <a:off x="5883195" y="3661566"/>
            <a:ext cx="0" cy="663944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9862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4" grpId="0"/>
      <p:bldP spid="25" grpId="0"/>
      <p:bldP spid="26" grpId="0" animBg="1"/>
      <p:bldP spid="28" grpId="0"/>
      <p:bldP spid="30" grpId="0"/>
      <p:bldP spid="32" grpId="0"/>
      <p:bldP spid="34" grpId="0"/>
      <p:bldP spid="9" grpId="0" animBg="1"/>
      <p:bldP spid="27" grpId="0" animBg="1"/>
      <p:bldP spid="29" grpId="0" animBg="1"/>
      <p:bldP spid="31" grpId="0" animBg="1"/>
      <p:bldP spid="3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shading on graphs to identify regions that satisfy linear and quadratic inequalities.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On graph paper, show the region that satisfies the following inequalities:</a:t>
                </a:r>
              </a:p>
              <a:p>
                <a:pPr marL="0" indent="0">
                  <a:buNone/>
                </a:pPr>
                <a:endParaRPr lang="en-US" sz="16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&lt;14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GB" sz="16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sSup>
                        <m:sSup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16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  <a:p>
                <a:pPr marL="0" indent="0" algn="ctr">
                  <a:buNone/>
                </a:pPr>
                <a:endParaRPr lang="en-US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S</a:t>
                </a:r>
                <a:r>
                  <a:rPr lang="en-GB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tart by drawing each of these as if they were an equation, based on the skills you already have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</a:t>
                </a:r>
                <a:r>
                  <a:rPr lang="en-GB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Use solid or dotted lines depending on the inequality…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t="-1277" r="-1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3G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7BFBE842-BDBF-4F50-9DB3-DA88BE01F6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Line 13">
            <a:extLst>
              <a:ext uri="{FF2B5EF4-FFF2-40B4-BE49-F238E27FC236}">
                <a16:creationId xmlns:a16="http://schemas.microsoft.com/office/drawing/2014/main" id="{39BA6540-8844-4B3B-AA5F-97254FAA60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67749" y="1522097"/>
            <a:ext cx="0" cy="289995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Text Box 17">
            <a:extLst>
              <a:ext uri="{FF2B5EF4-FFF2-40B4-BE49-F238E27FC236}">
                <a16:creationId xmlns:a16="http://schemas.microsoft.com/office/drawing/2014/main" id="{01BE2CB5-AA41-4239-8E3D-DD57F3F75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2894" y="2939032"/>
            <a:ext cx="304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x</a:t>
            </a: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22580B45-20B0-437D-A58D-2A8345EF9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5349" y="1209676"/>
            <a:ext cx="304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/>
              <a:t>y</a:t>
            </a:r>
          </a:p>
        </p:txBody>
      </p:sp>
      <p:sp>
        <p:nvSpPr>
          <p:cNvPr id="26" name="Line 13">
            <a:extLst>
              <a:ext uri="{FF2B5EF4-FFF2-40B4-BE49-F238E27FC236}">
                <a16:creationId xmlns:a16="http://schemas.microsoft.com/office/drawing/2014/main" id="{F105C8AE-15E3-49C6-96FF-D0AE0D6D155B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6467749" y="1631136"/>
            <a:ext cx="0" cy="289995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427CF4CA-AD82-4A4D-855B-5DA80F9DD56F}"/>
                  </a:ext>
                </a:extLst>
              </p:cNvPr>
              <p:cNvSpPr txBox="1"/>
              <p:nvPr/>
            </p:nvSpPr>
            <p:spPr>
              <a:xfrm>
                <a:off x="7381020" y="1243675"/>
                <a:ext cx="1504579" cy="312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427CF4CA-AD82-4A4D-855B-5DA80F9DD5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1020" y="1243675"/>
                <a:ext cx="1504579" cy="312586"/>
              </a:xfrm>
              <a:prstGeom prst="rect">
                <a:avLst/>
              </a:prstGeom>
              <a:blipFill>
                <a:blip r:embed="rId4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17EE6547-7549-4776-8BC4-8121CF772C1D}"/>
                  </a:ext>
                </a:extLst>
              </p:cNvPr>
              <p:cNvSpPr txBox="1"/>
              <p:nvPr/>
            </p:nvSpPr>
            <p:spPr>
              <a:xfrm>
                <a:off x="4252623" y="1920465"/>
                <a:ext cx="12073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𝟏𝟒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17EE6547-7549-4776-8BC4-8121CF772C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623" y="1920465"/>
                <a:ext cx="1207382" cy="307777"/>
              </a:xfrm>
              <a:prstGeom prst="rect">
                <a:avLst/>
              </a:prstGeom>
              <a:blipFill>
                <a:blip r:embed="rId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2B30802A-8BB7-4A1A-9A5D-FCCE1AAF3118}"/>
              </a:ext>
            </a:extLst>
          </p:cNvPr>
          <p:cNvCxnSpPr>
            <a:cxnSpLocks/>
          </p:cNvCxnSpPr>
          <p:nvPr/>
        </p:nvCxnSpPr>
        <p:spPr>
          <a:xfrm>
            <a:off x="5171536" y="2449505"/>
            <a:ext cx="0" cy="714607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6D938F8B-0582-4E58-8B05-BFAA785E1A7F}"/>
              </a:ext>
            </a:extLst>
          </p:cNvPr>
          <p:cNvCxnSpPr>
            <a:cxnSpLocks/>
          </p:cNvCxnSpPr>
          <p:nvPr/>
        </p:nvCxnSpPr>
        <p:spPr>
          <a:xfrm flipV="1">
            <a:off x="7369631" y="1571302"/>
            <a:ext cx="11389" cy="764616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06900945-49C3-43B8-B270-DB2912B2E20A}"/>
              </a:ext>
            </a:extLst>
          </p:cNvPr>
          <p:cNvSpPr/>
          <p:nvPr/>
        </p:nvSpPr>
        <p:spPr>
          <a:xfrm>
            <a:off x="5842612" y="2442072"/>
            <a:ext cx="1454227" cy="1020897"/>
          </a:xfrm>
          <a:custGeom>
            <a:avLst/>
            <a:gdLst>
              <a:gd name="connsiteX0" fmla="*/ 0 w 1454227"/>
              <a:gd name="connsiteY0" fmla="*/ 0 h 1020897"/>
              <a:gd name="connsiteX1" fmla="*/ 1454227 w 1454227"/>
              <a:gd name="connsiteY1" fmla="*/ 249716 h 1020897"/>
              <a:gd name="connsiteX2" fmla="*/ 1311007 w 1454227"/>
              <a:gd name="connsiteY2" fmla="*/ 525138 h 1020897"/>
              <a:gd name="connsiteX3" fmla="*/ 1131065 w 1454227"/>
              <a:gd name="connsiteY3" fmla="*/ 800559 h 1020897"/>
              <a:gd name="connsiteX4" fmla="*/ 929089 w 1454227"/>
              <a:gd name="connsiteY4" fmla="*/ 984174 h 1020897"/>
              <a:gd name="connsiteX5" fmla="*/ 760164 w 1454227"/>
              <a:gd name="connsiteY5" fmla="*/ 1020897 h 1020897"/>
              <a:gd name="connsiteX6" fmla="*/ 638978 w 1454227"/>
              <a:gd name="connsiteY6" fmla="*/ 980501 h 1020897"/>
              <a:gd name="connsiteX7" fmla="*/ 499431 w 1454227"/>
              <a:gd name="connsiteY7" fmla="*/ 855644 h 1020897"/>
              <a:gd name="connsiteX8" fmla="*/ 330506 w 1454227"/>
              <a:gd name="connsiteY8" fmla="*/ 620617 h 1020897"/>
              <a:gd name="connsiteX9" fmla="*/ 172598 w 1454227"/>
              <a:gd name="connsiteY9" fmla="*/ 337851 h 1020897"/>
              <a:gd name="connsiteX10" fmla="*/ 51412 w 1454227"/>
              <a:gd name="connsiteY10" fmla="*/ 102824 h 1020897"/>
              <a:gd name="connsiteX11" fmla="*/ 0 w 1454227"/>
              <a:gd name="connsiteY11" fmla="*/ 0 h 1020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54227" h="1020897">
                <a:moveTo>
                  <a:pt x="0" y="0"/>
                </a:moveTo>
                <a:lnTo>
                  <a:pt x="1454227" y="249716"/>
                </a:lnTo>
                <a:lnTo>
                  <a:pt x="1311007" y="525138"/>
                </a:lnTo>
                <a:lnTo>
                  <a:pt x="1131065" y="800559"/>
                </a:lnTo>
                <a:lnTo>
                  <a:pt x="929089" y="984174"/>
                </a:lnTo>
                <a:lnTo>
                  <a:pt x="760164" y="1020897"/>
                </a:lnTo>
                <a:lnTo>
                  <a:pt x="638978" y="980501"/>
                </a:lnTo>
                <a:lnTo>
                  <a:pt x="499431" y="855644"/>
                </a:lnTo>
                <a:lnTo>
                  <a:pt x="330506" y="620617"/>
                </a:lnTo>
                <a:lnTo>
                  <a:pt x="172598" y="337851"/>
                </a:lnTo>
                <a:lnTo>
                  <a:pt x="51412" y="1028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Line 45">
            <a:extLst>
              <a:ext uri="{FF2B5EF4-FFF2-40B4-BE49-F238E27FC236}">
                <a16:creationId xmlns:a16="http://schemas.microsoft.com/office/drawing/2014/main" id="{74617ADE-3BE3-44AB-A344-0508BFC3757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36543" y="2316959"/>
            <a:ext cx="2781185" cy="489850"/>
          </a:xfrm>
          <a:prstGeom prst="line">
            <a:avLst/>
          </a:prstGeom>
          <a:noFill/>
          <a:ln w="44450">
            <a:solidFill>
              <a:srgbClr val="FF0000"/>
            </a:solidFill>
            <a:prstDash val="dash"/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" name="フリーフォーム: 図形 18">
            <a:extLst>
              <a:ext uri="{FF2B5EF4-FFF2-40B4-BE49-F238E27FC236}">
                <a16:creationId xmlns:a16="http://schemas.microsoft.com/office/drawing/2014/main" id="{F1A82F35-2BD9-46E7-851E-31143356AA29}"/>
              </a:ext>
            </a:extLst>
          </p:cNvPr>
          <p:cNvSpPr/>
          <p:nvPr/>
        </p:nvSpPr>
        <p:spPr>
          <a:xfrm>
            <a:off x="5480326" y="1590261"/>
            <a:ext cx="2279645" cy="1877133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44450">
            <a:solidFill>
              <a:srgbClr val="0000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82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4" grpId="0"/>
      <p:bldP spid="25" grpId="0"/>
      <p:bldP spid="26" grpId="0" animBg="1"/>
      <p:bldP spid="28" grpId="0"/>
      <p:bldP spid="32" grpId="0"/>
      <p:bldP spid="8" grpId="0" animBg="1"/>
      <p:bldP spid="31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Linear simultaneous equations in two unknowns have one set of values that will make both equations true at the same time.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They can be solved in various ways, such as by elimination or by substitution.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Elimination involves finding a way to cancel a variable when the equations are added or subtracted</a:t>
            </a: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34F2DE08-CD9D-4FE0-8B7F-E9D664C18E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6392" y="1458158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1" u="sng"/>
              <a:t>Example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FD3B1536-4E1B-489B-8747-1E0CA60FC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1592" y="1762958"/>
            <a:ext cx="396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/>
              <a:t>	Solve the following Simultaneous Equations by Elimination</a:t>
            </a:r>
          </a:p>
        </p:txBody>
      </p:sp>
      <p:graphicFrame>
        <p:nvGraphicFramePr>
          <p:cNvPr id="7" name="Object 9">
            <a:extLst>
              <a:ext uri="{FF2B5EF4-FFF2-40B4-BE49-F238E27FC236}">
                <a16:creationId xmlns:a16="http://schemas.microsoft.com/office/drawing/2014/main" id="{E8508737-FF63-45C7-98F4-52FF623CE1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7825547"/>
              </p:ext>
            </p:extLst>
          </p:nvPr>
        </p:nvGraphicFramePr>
        <p:xfrm>
          <a:off x="4982592" y="2448758"/>
          <a:ext cx="113030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" name="Equation" r:id="rId3" imgW="710891" imgH="203112" progId="Equation.DSMT4">
                  <p:embed/>
                </p:oleObj>
              </mc:Choice>
              <mc:Fallback>
                <p:oleObj name="Equation" r:id="rId3" imgW="710891" imgH="203112" progId="Equation.DSMT4">
                  <p:embed/>
                  <p:pic>
                    <p:nvPicPr>
                      <p:cNvPr id="6554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2592" y="2448758"/>
                        <a:ext cx="1130300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0">
            <a:extLst>
              <a:ext uri="{FF2B5EF4-FFF2-40B4-BE49-F238E27FC236}">
                <a16:creationId xmlns:a16="http://schemas.microsoft.com/office/drawing/2014/main" id="{32912B07-F214-430E-AE92-210BFB59AF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92379"/>
              </p:ext>
            </p:extLst>
          </p:nvPr>
        </p:nvGraphicFramePr>
        <p:xfrm>
          <a:off x="4982592" y="2753558"/>
          <a:ext cx="113030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" name="Equation" r:id="rId5" imgW="710891" imgH="203112" progId="Equation.DSMT4">
                  <p:embed/>
                </p:oleObj>
              </mc:Choice>
              <mc:Fallback>
                <p:oleObj name="Equation" r:id="rId5" imgW="710891" imgH="203112" progId="Equation.DSMT4">
                  <p:embed/>
                  <p:pic>
                    <p:nvPicPr>
                      <p:cNvPr id="6554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2592" y="2753558"/>
                        <a:ext cx="1130300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1">
            <a:extLst>
              <a:ext uri="{FF2B5EF4-FFF2-40B4-BE49-F238E27FC236}">
                <a16:creationId xmlns:a16="http://schemas.microsoft.com/office/drawing/2014/main" id="{241D0F06-26D7-4D6C-BFE2-2A3A87E89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1592" y="2448758"/>
            <a:ext cx="304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" name="Text Box 12">
            <a:extLst>
              <a:ext uri="{FF2B5EF4-FFF2-40B4-BE49-F238E27FC236}">
                <a16:creationId xmlns:a16="http://schemas.microsoft.com/office/drawing/2014/main" id="{6E594A3F-6870-45A1-B350-7BE638933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1592" y="2753558"/>
            <a:ext cx="304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2</a:t>
            </a:r>
          </a:p>
        </p:txBody>
      </p:sp>
      <p:graphicFrame>
        <p:nvGraphicFramePr>
          <p:cNvPr id="11" name="Object 13">
            <a:extLst>
              <a:ext uri="{FF2B5EF4-FFF2-40B4-BE49-F238E27FC236}">
                <a16:creationId xmlns:a16="http://schemas.microsoft.com/office/drawing/2014/main" id="{1C0F3B46-E960-4965-BD3E-008AFE32E7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811201"/>
              </p:ext>
            </p:extLst>
          </p:nvPr>
        </p:nvGraphicFramePr>
        <p:xfrm>
          <a:off x="7039992" y="2448758"/>
          <a:ext cx="113030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5" name="Equation" r:id="rId7" imgW="710891" imgH="203112" progId="Equation.DSMT4">
                  <p:embed/>
                </p:oleObj>
              </mc:Choice>
              <mc:Fallback>
                <p:oleObj name="Equation" r:id="rId7" imgW="710891" imgH="203112" progId="Equation.DSMT4">
                  <p:embed/>
                  <p:pic>
                    <p:nvPicPr>
                      <p:cNvPr id="6554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9992" y="2448758"/>
                        <a:ext cx="1130300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4">
            <a:extLst>
              <a:ext uri="{FF2B5EF4-FFF2-40B4-BE49-F238E27FC236}">
                <a16:creationId xmlns:a16="http://schemas.microsoft.com/office/drawing/2014/main" id="{EF61B20B-AE13-452F-9A5A-4DC13D965C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3971691"/>
              </p:ext>
            </p:extLst>
          </p:nvPr>
        </p:nvGraphicFramePr>
        <p:xfrm>
          <a:off x="7039992" y="2753558"/>
          <a:ext cx="125095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" name="Equation" r:id="rId9" imgW="787058" imgH="203112" progId="Equation.DSMT4">
                  <p:embed/>
                </p:oleObj>
              </mc:Choice>
              <mc:Fallback>
                <p:oleObj name="Equation" r:id="rId9" imgW="787058" imgH="203112" progId="Equation.DSMT4">
                  <p:embed/>
                  <p:pic>
                    <p:nvPicPr>
                      <p:cNvPr id="6555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9992" y="2753558"/>
                        <a:ext cx="1250950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Line 15">
            <a:extLst>
              <a:ext uri="{FF2B5EF4-FFF2-40B4-BE49-F238E27FC236}">
                <a16:creationId xmlns:a16="http://schemas.microsoft.com/office/drawing/2014/main" id="{779BBF39-D727-45CB-9FD2-5B0692A446A4}"/>
              </a:ext>
            </a:extLst>
          </p:cNvPr>
          <p:cNvSpPr>
            <a:spLocks noChangeShapeType="1"/>
          </p:cNvSpPr>
          <p:nvPr/>
        </p:nvSpPr>
        <p:spPr bwMode="auto">
          <a:xfrm>
            <a:off x="6277992" y="2905958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" name="Text Box 16">
            <a:extLst>
              <a:ext uri="{FF2B5EF4-FFF2-40B4-BE49-F238E27FC236}">
                <a16:creationId xmlns:a16="http://schemas.microsoft.com/office/drawing/2014/main" id="{A696D2AC-F13F-46B7-A1CA-608FFAE3F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192" y="2606337"/>
            <a:ext cx="4572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x3</a:t>
            </a:r>
          </a:p>
        </p:txBody>
      </p:sp>
      <p:sp>
        <p:nvSpPr>
          <p:cNvPr id="15" name="Line 17">
            <a:extLst>
              <a:ext uri="{FF2B5EF4-FFF2-40B4-BE49-F238E27FC236}">
                <a16:creationId xmlns:a16="http://schemas.microsoft.com/office/drawing/2014/main" id="{A6B5DB86-F871-48C7-8D24-3640138142A2}"/>
              </a:ext>
            </a:extLst>
          </p:cNvPr>
          <p:cNvSpPr>
            <a:spLocks noChangeShapeType="1"/>
          </p:cNvSpPr>
          <p:nvPr/>
        </p:nvSpPr>
        <p:spPr bwMode="auto">
          <a:xfrm>
            <a:off x="7573392" y="3210758"/>
            <a:ext cx="0" cy="457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" name="Text Box 18">
            <a:extLst>
              <a:ext uri="{FF2B5EF4-FFF2-40B4-BE49-F238E27FC236}">
                <a16:creationId xmlns:a16="http://schemas.microsoft.com/office/drawing/2014/main" id="{8DFD7DCF-1EF8-4D7D-9B2E-B575FC03A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3792" y="3286958"/>
            <a:ext cx="609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Add</a:t>
            </a:r>
          </a:p>
        </p:txBody>
      </p:sp>
      <p:graphicFrame>
        <p:nvGraphicFramePr>
          <p:cNvPr id="17" name="Object 19">
            <a:extLst>
              <a:ext uri="{FF2B5EF4-FFF2-40B4-BE49-F238E27FC236}">
                <a16:creationId xmlns:a16="http://schemas.microsoft.com/office/drawing/2014/main" id="{9921D7AA-FB80-40C1-BD00-B7F1A3975A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5225484"/>
              </p:ext>
            </p:extLst>
          </p:nvPr>
        </p:nvGraphicFramePr>
        <p:xfrm>
          <a:off x="7116192" y="3744158"/>
          <a:ext cx="887413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7" name="Equation" r:id="rId11" imgW="558558" imgH="177723" progId="Equation.DSMT4">
                  <p:embed/>
                </p:oleObj>
              </mc:Choice>
              <mc:Fallback>
                <p:oleObj name="Equation" r:id="rId11" imgW="558558" imgH="177723" progId="Equation.DSMT4">
                  <p:embed/>
                  <p:pic>
                    <p:nvPicPr>
                      <p:cNvPr id="6555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6192" y="3744158"/>
                        <a:ext cx="887413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0">
            <a:extLst>
              <a:ext uri="{FF2B5EF4-FFF2-40B4-BE49-F238E27FC236}">
                <a16:creationId xmlns:a16="http://schemas.microsoft.com/office/drawing/2014/main" id="{FB99662A-0E55-44D7-AF2A-97CCD197A4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5121714"/>
              </p:ext>
            </p:extLst>
          </p:nvPr>
        </p:nvGraphicFramePr>
        <p:xfrm>
          <a:off x="7344792" y="4125158"/>
          <a:ext cx="565150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8" name="Equation" r:id="rId13" imgW="355138" imgH="177569" progId="Equation.DSMT4">
                  <p:embed/>
                </p:oleObj>
              </mc:Choice>
              <mc:Fallback>
                <p:oleObj name="Equation" r:id="rId13" imgW="355138" imgH="177569" progId="Equation.DSMT4">
                  <p:embed/>
                  <p:pic>
                    <p:nvPicPr>
                      <p:cNvPr id="6555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4792" y="4125158"/>
                        <a:ext cx="565150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1">
            <a:extLst>
              <a:ext uri="{FF2B5EF4-FFF2-40B4-BE49-F238E27FC236}">
                <a16:creationId xmlns:a16="http://schemas.microsoft.com/office/drawing/2014/main" id="{ED2839E3-E28A-4142-97D7-9E03C4EE65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861139"/>
              </p:ext>
            </p:extLst>
          </p:nvPr>
        </p:nvGraphicFramePr>
        <p:xfrm>
          <a:off x="7039992" y="5115758"/>
          <a:ext cx="113030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9" name="Equation" r:id="rId15" imgW="710891" imgH="203112" progId="Equation.DSMT4">
                  <p:embed/>
                </p:oleObj>
              </mc:Choice>
              <mc:Fallback>
                <p:oleObj name="Equation" r:id="rId15" imgW="710891" imgH="203112" progId="Equation.DSMT4">
                  <p:embed/>
                  <p:pic>
                    <p:nvPicPr>
                      <p:cNvPr id="6555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9992" y="5115758"/>
                        <a:ext cx="1130300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Line 22">
            <a:extLst>
              <a:ext uri="{FF2B5EF4-FFF2-40B4-BE49-F238E27FC236}">
                <a16:creationId xmlns:a16="http://schemas.microsoft.com/office/drawing/2014/main" id="{02DB95C3-FDFE-4D05-B037-0658AEB8F250}"/>
              </a:ext>
            </a:extLst>
          </p:cNvPr>
          <p:cNvSpPr>
            <a:spLocks noChangeShapeType="1"/>
          </p:cNvSpPr>
          <p:nvPr/>
        </p:nvSpPr>
        <p:spPr bwMode="auto">
          <a:xfrm>
            <a:off x="7573392" y="4506158"/>
            <a:ext cx="0" cy="457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" name="Text Box 23">
            <a:extLst>
              <a:ext uri="{FF2B5EF4-FFF2-40B4-BE49-F238E27FC236}">
                <a16:creationId xmlns:a16="http://schemas.microsoft.com/office/drawing/2014/main" id="{C3C9FD1B-DDB0-4923-9229-A1C552C9EA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3192" y="4429958"/>
            <a:ext cx="1600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	Substitute x in to ‘2’</a:t>
            </a:r>
          </a:p>
        </p:txBody>
      </p:sp>
      <p:graphicFrame>
        <p:nvGraphicFramePr>
          <p:cNvPr id="22" name="Object 24">
            <a:extLst>
              <a:ext uri="{FF2B5EF4-FFF2-40B4-BE49-F238E27FC236}">
                <a16:creationId xmlns:a16="http://schemas.microsoft.com/office/drawing/2014/main" id="{E6C975B2-504F-445E-9C63-804DDA8229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9167595"/>
              </p:ext>
            </p:extLst>
          </p:nvPr>
        </p:nvGraphicFramePr>
        <p:xfrm>
          <a:off x="7039992" y="5496758"/>
          <a:ext cx="113030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0" name="Equation" r:id="rId17" imgW="710891" imgH="203112" progId="Equation.DSMT4">
                  <p:embed/>
                </p:oleObj>
              </mc:Choice>
              <mc:Fallback>
                <p:oleObj name="Equation" r:id="rId17" imgW="710891" imgH="203112" progId="Equation.DSMT4">
                  <p:embed/>
                  <p:pic>
                    <p:nvPicPr>
                      <p:cNvPr id="6556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9992" y="5496758"/>
                        <a:ext cx="1130300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5">
            <a:extLst>
              <a:ext uri="{FF2B5EF4-FFF2-40B4-BE49-F238E27FC236}">
                <a16:creationId xmlns:a16="http://schemas.microsoft.com/office/drawing/2014/main" id="{31747E5C-ACDB-4F8C-B1D6-0C8EB28C94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1588315"/>
              </p:ext>
            </p:extLst>
          </p:nvPr>
        </p:nvGraphicFramePr>
        <p:xfrm>
          <a:off x="7497192" y="5877758"/>
          <a:ext cx="706438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1" name="Equation" r:id="rId19" imgW="444307" imgH="203112" progId="Equation.DSMT4">
                  <p:embed/>
                </p:oleObj>
              </mc:Choice>
              <mc:Fallback>
                <p:oleObj name="Equation" r:id="rId19" imgW="444307" imgH="203112" progId="Equation.DSMT4">
                  <p:embed/>
                  <p:pic>
                    <p:nvPicPr>
                      <p:cNvPr id="65561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7192" y="5877758"/>
                        <a:ext cx="706438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Oval 26">
            <a:extLst>
              <a:ext uri="{FF2B5EF4-FFF2-40B4-BE49-F238E27FC236}">
                <a16:creationId xmlns:a16="http://schemas.microsoft.com/office/drawing/2014/main" id="{23E71C3C-B8FC-43C9-AF43-DDD5C45475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8592" y="4101483"/>
            <a:ext cx="685800" cy="328475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" name="Oval 27">
            <a:extLst>
              <a:ext uri="{FF2B5EF4-FFF2-40B4-BE49-F238E27FC236}">
                <a16:creationId xmlns:a16="http://schemas.microsoft.com/office/drawing/2014/main" id="{82CE0D5D-9438-41DB-8D5B-190A9D22C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0992" y="5877757"/>
            <a:ext cx="838200" cy="336611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" name="Text Box 28">
            <a:extLst>
              <a:ext uri="{FF2B5EF4-FFF2-40B4-BE49-F238E27FC236}">
                <a16:creationId xmlns:a16="http://schemas.microsoft.com/office/drawing/2014/main" id="{1ABD49EC-5AFE-4954-80C9-A74FA443A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5192" y="5115758"/>
            <a:ext cx="304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2</a:t>
            </a:r>
          </a:p>
        </p:txBody>
      </p:sp>
      <p:pic>
        <p:nvPicPr>
          <p:cNvPr id="27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05469BA5-18DA-4B54-8C0C-94FB88FB49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3069" y="71023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062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3" grpId="0" animBg="1"/>
      <p:bldP spid="14" grpId="0"/>
      <p:bldP spid="15" grpId="0" animBg="1"/>
      <p:bldP spid="16" grpId="0"/>
      <p:bldP spid="20" grpId="0" animBg="1"/>
      <p:bldP spid="21" grpId="0"/>
      <p:bldP spid="24" grpId="0" animBg="1"/>
      <p:bldP spid="25" grpId="0" animBg="1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Linear simultaneous equations in two unknowns have one set of values that will make both equations true at the same time.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They can be solved in various ways, such as by elimination or by substitution.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Substitution involves rearrange one equation in terms of a single variable, and then substituting it into the second equation</a:t>
            </a: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7" name="Text Box 5">
            <a:extLst>
              <a:ext uri="{FF2B5EF4-FFF2-40B4-BE49-F238E27FC236}">
                <a16:creationId xmlns:a16="http://schemas.microsoft.com/office/drawing/2014/main" id="{E9A14210-7135-49BC-A3E0-57C51E8E7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1600200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1" u="sng"/>
              <a:t>Example</a:t>
            </a:r>
          </a:p>
        </p:txBody>
      </p:sp>
      <p:sp>
        <p:nvSpPr>
          <p:cNvPr id="28" name="Text Box 6">
            <a:extLst>
              <a:ext uri="{FF2B5EF4-FFF2-40B4-BE49-F238E27FC236}">
                <a16:creationId xmlns:a16="http://schemas.microsoft.com/office/drawing/2014/main" id="{F68016F4-50EB-44DA-B3F6-8DB29997A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905000"/>
            <a:ext cx="396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/>
              <a:t>	Solve the following Simultaneous Equations by Substitution</a:t>
            </a:r>
          </a:p>
        </p:txBody>
      </p:sp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A3972701-C1D5-49C1-BBB5-DFF26C9235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5667309"/>
              </p:ext>
            </p:extLst>
          </p:nvPr>
        </p:nvGraphicFramePr>
        <p:xfrm>
          <a:off x="5334000" y="2590800"/>
          <a:ext cx="989013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" name="Equation" r:id="rId3" imgW="622030" imgH="203112" progId="Equation.DSMT4">
                  <p:embed/>
                </p:oleObj>
              </mc:Choice>
              <mc:Fallback>
                <p:oleObj name="Equation" r:id="rId3" imgW="622030" imgH="203112" progId="Equation.DSMT4">
                  <p:embed/>
                  <p:pic>
                    <p:nvPicPr>
                      <p:cNvPr id="68636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590800"/>
                        <a:ext cx="989013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17EB002D-BB3E-4487-A905-3D0F5C133F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0197481"/>
              </p:ext>
            </p:extLst>
          </p:nvPr>
        </p:nvGraphicFramePr>
        <p:xfrm>
          <a:off x="5334000" y="2895600"/>
          <a:ext cx="1412875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1" name="Equation" r:id="rId5" imgW="888614" imgH="203112" progId="Equation.DSMT4">
                  <p:embed/>
                </p:oleObj>
              </mc:Choice>
              <mc:Fallback>
                <p:oleObj name="Equation" r:id="rId5" imgW="888614" imgH="203112" progId="Equation.DSMT4">
                  <p:embed/>
                  <p:pic>
                    <p:nvPicPr>
                      <p:cNvPr id="68637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895600"/>
                        <a:ext cx="1412875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 Box 30">
            <a:extLst>
              <a:ext uri="{FF2B5EF4-FFF2-40B4-BE49-F238E27FC236}">
                <a16:creationId xmlns:a16="http://schemas.microsoft.com/office/drawing/2014/main" id="{77395B8F-7275-4FC5-8F89-FC29939BBC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590800"/>
            <a:ext cx="304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2" name="Text Box 31">
            <a:extLst>
              <a:ext uri="{FF2B5EF4-FFF2-40B4-BE49-F238E27FC236}">
                <a16:creationId xmlns:a16="http://schemas.microsoft.com/office/drawing/2014/main" id="{C5D37E2B-EEA7-4D25-AA4F-63DC465181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895600"/>
            <a:ext cx="304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3" name="Line 32">
            <a:extLst>
              <a:ext uri="{FF2B5EF4-FFF2-40B4-BE49-F238E27FC236}">
                <a16:creationId xmlns:a16="http://schemas.microsoft.com/office/drawing/2014/main" id="{55FA20AB-B816-4FA5-A8C4-3D2B7081CCCC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2743200"/>
            <a:ext cx="1295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5741E9A2-C0B8-445D-88A1-EB86800F97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0670484"/>
              </p:ext>
            </p:extLst>
          </p:nvPr>
        </p:nvGraphicFramePr>
        <p:xfrm>
          <a:off x="8001000" y="2590800"/>
          <a:ext cx="989013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2" name="Equation" r:id="rId7" imgW="622030" imgH="203112" progId="Equation.DSMT4">
                  <p:embed/>
                </p:oleObj>
              </mc:Choice>
              <mc:Fallback>
                <p:oleObj name="Equation" r:id="rId7" imgW="622030" imgH="203112" progId="Equation.DSMT4">
                  <p:embed/>
                  <p:pic>
                    <p:nvPicPr>
                      <p:cNvPr id="68641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2590800"/>
                        <a:ext cx="989013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 Box 34">
            <a:extLst>
              <a:ext uri="{FF2B5EF4-FFF2-40B4-BE49-F238E27FC236}">
                <a16:creationId xmlns:a16="http://schemas.microsoft.com/office/drawing/2014/main" id="{C6B68289-BB17-4A39-8011-B10142FE0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438400"/>
            <a:ext cx="1066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Rearrange</a:t>
            </a:r>
          </a:p>
        </p:txBody>
      </p:sp>
      <p:sp>
        <p:nvSpPr>
          <p:cNvPr id="36" name="Text Box 36">
            <a:extLst>
              <a:ext uri="{FF2B5EF4-FFF2-40B4-BE49-F238E27FC236}">
                <a16:creationId xmlns:a16="http://schemas.microsoft.com/office/drawing/2014/main" id="{22A78302-4228-44E3-913B-F89461DDE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352800"/>
            <a:ext cx="4038600" cy="3222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Replace the ‘y’ in equation 2, with ‘2x – 1’</a:t>
            </a:r>
          </a:p>
        </p:txBody>
      </p:sp>
      <p:graphicFrame>
        <p:nvGraphicFramePr>
          <p:cNvPr id="37" name="Object 37">
            <a:extLst>
              <a:ext uri="{FF2B5EF4-FFF2-40B4-BE49-F238E27FC236}">
                <a16:creationId xmlns:a16="http://schemas.microsoft.com/office/drawing/2014/main" id="{33377F64-39C4-4D79-8C43-C89DE937D5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7824976"/>
              </p:ext>
            </p:extLst>
          </p:nvPr>
        </p:nvGraphicFramePr>
        <p:xfrm>
          <a:off x="5181600" y="4267200"/>
          <a:ext cx="1978025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3" name="Equation" r:id="rId9" imgW="1244600" imgH="203200" progId="Equation.DSMT4">
                  <p:embed/>
                </p:oleObj>
              </mc:Choice>
              <mc:Fallback>
                <p:oleObj name="Equation" r:id="rId9" imgW="1244600" imgH="203200" progId="Equation.DSMT4">
                  <p:embed/>
                  <p:pic>
                    <p:nvPicPr>
                      <p:cNvPr id="68645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267200"/>
                        <a:ext cx="1978025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 Box 38">
            <a:extLst>
              <a:ext uri="{FF2B5EF4-FFF2-40B4-BE49-F238E27FC236}">
                <a16:creationId xmlns:a16="http://schemas.microsoft.com/office/drawing/2014/main" id="{104D00FE-B8D9-4322-A3BD-44BB87DD3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886200"/>
            <a:ext cx="304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2</a:t>
            </a:r>
          </a:p>
        </p:txBody>
      </p:sp>
      <p:graphicFrame>
        <p:nvGraphicFramePr>
          <p:cNvPr id="39" name="Object 39">
            <a:extLst>
              <a:ext uri="{FF2B5EF4-FFF2-40B4-BE49-F238E27FC236}">
                <a16:creationId xmlns:a16="http://schemas.microsoft.com/office/drawing/2014/main" id="{A221D7EC-5FD2-46F4-9C03-EDEEE93F68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3419939"/>
              </p:ext>
            </p:extLst>
          </p:nvPr>
        </p:nvGraphicFramePr>
        <p:xfrm>
          <a:off x="5181600" y="3886200"/>
          <a:ext cx="1412875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4" name="Equation" r:id="rId11" imgW="888614" imgH="203112" progId="Equation.DSMT4">
                  <p:embed/>
                </p:oleObj>
              </mc:Choice>
              <mc:Fallback>
                <p:oleObj name="Equation" r:id="rId11" imgW="888614" imgH="203112" progId="Equation.DSMT4">
                  <p:embed/>
                  <p:pic>
                    <p:nvPicPr>
                      <p:cNvPr id="68647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886200"/>
                        <a:ext cx="1412875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40">
            <a:extLst>
              <a:ext uri="{FF2B5EF4-FFF2-40B4-BE49-F238E27FC236}">
                <a16:creationId xmlns:a16="http://schemas.microsoft.com/office/drawing/2014/main" id="{35EC4148-B41E-4A9A-8EB9-D45BD54A43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5164727"/>
              </p:ext>
            </p:extLst>
          </p:nvPr>
        </p:nvGraphicFramePr>
        <p:xfrm>
          <a:off x="5486400" y="4648200"/>
          <a:ext cx="1736725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5" name="Equation" r:id="rId13" imgW="1091726" imgH="177723" progId="Equation.DSMT4">
                  <p:embed/>
                </p:oleObj>
              </mc:Choice>
              <mc:Fallback>
                <p:oleObj name="Equation" r:id="rId13" imgW="1091726" imgH="177723" progId="Equation.DSMT4">
                  <p:embed/>
                  <p:pic>
                    <p:nvPicPr>
                      <p:cNvPr id="68648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648200"/>
                        <a:ext cx="1736725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1">
            <a:extLst>
              <a:ext uri="{FF2B5EF4-FFF2-40B4-BE49-F238E27FC236}">
                <a16:creationId xmlns:a16="http://schemas.microsoft.com/office/drawing/2014/main" id="{D6751544-E420-4A5E-937C-100681189F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6062651"/>
              </p:ext>
            </p:extLst>
          </p:nvPr>
        </p:nvGraphicFramePr>
        <p:xfrm>
          <a:off x="5943600" y="5029200"/>
          <a:ext cx="1252538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6" name="Equation" r:id="rId15" imgW="787058" imgH="177723" progId="Equation.DSMT4">
                  <p:embed/>
                </p:oleObj>
              </mc:Choice>
              <mc:Fallback>
                <p:oleObj name="Equation" r:id="rId15" imgW="787058" imgH="177723" progId="Equation.DSMT4">
                  <p:embed/>
                  <p:pic>
                    <p:nvPicPr>
                      <p:cNvPr id="68649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029200"/>
                        <a:ext cx="1252538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2">
            <a:extLst>
              <a:ext uri="{FF2B5EF4-FFF2-40B4-BE49-F238E27FC236}">
                <a16:creationId xmlns:a16="http://schemas.microsoft.com/office/drawing/2014/main" id="{7396AEFE-000F-4913-8D98-238922B39D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1728497"/>
              </p:ext>
            </p:extLst>
          </p:nvPr>
        </p:nvGraphicFramePr>
        <p:xfrm>
          <a:off x="6324600" y="5410200"/>
          <a:ext cx="928688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7" name="Equation" r:id="rId17" imgW="583693" imgH="177646" progId="Equation.DSMT4">
                  <p:embed/>
                </p:oleObj>
              </mc:Choice>
              <mc:Fallback>
                <p:oleObj name="Equation" r:id="rId17" imgW="583693" imgH="177646" progId="Equation.DSMT4">
                  <p:embed/>
                  <p:pic>
                    <p:nvPicPr>
                      <p:cNvPr id="6865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5410200"/>
                        <a:ext cx="928688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3">
            <a:extLst>
              <a:ext uri="{FF2B5EF4-FFF2-40B4-BE49-F238E27FC236}">
                <a16:creationId xmlns:a16="http://schemas.microsoft.com/office/drawing/2014/main" id="{5C0E0BC5-BD95-4EBB-AC8A-F94DBA6FBB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5267451"/>
              </p:ext>
            </p:extLst>
          </p:nvPr>
        </p:nvGraphicFramePr>
        <p:xfrm>
          <a:off x="6400800" y="5791200"/>
          <a:ext cx="868363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" name="Equation" r:id="rId19" imgW="545626" imgH="177646" progId="Equation.DSMT4">
                  <p:embed/>
                </p:oleObj>
              </mc:Choice>
              <mc:Fallback>
                <p:oleObj name="Equation" r:id="rId19" imgW="545626" imgH="177646" progId="Equation.DSMT4">
                  <p:embed/>
                  <p:pic>
                    <p:nvPicPr>
                      <p:cNvPr id="68651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5791200"/>
                        <a:ext cx="868363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4">
            <a:extLst>
              <a:ext uri="{FF2B5EF4-FFF2-40B4-BE49-F238E27FC236}">
                <a16:creationId xmlns:a16="http://schemas.microsoft.com/office/drawing/2014/main" id="{8A41AD7F-B4CB-4071-80DB-DBA58775E3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2748142"/>
              </p:ext>
            </p:extLst>
          </p:nvPr>
        </p:nvGraphicFramePr>
        <p:xfrm>
          <a:off x="6400800" y="6172200"/>
          <a:ext cx="706438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9" name="Equation" r:id="rId21" imgW="444307" imgH="203112" progId="Equation.DSMT4">
                  <p:embed/>
                </p:oleObj>
              </mc:Choice>
              <mc:Fallback>
                <p:oleObj name="Equation" r:id="rId21" imgW="444307" imgH="203112" progId="Equation.DSMT4">
                  <p:embed/>
                  <p:pic>
                    <p:nvPicPr>
                      <p:cNvPr id="68652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6172200"/>
                        <a:ext cx="706438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Arc 45">
            <a:extLst>
              <a:ext uri="{FF2B5EF4-FFF2-40B4-BE49-F238E27FC236}">
                <a16:creationId xmlns:a16="http://schemas.microsoft.com/office/drawing/2014/main" id="{AA30D3C1-546B-43B8-8170-B5BA81BB50C6}"/>
              </a:ext>
            </a:extLst>
          </p:cNvPr>
          <p:cNvSpPr>
            <a:spLocks/>
          </p:cNvSpPr>
          <p:nvPr/>
        </p:nvSpPr>
        <p:spPr bwMode="auto">
          <a:xfrm>
            <a:off x="7315200" y="4038600"/>
            <a:ext cx="152400" cy="381000"/>
          </a:xfrm>
          <a:custGeom>
            <a:avLst/>
            <a:gdLst>
              <a:gd name="T0" fmla="*/ 144530 w 22037"/>
              <a:gd name="T1" fmla="*/ 0 h 43200"/>
              <a:gd name="T2" fmla="*/ 0 w 22037"/>
              <a:gd name="T3" fmla="*/ 29632451 h 43200"/>
              <a:gd name="T4" fmla="*/ 144530 w 22037"/>
              <a:gd name="T5" fmla="*/ 1481758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37" h="43200" fill="none" extrusionOk="0">
                <a:moveTo>
                  <a:pt x="436" y="0"/>
                </a:moveTo>
                <a:cubicBezTo>
                  <a:pt x="12366" y="0"/>
                  <a:pt x="22037" y="9670"/>
                  <a:pt x="22037" y="21600"/>
                </a:cubicBezTo>
                <a:cubicBezTo>
                  <a:pt x="22037" y="33529"/>
                  <a:pt x="12366" y="43200"/>
                  <a:pt x="437" y="43200"/>
                </a:cubicBezTo>
                <a:cubicBezTo>
                  <a:pt x="291" y="43200"/>
                  <a:pt x="145" y="43198"/>
                  <a:pt x="0" y="43195"/>
                </a:cubicBezTo>
              </a:path>
              <a:path w="22037" h="43200" stroke="0" extrusionOk="0">
                <a:moveTo>
                  <a:pt x="436" y="0"/>
                </a:moveTo>
                <a:cubicBezTo>
                  <a:pt x="12366" y="0"/>
                  <a:pt x="22037" y="9670"/>
                  <a:pt x="22037" y="21600"/>
                </a:cubicBezTo>
                <a:cubicBezTo>
                  <a:pt x="22037" y="33529"/>
                  <a:pt x="12366" y="43200"/>
                  <a:pt x="437" y="43200"/>
                </a:cubicBezTo>
                <a:cubicBezTo>
                  <a:pt x="291" y="43200"/>
                  <a:pt x="145" y="43198"/>
                  <a:pt x="0" y="43195"/>
                </a:cubicBezTo>
                <a:lnTo>
                  <a:pt x="437" y="21600"/>
                </a:lnTo>
                <a:lnTo>
                  <a:pt x="436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" name="Arc 46">
            <a:extLst>
              <a:ext uri="{FF2B5EF4-FFF2-40B4-BE49-F238E27FC236}">
                <a16:creationId xmlns:a16="http://schemas.microsoft.com/office/drawing/2014/main" id="{E2F43647-55D2-419B-801D-400E8B51B615}"/>
              </a:ext>
            </a:extLst>
          </p:cNvPr>
          <p:cNvSpPr>
            <a:spLocks/>
          </p:cNvSpPr>
          <p:nvPr/>
        </p:nvSpPr>
        <p:spPr bwMode="auto">
          <a:xfrm>
            <a:off x="7315200" y="4419600"/>
            <a:ext cx="152400" cy="381000"/>
          </a:xfrm>
          <a:custGeom>
            <a:avLst/>
            <a:gdLst>
              <a:gd name="T0" fmla="*/ 144530 w 22037"/>
              <a:gd name="T1" fmla="*/ 0 h 43200"/>
              <a:gd name="T2" fmla="*/ 0 w 22037"/>
              <a:gd name="T3" fmla="*/ 29632451 h 43200"/>
              <a:gd name="T4" fmla="*/ 144530 w 22037"/>
              <a:gd name="T5" fmla="*/ 1481758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37" h="43200" fill="none" extrusionOk="0">
                <a:moveTo>
                  <a:pt x="436" y="0"/>
                </a:moveTo>
                <a:cubicBezTo>
                  <a:pt x="12366" y="0"/>
                  <a:pt x="22037" y="9670"/>
                  <a:pt x="22037" y="21600"/>
                </a:cubicBezTo>
                <a:cubicBezTo>
                  <a:pt x="22037" y="33529"/>
                  <a:pt x="12366" y="43200"/>
                  <a:pt x="437" y="43200"/>
                </a:cubicBezTo>
                <a:cubicBezTo>
                  <a:pt x="291" y="43200"/>
                  <a:pt x="145" y="43198"/>
                  <a:pt x="0" y="43195"/>
                </a:cubicBezTo>
              </a:path>
              <a:path w="22037" h="43200" stroke="0" extrusionOk="0">
                <a:moveTo>
                  <a:pt x="436" y="0"/>
                </a:moveTo>
                <a:cubicBezTo>
                  <a:pt x="12366" y="0"/>
                  <a:pt x="22037" y="9670"/>
                  <a:pt x="22037" y="21600"/>
                </a:cubicBezTo>
                <a:cubicBezTo>
                  <a:pt x="22037" y="33529"/>
                  <a:pt x="12366" y="43200"/>
                  <a:pt x="437" y="43200"/>
                </a:cubicBezTo>
                <a:cubicBezTo>
                  <a:pt x="291" y="43200"/>
                  <a:pt x="145" y="43198"/>
                  <a:pt x="0" y="43195"/>
                </a:cubicBezTo>
                <a:lnTo>
                  <a:pt x="437" y="21600"/>
                </a:lnTo>
                <a:lnTo>
                  <a:pt x="436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" name="Arc 47">
            <a:extLst>
              <a:ext uri="{FF2B5EF4-FFF2-40B4-BE49-F238E27FC236}">
                <a16:creationId xmlns:a16="http://schemas.microsoft.com/office/drawing/2014/main" id="{C91DD685-C6BE-4181-ABC1-66077A6FF369}"/>
              </a:ext>
            </a:extLst>
          </p:cNvPr>
          <p:cNvSpPr>
            <a:spLocks/>
          </p:cNvSpPr>
          <p:nvPr/>
        </p:nvSpPr>
        <p:spPr bwMode="auto">
          <a:xfrm>
            <a:off x="7315200" y="4800600"/>
            <a:ext cx="152400" cy="381000"/>
          </a:xfrm>
          <a:custGeom>
            <a:avLst/>
            <a:gdLst>
              <a:gd name="T0" fmla="*/ 144530 w 22037"/>
              <a:gd name="T1" fmla="*/ 0 h 43200"/>
              <a:gd name="T2" fmla="*/ 0 w 22037"/>
              <a:gd name="T3" fmla="*/ 29632451 h 43200"/>
              <a:gd name="T4" fmla="*/ 144530 w 22037"/>
              <a:gd name="T5" fmla="*/ 1481758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37" h="43200" fill="none" extrusionOk="0">
                <a:moveTo>
                  <a:pt x="436" y="0"/>
                </a:moveTo>
                <a:cubicBezTo>
                  <a:pt x="12366" y="0"/>
                  <a:pt x="22037" y="9670"/>
                  <a:pt x="22037" y="21600"/>
                </a:cubicBezTo>
                <a:cubicBezTo>
                  <a:pt x="22037" y="33529"/>
                  <a:pt x="12366" y="43200"/>
                  <a:pt x="437" y="43200"/>
                </a:cubicBezTo>
                <a:cubicBezTo>
                  <a:pt x="291" y="43200"/>
                  <a:pt x="145" y="43198"/>
                  <a:pt x="0" y="43195"/>
                </a:cubicBezTo>
              </a:path>
              <a:path w="22037" h="43200" stroke="0" extrusionOk="0">
                <a:moveTo>
                  <a:pt x="436" y="0"/>
                </a:moveTo>
                <a:cubicBezTo>
                  <a:pt x="12366" y="0"/>
                  <a:pt x="22037" y="9670"/>
                  <a:pt x="22037" y="21600"/>
                </a:cubicBezTo>
                <a:cubicBezTo>
                  <a:pt x="22037" y="33529"/>
                  <a:pt x="12366" y="43200"/>
                  <a:pt x="437" y="43200"/>
                </a:cubicBezTo>
                <a:cubicBezTo>
                  <a:pt x="291" y="43200"/>
                  <a:pt x="145" y="43198"/>
                  <a:pt x="0" y="43195"/>
                </a:cubicBezTo>
                <a:lnTo>
                  <a:pt x="437" y="21600"/>
                </a:lnTo>
                <a:lnTo>
                  <a:pt x="436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8" name="Arc 48">
            <a:extLst>
              <a:ext uri="{FF2B5EF4-FFF2-40B4-BE49-F238E27FC236}">
                <a16:creationId xmlns:a16="http://schemas.microsoft.com/office/drawing/2014/main" id="{7ADD38FD-295C-46E3-8C19-A1DD3BA86E8E}"/>
              </a:ext>
            </a:extLst>
          </p:cNvPr>
          <p:cNvSpPr>
            <a:spLocks/>
          </p:cNvSpPr>
          <p:nvPr/>
        </p:nvSpPr>
        <p:spPr bwMode="auto">
          <a:xfrm>
            <a:off x="7315200" y="5181600"/>
            <a:ext cx="152400" cy="381000"/>
          </a:xfrm>
          <a:custGeom>
            <a:avLst/>
            <a:gdLst>
              <a:gd name="T0" fmla="*/ 144530 w 22037"/>
              <a:gd name="T1" fmla="*/ 0 h 43200"/>
              <a:gd name="T2" fmla="*/ 0 w 22037"/>
              <a:gd name="T3" fmla="*/ 29632451 h 43200"/>
              <a:gd name="T4" fmla="*/ 144530 w 22037"/>
              <a:gd name="T5" fmla="*/ 1481758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37" h="43200" fill="none" extrusionOk="0">
                <a:moveTo>
                  <a:pt x="436" y="0"/>
                </a:moveTo>
                <a:cubicBezTo>
                  <a:pt x="12366" y="0"/>
                  <a:pt x="22037" y="9670"/>
                  <a:pt x="22037" y="21600"/>
                </a:cubicBezTo>
                <a:cubicBezTo>
                  <a:pt x="22037" y="33529"/>
                  <a:pt x="12366" y="43200"/>
                  <a:pt x="437" y="43200"/>
                </a:cubicBezTo>
                <a:cubicBezTo>
                  <a:pt x="291" y="43200"/>
                  <a:pt x="145" y="43198"/>
                  <a:pt x="0" y="43195"/>
                </a:cubicBezTo>
              </a:path>
              <a:path w="22037" h="43200" stroke="0" extrusionOk="0">
                <a:moveTo>
                  <a:pt x="436" y="0"/>
                </a:moveTo>
                <a:cubicBezTo>
                  <a:pt x="12366" y="0"/>
                  <a:pt x="22037" y="9670"/>
                  <a:pt x="22037" y="21600"/>
                </a:cubicBezTo>
                <a:cubicBezTo>
                  <a:pt x="22037" y="33529"/>
                  <a:pt x="12366" y="43200"/>
                  <a:pt x="437" y="43200"/>
                </a:cubicBezTo>
                <a:cubicBezTo>
                  <a:pt x="291" y="43200"/>
                  <a:pt x="145" y="43198"/>
                  <a:pt x="0" y="43195"/>
                </a:cubicBezTo>
                <a:lnTo>
                  <a:pt x="437" y="21600"/>
                </a:lnTo>
                <a:lnTo>
                  <a:pt x="436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" name="Arc 49">
            <a:extLst>
              <a:ext uri="{FF2B5EF4-FFF2-40B4-BE49-F238E27FC236}">
                <a16:creationId xmlns:a16="http://schemas.microsoft.com/office/drawing/2014/main" id="{629F99C7-22E1-455A-B9BB-6802995A571D}"/>
              </a:ext>
            </a:extLst>
          </p:cNvPr>
          <p:cNvSpPr>
            <a:spLocks/>
          </p:cNvSpPr>
          <p:nvPr/>
        </p:nvSpPr>
        <p:spPr bwMode="auto">
          <a:xfrm>
            <a:off x="7315200" y="5562600"/>
            <a:ext cx="152400" cy="381000"/>
          </a:xfrm>
          <a:custGeom>
            <a:avLst/>
            <a:gdLst>
              <a:gd name="T0" fmla="*/ 144530 w 22037"/>
              <a:gd name="T1" fmla="*/ 0 h 43200"/>
              <a:gd name="T2" fmla="*/ 0 w 22037"/>
              <a:gd name="T3" fmla="*/ 29632451 h 43200"/>
              <a:gd name="T4" fmla="*/ 144530 w 22037"/>
              <a:gd name="T5" fmla="*/ 1481758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37" h="43200" fill="none" extrusionOk="0">
                <a:moveTo>
                  <a:pt x="436" y="0"/>
                </a:moveTo>
                <a:cubicBezTo>
                  <a:pt x="12366" y="0"/>
                  <a:pt x="22037" y="9670"/>
                  <a:pt x="22037" y="21600"/>
                </a:cubicBezTo>
                <a:cubicBezTo>
                  <a:pt x="22037" y="33529"/>
                  <a:pt x="12366" y="43200"/>
                  <a:pt x="437" y="43200"/>
                </a:cubicBezTo>
                <a:cubicBezTo>
                  <a:pt x="291" y="43200"/>
                  <a:pt x="145" y="43198"/>
                  <a:pt x="0" y="43195"/>
                </a:cubicBezTo>
              </a:path>
              <a:path w="22037" h="43200" stroke="0" extrusionOk="0">
                <a:moveTo>
                  <a:pt x="436" y="0"/>
                </a:moveTo>
                <a:cubicBezTo>
                  <a:pt x="12366" y="0"/>
                  <a:pt x="22037" y="9670"/>
                  <a:pt x="22037" y="21600"/>
                </a:cubicBezTo>
                <a:cubicBezTo>
                  <a:pt x="22037" y="33529"/>
                  <a:pt x="12366" y="43200"/>
                  <a:pt x="437" y="43200"/>
                </a:cubicBezTo>
                <a:cubicBezTo>
                  <a:pt x="291" y="43200"/>
                  <a:pt x="145" y="43198"/>
                  <a:pt x="0" y="43195"/>
                </a:cubicBezTo>
                <a:lnTo>
                  <a:pt x="437" y="21600"/>
                </a:lnTo>
                <a:lnTo>
                  <a:pt x="436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Arc 50">
            <a:extLst>
              <a:ext uri="{FF2B5EF4-FFF2-40B4-BE49-F238E27FC236}">
                <a16:creationId xmlns:a16="http://schemas.microsoft.com/office/drawing/2014/main" id="{C8B4EFAE-47DB-4BEE-87BA-07F823693BBC}"/>
              </a:ext>
            </a:extLst>
          </p:cNvPr>
          <p:cNvSpPr>
            <a:spLocks/>
          </p:cNvSpPr>
          <p:nvPr/>
        </p:nvSpPr>
        <p:spPr bwMode="auto">
          <a:xfrm>
            <a:off x="7315200" y="5943600"/>
            <a:ext cx="152400" cy="381000"/>
          </a:xfrm>
          <a:custGeom>
            <a:avLst/>
            <a:gdLst>
              <a:gd name="T0" fmla="*/ 144530 w 22037"/>
              <a:gd name="T1" fmla="*/ 0 h 43200"/>
              <a:gd name="T2" fmla="*/ 0 w 22037"/>
              <a:gd name="T3" fmla="*/ 29632451 h 43200"/>
              <a:gd name="T4" fmla="*/ 144530 w 22037"/>
              <a:gd name="T5" fmla="*/ 1481758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37" h="43200" fill="none" extrusionOk="0">
                <a:moveTo>
                  <a:pt x="436" y="0"/>
                </a:moveTo>
                <a:cubicBezTo>
                  <a:pt x="12366" y="0"/>
                  <a:pt x="22037" y="9670"/>
                  <a:pt x="22037" y="21600"/>
                </a:cubicBezTo>
                <a:cubicBezTo>
                  <a:pt x="22037" y="33529"/>
                  <a:pt x="12366" y="43200"/>
                  <a:pt x="437" y="43200"/>
                </a:cubicBezTo>
                <a:cubicBezTo>
                  <a:pt x="291" y="43200"/>
                  <a:pt x="145" y="43198"/>
                  <a:pt x="0" y="43195"/>
                </a:cubicBezTo>
              </a:path>
              <a:path w="22037" h="43200" stroke="0" extrusionOk="0">
                <a:moveTo>
                  <a:pt x="436" y="0"/>
                </a:moveTo>
                <a:cubicBezTo>
                  <a:pt x="12366" y="0"/>
                  <a:pt x="22037" y="9670"/>
                  <a:pt x="22037" y="21600"/>
                </a:cubicBezTo>
                <a:cubicBezTo>
                  <a:pt x="22037" y="33529"/>
                  <a:pt x="12366" y="43200"/>
                  <a:pt x="437" y="43200"/>
                </a:cubicBezTo>
                <a:cubicBezTo>
                  <a:pt x="291" y="43200"/>
                  <a:pt x="145" y="43198"/>
                  <a:pt x="0" y="43195"/>
                </a:cubicBezTo>
                <a:lnTo>
                  <a:pt x="437" y="21600"/>
                </a:lnTo>
                <a:lnTo>
                  <a:pt x="436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" name="Text Box 51">
            <a:extLst>
              <a:ext uri="{FF2B5EF4-FFF2-40B4-BE49-F238E27FC236}">
                <a16:creationId xmlns:a16="http://schemas.microsoft.com/office/drawing/2014/main" id="{C94D09A0-B3CD-4216-9941-163CA1C76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038600"/>
            <a:ext cx="12192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Replace y</a:t>
            </a:r>
          </a:p>
        </p:txBody>
      </p:sp>
      <p:sp>
        <p:nvSpPr>
          <p:cNvPr id="52" name="Text Box 52">
            <a:extLst>
              <a:ext uri="{FF2B5EF4-FFF2-40B4-BE49-F238E27FC236}">
                <a16:creationId xmlns:a16="http://schemas.microsoft.com/office/drawing/2014/main" id="{A8C72827-ED3B-40A4-AAC7-175FDB133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419600"/>
            <a:ext cx="1447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Expand</a:t>
            </a:r>
          </a:p>
        </p:txBody>
      </p:sp>
      <p:sp>
        <p:nvSpPr>
          <p:cNvPr id="53" name="Text Box 53">
            <a:extLst>
              <a:ext uri="{FF2B5EF4-FFF2-40B4-BE49-F238E27FC236}">
                <a16:creationId xmlns:a16="http://schemas.microsoft.com/office/drawing/2014/main" id="{9B4198A7-1D7D-4264-B276-F8123E6EB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943600"/>
            <a:ext cx="1905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Sub into 1 or 2</a:t>
            </a:r>
          </a:p>
        </p:txBody>
      </p:sp>
      <p:pic>
        <p:nvPicPr>
          <p:cNvPr id="54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21EACF09-5AEE-41E1-A063-D12EB30FB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3069" y="71023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7622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1" grpId="0"/>
      <p:bldP spid="32" grpId="0"/>
      <p:bldP spid="33" grpId="0" animBg="1"/>
      <p:bldP spid="35" grpId="0"/>
      <p:bldP spid="36" grpId="0" animBg="1"/>
      <p:bldP spid="38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/>
      <p:bldP spid="52" grpId="0"/>
      <p:bldP spid="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3B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000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50982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simultaneous equations where one is linear and the other is quadratic. They can have up to two pairs of solutions.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If one of the equations is a quadratic then you will almost certainly have to use the substitution method, to form a new quadratic…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Don’t be surprised if you have to deal with fractions!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At this point we are not finished, we still have to find the x-values. Forgetting this part is a common mistake!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F6B2249E-9BC9-4705-ABC4-D595A6C9A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3248" y="1333870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1" u="sng"/>
              <a:t>Example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39E3E47C-DD50-44E7-B4C9-AFC2DF1E7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8448" y="1638670"/>
            <a:ext cx="498555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/>
              <a:t>	Solve the following Simultaneous Equations</a:t>
            </a:r>
          </a:p>
        </p:txBody>
      </p:sp>
      <p:graphicFrame>
        <p:nvGraphicFramePr>
          <p:cNvPr id="7" name="Object 7">
            <a:extLst>
              <a:ext uri="{FF2B5EF4-FFF2-40B4-BE49-F238E27FC236}">
                <a16:creationId xmlns:a16="http://schemas.microsoft.com/office/drawing/2014/main" id="{42563D7F-606C-4F33-9609-62BD968DFA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0226446"/>
              </p:ext>
            </p:extLst>
          </p:nvPr>
        </p:nvGraphicFramePr>
        <p:xfrm>
          <a:off x="4642281" y="2173550"/>
          <a:ext cx="1030288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4" name="Equation" r:id="rId3" imgW="647419" imgH="203112" progId="Equation.DSMT4">
                  <p:embed/>
                </p:oleObj>
              </mc:Choice>
              <mc:Fallback>
                <p:oleObj name="Equation" r:id="rId3" imgW="647419" imgH="203112" progId="Equation.DSMT4">
                  <p:embed/>
                  <p:pic>
                    <p:nvPicPr>
                      <p:cNvPr id="7066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2281" y="2173550"/>
                        <a:ext cx="1030288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8">
            <a:extLst>
              <a:ext uri="{FF2B5EF4-FFF2-40B4-BE49-F238E27FC236}">
                <a16:creationId xmlns:a16="http://schemas.microsoft.com/office/drawing/2014/main" id="{584632FD-26AA-46A6-9B2D-5D3C5B62EB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852907"/>
              </p:ext>
            </p:extLst>
          </p:nvPr>
        </p:nvGraphicFramePr>
        <p:xfrm>
          <a:off x="4642281" y="2478350"/>
          <a:ext cx="13112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" name="Equation" r:id="rId5" imgW="825500" imgH="228600" progId="Equation.DSMT4">
                  <p:embed/>
                </p:oleObj>
              </mc:Choice>
              <mc:Fallback>
                <p:oleObj name="Equation" r:id="rId5" imgW="825500" imgH="228600" progId="Equation.DSMT4">
                  <p:embed/>
                  <p:pic>
                    <p:nvPicPr>
                      <p:cNvPr id="7066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2281" y="2478350"/>
                        <a:ext cx="1311275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9">
            <a:extLst>
              <a:ext uri="{FF2B5EF4-FFF2-40B4-BE49-F238E27FC236}">
                <a16:creationId xmlns:a16="http://schemas.microsoft.com/office/drawing/2014/main" id="{AF21AD4F-0247-4F11-9D68-0D835C9DC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1281" y="2173550"/>
            <a:ext cx="304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F278F93C-615D-49ED-A006-42E6DC80C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1281" y="2505338"/>
            <a:ext cx="304800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1" name="Line 11">
            <a:extLst>
              <a:ext uri="{FF2B5EF4-FFF2-40B4-BE49-F238E27FC236}">
                <a16:creationId xmlns:a16="http://schemas.microsoft.com/office/drawing/2014/main" id="{8E328DDF-EF27-4E6D-82BB-DA9E10ABC515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1481" y="2325950"/>
            <a:ext cx="1371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2" name="Object 12">
            <a:extLst>
              <a:ext uri="{FF2B5EF4-FFF2-40B4-BE49-F238E27FC236}">
                <a16:creationId xmlns:a16="http://schemas.microsoft.com/office/drawing/2014/main" id="{F01ABE76-02E9-48F4-A5DC-A1F870FF05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6859356"/>
              </p:ext>
            </p:extLst>
          </p:nvPr>
        </p:nvGraphicFramePr>
        <p:xfrm>
          <a:off x="7385481" y="2173550"/>
          <a:ext cx="1030288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6" name="Equation" r:id="rId7" imgW="647419" imgH="203112" progId="Equation.DSMT4">
                  <p:embed/>
                </p:oleObj>
              </mc:Choice>
              <mc:Fallback>
                <p:oleObj name="Equation" r:id="rId7" imgW="647419" imgH="203112" progId="Equation.DSMT4">
                  <p:embed/>
                  <p:pic>
                    <p:nvPicPr>
                      <p:cNvPr id="7066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5481" y="2173550"/>
                        <a:ext cx="1030288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19">
            <a:extLst>
              <a:ext uri="{FF2B5EF4-FFF2-40B4-BE49-F238E27FC236}">
                <a16:creationId xmlns:a16="http://schemas.microsoft.com/office/drawing/2014/main" id="{58BE85B0-BB6C-4E0F-AC63-05BDACCA4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681" y="2021150"/>
            <a:ext cx="12192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Re-arrange</a:t>
            </a:r>
          </a:p>
        </p:txBody>
      </p:sp>
      <p:sp>
        <p:nvSpPr>
          <p:cNvPr id="14" name="Text Box 20">
            <a:extLst>
              <a:ext uri="{FF2B5EF4-FFF2-40B4-BE49-F238E27FC236}">
                <a16:creationId xmlns:a16="http://schemas.microsoft.com/office/drawing/2014/main" id="{64A2BB97-279A-4894-8130-1C16DF84C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9881" y="2935550"/>
            <a:ext cx="4114800" cy="3222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Replace the ‘x’ in equation 2, with ‘3 – 2y’</a:t>
            </a:r>
          </a:p>
        </p:txBody>
      </p:sp>
      <p:graphicFrame>
        <p:nvGraphicFramePr>
          <p:cNvPr id="15" name="Object 21">
            <a:extLst>
              <a:ext uri="{FF2B5EF4-FFF2-40B4-BE49-F238E27FC236}">
                <a16:creationId xmlns:a16="http://schemas.microsoft.com/office/drawing/2014/main" id="{BDF3FEF7-DB31-407F-B835-D9D93CD30F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1802430"/>
              </p:ext>
            </p:extLst>
          </p:nvPr>
        </p:nvGraphicFramePr>
        <p:xfrm>
          <a:off x="4642281" y="3392750"/>
          <a:ext cx="13112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" name="Equation" r:id="rId9" imgW="825500" imgH="228600" progId="Equation.DSMT4">
                  <p:embed/>
                </p:oleObj>
              </mc:Choice>
              <mc:Fallback>
                <p:oleObj name="Equation" r:id="rId9" imgW="825500" imgH="228600" progId="Equation.DSMT4">
                  <p:embed/>
                  <p:pic>
                    <p:nvPicPr>
                      <p:cNvPr id="7067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2281" y="3392750"/>
                        <a:ext cx="1311275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22">
            <a:extLst>
              <a:ext uri="{FF2B5EF4-FFF2-40B4-BE49-F238E27FC236}">
                <a16:creationId xmlns:a16="http://schemas.microsoft.com/office/drawing/2014/main" id="{A0035B28-AB89-4EB4-8668-8EAC8304D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1281" y="3435613"/>
            <a:ext cx="304800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2</a:t>
            </a:r>
          </a:p>
        </p:txBody>
      </p:sp>
      <p:graphicFrame>
        <p:nvGraphicFramePr>
          <p:cNvPr id="17" name="Object 23">
            <a:extLst>
              <a:ext uri="{FF2B5EF4-FFF2-40B4-BE49-F238E27FC236}">
                <a16:creationId xmlns:a16="http://schemas.microsoft.com/office/drawing/2014/main" id="{A8068D75-42B7-4593-846E-177C8B1026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962713"/>
              </p:ext>
            </p:extLst>
          </p:nvPr>
        </p:nvGraphicFramePr>
        <p:xfrm>
          <a:off x="4637519" y="3773750"/>
          <a:ext cx="260191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8" name="Equation" r:id="rId11" imgW="1638300" imgH="228600" progId="Equation.DSMT4">
                  <p:embed/>
                </p:oleObj>
              </mc:Choice>
              <mc:Fallback>
                <p:oleObj name="Equation" r:id="rId11" imgW="1638300" imgH="228600" progId="Equation.DSMT4">
                  <p:embed/>
                  <p:pic>
                    <p:nvPicPr>
                      <p:cNvPr id="70679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7519" y="3773750"/>
                        <a:ext cx="2601912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4">
            <a:extLst>
              <a:ext uri="{FF2B5EF4-FFF2-40B4-BE49-F238E27FC236}">
                <a16:creationId xmlns:a16="http://schemas.microsoft.com/office/drawing/2014/main" id="{2092C1B2-0F02-442B-B02A-8593D025C6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2791501"/>
              </p:ext>
            </p:extLst>
          </p:nvPr>
        </p:nvGraphicFramePr>
        <p:xfrm>
          <a:off x="4399394" y="4230950"/>
          <a:ext cx="28448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9" name="Equation" r:id="rId13" imgW="1790700" imgH="228600" progId="Equation.DSMT4">
                  <p:embed/>
                </p:oleObj>
              </mc:Choice>
              <mc:Fallback>
                <p:oleObj name="Equation" r:id="rId13" imgW="1790700" imgH="228600" progId="Equation.DSMT4">
                  <p:embed/>
                  <p:pic>
                    <p:nvPicPr>
                      <p:cNvPr id="7068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9394" y="4230950"/>
                        <a:ext cx="284480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5">
            <a:extLst>
              <a:ext uri="{FF2B5EF4-FFF2-40B4-BE49-F238E27FC236}">
                <a16:creationId xmlns:a16="http://schemas.microsoft.com/office/drawing/2014/main" id="{0A32CAC4-9A75-4ED4-8DC2-B784EBB397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6050580"/>
              </p:ext>
            </p:extLst>
          </p:nvPr>
        </p:nvGraphicFramePr>
        <p:xfrm>
          <a:off x="5474131" y="4654813"/>
          <a:ext cx="167481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0" name="Equation" r:id="rId15" imgW="1054100" imgH="228600" progId="Equation.DSMT4">
                  <p:embed/>
                </p:oleObj>
              </mc:Choice>
              <mc:Fallback>
                <p:oleObj name="Equation" r:id="rId15" imgW="1054100" imgH="228600" progId="Equation.DSMT4">
                  <p:embed/>
                  <p:pic>
                    <p:nvPicPr>
                      <p:cNvPr id="70681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4131" y="4654813"/>
                        <a:ext cx="1674813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6">
            <a:extLst>
              <a:ext uri="{FF2B5EF4-FFF2-40B4-BE49-F238E27FC236}">
                <a16:creationId xmlns:a16="http://schemas.microsoft.com/office/drawing/2014/main" id="{C674AE54-9343-43C8-945F-538F01C59A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9693344"/>
              </p:ext>
            </p:extLst>
          </p:nvPr>
        </p:nvGraphicFramePr>
        <p:xfrm>
          <a:off x="5609069" y="5069150"/>
          <a:ext cx="155416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1" name="Equation" r:id="rId17" imgW="977900" imgH="228600" progId="Equation.DSMT4">
                  <p:embed/>
                </p:oleObj>
              </mc:Choice>
              <mc:Fallback>
                <p:oleObj name="Equation" r:id="rId17" imgW="977900" imgH="228600" progId="Equation.DSMT4">
                  <p:embed/>
                  <p:pic>
                    <p:nvPicPr>
                      <p:cNvPr id="70682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9069" y="5069150"/>
                        <a:ext cx="1554162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7">
            <a:extLst>
              <a:ext uri="{FF2B5EF4-FFF2-40B4-BE49-F238E27FC236}">
                <a16:creationId xmlns:a16="http://schemas.microsoft.com/office/drawing/2014/main" id="{E2A4EF4F-4A51-4443-AEDA-A5D08291B2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0040970"/>
              </p:ext>
            </p:extLst>
          </p:nvPr>
        </p:nvGraphicFramePr>
        <p:xfrm>
          <a:off x="5404281" y="5526350"/>
          <a:ext cx="1755775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" name="Equation" r:id="rId19" imgW="1104900" imgH="203200" progId="Equation.DSMT4">
                  <p:embed/>
                </p:oleObj>
              </mc:Choice>
              <mc:Fallback>
                <p:oleObj name="Equation" r:id="rId19" imgW="1104900" imgH="203200" progId="Equation.DSMT4">
                  <p:embed/>
                  <p:pic>
                    <p:nvPicPr>
                      <p:cNvPr id="70683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4281" y="5526350"/>
                        <a:ext cx="1755775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8">
            <a:extLst>
              <a:ext uri="{FF2B5EF4-FFF2-40B4-BE49-F238E27FC236}">
                <a16:creationId xmlns:a16="http://schemas.microsoft.com/office/drawing/2014/main" id="{99588EB7-5A7F-4664-9D8B-23187E2611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6190859"/>
              </p:ext>
            </p:extLst>
          </p:nvPr>
        </p:nvGraphicFramePr>
        <p:xfrm>
          <a:off x="5443969" y="5820038"/>
          <a:ext cx="1857375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3" name="Equation" r:id="rId21" imgW="1167893" imgH="393529" progId="Equation.DSMT4">
                  <p:embed/>
                </p:oleObj>
              </mc:Choice>
              <mc:Fallback>
                <p:oleObj name="Equation" r:id="rId21" imgW="1167893" imgH="393529" progId="Equation.DSMT4">
                  <p:embed/>
                  <p:pic>
                    <p:nvPicPr>
                      <p:cNvPr id="70684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3969" y="5820038"/>
                        <a:ext cx="1857375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Oval 29">
            <a:extLst>
              <a:ext uri="{FF2B5EF4-FFF2-40B4-BE49-F238E27FC236}">
                <a16:creationId xmlns:a16="http://schemas.microsoft.com/office/drawing/2014/main" id="{F98B0548-E7DD-4679-810D-DDF549EBB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1881" y="5818450"/>
            <a:ext cx="2116138" cy="6223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" name="Arc 30">
            <a:extLst>
              <a:ext uri="{FF2B5EF4-FFF2-40B4-BE49-F238E27FC236}">
                <a16:creationId xmlns:a16="http://schemas.microsoft.com/office/drawing/2014/main" id="{55BE673B-5EEF-45FF-B541-C26B16523F8D}"/>
              </a:ext>
            </a:extLst>
          </p:cNvPr>
          <p:cNvSpPr>
            <a:spLocks/>
          </p:cNvSpPr>
          <p:nvPr/>
        </p:nvSpPr>
        <p:spPr bwMode="auto">
          <a:xfrm>
            <a:off x="7438331" y="3926150"/>
            <a:ext cx="2286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Arc 31">
            <a:extLst>
              <a:ext uri="{FF2B5EF4-FFF2-40B4-BE49-F238E27FC236}">
                <a16:creationId xmlns:a16="http://schemas.microsoft.com/office/drawing/2014/main" id="{52958CB1-8946-44DD-8575-F05C6AB318C8}"/>
              </a:ext>
            </a:extLst>
          </p:cNvPr>
          <p:cNvSpPr>
            <a:spLocks/>
          </p:cNvSpPr>
          <p:nvPr/>
        </p:nvSpPr>
        <p:spPr bwMode="auto">
          <a:xfrm>
            <a:off x="7419281" y="4383350"/>
            <a:ext cx="2286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Arc 32">
            <a:extLst>
              <a:ext uri="{FF2B5EF4-FFF2-40B4-BE49-F238E27FC236}">
                <a16:creationId xmlns:a16="http://schemas.microsoft.com/office/drawing/2014/main" id="{2CB170FE-7806-4922-90AA-E1960D6F7A8F}"/>
              </a:ext>
            </a:extLst>
          </p:cNvPr>
          <p:cNvSpPr>
            <a:spLocks/>
          </p:cNvSpPr>
          <p:nvPr/>
        </p:nvSpPr>
        <p:spPr bwMode="auto">
          <a:xfrm>
            <a:off x="7427218" y="4840550"/>
            <a:ext cx="228600" cy="3810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29639290 h 43197"/>
              <a:gd name="T4" fmla="*/ 0 w 21600"/>
              <a:gd name="T5" fmla="*/ 14820659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Arc 33">
            <a:extLst>
              <a:ext uri="{FF2B5EF4-FFF2-40B4-BE49-F238E27FC236}">
                <a16:creationId xmlns:a16="http://schemas.microsoft.com/office/drawing/2014/main" id="{69F7C206-9BEE-49A7-8951-011EC76560A3}"/>
              </a:ext>
            </a:extLst>
          </p:cNvPr>
          <p:cNvSpPr>
            <a:spLocks/>
          </p:cNvSpPr>
          <p:nvPr/>
        </p:nvSpPr>
        <p:spPr bwMode="auto">
          <a:xfrm>
            <a:off x="7409756" y="5221550"/>
            <a:ext cx="2286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Arc 34">
            <a:extLst>
              <a:ext uri="{FF2B5EF4-FFF2-40B4-BE49-F238E27FC236}">
                <a16:creationId xmlns:a16="http://schemas.microsoft.com/office/drawing/2014/main" id="{B7B1AF1A-B77F-403E-AD11-B8B81C9C8DFC}"/>
              </a:ext>
            </a:extLst>
          </p:cNvPr>
          <p:cNvSpPr>
            <a:spLocks/>
          </p:cNvSpPr>
          <p:nvPr/>
        </p:nvSpPr>
        <p:spPr bwMode="auto">
          <a:xfrm>
            <a:off x="7433568" y="5678750"/>
            <a:ext cx="2286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" name="Rectangle 37">
            <a:extLst>
              <a:ext uri="{FF2B5EF4-FFF2-40B4-BE49-F238E27FC236}">
                <a16:creationId xmlns:a16="http://schemas.microsoft.com/office/drawing/2014/main" id="{3498BEC8-4305-48B2-B065-86030405D4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2168" y="3849950"/>
            <a:ext cx="1066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Expand Brackets</a:t>
            </a:r>
          </a:p>
        </p:txBody>
      </p:sp>
      <p:sp>
        <p:nvSpPr>
          <p:cNvPr id="30" name="Rectangle 38">
            <a:extLst>
              <a:ext uri="{FF2B5EF4-FFF2-40B4-BE49-F238E27FC236}">
                <a16:creationId xmlns:a16="http://schemas.microsoft.com/office/drawing/2014/main" id="{EF5DAB5E-34AD-4455-B7F7-CE777D8CB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7881" y="4459550"/>
            <a:ext cx="1066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Simplify </a:t>
            </a:r>
          </a:p>
        </p:txBody>
      </p:sp>
      <p:sp>
        <p:nvSpPr>
          <p:cNvPr id="31" name="Rectangle 39">
            <a:extLst>
              <a:ext uri="{FF2B5EF4-FFF2-40B4-BE49-F238E27FC236}">
                <a16:creationId xmlns:a16="http://schemas.microsoft.com/office/drawing/2014/main" id="{32B86C92-6EA5-4E29-A051-653FB3B56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5818" y="4764350"/>
            <a:ext cx="1066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Multiply by -1 </a:t>
            </a:r>
          </a:p>
        </p:txBody>
      </p:sp>
      <p:sp>
        <p:nvSpPr>
          <p:cNvPr id="32" name="Rectangle 40">
            <a:extLst>
              <a:ext uri="{FF2B5EF4-FFF2-40B4-BE49-F238E27FC236}">
                <a16:creationId xmlns:a16="http://schemas.microsoft.com/office/drawing/2014/main" id="{45EBF3ED-87BE-47DF-BD16-935906065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2156" y="5297750"/>
            <a:ext cx="12192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Factorise </a:t>
            </a:r>
          </a:p>
        </p:txBody>
      </p:sp>
      <p:sp>
        <p:nvSpPr>
          <p:cNvPr id="33" name="Rectangle 41">
            <a:extLst>
              <a:ext uri="{FF2B5EF4-FFF2-40B4-BE49-F238E27FC236}">
                <a16:creationId xmlns:a16="http://schemas.microsoft.com/office/drawing/2014/main" id="{00D7EF1E-96D7-4C71-BD12-6FC23D5BE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5968" y="5754950"/>
            <a:ext cx="12192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Solve </a:t>
            </a:r>
          </a:p>
        </p:txBody>
      </p:sp>
      <p:pic>
        <p:nvPicPr>
          <p:cNvPr id="34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E116189B-8B89-4E47-815B-6AB822804A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3069" y="71023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1914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1" grpId="0" animBg="1"/>
      <p:bldP spid="13" grpId="0"/>
      <p:bldP spid="14" grpId="0" animBg="1"/>
      <p:bldP spid="16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/>
      <p:bldP spid="30" grpId="0"/>
      <p:bldP spid="31" grpId="0"/>
      <p:bldP spid="32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50982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simultaneous equations where one is linear and the other is quadratic. They can have up to two pairs of solutions.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If one of the equations is a quadratic then you will almost certainly have to use the substitution method, to form a new quadratic…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Don’t be surprised if you have to deal with fractions!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F6B2249E-9BC9-4705-ABC4-D595A6C9A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3248" y="1333870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1" u="sng" dirty="0"/>
              <a:t>Example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39E3E47C-DD50-44E7-B4C9-AFC2DF1E7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8448" y="1638670"/>
            <a:ext cx="498555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/>
              <a:t>	Solve the following Simultaneous Equations</a:t>
            </a:r>
          </a:p>
        </p:txBody>
      </p:sp>
      <p:graphicFrame>
        <p:nvGraphicFramePr>
          <p:cNvPr id="7" name="Object 7">
            <a:extLst>
              <a:ext uri="{FF2B5EF4-FFF2-40B4-BE49-F238E27FC236}">
                <a16:creationId xmlns:a16="http://schemas.microsoft.com/office/drawing/2014/main" id="{42563D7F-606C-4F33-9609-62BD968DFA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2281" y="2173550"/>
          <a:ext cx="1030288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4" name="Equation" r:id="rId3" imgW="647419" imgH="203112" progId="Equation.DSMT4">
                  <p:embed/>
                </p:oleObj>
              </mc:Choice>
              <mc:Fallback>
                <p:oleObj name="Equation" r:id="rId3" imgW="647419" imgH="203112" progId="Equation.DSMT4">
                  <p:embed/>
                  <p:pic>
                    <p:nvPicPr>
                      <p:cNvPr id="7" name="Object 7">
                        <a:extLst>
                          <a:ext uri="{FF2B5EF4-FFF2-40B4-BE49-F238E27FC236}">
                            <a16:creationId xmlns:a16="http://schemas.microsoft.com/office/drawing/2014/main" id="{42563D7F-606C-4F33-9609-62BD968DFA0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2281" y="2173550"/>
                        <a:ext cx="1030288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8">
            <a:extLst>
              <a:ext uri="{FF2B5EF4-FFF2-40B4-BE49-F238E27FC236}">
                <a16:creationId xmlns:a16="http://schemas.microsoft.com/office/drawing/2014/main" id="{584632FD-26AA-46A6-9B2D-5D3C5B62EB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2281" y="2478350"/>
          <a:ext cx="13112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5" name="Equation" r:id="rId5" imgW="825500" imgH="228600" progId="Equation.DSMT4">
                  <p:embed/>
                </p:oleObj>
              </mc:Choice>
              <mc:Fallback>
                <p:oleObj name="Equation" r:id="rId5" imgW="825500" imgH="228600" progId="Equation.DSMT4">
                  <p:embed/>
                  <p:pic>
                    <p:nvPicPr>
                      <p:cNvPr id="8" name="Object 8">
                        <a:extLst>
                          <a:ext uri="{FF2B5EF4-FFF2-40B4-BE49-F238E27FC236}">
                            <a16:creationId xmlns:a16="http://schemas.microsoft.com/office/drawing/2014/main" id="{584632FD-26AA-46A6-9B2D-5D3C5B62EBF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2281" y="2478350"/>
                        <a:ext cx="1311275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9">
            <a:extLst>
              <a:ext uri="{FF2B5EF4-FFF2-40B4-BE49-F238E27FC236}">
                <a16:creationId xmlns:a16="http://schemas.microsoft.com/office/drawing/2014/main" id="{AF21AD4F-0247-4F11-9D68-0D835C9DC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1281" y="2173550"/>
            <a:ext cx="304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F278F93C-615D-49ED-A006-42E6DC80C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1281" y="2505338"/>
            <a:ext cx="304800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2</a:t>
            </a:r>
          </a:p>
        </p:txBody>
      </p:sp>
      <p:graphicFrame>
        <p:nvGraphicFramePr>
          <p:cNvPr id="22" name="Object 28">
            <a:extLst>
              <a:ext uri="{FF2B5EF4-FFF2-40B4-BE49-F238E27FC236}">
                <a16:creationId xmlns:a16="http://schemas.microsoft.com/office/drawing/2014/main" id="{99588EB7-5A7F-4664-9D8B-23187E2611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5914653"/>
              </p:ext>
            </p:extLst>
          </p:nvPr>
        </p:nvGraphicFramePr>
        <p:xfrm>
          <a:off x="1227076" y="4967782"/>
          <a:ext cx="1857375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6" name="Equation" r:id="rId7" imgW="1167893" imgH="393529" progId="Equation.DSMT4">
                  <p:embed/>
                </p:oleObj>
              </mc:Choice>
              <mc:Fallback>
                <p:oleObj name="Equation" r:id="rId7" imgW="1167893" imgH="393529" progId="Equation.DSMT4">
                  <p:embed/>
                  <p:pic>
                    <p:nvPicPr>
                      <p:cNvPr id="22" name="Object 28">
                        <a:extLst>
                          <a:ext uri="{FF2B5EF4-FFF2-40B4-BE49-F238E27FC236}">
                            <a16:creationId xmlns:a16="http://schemas.microsoft.com/office/drawing/2014/main" id="{99588EB7-5A7F-4664-9D8B-23187E2611C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7076" y="4967782"/>
                        <a:ext cx="1857375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43">
            <a:extLst>
              <a:ext uri="{FF2B5EF4-FFF2-40B4-BE49-F238E27FC236}">
                <a16:creationId xmlns:a16="http://schemas.microsoft.com/office/drawing/2014/main" id="{73ABEDE0-DBF6-45DA-BE6A-9E8F7F01F5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9343111"/>
              </p:ext>
            </p:extLst>
          </p:nvPr>
        </p:nvGraphicFramePr>
        <p:xfrm>
          <a:off x="5870359" y="3596196"/>
          <a:ext cx="1030288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7" name="Equation" r:id="rId9" imgW="647419" imgH="203112" progId="Equation.DSMT4">
                  <p:embed/>
                </p:oleObj>
              </mc:Choice>
              <mc:Fallback>
                <p:oleObj name="Equation" r:id="rId9" imgW="647419" imgH="203112" progId="Equation.DSMT4">
                  <p:embed/>
                  <p:pic>
                    <p:nvPicPr>
                      <p:cNvPr id="70699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0359" y="3596196"/>
                        <a:ext cx="1030288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 Box 44">
            <a:extLst>
              <a:ext uri="{FF2B5EF4-FFF2-40B4-BE49-F238E27FC236}">
                <a16:creationId xmlns:a16="http://schemas.microsoft.com/office/drawing/2014/main" id="{C19E3458-908B-4CB9-8086-27507596F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159" y="2986596"/>
            <a:ext cx="2743200" cy="542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Sub each value for y into one of the equations</a:t>
            </a:r>
          </a:p>
        </p:txBody>
      </p:sp>
      <p:sp>
        <p:nvSpPr>
          <p:cNvPr id="36" name="Line 45">
            <a:extLst>
              <a:ext uri="{FF2B5EF4-FFF2-40B4-BE49-F238E27FC236}">
                <a16:creationId xmlns:a16="http://schemas.microsoft.com/office/drawing/2014/main" id="{E411DF1B-FD1E-4A9E-9C26-7CAD80AF13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70359" y="3900996"/>
            <a:ext cx="228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Line 46">
            <a:extLst>
              <a:ext uri="{FF2B5EF4-FFF2-40B4-BE49-F238E27FC236}">
                <a16:creationId xmlns:a16="http://schemas.microsoft.com/office/drawing/2014/main" id="{6A635F21-1271-406A-8918-2DB23BFC896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122" y="3900996"/>
            <a:ext cx="228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38" name="Object 47">
            <a:extLst>
              <a:ext uri="{FF2B5EF4-FFF2-40B4-BE49-F238E27FC236}">
                <a16:creationId xmlns:a16="http://schemas.microsoft.com/office/drawing/2014/main" id="{25627FA0-04AC-4DEC-9FF3-6A4D524D38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1749150"/>
              </p:ext>
            </p:extLst>
          </p:nvPr>
        </p:nvGraphicFramePr>
        <p:xfrm>
          <a:off x="5049914" y="4245006"/>
          <a:ext cx="1173163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8" name="Equation" r:id="rId10" imgW="736600" imgH="203200" progId="Equation.DSMT4">
                  <p:embed/>
                </p:oleObj>
              </mc:Choice>
              <mc:Fallback>
                <p:oleObj name="Equation" r:id="rId10" imgW="736600" imgH="203200" progId="Equation.DSMT4">
                  <p:embed/>
                  <p:pic>
                    <p:nvPicPr>
                      <p:cNvPr id="70703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9914" y="4245006"/>
                        <a:ext cx="1173163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48">
            <a:extLst>
              <a:ext uri="{FF2B5EF4-FFF2-40B4-BE49-F238E27FC236}">
                <a16:creationId xmlns:a16="http://schemas.microsoft.com/office/drawing/2014/main" id="{08AE7DA3-7896-4E6F-9094-B2742D8565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6230896"/>
              </p:ext>
            </p:extLst>
          </p:nvPr>
        </p:nvGraphicFramePr>
        <p:xfrm>
          <a:off x="6497714" y="4245006"/>
          <a:ext cx="1192213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9" name="Equation" r:id="rId12" imgW="748975" imgH="203112" progId="Equation.DSMT4">
                  <p:embed/>
                </p:oleObj>
              </mc:Choice>
              <mc:Fallback>
                <p:oleObj name="Equation" r:id="rId12" imgW="748975" imgH="203112" progId="Equation.DSMT4">
                  <p:embed/>
                  <p:pic>
                    <p:nvPicPr>
                      <p:cNvPr id="70704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7714" y="4245006"/>
                        <a:ext cx="1192213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49">
            <a:extLst>
              <a:ext uri="{FF2B5EF4-FFF2-40B4-BE49-F238E27FC236}">
                <a16:creationId xmlns:a16="http://schemas.microsoft.com/office/drawing/2014/main" id="{7C709673-7423-4CB9-BB7A-7112ED0ECB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1487405"/>
              </p:ext>
            </p:extLst>
          </p:nvPr>
        </p:nvGraphicFramePr>
        <p:xfrm>
          <a:off x="5686147" y="4647460"/>
          <a:ext cx="565150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0" name="Equation" r:id="rId14" imgW="355138" imgH="177569" progId="Equation.DSMT4">
                  <p:embed/>
                </p:oleObj>
              </mc:Choice>
              <mc:Fallback>
                <p:oleObj name="Equation" r:id="rId14" imgW="355138" imgH="177569" progId="Equation.DSMT4">
                  <p:embed/>
                  <p:pic>
                    <p:nvPicPr>
                      <p:cNvPr id="70705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6147" y="4647460"/>
                        <a:ext cx="565150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50">
            <a:extLst>
              <a:ext uri="{FF2B5EF4-FFF2-40B4-BE49-F238E27FC236}">
                <a16:creationId xmlns:a16="http://schemas.microsoft.com/office/drawing/2014/main" id="{DE9FE88E-1EEB-47E4-982F-07BBDA730F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476552"/>
              </p:ext>
            </p:extLst>
          </p:nvPr>
        </p:nvGraphicFramePr>
        <p:xfrm>
          <a:off x="7133947" y="4647460"/>
          <a:ext cx="544513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1" name="Equation" r:id="rId16" imgW="342603" imgH="177646" progId="Equation.DSMT4">
                  <p:embed/>
                </p:oleObj>
              </mc:Choice>
              <mc:Fallback>
                <p:oleObj name="Equation" r:id="rId16" imgW="342603" imgH="177646" progId="Equation.DSMT4">
                  <p:embed/>
                  <p:pic>
                    <p:nvPicPr>
                      <p:cNvPr id="70706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3947" y="4647460"/>
                        <a:ext cx="544513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 Box 51">
            <a:extLst>
              <a:ext uri="{FF2B5EF4-FFF2-40B4-BE49-F238E27FC236}">
                <a16:creationId xmlns:a16="http://schemas.microsoft.com/office/drawing/2014/main" id="{ACEE88A5-F717-4E25-8646-1D14010FC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159" y="3824796"/>
            <a:ext cx="9144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y = -</a:t>
            </a:r>
            <a:r>
              <a:rPr lang="en-GB" altLang="en-US" sz="1400" baseline="30000">
                <a:solidFill>
                  <a:srgbClr val="FF0000"/>
                </a:solidFill>
              </a:rPr>
              <a:t>1</a:t>
            </a:r>
            <a:r>
              <a:rPr lang="en-GB" altLang="en-US" sz="1400">
                <a:solidFill>
                  <a:srgbClr val="FF0000"/>
                </a:solidFill>
              </a:rPr>
              <a:t>/</a:t>
            </a:r>
            <a:r>
              <a:rPr lang="en-GB" altLang="en-US" sz="1400" baseline="-25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3" name="Text Box 52">
            <a:extLst>
              <a:ext uri="{FF2B5EF4-FFF2-40B4-BE49-F238E27FC236}">
                <a16:creationId xmlns:a16="http://schemas.microsoft.com/office/drawing/2014/main" id="{FE12D766-91B7-477E-9B5F-ACD3AD84E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5722" y="3824796"/>
            <a:ext cx="7620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y = -1</a:t>
            </a:r>
          </a:p>
        </p:txBody>
      </p:sp>
      <p:sp>
        <p:nvSpPr>
          <p:cNvPr id="44" name="Rectangle 54">
            <a:extLst>
              <a:ext uri="{FF2B5EF4-FFF2-40B4-BE49-F238E27FC236}">
                <a16:creationId xmlns:a16="http://schemas.microsoft.com/office/drawing/2014/main" id="{8C1C5A33-F04A-4F49-BBAF-EBE7F3259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7410" y="5157926"/>
            <a:ext cx="1608337" cy="36933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</a:rPr>
              <a:t>x = 4, y = -</a:t>
            </a:r>
            <a:r>
              <a:rPr lang="en-GB" altLang="en-US" sz="1800" baseline="30000" dirty="0">
                <a:solidFill>
                  <a:srgbClr val="FF0000"/>
                </a:solidFill>
              </a:rPr>
              <a:t>1</a:t>
            </a:r>
            <a:r>
              <a:rPr lang="en-GB" altLang="en-US" sz="1800" dirty="0">
                <a:solidFill>
                  <a:srgbClr val="FF0000"/>
                </a:solidFill>
              </a:rPr>
              <a:t>/</a:t>
            </a:r>
            <a:r>
              <a:rPr lang="en-GB" altLang="en-US" sz="1800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5" name="Rectangle 55">
            <a:extLst>
              <a:ext uri="{FF2B5EF4-FFF2-40B4-BE49-F238E27FC236}">
                <a16:creationId xmlns:a16="http://schemas.microsoft.com/office/drawing/2014/main" id="{13F9C344-A8E0-4AEE-8B32-AD1504E1B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0547" y="5157926"/>
            <a:ext cx="1762218" cy="36933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</a:rPr>
              <a:t>x = 5, y = -1</a:t>
            </a:r>
            <a:endParaRPr lang="en-GB" altLang="en-US" sz="1800" baseline="-25000" dirty="0">
              <a:solidFill>
                <a:srgbClr val="FF0000"/>
              </a:solidFill>
            </a:endParaRPr>
          </a:p>
        </p:txBody>
      </p:sp>
      <p:pic>
        <p:nvPicPr>
          <p:cNvPr id="46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85A55447-1D00-41C8-A305-C94CEEDB84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3069" y="71023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044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42" grpId="0"/>
      <p:bldP spid="43" grpId="0"/>
      <p:bldP spid="44" grpId="0" animBg="1"/>
      <p:bldP spid="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3C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924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</TotalTime>
  <Words>2999</Words>
  <Application>Microsoft Office PowerPoint</Application>
  <PresentationFormat>画面に合わせる (4:3)</PresentationFormat>
  <Paragraphs>622</Paragraphs>
  <Slides>37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37</vt:i4>
      </vt:variant>
    </vt:vector>
  </HeadingPairs>
  <TitlesOfParts>
    <vt:vector size="50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MV Boli</vt:lpstr>
      <vt:lpstr>Tempus Sans ITC</vt:lpstr>
      <vt:lpstr>Wingdings</vt:lpstr>
      <vt:lpstr>Office テーマ</vt:lpstr>
      <vt:lpstr>Equation</vt:lpstr>
      <vt:lpstr>PowerPoint プレゼンテーション</vt:lpstr>
      <vt:lpstr>Prior Knowledge Check</vt:lpstr>
      <vt:lpstr>PowerPoint プレゼンテーション</vt:lpstr>
      <vt:lpstr>Equations and Inequalities</vt:lpstr>
      <vt:lpstr>Equations and Inequalities</vt:lpstr>
      <vt:lpstr>PowerPoint プレゼンテーション</vt:lpstr>
      <vt:lpstr>Equations and Inequalities</vt:lpstr>
      <vt:lpstr>Equations and Inequalities</vt:lpstr>
      <vt:lpstr>PowerPoint プレゼンテーション</vt:lpstr>
      <vt:lpstr>Equations and Inequalities</vt:lpstr>
      <vt:lpstr>Equations and Inequalities</vt:lpstr>
      <vt:lpstr>Equations and Inequalities</vt:lpstr>
      <vt:lpstr>Equations and Inequalities</vt:lpstr>
      <vt:lpstr>Equations and Inequalities</vt:lpstr>
      <vt:lpstr>Equations and Inequalities</vt:lpstr>
      <vt:lpstr>Equations and Inequalities</vt:lpstr>
      <vt:lpstr>PowerPoint プレゼンテーション</vt:lpstr>
      <vt:lpstr>Equations and Inequalities</vt:lpstr>
      <vt:lpstr>Equations and Inequalities</vt:lpstr>
      <vt:lpstr>Equations and Inequalities</vt:lpstr>
      <vt:lpstr>Equations and Inequalities</vt:lpstr>
      <vt:lpstr>Equations and Inequalities</vt:lpstr>
      <vt:lpstr>Equations and Inequalities</vt:lpstr>
      <vt:lpstr>Equations and Inequalities</vt:lpstr>
      <vt:lpstr>PowerPoint プレゼンテーション</vt:lpstr>
      <vt:lpstr>Equations and Inequalities</vt:lpstr>
      <vt:lpstr>Equations and Inequalities</vt:lpstr>
      <vt:lpstr>Equations and Inequalities</vt:lpstr>
      <vt:lpstr>Equations and Inequalities</vt:lpstr>
      <vt:lpstr>Equations and Inequalities</vt:lpstr>
      <vt:lpstr>PowerPoint プレゼンテーション</vt:lpstr>
      <vt:lpstr>Equations and Inequalities</vt:lpstr>
      <vt:lpstr>Equations and Inequalities</vt:lpstr>
      <vt:lpstr>PowerPoint プレゼンテーション</vt:lpstr>
      <vt:lpstr>Equations and Inequalities</vt:lpstr>
      <vt:lpstr>Equations and Inequalities</vt:lpstr>
      <vt:lpstr>Equations and Inequalities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Mike Pye</cp:lastModifiedBy>
  <cp:revision>43</cp:revision>
  <dcterms:created xsi:type="dcterms:W3CDTF">2017-08-14T15:35:38Z</dcterms:created>
  <dcterms:modified xsi:type="dcterms:W3CDTF">2018-08-13T23:39:32Z</dcterms:modified>
</cp:coreProperties>
</file>