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33EDA-66DD-4F82-AB06-E0BFB3CB65B6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E03A3-8360-4157-9340-4E77FDF87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219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6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8.png"/><Relationship Id="rId3" Type="http://schemas.openxmlformats.org/officeDocument/2006/relationships/image" Target="../media/image1.jpeg"/><Relationship Id="rId7" Type="http://schemas.openxmlformats.org/officeDocument/2006/relationships/image" Target="../media/image217.png"/><Relationship Id="rId2" Type="http://schemas.openxmlformats.org/officeDocument/2006/relationships/image" Target="../media/image2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6.png"/><Relationship Id="rId5" Type="http://schemas.openxmlformats.org/officeDocument/2006/relationships/image" Target="../media/image215.png"/><Relationship Id="rId10" Type="http://schemas.openxmlformats.org/officeDocument/2006/relationships/image" Target="../media/image220.png"/><Relationship Id="rId4" Type="http://schemas.openxmlformats.org/officeDocument/2006/relationships/image" Target="../media/image214.png"/><Relationship Id="rId9" Type="http://schemas.openxmlformats.org/officeDocument/2006/relationships/image" Target="../media/image2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6.png"/><Relationship Id="rId3" Type="http://schemas.openxmlformats.org/officeDocument/2006/relationships/image" Target="../media/image1.jpeg"/><Relationship Id="rId7" Type="http://schemas.openxmlformats.org/officeDocument/2006/relationships/image" Target="../media/image225.png"/><Relationship Id="rId2" Type="http://schemas.openxmlformats.org/officeDocument/2006/relationships/image" Target="../media/image2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4.png"/><Relationship Id="rId5" Type="http://schemas.openxmlformats.org/officeDocument/2006/relationships/image" Target="../media/image223.png"/><Relationship Id="rId4" Type="http://schemas.openxmlformats.org/officeDocument/2006/relationships/image" Target="../media/image222.png"/><Relationship Id="rId9" Type="http://schemas.openxmlformats.org/officeDocument/2006/relationships/image" Target="../media/image2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7A099B-1FBC-4EB7-A51D-88C0578382D8}"/>
              </a:ext>
            </a:extLst>
          </p:cNvPr>
          <p:cNvSpPr/>
          <p:nvPr/>
        </p:nvSpPr>
        <p:spPr>
          <a:xfrm>
            <a:off x="377311" y="2985097"/>
            <a:ext cx="8353890" cy="90024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Teachings for Exercise 2H</a:t>
            </a:r>
            <a:endParaRPr lang="ja-JP" altLang="en-US" sz="54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348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54422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Quadratic equations can be used to create mathematical models of real-life situations.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Projectile motion is a good example of a situation which a quadratic equation can model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spear is thrown over level ground from the top of a tower. The height,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in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metres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, of the spear above the ground after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seconds is modelled by the function: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=12.25+14.7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−4.9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a) Interpret the meaning of the constant 12.25 in the question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54422" cy="4776787"/>
              </a:xfrm>
              <a:blipFill>
                <a:blip r:embed="rId2"/>
                <a:stretch>
                  <a:fillRect t="-766" r="-16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2H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EE4B8DB4-CC55-4E6D-A658-C333DF7BE5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ABB92F45-DE3D-46C4-B925-1728E81E499A}"/>
              </a:ext>
            </a:extLst>
          </p:cNvPr>
          <p:cNvCxnSpPr>
            <a:cxnSpLocks/>
          </p:cNvCxnSpPr>
          <p:nvPr/>
        </p:nvCxnSpPr>
        <p:spPr>
          <a:xfrm flipV="1">
            <a:off x="3888551" y="3923930"/>
            <a:ext cx="896513" cy="5819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5">
                <a:extLst>
                  <a:ext uri="{FF2B5EF4-FFF2-40B4-BE49-F238E27FC236}">
                    <a16:creationId xmlns:a16="http://schemas.microsoft.com/office/drawing/2014/main" id="{624718FD-501F-4251-9110-002B6DE24057}"/>
                  </a:ext>
                </a:extLst>
              </p:cNvPr>
              <p:cNvSpPr txBox="1"/>
              <p:nvPr/>
            </p:nvSpPr>
            <p:spPr>
              <a:xfrm>
                <a:off x="4775066" y="3189052"/>
                <a:ext cx="3569944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we substitute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 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into the function, the answer will be the constant value</a:t>
                </a: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Therefore, the 12.25 represents the starting height/the height of the tower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5">
                <a:extLst>
                  <a:ext uri="{FF2B5EF4-FFF2-40B4-BE49-F238E27FC236}">
                    <a16:creationId xmlns:a16="http://schemas.microsoft.com/office/drawing/2014/main" id="{624718FD-501F-4251-9110-002B6DE240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066" y="3189052"/>
                <a:ext cx="3569944" cy="1815882"/>
              </a:xfrm>
              <a:prstGeom prst="rect">
                <a:avLst/>
              </a:prstGeom>
              <a:blipFill>
                <a:blip r:embed="rId4"/>
                <a:stretch>
                  <a:fillRect l="-512" t="-671" r="-2389" b="-36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216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54422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Quadratic equations can be used to create mathematical models of real-life situations.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Projectile motion is a good example of a situation which a quadratic equation can model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spear is thrown over level ground from the top of a tower. The height,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in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metres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, of the spear above the ground after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seconds is modelled by the function: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=12.25+14.7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−4.9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b) After how many seconds does the spear hit the ground?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When the spear hits the ground, its height will be equal to 0…</a:t>
                </a:r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54422" cy="4776787"/>
              </a:xfrm>
              <a:blipFill>
                <a:blip r:embed="rId2"/>
                <a:stretch>
                  <a:fillRect t="-766" r="-16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2H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EE4B8DB4-CC55-4E6D-A658-C333DF7BE5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66D6837-A497-4130-BB4A-A87CCF78E22B}"/>
                  </a:ext>
                </a:extLst>
              </p:cNvPr>
              <p:cNvSpPr txBox="1"/>
              <p:nvPr/>
            </p:nvSpPr>
            <p:spPr>
              <a:xfrm>
                <a:off x="4041399" y="1400175"/>
                <a:ext cx="27880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=12.25+14.7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−4.9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66D6837-A497-4130-BB4A-A87CCF78E2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1399" y="1400175"/>
                <a:ext cx="278807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76AD5D33-2E89-44E1-BCFD-F6F56168658A}"/>
                  </a:ext>
                </a:extLst>
              </p:cNvPr>
              <p:cNvSpPr txBox="1"/>
              <p:nvPr/>
            </p:nvSpPr>
            <p:spPr>
              <a:xfrm>
                <a:off x="4301983" y="1876240"/>
                <a:ext cx="252748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0=12.25+14.7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−4.9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76AD5D33-2E89-44E1-BCFD-F6F5616865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1983" y="1876240"/>
                <a:ext cx="2527487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65">
                <a:extLst>
                  <a:ext uri="{FF2B5EF4-FFF2-40B4-BE49-F238E27FC236}">
                    <a16:creationId xmlns:a16="http://schemas.microsoft.com/office/drawing/2014/main" id="{A37540E9-C8C6-4785-A875-A8F52DB5E662}"/>
                  </a:ext>
                </a:extLst>
              </p:cNvPr>
              <p:cNvSpPr txBox="1"/>
              <p:nvPr/>
            </p:nvSpPr>
            <p:spPr>
              <a:xfrm>
                <a:off x="6764277" y="1965618"/>
                <a:ext cx="1891943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Using the quadratic formula…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4.9</m:t>
                      </m:r>
                    </m:oMath>
                  </m:oMathPara>
                </a14:m>
                <a:endParaRPr lang="en-US" sz="12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14.7</m:t>
                      </m:r>
                    </m:oMath>
                  </m:oMathPara>
                </a14:m>
                <a:endParaRPr lang="en-US" sz="12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12.25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65">
                <a:extLst>
                  <a:ext uri="{FF2B5EF4-FFF2-40B4-BE49-F238E27FC236}">
                    <a16:creationId xmlns:a16="http://schemas.microsoft.com/office/drawing/2014/main" id="{A37540E9-C8C6-4785-A875-A8F52DB5E6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277" y="1965618"/>
                <a:ext cx="1891943" cy="101566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45EC3A6-4936-4BFE-A5B8-768A756D7B97}"/>
                  </a:ext>
                </a:extLst>
              </p:cNvPr>
              <p:cNvSpPr txBox="1"/>
              <p:nvPr/>
            </p:nvSpPr>
            <p:spPr>
              <a:xfrm>
                <a:off x="4451663" y="2614289"/>
                <a:ext cx="1835952" cy="5270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A45EC3A6-4936-4BFE-A5B8-768A756D7B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1663" y="2614289"/>
                <a:ext cx="1835952" cy="5270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690DFDE8-9B2E-429F-8687-6CB9F1A1F63E}"/>
                  </a:ext>
                </a:extLst>
              </p:cNvPr>
              <p:cNvSpPr txBox="1"/>
              <p:nvPr/>
            </p:nvSpPr>
            <p:spPr>
              <a:xfrm>
                <a:off x="4451663" y="3387758"/>
                <a:ext cx="3511410" cy="577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−14.7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(14.7)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−4(−4.9)(12.25)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2(−4.9)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690DFDE8-9B2E-429F-8687-6CB9F1A1F6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1663" y="3387758"/>
                <a:ext cx="3511410" cy="57746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B7A1AF62-EAB1-413A-B913-E48FEF23DC8D}"/>
                  </a:ext>
                </a:extLst>
              </p:cNvPr>
              <p:cNvSpPr txBox="1"/>
              <p:nvPr/>
            </p:nvSpPr>
            <p:spPr>
              <a:xfrm>
                <a:off x="4451663" y="4248590"/>
                <a:ext cx="173611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=−0.679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3.68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B7A1AF62-EAB1-413A-B913-E48FEF23DC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1663" y="4248590"/>
                <a:ext cx="1736116" cy="246221"/>
              </a:xfrm>
              <a:prstGeom prst="rect">
                <a:avLst/>
              </a:prstGeom>
              <a:blipFill>
                <a:blip r:embed="rId9"/>
                <a:stretch>
                  <a:fillRect l="-1754" r="-2105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25">
            <a:extLst>
              <a:ext uri="{FF2B5EF4-FFF2-40B4-BE49-F238E27FC236}">
                <a16:creationId xmlns:a16="http://schemas.microsoft.com/office/drawing/2014/main" id="{AAEAB767-609F-430B-9C7A-E8BECFD31BE1}"/>
              </a:ext>
            </a:extLst>
          </p:cNvPr>
          <p:cNvSpPr/>
          <p:nvPr/>
        </p:nvSpPr>
        <p:spPr>
          <a:xfrm rot="10800000" flipH="1" flipV="1">
            <a:off x="6589890" y="1559141"/>
            <a:ext cx="372264" cy="519436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65">
            <a:extLst>
              <a:ext uri="{FF2B5EF4-FFF2-40B4-BE49-F238E27FC236}">
                <a16:creationId xmlns:a16="http://schemas.microsoft.com/office/drawing/2014/main" id="{FF794D97-655C-4F05-BFD5-76A5093A00DB}"/>
              </a:ext>
            </a:extLst>
          </p:cNvPr>
          <p:cNvSpPr txBox="1"/>
          <p:nvPr/>
        </p:nvSpPr>
        <p:spPr>
          <a:xfrm>
            <a:off x="6829470" y="1646581"/>
            <a:ext cx="21091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Set the height equal to 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Arc 25">
            <a:extLst>
              <a:ext uri="{FF2B5EF4-FFF2-40B4-BE49-F238E27FC236}">
                <a16:creationId xmlns:a16="http://schemas.microsoft.com/office/drawing/2014/main" id="{B428435E-7ED2-4CE0-B1A6-37FBF6DF152D}"/>
              </a:ext>
            </a:extLst>
          </p:cNvPr>
          <p:cNvSpPr/>
          <p:nvPr/>
        </p:nvSpPr>
        <p:spPr>
          <a:xfrm rot="10800000" flipH="1" flipV="1">
            <a:off x="6599873" y="2090880"/>
            <a:ext cx="362281" cy="808149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25">
            <a:extLst>
              <a:ext uri="{FF2B5EF4-FFF2-40B4-BE49-F238E27FC236}">
                <a16:creationId xmlns:a16="http://schemas.microsoft.com/office/drawing/2014/main" id="{DA130AEA-F60C-4EFE-B58C-9FC0EF433234}"/>
              </a:ext>
            </a:extLst>
          </p:cNvPr>
          <p:cNvSpPr/>
          <p:nvPr/>
        </p:nvSpPr>
        <p:spPr>
          <a:xfrm rot="10800000" flipH="1" flipV="1">
            <a:off x="7884063" y="2981281"/>
            <a:ext cx="354415" cy="727738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25">
            <a:extLst>
              <a:ext uri="{FF2B5EF4-FFF2-40B4-BE49-F238E27FC236}">
                <a16:creationId xmlns:a16="http://schemas.microsoft.com/office/drawing/2014/main" id="{65048EC9-BB32-4B30-A1F4-3C0AA3E550BA}"/>
              </a:ext>
            </a:extLst>
          </p:cNvPr>
          <p:cNvSpPr/>
          <p:nvPr/>
        </p:nvSpPr>
        <p:spPr>
          <a:xfrm rot="10800000" flipH="1" flipV="1">
            <a:off x="7817529" y="3709019"/>
            <a:ext cx="349928" cy="712061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65">
            <a:extLst>
              <a:ext uri="{FF2B5EF4-FFF2-40B4-BE49-F238E27FC236}">
                <a16:creationId xmlns:a16="http://schemas.microsoft.com/office/drawing/2014/main" id="{BC61B83D-5D9D-4C73-B10E-EF54682EDC9B}"/>
              </a:ext>
            </a:extLst>
          </p:cNvPr>
          <p:cNvSpPr txBox="1"/>
          <p:nvPr/>
        </p:nvSpPr>
        <p:spPr>
          <a:xfrm>
            <a:off x="8104452" y="3110759"/>
            <a:ext cx="834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65">
            <a:extLst>
              <a:ext uri="{FF2B5EF4-FFF2-40B4-BE49-F238E27FC236}">
                <a16:creationId xmlns:a16="http://schemas.microsoft.com/office/drawing/2014/main" id="{1D0AA58A-42DB-4337-9A17-ACDC0B7D12D5}"/>
              </a:ext>
            </a:extLst>
          </p:cNvPr>
          <p:cNvSpPr txBox="1"/>
          <p:nvPr/>
        </p:nvSpPr>
        <p:spPr>
          <a:xfrm>
            <a:off x="8167457" y="3926549"/>
            <a:ext cx="8342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65">
                <a:extLst>
                  <a:ext uri="{FF2B5EF4-FFF2-40B4-BE49-F238E27FC236}">
                    <a16:creationId xmlns:a16="http://schemas.microsoft.com/office/drawing/2014/main" id="{4655AF56-BAE6-4380-AB2B-DF7F54F05660}"/>
                  </a:ext>
                </a:extLst>
              </p:cNvPr>
              <p:cNvSpPr txBox="1"/>
              <p:nvPr/>
            </p:nvSpPr>
            <p:spPr>
              <a:xfrm>
                <a:off x="4572000" y="4896198"/>
                <a:ext cx="384913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 answer must be 3.68 seconds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65">
                <a:extLst>
                  <a:ext uri="{FF2B5EF4-FFF2-40B4-BE49-F238E27FC236}">
                    <a16:creationId xmlns:a16="http://schemas.microsoft.com/office/drawing/2014/main" id="{4655AF56-BAE6-4380-AB2B-DF7F54F056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896198"/>
                <a:ext cx="3849134" cy="584775"/>
              </a:xfrm>
              <a:prstGeom prst="rect">
                <a:avLst/>
              </a:prstGeom>
              <a:blipFill>
                <a:blip r:embed="rId10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7927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/>
      <p:bldP spid="14" grpId="0"/>
      <p:bldP spid="15" grpId="0" animBg="1"/>
      <p:bldP spid="16" grpId="0"/>
      <p:bldP spid="17" grpId="0" animBg="1"/>
      <p:bldP spid="19" grpId="0" animBg="1"/>
      <p:bldP spid="20" grpId="0" animBg="1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754422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Quadratic equations can be used to create mathematical models of real-life situations.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Projectile motion is a good example of a situation which a quadratic equation can model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A spear is thrown over level ground from the top of a tower. The height,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in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metres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, of the spear above the ground after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seconds is modelled by the function: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=12.25+14.7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−4.9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c) Write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are constants to be found.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d) Using your answer to part c), or otherwise, find out the maximum height of the spear, and when it reaches this height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754422" cy="4776787"/>
              </a:xfrm>
              <a:blipFill>
                <a:blip r:embed="rId2"/>
                <a:stretch>
                  <a:fillRect l="-162" t="-766" r="-16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2H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EE4B8DB4-CC55-4E6D-A658-C333DF7BE5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66D6837-A497-4130-BB4A-A87CCF78E22B}"/>
                  </a:ext>
                </a:extLst>
              </p:cNvPr>
              <p:cNvSpPr txBox="1"/>
              <p:nvPr/>
            </p:nvSpPr>
            <p:spPr>
              <a:xfrm>
                <a:off x="3925990" y="1400175"/>
                <a:ext cx="27880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=12.25+14.7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−4.9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66D6837-A497-4130-BB4A-A87CCF78E2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5990" y="1400175"/>
                <a:ext cx="278807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76AD5D33-2E89-44E1-BCFD-F6F56168658A}"/>
                  </a:ext>
                </a:extLst>
              </p:cNvPr>
              <p:cNvSpPr txBox="1"/>
              <p:nvPr/>
            </p:nvSpPr>
            <p:spPr>
              <a:xfrm>
                <a:off x="4353663" y="1995080"/>
                <a:ext cx="252748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=−4.9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+14.7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12.25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76AD5D33-2E89-44E1-BCFD-F6F5616865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3663" y="1995080"/>
                <a:ext cx="2527487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25">
            <a:extLst>
              <a:ext uri="{FF2B5EF4-FFF2-40B4-BE49-F238E27FC236}">
                <a16:creationId xmlns:a16="http://schemas.microsoft.com/office/drawing/2014/main" id="{AAEAB767-609F-430B-9C7A-E8BECFD31BE1}"/>
              </a:ext>
            </a:extLst>
          </p:cNvPr>
          <p:cNvSpPr/>
          <p:nvPr/>
        </p:nvSpPr>
        <p:spPr>
          <a:xfrm rot="10800000" flipH="1" flipV="1">
            <a:off x="6598354" y="1610609"/>
            <a:ext cx="372264" cy="519436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65">
            <a:extLst>
              <a:ext uri="{FF2B5EF4-FFF2-40B4-BE49-F238E27FC236}">
                <a16:creationId xmlns:a16="http://schemas.microsoft.com/office/drawing/2014/main" id="{FF794D97-655C-4F05-BFD5-76A5093A00DB}"/>
              </a:ext>
            </a:extLst>
          </p:cNvPr>
          <p:cNvSpPr txBox="1"/>
          <p:nvPr/>
        </p:nvSpPr>
        <p:spPr>
          <a:xfrm>
            <a:off x="6971513" y="1690969"/>
            <a:ext cx="10450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Rearranging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2CC9C262-FC63-4234-A8F2-51AF675CAC8E}"/>
                  </a:ext>
                </a:extLst>
              </p:cNvPr>
              <p:cNvSpPr txBox="1"/>
              <p:nvPr/>
            </p:nvSpPr>
            <p:spPr>
              <a:xfrm>
                <a:off x="4353662" y="2574526"/>
                <a:ext cx="245646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=−4.9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12.25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2CC9C262-FC63-4234-A8F2-51AF675CAC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3662" y="2574526"/>
                <a:ext cx="2456467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D10DF832-D45C-4510-8F34-EB489CEF750E}"/>
                  </a:ext>
                </a:extLst>
              </p:cNvPr>
              <p:cNvSpPr txBox="1"/>
              <p:nvPr/>
            </p:nvSpPr>
            <p:spPr>
              <a:xfrm>
                <a:off x="4353661" y="3119039"/>
                <a:ext cx="328113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=−4.9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−1.5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−2.25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12.25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D10DF832-D45C-4510-8F34-EB489CEF75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3661" y="3119039"/>
                <a:ext cx="3281136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9F8B4D2B-EADA-41D3-AB5D-4579F26B5C57}"/>
                  </a:ext>
                </a:extLst>
              </p:cNvPr>
              <p:cNvSpPr txBox="1"/>
              <p:nvPr/>
            </p:nvSpPr>
            <p:spPr>
              <a:xfrm>
                <a:off x="4395403" y="3687311"/>
                <a:ext cx="328113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=−4.9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−1.5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+11.025+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12.25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9F8B4D2B-EADA-41D3-AB5D-4579F26B5C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5403" y="3687311"/>
                <a:ext cx="3281136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4B0A0A07-D43C-42D3-BE26-35E52457D49C}"/>
                  </a:ext>
                </a:extLst>
              </p:cNvPr>
              <p:cNvSpPr txBox="1"/>
              <p:nvPr/>
            </p:nvSpPr>
            <p:spPr>
              <a:xfrm>
                <a:off x="4388006" y="4239207"/>
                <a:ext cx="255433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=−4.9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−1.5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+23.275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4B0A0A07-D43C-42D3-BE26-35E52457D4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8006" y="4239207"/>
                <a:ext cx="2554333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5">
            <a:extLst>
              <a:ext uri="{FF2B5EF4-FFF2-40B4-BE49-F238E27FC236}">
                <a16:creationId xmlns:a16="http://schemas.microsoft.com/office/drawing/2014/main" id="{7F41118C-ABD3-47A5-8032-ADD2FDA4E8FB}"/>
              </a:ext>
            </a:extLst>
          </p:cNvPr>
          <p:cNvSpPr/>
          <p:nvPr/>
        </p:nvSpPr>
        <p:spPr>
          <a:xfrm rot="10800000" flipH="1" flipV="1">
            <a:off x="6617589" y="2189137"/>
            <a:ext cx="372264" cy="519436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5">
            <a:extLst>
              <a:ext uri="{FF2B5EF4-FFF2-40B4-BE49-F238E27FC236}">
                <a16:creationId xmlns:a16="http://schemas.microsoft.com/office/drawing/2014/main" id="{EB6A0579-E9BF-4FB6-AFD2-FD3A5B9C6281}"/>
              </a:ext>
            </a:extLst>
          </p:cNvPr>
          <p:cNvSpPr/>
          <p:nvPr/>
        </p:nvSpPr>
        <p:spPr>
          <a:xfrm rot="10800000" flipH="1" flipV="1">
            <a:off x="7338160" y="2776543"/>
            <a:ext cx="372264" cy="519436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5">
            <a:extLst>
              <a:ext uri="{FF2B5EF4-FFF2-40B4-BE49-F238E27FC236}">
                <a16:creationId xmlns:a16="http://schemas.microsoft.com/office/drawing/2014/main" id="{AAE99713-F574-43FC-8D04-8ADADE5FA5DD}"/>
              </a:ext>
            </a:extLst>
          </p:cNvPr>
          <p:cNvSpPr/>
          <p:nvPr/>
        </p:nvSpPr>
        <p:spPr>
          <a:xfrm rot="10800000" flipH="1" flipV="1">
            <a:off x="7481683" y="3328438"/>
            <a:ext cx="372264" cy="519436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25">
            <a:extLst>
              <a:ext uri="{FF2B5EF4-FFF2-40B4-BE49-F238E27FC236}">
                <a16:creationId xmlns:a16="http://schemas.microsoft.com/office/drawing/2014/main" id="{FC744531-E2B1-49C6-8E13-ED216E01CE53}"/>
              </a:ext>
            </a:extLst>
          </p:cNvPr>
          <p:cNvSpPr/>
          <p:nvPr/>
        </p:nvSpPr>
        <p:spPr>
          <a:xfrm rot="10800000" flipH="1" flipV="1">
            <a:off x="7412142" y="3880333"/>
            <a:ext cx="372264" cy="519436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65">
            <a:extLst>
              <a:ext uri="{FF2B5EF4-FFF2-40B4-BE49-F238E27FC236}">
                <a16:creationId xmlns:a16="http://schemas.microsoft.com/office/drawing/2014/main" id="{A278EDC0-FFF8-4468-817D-169D5B652BFD}"/>
              </a:ext>
            </a:extLst>
          </p:cNvPr>
          <p:cNvSpPr txBox="1"/>
          <p:nvPr/>
        </p:nvSpPr>
        <p:spPr>
          <a:xfrm>
            <a:off x="6889072" y="2189598"/>
            <a:ext cx="2254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-4.9 out as a factor of the first 2 terms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65">
            <a:extLst>
              <a:ext uri="{FF2B5EF4-FFF2-40B4-BE49-F238E27FC236}">
                <a16:creationId xmlns:a16="http://schemas.microsoft.com/office/drawing/2014/main" id="{6977CC60-FCE0-41D8-BDFC-29CAC55D3698}"/>
              </a:ext>
            </a:extLst>
          </p:cNvPr>
          <p:cNvSpPr txBox="1"/>
          <p:nvPr/>
        </p:nvSpPr>
        <p:spPr>
          <a:xfrm>
            <a:off x="7654031" y="2670474"/>
            <a:ext cx="1489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Complete the square, using a square bracket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65">
            <a:extLst>
              <a:ext uri="{FF2B5EF4-FFF2-40B4-BE49-F238E27FC236}">
                <a16:creationId xmlns:a16="http://schemas.microsoft.com/office/drawing/2014/main" id="{66DFFD83-6B55-4AD1-A600-51AC63DA0F04}"/>
              </a:ext>
            </a:extLst>
          </p:cNvPr>
          <p:cNvSpPr txBox="1"/>
          <p:nvPr/>
        </p:nvSpPr>
        <p:spPr>
          <a:xfrm>
            <a:off x="7744287" y="3328901"/>
            <a:ext cx="1489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square bracket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65">
            <a:extLst>
              <a:ext uri="{FF2B5EF4-FFF2-40B4-BE49-F238E27FC236}">
                <a16:creationId xmlns:a16="http://schemas.microsoft.com/office/drawing/2014/main" id="{D6F6DF60-D061-4973-9B08-B77843FF3AB5}"/>
              </a:ext>
            </a:extLst>
          </p:cNvPr>
          <p:cNvSpPr txBox="1"/>
          <p:nvPr/>
        </p:nvSpPr>
        <p:spPr>
          <a:xfrm>
            <a:off x="7754644" y="4013962"/>
            <a:ext cx="7945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65">
            <a:extLst>
              <a:ext uri="{FF2B5EF4-FFF2-40B4-BE49-F238E27FC236}">
                <a16:creationId xmlns:a16="http://schemas.microsoft.com/office/drawing/2014/main" id="{0D251FA8-D27F-4B1D-ABB7-6BB1E487273B}"/>
              </a:ext>
            </a:extLst>
          </p:cNvPr>
          <p:cNvSpPr txBox="1"/>
          <p:nvPr/>
        </p:nvSpPr>
        <p:spPr>
          <a:xfrm>
            <a:off x="5261498" y="4983107"/>
            <a:ext cx="32521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maximum height of the spear will be 23.275m, 1.5 seconds after it is thrown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07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5" grpId="0" animBg="1"/>
      <p:bldP spid="16" grpId="0"/>
      <p:bldP spid="24" grpId="0"/>
      <p:bldP spid="25" grpId="0"/>
      <p:bldP spid="26" grpId="0"/>
      <p:bldP spid="27" grpId="0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/>
      <p:bldP spid="35" grpId="0"/>
      <p:bldP spid="3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87EF2C-6FF9-437C-B6AF-7E72829753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F1009E-8822-4777-AD08-0CD53DEDDA5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9EB370-F371-4E02-B3DA-EF239EFBB6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</TotalTime>
  <Words>641</Words>
  <Application>Microsoft Office PowerPoint</Application>
  <PresentationFormat>On-screen Show (4:3)</PresentationFormat>
  <Paragraphs>66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MV Boli</vt:lpstr>
      <vt:lpstr>Wingdings</vt:lpstr>
      <vt:lpstr>Office テーマ</vt:lpstr>
      <vt:lpstr>PowerPoint Presentation</vt:lpstr>
      <vt:lpstr>Quadratics</vt:lpstr>
      <vt:lpstr>Quadratics</vt:lpstr>
      <vt:lpstr>Quadratics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57</cp:revision>
  <dcterms:created xsi:type="dcterms:W3CDTF">2017-08-14T15:35:38Z</dcterms:created>
  <dcterms:modified xsi:type="dcterms:W3CDTF">2021-03-29T09:48:42Z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