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33EDA-66DD-4F82-AB06-E0BFB3CB65B6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E03A3-8360-4157-9340-4E77FDF87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2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6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29/03/2021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26" Type="http://schemas.openxmlformats.org/officeDocument/2006/relationships/image" Target="../media/image11.wmf"/><Relationship Id="rId3" Type="http://schemas.openxmlformats.org/officeDocument/2006/relationships/image" Target="../media/image14.jpeg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5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image" Target="../media/image8.wmf"/><Relationship Id="rId29" Type="http://schemas.openxmlformats.org/officeDocument/2006/relationships/oleObject" Target="../embeddings/oleObject14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image" Target="../media/image10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oleObject" Target="../embeddings/oleObject11.bin"/><Relationship Id="rId28" Type="http://schemas.openxmlformats.org/officeDocument/2006/relationships/image" Target="../media/image12.wmf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3.bin"/><Relationship Id="rId30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14.jpeg"/><Relationship Id="rId7" Type="http://schemas.openxmlformats.org/officeDocument/2006/relationships/image" Target="../media/image16.wmf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7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6.png"/><Relationship Id="rId7" Type="http://schemas.openxmlformats.org/officeDocument/2006/relationships/image" Target="../media/image210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9.png"/><Relationship Id="rId5" Type="http://schemas.openxmlformats.org/officeDocument/2006/relationships/image" Target="../media/image208.png"/><Relationship Id="rId4" Type="http://schemas.openxmlformats.org/officeDocument/2006/relationships/image" Target="../media/image20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7A099B-1FBC-4EB7-A51D-88C0578382D8}"/>
              </a:ext>
            </a:extLst>
          </p:cNvPr>
          <p:cNvSpPr/>
          <p:nvPr/>
        </p:nvSpPr>
        <p:spPr>
          <a:xfrm>
            <a:off x="422997" y="2985097"/>
            <a:ext cx="8262518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Teachings for Exercise 2G</a:t>
            </a:r>
            <a:endParaRPr lang="ja-JP" altLang="en-US" sz="54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8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2G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8625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discriminant is a part of the quadratic formula and can be used to find how many roots a function has.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DBD8CB4E-85C0-44C6-9DCB-415940492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Line 5">
            <a:extLst>
              <a:ext uri="{FF2B5EF4-FFF2-40B4-BE49-F238E27FC236}">
                <a16:creationId xmlns:a16="http://schemas.microsoft.com/office/drawing/2014/main" id="{EB76F16F-CF92-4C18-9BDF-94BD8EA14A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2209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76646663-327F-4913-BC3C-FC8FF419E5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429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BFEC4E27-F7EB-4442-8F83-31302BB2AD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981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y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8ECBE3C6-6359-4BCD-9971-7164336B7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3352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x</a:t>
            </a:r>
          </a:p>
        </p:txBody>
      </p:sp>
      <p:sp>
        <p:nvSpPr>
          <p:cNvPr id="11" name="Arc 9">
            <a:extLst>
              <a:ext uri="{FF2B5EF4-FFF2-40B4-BE49-F238E27FC236}">
                <a16:creationId xmlns:a16="http://schemas.microsoft.com/office/drawing/2014/main" id="{45F713CF-EBF4-4974-8911-DC2CAA6E353A}"/>
              </a:ext>
            </a:extLst>
          </p:cNvPr>
          <p:cNvSpPr>
            <a:spLocks/>
          </p:cNvSpPr>
          <p:nvPr/>
        </p:nvSpPr>
        <p:spPr bwMode="auto">
          <a:xfrm rot="5400000">
            <a:off x="3456781" y="2410619"/>
            <a:ext cx="1163638" cy="1066800"/>
          </a:xfrm>
          <a:custGeom>
            <a:avLst/>
            <a:gdLst>
              <a:gd name="T0" fmla="*/ 59948272 w 22088"/>
              <a:gd name="T1" fmla="*/ 0 h 43200"/>
              <a:gd name="T2" fmla="*/ 0 w 22088"/>
              <a:gd name="T3" fmla="*/ 650461026 h 43200"/>
              <a:gd name="T4" fmla="*/ 71352325 w 22088"/>
              <a:gd name="T5" fmla="*/ 32527564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8" h="43200" fill="none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</a:path>
              <a:path w="22088" h="43200" stroke="0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  <a:lnTo>
                  <a:pt x="488" y="21600"/>
                </a:lnTo>
                <a:lnTo>
                  <a:pt x="41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795A3F4D-7290-40DB-838C-C0F8810B5D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2209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9F04A376-AB7B-43EF-BE3F-9265115339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429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6CF7FA0E-E9CC-444F-9D84-CC9A67EF4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81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y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D206A579-54B8-444B-B40D-32FC0130F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352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x</a:t>
            </a:r>
          </a:p>
        </p:txBody>
      </p:sp>
      <p:sp>
        <p:nvSpPr>
          <p:cNvPr id="16" name="Arc 14">
            <a:extLst>
              <a:ext uri="{FF2B5EF4-FFF2-40B4-BE49-F238E27FC236}">
                <a16:creationId xmlns:a16="http://schemas.microsoft.com/office/drawing/2014/main" id="{F9641251-FFA8-4EFB-91CD-AB6E892A4D48}"/>
              </a:ext>
            </a:extLst>
          </p:cNvPr>
          <p:cNvSpPr>
            <a:spLocks/>
          </p:cNvSpPr>
          <p:nvPr/>
        </p:nvSpPr>
        <p:spPr bwMode="auto">
          <a:xfrm rot="5400000">
            <a:off x="5445919" y="2307432"/>
            <a:ext cx="1163637" cy="1066800"/>
          </a:xfrm>
          <a:custGeom>
            <a:avLst/>
            <a:gdLst>
              <a:gd name="T0" fmla="*/ 59948168 w 22088"/>
              <a:gd name="T1" fmla="*/ 0 h 43200"/>
              <a:gd name="T2" fmla="*/ 0 w 22088"/>
              <a:gd name="T3" fmla="*/ 650461026 h 43200"/>
              <a:gd name="T4" fmla="*/ 71352211 w 22088"/>
              <a:gd name="T5" fmla="*/ 32527564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8" h="43200" fill="none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</a:path>
              <a:path w="22088" h="43200" stroke="0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  <a:lnTo>
                  <a:pt x="488" y="21600"/>
                </a:lnTo>
                <a:lnTo>
                  <a:pt x="41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66A4EFD0-2B6E-49DB-A8F7-FC1BEA8E44E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2209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16">
            <a:extLst>
              <a:ext uri="{FF2B5EF4-FFF2-40B4-BE49-F238E27FC236}">
                <a16:creationId xmlns:a16="http://schemas.microsoft.com/office/drawing/2014/main" id="{BC2BF4D3-1FC9-411E-A0FF-E6216DA1A991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3429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8D2E175D-5D99-4402-8479-9FFF80DE2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981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y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2BDCCB6A-9A66-45A2-9C8C-4C1ED2772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33528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x</a:t>
            </a:r>
          </a:p>
        </p:txBody>
      </p:sp>
      <p:sp>
        <p:nvSpPr>
          <p:cNvPr id="21" name="Arc 19">
            <a:extLst>
              <a:ext uri="{FF2B5EF4-FFF2-40B4-BE49-F238E27FC236}">
                <a16:creationId xmlns:a16="http://schemas.microsoft.com/office/drawing/2014/main" id="{7E366FF1-BD7B-4DC0-876A-AFC8B685C6CC}"/>
              </a:ext>
            </a:extLst>
          </p:cNvPr>
          <p:cNvSpPr>
            <a:spLocks/>
          </p:cNvSpPr>
          <p:nvPr/>
        </p:nvSpPr>
        <p:spPr bwMode="auto">
          <a:xfrm rot="5400000">
            <a:off x="7419181" y="2182019"/>
            <a:ext cx="1163638" cy="1066800"/>
          </a:xfrm>
          <a:custGeom>
            <a:avLst/>
            <a:gdLst>
              <a:gd name="T0" fmla="*/ 59948272 w 22088"/>
              <a:gd name="T1" fmla="*/ 0 h 43200"/>
              <a:gd name="T2" fmla="*/ 0 w 22088"/>
              <a:gd name="T3" fmla="*/ 650461026 h 43200"/>
              <a:gd name="T4" fmla="*/ 71352325 w 22088"/>
              <a:gd name="T5" fmla="*/ 32527564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8" h="43200" fill="none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</a:path>
              <a:path w="22088" h="43200" stroke="0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  <a:lnTo>
                  <a:pt x="488" y="21600"/>
                </a:lnTo>
                <a:lnTo>
                  <a:pt x="410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EDF62B0D-09C1-40D3-846E-76B9FF89FF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21">
            <a:extLst>
              <a:ext uri="{FF2B5EF4-FFF2-40B4-BE49-F238E27FC236}">
                <a16:creationId xmlns:a16="http://schemas.microsoft.com/office/drawing/2014/main" id="{38FB4735-00C4-42CC-874B-C1D73F1FC9E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22">
            <a:extLst>
              <a:ext uri="{FF2B5EF4-FFF2-40B4-BE49-F238E27FC236}">
                <a16:creationId xmlns:a16="http://schemas.microsoft.com/office/drawing/2014/main" id="{B9BB6491-6D85-4D1B-984E-8DD391161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572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y</a:t>
            </a:r>
          </a:p>
        </p:txBody>
      </p:sp>
      <p:sp>
        <p:nvSpPr>
          <p:cNvPr id="25" name="Text Box 23">
            <a:extLst>
              <a:ext uri="{FF2B5EF4-FFF2-40B4-BE49-F238E27FC236}">
                <a16:creationId xmlns:a16="http://schemas.microsoft.com/office/drawing/2014/main" id="{1692DFE0-CB18-4EE5-AECF-6830E12E1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029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x</a:t>
            </a:r>
          </a:p>
        </p:txBody>
      </p:sp>
      <p:sp>
        <p:nvSpPr>
          <p:cNvPr id="26" name="Arc 24">
            <a:extLst>
              <a:ext uri="{FF2B5EF4-FFF2-40B4-BE49-F238E27FC236}">
                <a16:creationId xmlns:a16="http://schemas.microsoft.com/office/drawing/2014/main" id="{82DDD57D-2301-41AF-9033-CEB4846DA431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3609181" y="5001419"/>
            <a:ext cx="1163638" cy="1066800"/>
          </a:xfrm>
          <a:custGeom>
            <a:avLst/>
            <a:gdLst>
              <a:gd name="T0" fmla="*/ 59948272 w 22088"/>
              <a:gd name="T1" fmla="*/ 0 h 43200"/>
              <a:gd name="T2" fmla="*/ 0 w 22088"/>
              <a:gd name="T3" fmla="*/ 650461026 h 43200"/>
              <a:gd name="T4" fmla="*/ 71352325 w 22088"/>
              <a:gd name="T5" fmla="*/ 32527564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8" h="43200" fill="none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</a:path>
              <a:path w="22088" h="43200" stroke="0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  <a:lnTo>
                  <a:pt x="488" y="21600"/>
                </a:lnTo>
                <a:lnTo>
                  <a:pt x="41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Line 25">
            <a:extLst>
              <a:ext uri="{FF2B5EF4-FFF2-40B4-BE49-F238E27FC236}">
                <a16:creationId xmlns:a16="http://schemas.microsoft.com/office/drawing/2014/main" id="{F8F94047-058C-4024-A4D9-A65D4B9B42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50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Line 26">
            <a:extLst>
              <a:ext uri="{FF2B5EF4-FFF2-40B4-BE49-F238E27FC236}">
                <a16:creationId xmlns:a16="http://schemas.microsoft.com/office/drawing/2014/main" id="{613CD250-595A-492F-94AC-BA1AC005C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BE841AA4-7308-49F7-A877-D9674EBC5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572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y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54BD5E95-1223-4A1D-9305-8D8392012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5029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x</a:t>
            </a:r>
          </a:p>
        </p:txBody>
      </p:sp>
      <p:sp>
        <p:nvSpPr>
          <p:cNvPr id="31" name="Arc 29">
            <a:extLst>
              <a:ext uri="{FF2B5EF4-FFF2-40B4-BE49-F238E27FC236}">
                <a16:creationId xmlns:a16="http://schemas.microsoft.com/office/drawing/2014/main" id="{5076FD09-203D-4F02-A979-F5AFF8BAAE98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5590381" y="5153819"/>
            <a:ext cx="1163638" cy="1066800"/>
          </a:xfrm>
          <a:custGeom>
            <a:avLst/>
            <a:gdLst>
              <a:gd name="T0" fmla="*/ 59948272 w 22088"/>
              <a:gd name="T1" fmla="*/ 0 h 43200"/>
              <a:gd name="T2" fmla="*/ 0 w 22088"/>
              <a:gd name="T3" fmla="*/ 650461026 h 43200"/>
              <a:gd name="T4" fmla="*/ 71352325 w 22088"/>
              <a:gd name="T5" fmla="*/ 32527564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8" h="43200" fill="none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</a:path>
              <a:path w="22088" h="43200" stroke="0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  <a:lnTo>
                  <a:pt x="488" y="21600"/>
                </a:lnTo>
                <a:lnTo>
                  <a:pt x="41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2" name="Line 30">
            <a:extLst>
              <a:ext uri="{FF2B5EF4-FFF2-40B4-BE49-F238E27FC236}">
                <a16:creationId xmlns:a16="http://schemas.microsoft.com/office/drawing/2014/main" id="{DE4B27A1-1BB9-4FE9-91D0-36240C8EFE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96200" y="4800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Line 31">
            <a:extLst>
              <a:ext uri="{FF2B5EF4-FFF2-40B4-BE49-F238E27FC236}">
                <a16:creationId xmlns:a16="http://schemas.microsoft.com/office/drawing/2014/main" id="{C5BD834C-9067-4FFD-8A58-A9A1C558A00E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105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807406DE-F6F0-4604-850A-D1A56FC2E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5720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y</a:t>
            </a: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08BFB633-72D3-4398-8F8B-CE21E2B8B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029200"/>
            <a:ext cx="304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200"/>
              <a:t>x</a:t>
            </a:r>
          </a:p>
        </p:txBody>
      </p:sp>
      <p:sp>
        <p:nvSpPr>
          <p:cNvPr id="36" name="Arc 34">
            <a:extLst>
              <a:ext uri="{FF2B5EF4-FFF2-40B4-BE49-F238E27FC236}">
                <a16:creationId xmlns:a16="http://schemas.microsoft.com/office/drawing/2014/main" id="{D30FF9BD-76F9-4479-AA89-DCDE0C9FC579}"/>
              </a:ext>
            </a:extLst>
          </p:cNvPr>
          <p:cNvSpPr>
            <a:spLocks/>
          </p:cNvSpPr>
          <p:nvPr/>
        </p:nvSpPr>
        <p:spPr bwMode="auto">
          <a:xfrm rot="16200000" flipV="1">
            <a:off x="7571581" y="5306219"/>
            <a:ext cx="1163638" cy="1066800"/>
          </a:xfrm>
          <a:custGeom>
            <a:avLst/>
            <a:gdLst>
              <a:gd name="T0" fmla="*/ 59948272 w 22088"/>
              <a:gd name="T1" fmla="*/ 0 h 43200"/>
              <a:gd name="T2" fmla="*/ 0 w 22088"/>
              <a:gd name="T3" fmla="*/ 650461026 h 43200"/>
              <a:gd name="T4" fmla="*/ 71352325 w 22088"/>
              <a:gd name="T5" fmla="*/ 325275642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088" h="43200" fill="none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</a:path>
              <a:path w="22088" h="43200" stroke="0" extrusionOk="0">
                <a:moveTo>
                  <a:pt x="410" y="0"/>
                </a:moveTo>
                <a:cubicBezTo>
                  <a:pt x="436" y="0"/>
                  <a:pt x="462" y="-1"/>
                  <a:pt x="488" y="0"/>
                </a:cubicBezTo>
                <a:cubicBezTo>
                  <a:pt x="12417" y="0"/>
                  <a:pt x="22088" y="9670"/>
                  <a:pt x="22088" y="21600"/>
                </a:cubicBezTo>
                <a:cubicBezTo>
                  <a:pt x="22088" y="33529"/>
                  <a:pt x="12417" y="43200"/>
                  <a:pt x="488" y="43200"/>
                </a:cubicBezTo>
                <a:cubicBezTo>
                  <a:pt x="325" y="43200"/>
                  <a:pt x="162" y="43198"/>
                  <a:pt x="-1" y="43194"/>
                </a:cubicBezTo>
                <a:lnTo>
                  <a:pt x="488" y="21600"/>
                </a:lnTo>
                <a:lnTo>
                  <a:pt x="41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37" name="Object 35">
            <a:extLst>
              <a:ext uri="{FF2B5EF4-FFF2-40B4-BE49-F238E27FC236}">
                <a16:creationId xmlns:a16="http://schemas.microsoft.com/office/drawing/2014/main" id="{87799A88-A82F-4DAE-A524-92156E0036E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836720" y="3335045"/>
          <a:ext cx="1900238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Equation" r:id="rId4" imgW="1218671" imgH="444307" progId="Equation.DSMT4">
                  <p:embed/>
                </p:oleObj>
              </mc:Choice>
              <mc:Fallback>
                <p:oleObj name="Equation" r:id="rId4" imgW="1218671" imgH="444307" progId="Equation.DSMT4">
                  <p:embed/>
                  <p:pic>
                    <p:nvPicPr>
                      <p:cNvPr id="37" name="Object 35">
                        <a:extLst>
                          <a:ext uri="{FF2B5EF4-FFF2-40B4-BE49-F238E27FC236}">
                            <a16:creationId xmlns:a16="http://schemas.microsoft.com/office/drawing/2014/main" id="{87799A88-A82F-4DAE-A524-92156E0036E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720" y="3335045"/>
                        <a:ext cx="1900238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 Box 36">
            <a:extLst>
              <a:ext uri="{FF2B5EF4-FFF2-40B4-BE49-F238E27FC236}">
                <a16:creationId xmlns:a16="http://schemas.microsoft.com/office/drawing/2014/main" id="{341BDBC5-158B-46FC-A856-C6AA5C273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920" y="4249445"/>
            <a:ext cx="2514600" cy="143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</a:rPr>
              <a:t>b</a:t>
            </a:r>
            <a:r>
              <a:rPr lang="en-GB" altLang="en-US" sz="1600" baseline="30000">
                <a:solidFill>
                  <a:srgbClr val="FF0000"/>
                </a:solidFill>
              </a:rPr>
              <a:t>2</a:t>
            </a:r>
            <a:r>
              <a:rPr lang="en-GB" altLang="en-US" sz="1600">
                <a:solidFill>
                  <a:srgbClr val="FF0000"/>
                </a:solidFill>
              </a:rPr>
              <a:t> – 4ac is known as the ‘discriminant’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>
                <a:solidFill>
                  <a:srgbClr val="FF0000"/>
                </a:solidFill>
                <a:sym typeface="Wingdings" pitchFamily="2" charset="2"/>
              </a:rPr>
              <a:t> Its value determines how many solutions the equation has</a:t>
            </a:r>
            <a:endParaRPr lang="en-GB" altLang="en-US" sz="1600">
              <a:solidFill>
                <a:srgbClr val="FF0000"/>
              </a:solidFill>
            </a:endParaRPr>
          </a:p>
        </p:txBody>
      </p:sp>
      <p:graphicFrame>
        <p:nvGraphicFramePr>
          <p:cNvPr id="39" name="Object 37">
            <a:extLst>
              <a:ext uri="{FF2B5EF4-FFF2-40B4-BE49-F238E27FC236}">
                <a16:creationId xmlns:a16="http://schemas.microsoft.com/office/drawing/2014/main" id="{7F3DFB1C-1CBF-49AE-932A-69C3D5DC690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989120" y="2649245"/>
          <a:ext cx="1600200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3" name="Equation" r:id="rId6" imgW="965200" imgH="203200" progId="Equation.DSMT4">
                  <p:embed/>
                </p:oleObj>
              </mc:Choice>
              <mc:Fallback>
                <p:oleObj name="Equation" r:id="rId6" imgW="965200" imgH="203200" progId="Equation.DSMT4">
                  <p:embed/>
                  <p:pic>
                    <p:nvPicPr>
                      <p:cNvPr id="39" name="Object 37">
                        <a:extLst>
                          <a:ext uri="{FF2B5EF4-FFF2-40B4-BE49-F238E27FC236}">
                            <a16:creationId xmlns:a16="http://schemas.microsoft.com/office/drawing/2014/main" id="{7F3DFB1C-1CBF-49AE-932A-69C3D5DC69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120" y="2649245"/>
                        <a:ext cx="1600200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8">
            <a:extLst>
              <a:ext uri="{FF2B5EF4-FFF2-40B4-BE49-F238E27FC236}">
                <a16:creationId xmlns:a16="http://schemas.microsoft.com/office/drawing/2014/main" id="{6C941FE3-FF6E-48CE-8A07-C47619EC691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81400" y="1371600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Equation" r:id="rId8" imgW="774364" imgH="203112" progId="Equation.DSMT4">
                  <p:embed/>
                </p:oleObj>
              </mc:Choice>
              <mc:Fallback>
                <p:oleObj name="Equation" r:id="rId8" imgW="774364" imgH="203112" progId="Equation.DSMT4">
                  <p:embed/>
                  <p:pic>
                    <p:nvPicPr>
                      <p:cNvPr id="40" name="Object 38">
                        <a:extLst>
                          <a:ext uri="{FF2B5EF4-FFF2-40B4-BE49-F238E27FC236}">
                            <a16:creationId xmlns:a16="http://schemas.microsoft.com/office/drawing/2014/main" id="{6C941FE3-FF6E-48CE-8A07-C47619EC69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371600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39">
            <a:extLst>
              <a:ext uri="{FF2B5EF4-FFF2-40B4-BE49-F238E27FC236}">
                <a16:creationId xmlns:a16="http://schemas.microsoft.com/office/drawing/2014/main" id="{D1E21E29-BB75-46F2-8C2A-82909E1AFDD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886200" y="1676400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5" name="Equation" r:id="rId10" imgW="355138" imgH="177569" progId="Equation.DSMT4">
                  <p:embed/>
                </p:oleObj>
              </mc:Choice>
              <mc:Fallback>
                <p:oleObj name="Equation" r:id="rId10" imgW="355138" imgH="177569" progId="Equation.DSMT4">
                  <p:embed/>
                  <p:pic>
                    <p:nvPicPr>
                      <p:cNvPr id="41" name="Object 39">
                        <a:extLst>
                          <a:ext uri="{FF2B5EF4-FFF2-40B4-BE49-F238E27FC236}">
                            <a16:creationId xmlns:a16="http://schemas.microsoft.com/office/drawing/2014/main" id="{D1E21E29-BB75-46F2-8C2A-82909E1AFDD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676400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0">
            <a:extLst>
              <a:ext uri="{FF2B5EF4-FFF2-40B4-BE49-F238E27FC236}">
                <a16:creationId xmlns:a16="http://schemas.microsoft.com/office/drawing/2014/main" id="{72D7095D-9C1C-42DB-911A-FB0EA17748F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562600" y="1371600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6" name="Equation" r:id="rId12" imgW="774364" imgH="203112" progId="Equation.DSMT4">
                  <p:embed/>
                </p:oleObj>
              </mc:Choice>
              <mc:Fallback>
                <p:oleObj name="Equation" r:id="rId12" imgW="774364" imgH="203112" progId="Equation.DSMT4">
                  <p:embed/>
                  <p:pic>
                    <p:nvPicPr>
                      <p:cNvPr id="42" name="Object 40">
                        <a:extLst>
                          <a:ext uri="{FF2B5EF4-FFF2-40B4-BE49-F238E27FC236}">
                            <a16:creationId xmlns:a16="http://schemas.microsoft.com/office/drawing/2014/main" id="{72D7095D-9C1C-42DB-911A-FB0EA17748F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371600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1">
            <a:extLst>
              <a:ext uri="{FF2B5EF4-FFF2-40B4-BE49-F238E27FC236}">
                <a16:creationId xmlns:a16="http://schemas.microsoft.com/office/drawing/2014/main" id="{48E423D8-A2C2-4981-966B-A606D5532F3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7400" y="1676400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7" name="Equation" r:id="rId14" imgW="355138" imgH="177569" progId="Equation.DSMT4">
                  <p:embed/>
                </p:oleObj>
              </mc:Choice>
              <mc:Fallback>
                <p:oleObj name="Equation" r:id="rId14" imgW="355138" imgH="177569" progId="Equation.DSMT4">
                  <p:embed/>
                  <p:pic>
                    <p:nvPicPr>
                      <p:cNvPr id="43" name="Object 41">
                        <a:extLst>
                          <a:ext uri="{FF2B5EF4-FFF2-40B4-BE49-F238E27FC236}">
                            <a16:creationId xmlns:a16="http://schemas.microsoft.com/office/drawing/2014/main" id="{48E423D8-A2C2-4981-966B-A606D5532F3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676400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2">
            <a:extLst>
              <a:ext uri="{FF2B5EF4-FFF2-40B4-BE49-F238E27FC236}">
                <a16:creationId xmlns:a16="http://schemas.microsoft.com/office/drawing/2014/main" id="{2BF31995-7018-4F90-A1BB-16BCABA9CD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20000" y="1371600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Equation" r:id="rId16" imgW="774364" imgH="203112" progId="Equation.DSMT4">
                  <p:embed/>
                </p:oleObj>
              </mc:Choice>
              <mc:Fallback>
                <p:oleObj name="Equation" r:id="rId16" imgW="774364" imgH="203112" progId="Equation.DSMT4">
                  <p:embed/>
                  <p:pic>
                    <p:nvPicPr>
                      <p:cNvPr id="44" name="Object 42">
                        <a:extLst>
                          <a:ext uri="{FF2B5EF4-FFF2-40B4-BE49-F238E27FC236}">
                            <a16:creationId xmlns:a16="http://schemas.microsoft.com/office/drawing/2014/main" id="{2BF31995-7018-4F90-A1BB-16BCABA9CD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371600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3">
            <a:extLst>
              <a:ext uri="{FF2B5EF4-FFF2-40B4-BE49-F238E27FC236}">
                <a16:creationId xmlns:a16="http://schemas.microsoft.com/office/drawing/2014/main" id="{DD3ACEEE-7BD0-4C74-8F81-A34EEBB1666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24800" y="1676400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9" name="Equation" r:id="rId18" imgW="355138" imgH="177569" progId="Equation.DSMT4">
                  <p:embed/>
                </p:oleObj>
              </mc:Choice>
              <mc:Fallback>
                <p:oleObj name="Equation" r:id="rId18" imgW="355138" imgH="177569" progId="Equation.DSMT4">
                  <p:embed/>
                  <p:pic>
                    <p:nvPicPr>
                      <p:cNvPr id="45" name="Object 43">
                        <a:extLst>
                          <a:ext uri="{FF2B5EF4-FFF2-40B4-BE49-F238E27FC236}">
                            <a16:creationId xmlns:a16="http://schemas.microsoft.com/office/drawing/2014/main" id="{DD3ACEEE-7BD0-4C74-8F81-A34EEBB166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1676400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4">
            <a:extLst>
              <a:ext uri="{FF2B5EF4-FFF2-40B4-BE49-F238E27FC236}">
                <a16:creationId xmlns:a16="http://schemas.microsoft.com/office/drawing/2014/main" id="{17508E42-F2D9-435E-916F-7A728BDB1D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4114800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Equation" r:id="rId19" imgW="774364" imgH="203112" progId="Equation.DSMT4">
                  <p:embed/>
                </p:oleObj>
              </mc:Choice>
              <mc:Fallback>
                <p:oleObj name="Equation" r:id="rId19" imgW="774364" imgH="203112" progId="Equation.DSMT4">
                  <p:embed/>
                  <p:pic>
                    <p:nvPicPr>
                      <p:cNvPr id="46" name="Object 44">
                        <a:extLst>
                          <a:ext uri="{FF2B5EF4-FFF2-40B4-BE49-F238E27FC236}">
                            <a16:creationId xmlns:a16="http://schemas.microsoft.com/office/drawing/2014/main" id="{17508E42-F2D9-435E-916F-7A728BDB1D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114800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5">
            <a:extLst>
              <a:ext uri="{FF2B5EF4-FFF2-40B4-BE49-F238E27FC236}">
                <a16:creationId xmlns:a16="http://schemas.microsoft.com/office/drawing/2014/main" id="{AB2C19CB-802A-440B-AB6D-2F4AC213A3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4419600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1" name="Equation" r:id="rId21" imgW="355138" imgH="177569" progId="Equation.DSMT4">
                  <p:embed/>
                </p:oleObj>
              </mc:Choice>
              <mc:Fallback>
                <p:oleObj name="Equation" r:id="rId21" imgW="355138" imgH="177569" progId="Equation.DSMT4">
                  <p:embed/>
                  <p:pic>
                    <p:nvPicPr>
                      <p:cNvPr id="47" name="Object 45">
                        <a:extLst>
                          <a:ext uri="{FF2B5EF4-FFF2-40B4-BE49-F238E27FC236}">
                            <a16:creationId xmlns:a16="http://schemas.microsoft.com/office/drawing/2014/main" id="{AB2C19CB-802A-440B-AB6D-2F4AC213A3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19600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6">
            <a:extLst>
              <a:ext uri="{FF2B5EF4-FFF2-40B4-BE49-F238E27FC236}">
                <a16:creationId xmlns:a16="http://schemas.microsoft.com/office/drawing/2014/main" id="{8FAC8512-16D0-49F7-BF0C-24EEA8181B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638800" y="4114800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Equation" r:id="rId23" imgW="774364" imgH="203112" progId="Equation.DSMT4">
                  <p:embed/>
                </p:oleObj>
              </mc:Choice>
              <mc:Fallback>
                <p:oleObj name="Equation" r:id="rId23" imgW="774364" imgH="203112" progId="Equation.DSMT4">
                  <p:embed/>
                  <p:pic>
                    <p:nvPicPr>
                      <p:cNvPr id="48" name="Object 46">
                        <a:extLst>
                          <a:ext uri="{FF2B5EF4-FFF2-40B4-BE49-F238E27FC236}">
                            <a16:creationId xmlns:a16="http://schemas.microsoft.com/office/drawing/2014/main" id="{8FAC8512-16D0-49F7-BF0C-24EEA8181B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14800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7">
            <a:extLst>
              <a:ext uri="{FF2B5EF4-FFF2-40B4-BE49-F238E27FC236}">
                <a16:creationId xmlns:a16="http://schemas.microsoft.com/office/drawing/2014/main" id="{16816F95-EF0C-4E52-A50D-49B35F49CE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43600" y="4419600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3" name="Equation" r:id="rId25" imgW="355138" imgH="177569" progId="Equation.DSMT4">
                  <p:embed/>
                </p:oleObj>
              </mc:Choice>
              <mc:Fallback>
                <p:oleObj name="Equation" r:id="rId25" imgW="355138" imgH="177569" progId="Equation.DSMT4">
                  <p:embed/>
                  <p:pic>
                    <p:nvPicPr>
                      <p:cNvPr id="49" name="Object 47">
                        <a:extLst>
                          <a:ext uri="{FF2B5EF4-FFF2-40B4-BE49-F238E27FC236}">
                            <a16:creationId xmlns:a16="http://schemas.microsoft.com/office/drawing/2014/main" id="{16816F95-EF0C-4E52-A50D-49B35F49CE6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419600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48">
            <a:extLst>
              <a:ext uri="{FF2B5EF4-FFF2-40B4-BE49-F238E27FC236}">
                <a16:creationId xmlns:a16="http://schemas.microsoft.com/office/drawing/2014/main" id="{2636E5EB-1CA7-4232-B5F8-C56EC1DA952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6200" y="4114800"/>
          <a:ext cx="10668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4" name="Equation" r:id="rId27" imgW="774364" imgH="203112" progId="Equation.DSMT4">
                  <p:embed/>
                </p:oleObj>
              </mc:Choice>
              <mc:Fallback>
                <p:oleObj name="Equation" r:id="rId27" imgW="774364" imgH="203112" progId="Equation.DSMT4">
                  <p:embed/>
                  <p:pic>
                    <p:nvPicPr>
                      <p:cNvPr id="50" name="Object 48">
                        <a:extLst>
                          <a:ext uri="{FF2B5EF4-FFF2-40B4-BE49-F238E27FC236}">
                            <a16:creationId xmlns:a16="http://schemas.microsoft.com/office/drawing/2014/main" id="{2636E5EB-1CA7-4232-B5F8-C56EC1DA95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4114800"/>
                        <a:ext cx="1066800" cy="27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49">
            <a:extLst>
              <a:ext uri="{FF2B5EF4-FFF2-40B4-BE49-F238E27FC236}">
                <a16:creationId xmlns:a16="http://schemas.microsoft.com/office/drawing/2014/main" id="{FF37EDE4-88DC-4C0E-AF45-363983E1F8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01000" y="4419600"/>
          <a:ext cx="488950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5" name="Equation" r:id="rId29" imgW="355138" imgH="177569" progId="Equation.DSMT4">
                  <p:embed/>
                </p:oleObj>
              </mc:Choice>
              <mc:Fallback>
                <p:oleObj name="Equation" r:id="rId29" imgW="355138" imgH="177569" progId="Equation.DSMT4">
                  <p:embed/>
                  <p:pic>
                    <p:nvPicPr>
                      <p:cNvPr id="51" name="Object 49">
                        <a:extLst>
                          <a:ext uri="{FF2B5EF4-FFF2-40B4-BE49-F238E27FC236}">
                            <a16:creationId xmlns:a16="http://schemas.microsoft.com/office/drawing/2014/main" id="{FF37EDE4-88DC-4C0E-AF45-363983E1F8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01000" y="4419600"/>
                        <a:ext cx="48895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Oval 50">
            <a:extLst>
              <a:ext uri="{FF2B5EF4-FFF2-40B4-BE49-F238E27FC236}">
                <a16:creationId xmlns:a16="http://schemas.microsoft.com/office/drawing/2014/main" id="{5A75C2A1-98EE-44CF-9798-1B7472A32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120" y="3411245"/>
            <a:ext cx="990600" cy="3048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146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4" grpId="0"/>
      <p:bldP spid="25" grpId="0"/>
      <p:bldP spid="26" grpId="0" animBg="1"/>
      <p:bldP spid="27" grpId="0" animBg="1"/>
      <p:bldP spid="28" grpId="0" animBg="1"/>
      <p:bldP spid="29" grpId="0"/>
      <p:bldP spid="30" grpId="0"/>
      <p:bldP spid="31" grpId="0" animBg="1"/>
      <p:bldP spid="32" grpId="0" animBg="1"/>
      <p:bldP spid="33" grpId="0" animBg="1"/>
      <p:bldP spid="34" grpId="0"/>
      <p:bldP spid="35" grpId="0"/>
      <p:bldP spid="36" grpId="0" animBg="1"/>
      <p:bldP spid="5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8625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discriminant is a part of the quadratic formula and can be used to find how many roots a function has.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DBD8CB4E-85C0-44C6-9DCB-415940492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3">
            <a:extLst>
              <a:ext uri="{FF2B5EF4-FFF2-40B4-BE49-F238E27FC236}">
                <a16:creationId xmlns:a16="http://schemas.microsoft.com/office/drawing/2014/main" id="{29D4F308-259A-41C8-80A3-7A9FF3754905}"/>
              </a:ext>
            </a:extLst>
          </p:cNvPr>
          <p:cNvSpPr txBox="1">
            <a:spLocks noChangeArrowheads="1"/>
          </p:cNvSpPr>
          <p:nvPr/>
        </p:nvSpPr>
        <p:spPr>
          <a:xfrm>
            <a:off x="-115102" y="2736542"/>
            <a:ext cx="35877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	You need to remember;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‘real roots’ 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b</a:t>
            </a:r>
            <a:r>
              <a:rPr lang="en-GB" altLang="en-US" sz="16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- 4ac &gt; 0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‘equal roots’  b</a:t>
            </a:r>
            <a:r>
              <a:rPr lang="en-GB" altLang="en-US" sz="16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– 4ac = 0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‘no real roots’  b</a:t>
            </a:r>
            <a:r>
              <a:rPr lang="en-GB" altLang="en-US" sz="16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– 4ac &lt; 0</a:t>
            </a: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54" name="Text Box 5">
            <a:extLst>
              <a:ext uri="{FF2B5EF4-FFF2-40B4-BE49-F238E27FC236}">
                <a16:creationId xmlns:a16="http://schemas.microsoft.com/office/drawing/2014/main" id="{DA2FCC0E-2AE9-4839-AE89-5233494BB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2126" y="1344967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/>
              <a:t>Example</a:t>
            </a:r>
          </a:p>
        </p:txBody>
      </p:sp>
      <p:sp>
        <p:nvSpPr>
          <p:cNvPr id="55" name="Text Box 6">
            <a:extLst>
              <a:ext uri="{FF2B5EF4-FFF2-40B4-BE49-F238E27FC236}">
                <a16:creationId xmlns:a16="http://schemas.microsoft.com/office/drawing/2014/main" id="{29B84132-BEF1-4221-A519-1CC83D9B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2126" y="1725967"/>
            <a:ext cx="3810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Find the values of k for which;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x</a:t>
            </a:r>
            <a:r>
              <a:rPr lang="en-GB" altLang="en-US" sz="1600" baseline="30000"/>
              <a:t>2</a:t>
            </a:r>
            <a:r>
              <a:rPr lang="en-GB" altLang="en-US" sz="1600"/>
              <a:t> + kx + 9 = 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/>
              <a:t>has equal roots.</a:t>
            </a:r>
          </a:p>
        </p:txBody>
      </p:sp>
      <p:graphicFrame>
        <p:nvGraphicFramePr>
          <p:cNvPr id="56" name="Object 7">
            <a:extLst>
              <a:ext uri="{FF2B5EF4-FFF2-40B4-BE49-F238E27FC236}">
                <a16:creationId xmlns:a16="http://schemas.microsoft.com/office/drawing/2014/main" id="{38721001-DE9A-4659-A641-A1A67C4A4D3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700726" y="3173767"/>
          <a:ext cx="14478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Equation" r:id="rId4" imgW="774364" imgH="203112" progId="Equation.DSMT4">
                  <p:embed/>
                </p:oleObj>
              </mc:Choice>
              <mc:Fallback>
                <p:oleObj name="Equation" r:id="rId4" imgW="774364" imgH="203112" progId="Equation.DSMT4">
                  <p:embed/>
                  <p:pic>
                    <p:nvPicPr>
                      <p:cNvPr id="56" name="Object 7">
                        <a:extLst>
                          <a:ext uri="{FF2B5EF4-FFF2-40B4-BE49-F238E27FC236}">
                            <a16:creationId xmlns:a16="http://schemas.microsoft.com/office/drawing/2014/main" id="{38721001-DE9A-4659-A641-A1A67C4A4D3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0726" y="3173767"/>
                        <a:ext cx="1447800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8">
            <a:extLst>
              <a:ext uri="{FF2B5EF4-FFF2-40B4-BE49-F238E27FC236}">
                <a16:creationId xmlns:a16="http://schemas.microsoft.com/office/drawing/2014/main" id="{49AE38B6-9FEA-4135-A7EA-6857AB02A64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167326" y="3630967"/>
          <a:ext cx="204152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7" name="Equation" r:id="rId6" imgW="1091726" imgH="228501" progId="Equation.DSMT4">
                  <p:embed/>
                </p:oleObj>
              </mc:Choice>
              <mc:Fallback>
                <p:oleObj name="Equation" r:id="rId6" imgW="1091726" imgH="228501" progId="Equation.DSMT4">
                  <p:embed/>
                  <p:pic>
                    <p:nvPicPr>
                      <p:cNvPr id="57" name="Object 8">
                        <a:extLst>
                          <a:ext uri="{FF2B5EF4-FFF2-40B4-BE49-F238E27FC236}">
                            <a16:creationId xmlns:a16="http://schemas.microsoft.com/office/drawing/2014/main" id="{49AE38B6-9FEA-4135-A7EA-6857AB02A6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326" y="3630967"/>
                        <a:ext cx="2041525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9">
            <a:extLst>
              <a:ext uri="{FF2B5EF4-FFF2-40B4-BE49-F238E27FC236}">
                <a16:creationId xmlns:a16="http://schemas.microsoft.com/office/drawing/2014/main" id="{3BA8916E-94E1-463E-877F-37AC39F6C04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53126" y="4088167"/>
          <a:ext cx="130492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8" imgW="698197" imgH="203112" progId="Equation.DSMT4">
                  <p:embed/>
                </p:oleObj>
              </mc:Choice>
              <mc:Fallback>
                <p:oleObj name="Equation" r:id="rId8" imgW="698197" imgH="203112" progId="Equation.DSMT4">
                  <p:embed/>
                  <p:pic>
                    <p:nvPicPr>
                      <p:cNvPr id="58" name="Object 9">
                        <a:extLst>
                          <a:ext uri="{FF2B5EF4-FFF2-40B4-BE49-F238E27FC236}">
                            <a16:creationId xmlns:a16="http://schemas.microsoft.com/office/drawing/2014/main" id="{3BA8916E-94E1-463E-877F-37AC39F6C04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3126" y="4088167"/>
                        <a:ext cx="130492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10">
            <a:extLst>
              <a:ext uri="{FF2B5EF4-FFF2-40B4-BE49-F238E27FC236}">
                <a16:creationId xmlns:a16="http://schemas.microsoft.com/office/drawing/2014/main" id="{982709E6-F451-4176-B0E7-B154FAFE0CD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386526" y="4545367"/>
          <a:ext cx="925513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9" name="Equation" r:id="rId10" imgW="494870" imgH="203024" progId="Equation.DSMT4">
                  <p:embed/>
                </p:oleObj>
              </mc:Choice>
              <mc:Fallback>
                <p:oleObj name="Equation" r:id="rId10" imgW="494870" imgH="203024" progId="Equation.DSMT4">
                  <p:embed/>
                  <p:pic>
                    <p:nvPicPr>
                      <p:cNvPr id="59" name="Object 10">
                        <a:extLst>
                          <a:ext uri="{FF2B5EF4-FFF2-40B4-BE49-F238E27FC236}">
                            <a16:creationId xmlns:a16="http://schemas.microsoft.com/office/drawing/2014/main" id="{982709E6-F451-4176-B0E7-B154FAFE0CD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6526" y="4545367"/>
                        <a:ext cx="925513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Oval 12">
            <a:extLst>
              <a:ext uri="{FF2B5EF4-FFF2-40B4-BE49-F238E27FC236}">
                <a16:creationId xmlns:a16="http://schemas.microsoft.com/office/drawing/2014/main" id="{D6D879F9-5FDD-42EB-A04D-933BD4140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72" y="3979416"/>
            <a:ext cx="27432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Arc 13">
            <a:extLst>
              <a:ext uri="{FF2B5EF4-FFF2-40B4-BE49-F238E27FC236}">
                <a16:creationId xmlns:a16="http://schemas.microsoft.com/office/drawing/2014/main" id="{6EC8622D-7935-406D-B233-A6BEFBB0D7FD}"/>
              </a:ext>
            </a:extLst>
          </p:cNvPr>
          <p:cNvSpPr>
            <a:spLocks/>
          </p:cNvSpPr>
          <p:nvPr/>
        </p:nvSpPr>
        <p:spPr bwMode="auto">
          <a:xfrm>
            <a:off x="6681926" y="34023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14">
            <a:extLst>
              <a:ext uri="{FF2B5EF4-FFF2-40B4-BE49-F238E27FC236}">
                <a16:creationId xmlns:a16="http://schemas.microsoft.com/office/drawing/2014/main" id="{15954B30-8D46-4636-90C4-D66FC00BD261}"/>
              </a:ext>
            </a:extLst>
          </p:cNvPr>
          <p:cNvSpPr>
            <a:spLocks/>
          </p:cNvSpPr>
          <p:nvPr/>
        </p:nvSpPr>
        <p:spPr bwMode="auto">
          <a:xfrm>
            <a:off x="6681926" y="38595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15">
            <a:extLst>
              <a:ext uri="{FF2B5EF4-FFF2-40B4-BE49-F238E27FC236}">
                <a16:creationId xmlns:a16="http://schemas.microsoft.com/office/drawing/2014/main" id="{E32A4A2D-7200-4FB4-8467-E57E19017421}"/>
              </a:ext>
            </a:extLst>
          </p:cNvPr>
          <p:cNvSpPr>
            <a:spLocks/>
          </p:cNvSpPr>
          <p:nvPr/>
        </p:nvSpPr>
        <p:spPr bwMode="auto">
          <a:xfrm>
            <a:off x="6681926" y="43167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16">
            <a:extLst>
              <a:ext uri="{FF2B5EF4-FFF2-40B4-BE49-F238E27FC236}">
                <a16:creationId xmlns:a16="http://schemas.microsoft.com/office/drawing/2014/main" id="{9304A828-2298-4DC8-8F0E-683FEF2A47E0}"/>
              </a:ext>
            </a:extLst>
          </p:cNvPr>
          <p:cNvSpPr>
            <a:spLocks/>
          </p:cNvSpPr>
          <p:nvPr/>
        </p:nvSpPr>
        <p:spPr bwMode="auto">
          <a:xfrm>
            <a:off x="6681926" y="47739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17">
            <a:extLst>
              <a:ext uri="{FF2B5EF4-FFF2-40B4-BE49-F238E27FC236}">
                <a16:creationId xmlns:a16="http://schemas.microsoft.com/office/drawing/2014/main" id="{E33DD840-FD57-44DE-935D-AF2B0F73D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326" y="3326167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Sub in a, b and c from the equation (b = k)</a:t>
            </a:r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5DAE1D58-7791-4F9D-8E5D-35C437912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326" y="3935767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Work out the bracket</a:t>
            </a:r>
          </a:p>
        </p:txBody>
      </p:sp>
      <p:sp>
        <p:nvSpPr>
          <p:cNvPr id="67" name="Text Box 19">
            <a:extLst>
              <a:ext uri="{FF2B5EF4-FFF2-40B4-BE49-F238E27FC236}">
                <a16:creationId xmlns:a16="http://schemas.microsoft.com/office/drawing/2014/main" id="{DA5FAF16-533E-4A0A-ACE2-A1027648A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326" y="4392967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Add 36</a:t>
            </a:r>
          </a:p>
        </p:txBody>
      </p:sp>
      <p:sp>
        <p:nvSpPr>
          <p:cNvPr id="68" name="Text Box 20">
            <a:extLst>
              <a:ext uri="{FF2B5EF4-FFF2-40B4-BE49-F238E27FC236}">
                <a16:creationId xmlns:a16="http://schemas.microsoft.com/office/drawing/2014/main" id="{DAB189A8-3251-42A3-A5D4-8850D61F7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326" y="4926367"/>
            <a:ext cx="1295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FF0000"/>
                </a:solidFill>
              </a:rPr>
              <a:t>Square Root</a:t>
            </a:r>
          </a:p>
        </p:txBody>
      </p:sp>
      <p:sp>
        <p:nvSpPr>
          <p:cNvPr id="69" name="TextBox 1">
            <a:extLst>
              <a:ext uri="{FF2B5EF4-FFF2-40B4-BE49-F238E27FC236}">
                <a16:creationId xmlns:a16="http://schemas.microsoft.com/office/drawing/2014/main" id="{B6D4566D-57C5-4780-A463-D7B61D09E8B4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638800" y="5045434"/>
            <a:ext cx="1080039" cy="369332"/>
          </a:xfrm>
          <a:prstGeom prst="rect">
            <a:avLst/>
          </a:prstGeom>
          <a:blipFill rotWithShape="1">
            <a:blip r:embed="rId12"/>
            <a:stretch>
              <a:fillRect b="-6667"/>
            </a:stretch>
          </a:blipFill>
        </p:spPr>
        <p:txBody>
          <a:bodyPr/>
          <a:lstStyle/>
          <a:p>
            <a:r>
              <a:rPr lang="en-GB">
                <a:noFill/>
              </a:rPr>
              <a:t> 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6F4EB71-7D8D-4262-9817-53D6B9C98BB5}"/>
              </a:ext>
            </a:extLst>
          </p:cNvPr>
          <p:cNvSpPr txBox="1"/>
          <p:nvPr/>
        </p:nvSpPr>
        <p:spPr>
          <a:xfrm>
            <a:off x="868682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2G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1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Quadratics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186251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 discriminant is a part of the quadratic formula and can be used to find how many roots a function has.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https://c1.staticflickr.com/1/14/19835948_cd3a623e39_b.jpg">
            <a:extLst>
              <a:ext uri="{FF2B5EF4-FFF2-40B4-BE49-F238E27FC236}">
                <a16:creationId xmlns:a16="http://schemas.microsoft.com/office/drawing/2014/main" id="{DBD8CB4E-85C0-44C6-9DCB-415940492F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6" y="104406"/>
            <a:ext cx="1473692" cy="1105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3">
            <a:extLst>
              <a:ext uri="{FF2B5EF4-FFF2-40B4-BE49-F238E27FC236}">
                <a16:creationId xmlns:a16="http://schemas.microsoft.com/office/drawing/2014/main" id="{29D4F308-259A-41C8-80A3-7A9FF3754905}"/>
              </a:ext>
            </a:extLst>
          </p:cNvPr>
          <p:cNvSpPr txBox="1">
            <a:spLocks noChangeArrowheads="1"/>
          </p:cNvSpPr>
          <p:nvPr/>
        </p:nvSpPr>
        <p:spPr>
          <a:xfrm>
            <a:off x="-115102" y="2736542"/>
            <a:ext cx="358775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	You need to remember;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‘real roots’ 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b</a:t>
            </a:r>
            <a:r>
              <a:rPr lang="en-GB" altLang="en-US" sz="16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- 4ac &gt; 0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‘equal roots’  b</a:t>
            </a:r>
            <a:r>
              <a:rPr lang="en-GB" altLang="en-US" sz="16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– 4ac = 0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	‘no real roots’  b</a:t>
            </a:r>
            <a:r>
              <a:rPr lang="en-GB" altLang="en-US" sz="1600" baseline="30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 – 4ac &lt; 0</a:t>
            </a:r>
            <a:endParaRPr lang="en-GB" altLang="en-US" sz="1600" dirty="0">
              <a:latin typeface="Comic Sans MS" pitchFamily="66" charset="0"/>
            </a:endParaRPr>
          </a:p>
        </p:txBody>
      </p:sp>
      <p:sp>
        <p:nvSpPr>
          <p:cNvPr id="54" name="Text Box 5">
            <a:extLst>
              <a:ext uri="{FF2B5EF4-FFF2-40B4-BE49-F238E27FC236}">
                <a16:creationId xmlns:a16="http://schemas.microsoft.com/office/drawing/2014/main" id="{DA2FCC0E-2AE9-4839-AE89-5233494BBC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2126" y="1344967"/>
            <a:ext cx="1166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b="1" u="sng" dirty="0"/>
              <a:t>Example</a:t>
            </a:r>
          </a:p>
        </p:txBody>
      </p:sp>
      <p:sp>
        <p:nvSpPr>
          <p:cNvPr id="55" name="Text Box 6">
            <a:extLst>
              <a:ext uri="{FF2B5EF4-FFF2-40B4-BE49-F238E27FC236}">
                <a16:creationId xmlns:a16="http://schemas.microsoft.com/office/drawing/2014/main" id="{29B84132-BEF1-4221-A519-1CC83D9B3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2126" y="1725967"/>
            <a:ext cx="38100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dirty="0"/>
              <a:t>Find the values of k for which;</a:t>
            </a:r>
          </a:p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dirty="0"/>
              <a:t>x</a:t>
            </a:r>
            <a:r>
              <a:rPr lang="en-GB" altLang="en-US" sz="1600" baseline="30000" dirty="0"/>
              <a:t>2</a:t>
            </a:r>
            <a:r>
              <a:rPr lang="en-GB" altLang="en-US" sz="1600" dirty="0"/>
              <a:t> + 4x + k = 0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600" dirty="0"/>
              <a:t>has two distinct real solutions.</a:t>
            </a:r>
          </a:p>
        </p:txBody>
      </p:sp>
      <p:sp>
        <p:nvSpPr>
          <p:cNvPr id="60" name="Oval 12">
            <a:extLst>
              <a:ext uri="{FF2B5EF4-FFF2-40B4-BE49-F238E27FC236}">
                <a16:creationId xmlns:a16="http://schemas.microsoft.com/office/drawing/2014/main" id="{D6D879F9-5FDD-42EB-A04D-933BD41404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39" y="3295836"/>
            <a:ext cx="2743200" cy="5334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" name="Arc 13">
            <a:extLst>
              <a:ext uri="{FF2B5EF4-FFF2-40B4-BE49-F238E27FC236}">
                <a16:creationId xmlns:a16="http://schemas.microsoft.com/office/drawing/2014/main" id="{6EC8622D-7935-406D-B233-A6BEFBB0D7FD}"/>
              </a:ext>
            </a:extLst>
          </p:cNvPr>
          <p:cNvSpPr>
            <a:spLocks/>
          </p:cNvSpPr>
          <p:nvPr/>
        </p:nvSpPr>
        <p:spPr bwMode="auto">
          <a:xfrm>
            <a:off x="6681926" y="34023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2" name="Arc 14">
            <a:extLst>
              <a:ext uri="{FF2B5EF4-FFF2-40B4-BE49-F238E27FC236}">
                <a16:creationId xmlns:a16="http://schemas.microsoft.com/office/drawing/2014/main" id="{15954B30-8D46-4636-90C4-D66FC00BD261}"/>
              </a:ext>
            </a:extLst>
          </p:cNvPr>
          <p:cNvSpPr>
            <a:spLocks/>
          </p:cNvSpPr>
          <p:nvPr/>
        </p:nvSpPr>
        <p:spPr bwMode="auto">
          <a:xfrm>
            <a:off x="6681926" y="38595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Arc 15">
            <a:extLst>
              <a:ext uri="{FF2B5EF4-FFF2-40B4-BE49-F238E27FC236}">
                <a16:creationId xmlns:a16="http://schemas.microsoft.com/office/drawing/2014/main" id="{E32A4A2D-7200-4FB4-8467-E57E19017421}"/>
              </a:ext>
            </a:extLst>
          </p:cNvPr>
          <p:cNvSpPr>
            <a:spLocks/>
          </p:cNvSpPr>
          <p:nvPr/>
        </p:nvSpPr>
        <p:spPr bwMode="auto">
          <a:xfrm>
            <a:off x="6681926" y="43167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4" name="Arc 16">
            <a:extLst>
              <a:ext uri="{FF2B5EF4-FFF2-40B4-BE49-F238E27FC236}">
                <a16:creationId xmlns:a16="http://schemas.microsoft.com/office/drawing/2014/main" id="{9304A828-2298-4DC8-8F0E-683FEF2A47E0}"/>
              </a:ext>
            </a:extLst>
          </p:cNvPr>
          <p:cNvSpPr>
            <a:spLocks/>
          </p:cNvSpPr>
          <p:nvPr/>
        </p:nvSpPr>
        <p:spPr bwMode="auto">
          <a:xfrm>
            <a:off x="6681926" y="4773967"/>
            <a:ext cx="304800" cy="457200"/>
          </a:xfrm>
          <a:custGeom>
            <a:avLst/>
            <a:gdLst>
              <a:gd name="T0" fmla="*/ 0 w 21600"/>
              <a:gd name="T1" fmla="*/ 0 h 43197"/>
              <a:gd name="T2" fmla="*/ 1022703 w 21600"/>
              <a:gd name="T3" fmla="*/ 51216688 h 43197"/>
              <a:gd name="T4" fmla="*/ 0 w 21600"/>
              <a:gd name="T5" fmla="*/ 25610133 h 4319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7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</a:path>
              <a:path w="21600" h="43197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387"/>
                  <a:pt x="12149" y="42998"/>
                  <a:pt x="363" y="4319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" name="Text Box 17">
            <a:extLst>
              <a:ext uri="{FF2B5EF4-FFF2-40B4-BE49-F238E27FC236}">
                <a16:creationId xmlns:a16="http://schemas.microsoft.com/office/drawing/2014/main" id="{E33DD840-FD57-44DE-935D-AF2B0F73D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326" y="3326167"/>
            <a:ext cx="2133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Sub in a, b and c from the equation (c = k)</a:t>
            </a:r>
          </a:p>
        </p:txBody>
      </p:sp>
      <p:sp>
        <p:nvSpPr>
          <p:cNvPr id="66" name="Text Box 18">
            <a:extLst>
              <a:ext uri="{FF2B5EF4-FFF2-40B4-BE49-F238E27FC236}">
                <a16:creationId xmlns:a16="http://schemas.microsoft.com/office/drawing/2014/main" id="{5DAE1D58-7791-4F9D-8E5D-35C437912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4326" y="3935767"/>
            <a:ext cx="13153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Simplify</a:t>
            </a:r>
          </a:p>
        </p:txBody>
      </p:sp>
      <p:sp>
        <p:nvSpPr>
          <p:cNvPr id="67" name="Text Box 19">
            <a:extLst>
              <a:ext uri="{FF2B5EF4-FFF2-40B4-BE49-F238E27FC236}">
                <a16:creationId xmlns:a16="http://schemas.microsoft.com/office/drawing/2014/main" id="{DA5FAF16-533E-4A0A-ACE2-A1027648A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2362" y="4401845"/>
            <a:ext cx="889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Add 4k</a:t>
            </a:r>
          </a:p>
        </p:txBody>
      </p:sp>
      <p:sp>
        <p:nvSpPr>
          <p:cNvPr id="68" name="Text Box 20">
            <a:extLst>
              <a:ext uri="{FF2B5EF4-FFF2-40B4-BE49-F238E27FC236}">
                <a16:creationId xmlns:a16="http://schemas.microsoft.com/office/drawing/2014/main" id="{DAB189A8-3251-42A3-A5D4-8850D61F7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7873" y="4864224"/>
            <a:ext cx="114744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FF0000"/>
                </a:solidFill>
              </a:rPr>
              <a:t>Divide by 4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06F4EB71-7D8D-4262-9817-53D6B9C98BB5}"/>
              </a:ext>
            </a:extLst>
          </p:cNvPr>
          <p:cNvSpPr txBox="1"/>
          <p:nvPr/>
        </p:nvSpPr>
        <p:spPr>
          <a:xfrm>
            <a:off x="8686824" y="6488668"/>
            <a:ext cx="482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2G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84BE2FB-4EFE-4D12-BAC4-4D91497E8C13}"/>
                  </a:ext>
                </a:extLst>
              </p:cNvPr>
              <p:cNvSpPr txBox="1"/>
              <p:nvPr/>
            </p:nvSpPr>
            <p:spPr>
              <a:xfrm>
                <a:off x="4536489" y="3280299"/>
                <a:ext cx="136749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84BE2FB-4EFE-4D12-BAC4-4D91497E8C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489" y="3280299"/>
                <a:ext cx="1367490" cy="276999"/>
              </a:xfrm>
              <a:prstGeom prst="rect">
                <a:avLst/>
              </a:prstGeom>
              <a:blipFill>
                <a:blip r:embed="rId3"/>
                <a:stretch>
                  <a:fillRect l="-4000" t="-4348" r="-355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59108D-C5BF-492A-9EB9-A4AFFC90FE76}"/>
                  </a:ext>
                </a:extLst>
              </p:cNvPr>
              <p:cNvSpPr txBox="1"/>
              <p:nvPr/>
            </p:nvSpPr>
            <p:spPr>
              <a:xfrm>
                <a:off x="4049697" y="3743417"/>
                <a:ext cx="185813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(4)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−4(1)(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F59108D-C5BF-492A-9EB9-A4AFFC90FE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9697" y="3743417"/>
                <a:ext cx="1858137" cy="276999"/>
              </a:xfrm>
              <a:prstGeom prst="rect">
                <a:avLst/>
              </a:prstGeom>
              <a:blipFill>
                <a:blip r:embed="rId4"/>
                <a:stretch>
                  <a:fillRect l="-3934" t="-4348" r="-262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74CF0F10-F3D5-42BA-B31A-5873133600CB}"/>
                  </a:ext>
                </a:extLst>
              </p:cNvPr>
              <p:cNvSpPr txBox="1"/>
              <p:nvPr/>
            </p:nvSpPr>
            <p:spPr>
              <a:xfrm>
                <a:off x="4637103" y="4188780"/>
                <a:ext cx="1276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6−4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74CF0F10-F3D5-42BA-B31A-5873133600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103" y="4188780"/>
                <a:ext cx="1276311" cy="276999"/>
              </a:xfrm>
              <a:prstGeom prst="rect">
                <a:avLst/>
              </a:prstGeom>
              <a:blipFill>
                <a:blip r:embed="rId5"/>
                <a:stretch>
                  <a:fillRect l="-4306" r="-382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10AC515-4484-4798-9AFB-7922A94DFF8A}"/>
                  </a:ext>
                </a:extLst>
              </p:cNvPr>
              <p:cNvSpPr txBox="1"/>
              <p:nvPr/>
            </p:nvSpPr>
            <p:spPr>
              <a:xfrm>
                <a:off x="5171243" y="4625264"/>
                <a:ext cx="8723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6&gt;4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10AC515-4484-4798-9AFB-7922A94DF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1243" y="4625264"/>
                <a:ext cx="872355" cy="276999"/>
              </a:xfrm>
              <a:prstGeom prst="rect">
                <a:avLst/>
              </a:prstGeom>
              <a:blipFill>
                <a:blip r:embed="rId6"/>
                <a:stretch>
                  <a:fillRect l="-5594" r="-629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51E6E07-FF09-46BD-87FA-C8190CDA4682}"/>
                  </a:ext>
                </a:extLst>
              </p:cNvPr>
              <p:cNvSpPr txBox="1"/>
              <p:nvPr/>
            </p:nvSpPr>
            <p:spPr>
              <a:xfrm>
                <a:off x="5305888" y="5079504"/>
                <a:ext cx="6158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51E6E07-FF09-46BD-87FA-C8190CDA46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5888" y="5079504"/>
                <a:ext cx="615874" cy="276999"/>
              </a:xfrm>
              <a:prstGeom prst="rect">
                <a:avLst/>
              </a:prstGeom>
              <a:blipFill>
                <a:blip r:embed="rId7"/>
                <a:stretch>
                  <a:fillRect l="-7921" r="-792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6239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  <p:bldP spid="6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187EF2C-6FF9-437C-B6AF-7E7282975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F1009E-8822-4777-AD08-0CD53DEDDA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9EB370-F371-4E02-B3DA-EF239EFBB6F3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327</TotalTime>
  <Words>311</Words>
  <Application>Microsoft Office PowerPoint</Application>
  <PresentationFormat>On-screen Show (4:3)</PresentationFormat>
  <Paragraphs>60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Wingdings</vt:lpstr>
      <vt:lpstr>Office テーマ</vt:lpstr>
      <vt:lpstr>Equation</vt:lpstr>
      <vt:lpstr>PowerPoint Presentation</vt:lpstr>
      <vt:lpstr>Quadratics</vt:lpstr>
      <vt:lpstr>Quadratics</vt:lpstr>
      <vt:lpstr>Quadratics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56</cp:revision>
  <dcterms:created xsi:type="dcterms:W3CDTF">2017-08-14T15:35:38Z</dcterms:created>
  <dcterms:modified xsi:type="dcterms:W3CDTF">2021-03-29T09:47:32Z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