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3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E33EDA-66DD-4F82-AB06-E0BFB3CB65B6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DE03A3-8360-4157-9340-4E77FDF87E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82196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DE03A3-8360-4157-9340-4E77FDF87E6A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1542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DE03A3-8360-4157-9340-4E77FDF87E6A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1201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DE03A3-8360-4157-9340-4E77FDF87E6A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69989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DE03A3-8360-4157-9340-4E77FDF87E6A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60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DE03A3-8360-4157-9340-4E77FDF87E6A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36722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DE03A3-8360-4157-9340-4E77FDF87E6A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33466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/>
            </a:gs>
            <a:gs pos="6000">
              <a:schemeClr val="accent1">
                <a:lumMod val="20000"/>
                <a:lumOff val="80000"/>
              </a:schemeClr>
            </a:gs>
            <a:gs pos="95000">
              <a:schemeClr val="accent1">
                <a:lumMod val="20000"/>
                <a:lumOff val="80000"/>
              </a:schemeClr>
            </a:gs>
            <a:gs pos="100000">
              <a:schemeClr val="accent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174.png"/><Relationship Id="rId2" Type="http://schemas.openxmlformats.org/officeDocument/2006/relationships/image" Target="../media/image17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3.png"/><Relationship Id="rId5" Type="http://schemas.openxmlformats.org/officeDocument/2006/relationships/image" Target="../media/image172.png"/><Relationship Id="rId4" Type="http://schemas.openxmlformats.org/officeDocument/2006/relationships/image" Target="../media/image17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9.png"/><Relationship Id="rId3" Type="http://schemas.openxmlformats.org/officeDocument/2006/relationships/image" Target="../media/image175.png"/><Relationship Id="rId7" Type="http://schemas.openxmlformats.org/officeDocument/2006/relationships/image" Target="../media/image17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7.png"/><Relationship Id="rId5" Type="http://schemas.openxmlformats.org/officeDocument/2006/relationships/image" Target="../media/image176.png"/><Relationship Id="rId4" Type="http://schemas.openxmlformats.org/officeDocument/2006/relationships/image" Target="../media/image1.jpeg"/><Relationship Id="rId9" Type="http://schemas.openxmlformats.org/officeDocument/2006/relationships/image" Target="../media/image18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3.png"/><Relationship Id="rId3" Type="http://schemas.openxmlformats.org/officeDocument/2006/relationships/image" Target="../media/image181.png"/><Relationship Id="rId7" Type="http://schemas.openxmlformats.org/officeDocument/2006/relationships/image" Target="../media/image18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7.png"/><Relationship Id="rId5" Type="http://schemas.openxmlformats.org/officeDocument/2006/relationships/image" Target="../media/image176.png"/><Relationship Id="rId4" Type="http://schemas.openxmlformats.org/officeDocument/2006/relationships/image" Target="../media/image1.jpeg"/><Relationship Id="rId9" Type="http://schemas.openxmlformats.org/officeDocument/2006/relationships/image" Target="../media/image18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7.png"/><Relationship Id="rId3" Type="http://schemas.openxmlformats.org/officeDocument/2006/relationships/image" Target="../media/image185.png"/><Relationship Id="rId7" Type="http://schemas.openxmlformats.org/officeDocument/2006/relationships/image" Target="../media/image18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7.png"/><Relationship Id="rId5" Type="http://schemas.openxmlformats.org/officeDocument/2006/relationships/image" Target="../media/image176.png"/><Relationship Id="rId4" Type="http://schemas.openxmlformats.org/officeDocument/2006/relationships/image" Target="../media/image1.jpeg"/><Relationship Id="rId9" Type="http://schemas.openxmlformats.org/officeDocument/2006/relationships/image" Target="../media/image18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1.png"/><Relationship Id="rId3" Type="http://schemas.openxmlformats.org/officeDocument/2006/relationships/image" Target="../media/image189.png"/><Relationship Id="rId7" Type="http://schemas.openxmlformats.org/officeDocument/2006/relationships/image" Target="../media/image19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7.png"/><Relationship Id="rId5" Type="http://schemas.openxmlformats.org/officeDocument/2006/relationships/image" Target="../media/image176.png"/><Relationship Id="rId4" Type="http://schemas.openxmlformats.org/officeDocument/2006/relationships/image" Target="../media/image1.jpeg"/><Relationship Id="rId9" Type="http://schemas.openxmlformats.org/officeDocument/2006/relationships/image" Target="../media/image19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5.png"/><Relationship Id="rId3" Type="http://schemas.openxmlformats.org/officeDocument/2006/relationships/image" Target="../media/image193.png"/><Relationship Id="rId7" Type="http://schemas.openxmlformats.org/officeDocument/2006/relationships/image" Target="../media/image19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7.png"/><Relationship Id="rId11" Type="http://schemas.openxmlformats.org/officeDocument/2006/relationships/image" Target="../media/image198.png"/><Relationship Id="rId5" Type="http://schemas.openxmlformats.org/officeDocument/2006/relationships/image" Target="../media/image176.png"/><Relationship Id="rId10" Type="http://schemas.openxmlformats.org/officeDocument/2006/relationships/image" Target="../media/image197.png"/><Relationship Id="rId4" Type="http://schemas.openxmlformats.org/officeDocument/2006/relationships/image" Target="../media/image1.jpeg"/><Relationship Id="rId9" Type="http://schemas.openxmlformats.org/officeDocument/2006/relationships/image" Target="../media/image19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1.png"/><Relationship Id="rId3" Type="http://schemas.openxmlformats.org/officeDocument/2006/relationships/image" Target="../media/image199.png"/><Relationship Id="rId7" Type="http://schemas.openxmlformats.org/officeDocument/2006/relationships/image" Target="../media/image20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7.png"/><Relationship Id="rId11" Type="http://schemas.openxmlformats.org/officeDocument/2006/relationships/image" Target="../media/image204.png"/><Relationship Id="rId5" Type="http://schemas.openxmlformats.org/officeDocument/2006/relationships/image" Target="../media/image176.png"/><Relationship Id="rId10" Type="http://schemas.openxmlformats.org/officeDocument/2006/relationships/image" Target="../media/image203.png"/><Relationship Id="rId4" Type="http://schemas.openxmlformats.org/officeDocument/2006/relationships/image" Target="../media/image1.jpeg"/><Relationship Id="rId9" Type="http://schemas.openxmlformats.org/officeDocument/2006/relationships/image" Target="../media/image20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27A099B-1FBC-4EB7-A51D-88C0578382D8}"/>
              </a:ext>
            </a:extLst>
          </p:cNvPr>
          <p:cNvSpPr/>
          <p:nvPr/>
        </p:nvSpPr>
        <p:spPr>
          <a:xfrm>
            <a:off x="422997" y="2985097"/>
            <a:ext cx="8262518" cy="900246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54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Teachings for Exercise 2F</a:t>
            </a:r>
            <a:endParaRPr lang="ja-JP" altLang="en-US" sz="5400" b="1" dirty="0">
              <a:ln w="38100">
                <a:solidFill>
                  <a:schemeClr val="tx1"/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9417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Quadratics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12379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Graphs of the function      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𝒂</m:t>
                    </m:r>
                    <m:sSup>
                      <m:sSup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𝒃𝒙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𝒄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have a curved shape known as a parabola. They can be sketched by identifying key features.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I</a:t>
                </a:r>
                <a:r>
                  <a:rPr lang="en-GB" sz="1600" dirty="0">
                    <a:latin typeface="Comic Sans MS" panose="030F0702030302020204" pitchFamily="66" charset="0"/>
                  </a:rPr>
                  <a:t>f the value of a is positive, the graph will be a ‘u’ shape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I</a:t>
                </a:r>
                <a:r>
                  <a:rPr lang="en-GB" sz="1600" dirty="0">
                    <a:latin typeface="Comic Sans MS" panose="030F0702030302020204" pitchFamily="66" charset="0"/>
                  </a:rPr>
                  <a:t>f the value of a is negative, the graph will be an ‘n’ shape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12379" cy="4776787"/>
              </a:xfrm>
              <a:blipFill>
                <a:blip r:embed="rId2"/>
                <a:stretch>
                  <a:fillRect t="-766" r="-21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8682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2F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2" descr="https://c1.staticflickr.com/1/14/19835948_cd3a623e39_b.jpg">
            <a:extLst>
              <a:ext uri="{FF2B5EF4-FFF2-40B4-BE49-F238E27FC236}">
                <a16:creationId xmlns:a16="http://schemas.microsoft.com/office/drawing/2014/main" id="{2B25291A-1BBB-4BF0-BC88-EE8688FD67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6" y="104406"/>
            <a:ext cx="1473692" cy="1105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F082C5D0-5225-4E6A-8C2B-87A006D6B25A}"/>
              </a:ext>
            </a:extLst>
          </p:cNvPr>
          <p:cNvCxnSpPr>
            <a:cxnSpLocks/>
          </p:cNvCxnSpPr>
          <p:nvPr/>
        </p:nvCxnSpPr>
        <p:spPr>
          <a:xfrm flipV="1">
            <a:off x="6383044" y="1209676"/>
            <a:ext cx="0" cy="2305881"/>
          </a:xfrm>
          <a:prstGeom prst="line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1DB92848-BC5E-447B-93E7-907D37FC653B}"/>
              </a:ext>
            </a:extLst>
          </p:cNvPr>
          <p:cNvCxnSpPr>
            <a:cxnSpLocks/>
          </p:cNvCxnSpPr>
          <p:nvPr/>
        </p:nvCxnSpPr>
        <p:spPr>
          <a:xfrm rot="5400000" flipV="1">
            <a:off x="6383044" y="1237790"/>
            <a:ext cx="0" cy="2305881"/>
          </a:xfrm>
          <a:prstGeom prst="line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フリーフォーム: 図形 11">
            <a:extLst>
              <a:ext uri="{FF2B5EF4-FFF2-40B4-BE49-F238E27FC236}">
                <a16:creationId xmlns:a16="http://schemas.microsoft.com/office/drawing/2014/main" id="{D61FE706-3EE3-42E1-9FBC-CD89FC139B58}"/>
              </a:ext>
            </a:extLst>
          </p:cNvPr>
          <p:cNvSpPr/>
          <p:nvPr/>
        </p:nvSpPr>
        <p:spPr>
          <a:xfrm>
            <a:off x="5677585" y="1507401"/>
            <a:ext cx="1837678" cy="1766657"/>
          </a:xfrm>
          <a:custGeom>
            <a:avLst/>
            <a:gdLst>
              <a:gd name="connsiteX0" fmla="*/ 0 w 1837678"/>
              <a:gd name="connsiteY0" fmla="*/ 0 h 1766657"/>
              <a:gd name="connsiteX1" fmla="*/ 932156 w 1837678"/>
              <a:gd name="connsiteY1" fmla="*/ 1766656 h 1766657"/>
              <a:gd name="connsiteX2" fmla="*/ 1837678 w 1837678"/>
              <a:gd name="connsiteY2" fmla="*/ 8878 h 1766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37678" h="1766657">
                <a:moveTo>
                  <a:pt x="0" y="0"/>
                </a:moveTo>
                <a:cubicBezTo>
                  <a:pt x="312938" y="882588"/>
                  <a:pt x="625876" y="1765176"/>
                  <a:pt x="932156" y="1766656"/>
                </a:cubicBezTo>
                <a:cubicBezTo>
                  <a:pt x="1238436" y="1768136"/>
                  <a:pt x="1538057" y="888507"/>
                  <a:pt x="1837678" y="8878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6006DFB-ED5A-44E2-B46A-0A7F02DA2C01}"/>
              </a:ext>
            </a:extLst>
          </p:cNvPr>
          <p:cNvSpPr txBox="1"/>
          <p:nvPr/>
        </p:nvSpPr>
        <p:spPr>
          <a:xfrm>
            <a:off x="5828168" y="2362616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endParaRPr lang="en-GB" sz="12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F6D3A70-78E3-4C8B-A9CD-254000B034F7}"/>
              </a:ext>
            </a:extLst>
          </p:cNvPr>
          <p:cNvSpPr txBox="1"/>
          <p:nvPr/>
        </p:nvSpPr>
        <p:spPr>
          <a:xfrm>
            <a:off x="6117030" y="3024237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  <a:endParaRPr lang="en-GB" sz="12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A9EC30E-D54F-4858-B87F-45813DDF5636}"/>
              </a:ext>
            </a:extLst>
          </p:cNvPr>
          <p:cNvSpPr txBox="1"/>
          <p:nvPr/>
        </p:nvSpPr>
        <p:spPr>
          <a:xfrm>
            <a:off x="6485126" y="3274058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  <a:endParaRPr lang="en-GB" sz="12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2B9F159-D2C6-4032-9711-1A835AED77DD}"/>
              </a:ext>
            </a:extLst>
          </p:cNvPr>
          <p:cNvSpPr txBox="1"/>
          <p:nvPr/>
        </p:nvSpPr>
        <p:spPr>
          <a:xfrm>
            <a:off x="7123794" y="2362616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endParaRPr lang="en-GB" sz="12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69AA36AA-F9D9-4B7A-808E-118BE9F88250}"/>
                  </a:ext>
                </a:extLst>
              </p:cNvPr>
              <p:cNvSpPr txBox="1"/>
              <p:nvPr/>
            </p:nvSpPr>
            <p:spPr>
              <a:xfrm>
                <a:off x="7453549" y="2221452"/>
                <a:ext cx="34637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69AA36AA-F9D9-4B7A-808E-118BE9F882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3549" y="2221452"/>
                <a:ext cx="346377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E5CB1579-519A-483A-8A97-7B7F329C871A}"/>
                  </a:ext>
                </a:extLst>
              </p:cNvPr>
              <p:cNvSpPr txBox="1"/>
              <p:nvPr/>
            </p:nvSpPr>
            <p:spPr>
              <a:xfrm>
                <a:off x="6207996" y="881063"/>
                <a:ext cx="35009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E5CB1579-519A-483A-8A97-7B7F329C87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7996" y="881063"/>
                <a:ext cx="350096" cy="338554"/>
              </a:xfrm>
              <a:prstGeom prst="rect">
                <a:avLst/>
              </a:prstGeom>
              <a:blipFill>
                <a:blip r:embed="rId5"/>
                <a:stretch>
                  <a:fillRect b="-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7329BDD-5C9E-4A0D-8FB5-D0CC7F10A233}"/>
                  </a:ext>
                </a:extLst>
              </p:cNvPr>
              <p:cNvSpPr txBox="1"/>
              <p:nvPr/>
            </p:nvSpPr>
            <p:spPr>
              <a:xfrm>
                <a:off x="4423503" y="3851339"/>
                <a:ext cx="412324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1 and 2 – The roots, found when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7329BDD-5C9E-4A0D-8FB5-D0CC7F10A2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3503" y="3851339"/>
                <a:ext cx="4123245" cy="338554"/>
              </a:xfrm>
              <a:prstGeom prst="rect">
                <a:avLst/>
              </a:prstGeom>
              <a:blipFill>
                <a:blip r:embed="rId6"/>
                <a:stretch>
                  <a:fillRect l="-888" t="-3636" b="-254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F6AE8F32-219F-4832-B9BE-7A44BBBC4496}"/>
                  </a:ext>
                </a:extLst>
              </p:cNvPr>
              <p:cNvSpPr txBox="1"/>
              <p:nvPr/>
            </p:nvSpPr>
            <p:spPr>
              <a:xfrm>
                <a:off x="4423503" y="4369894"/>
                <a:ext cx="384111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3 – The y intercept, found when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F6AE8F32-219F-4832-B9BE-7A44BBBC44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3503" y="4369894"/>
                <a:ext cx="3841116" cy="338554"/>
              </a:xfrm>
              <a:prstGeom prst="rect">
                <a:avLst/>
              </a:prstGeom>
              <a:blipFill>
                <a:blip r:embed="rId7"/>
                <a:stretch>
                  <a:fillRect l="-952" t="-3636" b="-254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30D76A00-ECDF-457C-95EB-ABC6B666A8F9}"/>
              </a:ext>
            </a:extLst>
          </p:cNvPr>
          <p:cNvSpPr txBox="1"/>
          <p:nvPr/>
        </p:nvSpPr>
        <p:spPr>
          <a:xfrm>
            <a:off x="4423503" y="4888449"/>
            <a:ext cx="44941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4 – The minimum point, found by completing the square, or by the fact it will be half-way between the roots</a:t>
            </a:r>
          </a:p>
          <a:p>
            <a:endParaRPr lang="en-US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An ‘n’ shape would have a maximum point instead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8826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Quadratics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12379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Graphs of the function      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𝒂</m:t>
                    </m:r>
                    <m:sSup>
                      <m:sSup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𝒃𝒙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𝒄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have a curved shape known as a parabola. They can be sketched by identifying key features.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Sketch the graph of the function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−5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+4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and find the coordinates of its turning point.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1</a:t>
                </a:r>
                <a:r>
                  <a:rPr lang="en-GB" sz="1600" dirty="0">
                    <a:latin typeface="Comic Sans MS" panose="030F0702030302020204" pitchFamily="66" charset="0"/>
                  </a:rPr>
                  <a:t>) Find the y-intercept by setting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12379" cy="4776787"/>
              </a:xfrm>
              <a:blipFill>
                <a:blip r:embed="rId3"/>
                <a:stretch>
                  <a:fillRect t="-766" r="-21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8682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2F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2" descr="https://c1.staticflickr.com/1/14/19835948_cd3a623e39_b.jpg">
            <a:extLst>
              <a:ext uri="{FF2B5EF4-FFF2-40B4-BE49-F238E27FC236}">
                <a16:creationId xmlns:a16="http://schemas.microsoft.com/office/drawing/2014/main" id="{2B25291A-1BBB-4BF0-BC88-EE8688FD67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6" y="104406"/>
            <a:ext cx="1473692" cy="1105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1253C99F-584B-4761-8D05-3DDD088D900E}"/>
              </a:ext>
            </a:extLst>
          </p:cNvPr>
          <p:cNvCxnSpPr>
            <a:cxnSpLocks/>
          </p:cNvCxnSpPr>
          <p:nvPr/>
        </p:nvCxnSpPr>
        <p:spPr>
          <a:xfrm flipV="1">
            <a:off x="6320901" y="1369475"/>
            <a:ext cx="0" cy="2305881"/>
          </a:xfrm>
          <a:prstGeom prst="line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D9C4EC1D-1309-4EE3-9CA6-84A04C6C7E64}"/>
              </a:ext>
            </a:extLst>
          </p:cNvPr>
          <p:cNvCxnSpPr>
            <a:cxnSpLocks/>
          </p:cNvCxnSpPr>
          <p:nvPr/>
        </p:nvCxnSpPr>
        <p:spPr>
          <a:xfrm rot="5400000" flipV="1">
            <a:off x="6320901" y="1397589"/>
            <a:ext cx="0" cy="2305881"/>
          </a:xfrm>
          <a:prstGeom prst="line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044112BE-A82B-4A2A-AA24-71DB8868FFF5}"/>
                  </a:ext>
                </a:extLst>
              </p:cNvPr>
              <p:cNvSpPr txBox="1"/>
              <p:nvPr/>
            </p:nvSpPr>
            <p:spPr>
              <a:xfrm>
                <a:off x="7391406" y="2381251"/>
                <a:ext cx="34637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044112BE-A82B-4A2A-AA24-71DB8868FF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1406" y="2381251"/>
                <a:ext cx="346377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4E29D68C-61F2-4152-AB5C-DD5ECA40CAB5}"/>
                  </a:ext>
                </a:extLst>
              </p:cNvPr>
              <p:cNvSpPr txBox="1"/>
              <p:nvPr/>
            </p:nvSpPr>
            <p:spPr>
              <a:xfrm>
                <a:off x="6145853" y="1040862"/>
                <a:ext cx="35009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4E29D68C-61F2-4152-AB5C-DD5ECA40CA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5853" y="1040862"/>
                <a:ext cx="350096" cy="338554"/>
              </a:xfrm>
              <a:prstGeom prst="rect">
                <a:avLst/>
              </a:prstGeom>
              <a:blipFill>
                <a:blip r:embed="rId6"/>
                <a:stretch>
                  <a:fillRect b="-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E815DFF2-FB16-4886-BACC-7F738F21A311}"/>
                  </a:ext>
                </a:extLst>
              </p:cNvPr>
              <p:cNvSpPr txBox="1"/>
              <p:nvPr/>
            </p:nvSpPr>
            <p:spPr>
              <a:xfrm>
                <a:off x="1021823" y="4785064"/>
                <a:ext cx="18544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−5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E815DFF2-FB16-4886-BACC-7F738F21A3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1823" y="4785064"/>
                <a:ext cx="1854482" cy="369332"/>
              </a:xfrm>
              <a:prstGeom prst="rect">
                <a:avLst/>
              </a:prstGeom>
              <a:blipFill>
                <a:blip r:embed="rId7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F6FA32B0-9732-4C74-8821-E2F58A655B25}"/>
                  </a:ext>
                </a:extLst>
              </p:cNvPr>
              <p:cNvSpPr txBox="1"/>
              <p:nvPr/>
            </p:nvSpPr>
            <p:spPr>
              <a:xfrm>
                <a:off x="1022269" y="5199323"/>
                <a:ext cx="21266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(0)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−5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(0)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F6FA32B0-9732-4C74-8821-E2F58A655B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2269" y="5199323"/>
                <a:ext cx="2126608" cy="369332"/>
              </a:xfrm>
              <a:prstGeom prst="rect">
                <a:avLst/>
              </a:prstGeom>
              <a:blipFill>
                <a:blip r:embed="rId8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4D955345-C39D-4868-BED5-AA6E9CD5DF36}"/>
                  </a:ext>
                </a:extLst>
              </p:cNvPr>
              <p:cNvSpPr txBox="1"/>
              <p:nvPr/>
            </p:nvSpPr>
            <p:spPr>
              <a:xfrm>
                <a:off x="1021823" y="5613582"/>
                <a:ext cx="80098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4D955345-C39D-4868-BED5-AA6E9CD5DF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1823" y="5613582"/>
                <a:ext cx="800989" cy="369332"/>
              </a:xfrm>
              <a:prstGeom prst="rect">
                <a:avLst/>
              </a:prstGeom>
              <a:blipFill>
                <a:blip r:embed="rId9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27B02D8E-8247-414B-923A-D16D82281C60}"/>
              </a:ext>
            </a:extLst>
          </p:cNvPr>
          <p:cNvGrpSpPr/>
          <p:nvPr/>
        </p:nvGrpSpPr>
        <p:grpSpPr>
          <a:xfrm>
            <a:off x="6258757" y="1817958"/>
            <a:ext cx="124287" cy="124288"/>
            <a:chOff x="5619565" y="4492100"/>
            <a:chExt cx="124287" cy="124288"/>
          </a:xfrm>
        </p:grpSpPr>
        <p:cxnSp>
          <p:nvCxnSpPr>
            <p:cNvPr id="10" name="直線コネクタ 9">
              <a:extLst>
                <a:ext uri="{FF2B5EF4-FFF2-40B4-BE49-F238E27FC236}">
                  <a16:creationId xmlns:a16="http://schemas.microsoft.com/office/drawing/2014/main" id="{22A81B57-A76F-4227-A6AC-D7B7FEA1DC61}"/>
                </a:ext>
              </a:extLst>
            </p:cNvPr>
            <p:cNvCxnSpPr/>
            <p:nvPr/>
          </p:nvCxnSpPr>
          <p:spPr>
            <a:xfrm>
              <a:off x="5619565" y="4492101"/>
              <a:ext cx="124287" cy="124287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>
              <a:extLst>
                <a:ext uri="{FF2B5EF4-FFF2-40B4-BE49-F238E27FC236}">
                  <a16:creationId xmlns:a16="http://schemas.microsoft.com/office/drawing/2014/main" id="{3516FFBE-4E70-44A4-AA05-CA26295F8D2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619565" y="4492100"/>
              <a:ext cx="124287" cy="124287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C2F9ED7A-0730-4C91-8CE6-1CAE21535000}"/>
              </a:ext>
            </a:extLst>
          </p:cNvPr>
          <p:cNvSpPr txBox="1"/>
          <p:nvPr/>
        </p:nvSpPr>
        <p:spPr>
          <a:xfrm>
            <a:off x="6027230" y="1657195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7440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6" grpId="0"/>
      <p:bldP spid="26" grpId="0"/>
      <p:bldP spid="27" grpId="0"/>
      <p:bldP spid="3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Quadratics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12379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Graphs of the function      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𝒂</m:t>
                    </m:r>
                    <m:sSup>
                      <m:sSup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𝒃𝒙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𝒄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have a curved shape known as a parabola. They can be sketched by identifying key features.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Sketch the graph of the function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−5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+4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and find the coordinates of its turning point.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2</a:t>
                </a:r>
                <a:r>
                  <a:rPr lang="en-GB" sz="1600" dirty="0">
                    <a:latin typeface="Comic Sans MS" panose="030F0702030302020204" pitchFamily="66" charset="0"/>
                  </a:rPr>
                  <a:t>) Find the roots by setting the function equal to 0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12379" cy="4776787"/>
              </a:xfrm>
              <a:blipFill>
                <a:blip r:embed="rId3"/>
                <a:stretch>
                  <a:fillRect t="-766" r="-21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8682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2F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2" descr="https://c1.staticflickr.com/1/14/19835948_cd3a623e39_b.jpg">
            <a:extLst>
              <a:ext uri="{FF2B5EF4-FFF2-40B4-BE49-F238E27FC236}">
                <a16:creationId xmlns:a16="http://schemas.microsoft.com/office/drawing/2014/main" id="{2B25291A-1BBB-4BF0-BC88-EE8688FD67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6" y="104406"/>
            <a:ext cx="1473692" cy="1105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1253C99F-584B-4761-8D05-3DDD088D900E}"/>
              </a:ext>
            </a:extLst>
          </p:cNvPr>
          <p:cNvCxnSpPr>
            <a:cxnSpLocks/>
          </p:cNvCxnSpPr>
          <p:nvPr/>
        </p:nvCxnSpPr>
        <p:spPr>
          <a:xfrm flipV="1">
            <a:off x="6320901" y="1369475"/>
            <a:ext cx="0" cy="2305881"/>
          </a:xfrm>
          <a:prstGeom prst="line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D9C4EC1D-1309-4EE3-9CA6-84A04C6C7E64}"/>
              </a:ext>
            </a:extLst>
          </p:cNvPr>
          <p:cNvCxnSpPr>
            <a:cxnSpLocks/>
          </p:cNvCxnSpPr>
          <p:nvPr/>
        </p:nvCxnSpPr>
        <p:spPr>
          <a:xfrm rot="5400000" flipV="1">
            <a:off x="6320901" y="1397589"/>
            <a:ext cx="0" cy="2305881"/>
          </a:xfrm>
          <a:prstGeom prst="line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044112BE-A82B-4A2A-AA24-71DB8868FFF5}"/>
                  </a:ext>
                </a:extLst>
              </p:cNvPr>
              <p:cNvSpPr txBox="1"/>
              <p:nvPr/>
            </p:nvSpPr>
            <p:spPr>
              <a:xfrm>
                <a:off x="7391406" y="2381251"/>
                <a:ext cx="34637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044112BE-A82B-4A2A-AA24-71DB8868FF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1406" y="2381251"/>
                <a:ext cx="346377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4E29D68C-61F2-4152-AB5C-DD5ECA40CAB5}"/>
                  </a:ext>
                </a:extLst>
              </p:cNvPr>
              <p:cNvSpPr txBox="1"/>
              <p:nvPr/>
            </p:nvSpPr>
            <p:spPr>
              <a:xfrm>
                <a:off x="6145853" y="1040862"/>
                <a:ext cx="35009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4E29D68C-61F2-4152-AB5C-DD5ECA40CA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5853" y="1040862"/>
                <a:ext cx="350096" cy="338554"/>
              </a:xfrm>
              <a:prstGeom prst="rect">
                <a:avLst/>
              </a:prstGeom>
              <a:blipFill>
                <a:blip r:embed="rId6"/>
                <a:stretch>
                  <a:fillRect b="-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E815DFF2-FB16-4886-BACC-7F738F21A311}"/>
                  </a:ext>
                </a:extLst>
              </p:cNvPr>
              <p:cNvSpPr txBox="1"/>
              <p:nvPr/>
            </p:nvSpPr>
            <p:spPr>
              <a:xfrm>
                <a:off x="1021823" y="4785064"/>
                <a:ext cx="18544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−5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E815DFF2-FB16-4886-BACC-7F738F21A3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1823" y="4785064"/>
                <a:ext cx="1854482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F6FA32B0-9732-4C74-8821-E2F58A655B25}"/>
                  </a:ext>
                </a:extLst>
              </p:cNvPr>
              <p:cNvSpPr txBox="1"/>
              <p:nvPr/>
            </p:nvSpPr>
            <p:spPr>
              <a:xfrm>
                <a:off x="1022269" y="5199323"/>
                <a:ext cx="212064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−4)(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−1)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F6FA32B0-9732-4C74-8821-E2F58A655B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2269" y="5199323"/>
                <a:ext cx="2120645" cy="369332"/>
              </a:xfrm>
              <a:prstGeom prst="rect">
                <a:avLst/>
              </a:prstGeom>
              <a:blipFill>
                <a:blip r:embed="rId8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4D955345-C39D-4868-BED5-AA6E9CD5DF36}"/>
                  </a:ext>
                </a:extLst>
              </p:cNvPr>
              <p:cNvSpPr txBox="1"/>
              <p:nvPr/>
            </p:nvSpPr>
            <p:spPr>
              <a:xfrm>
                <a:off x="1021823" y="5613582"/>
                <a:ext cx="12659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𝑜𝑟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4D955345-C39D-4868-BED5-AA6E9CD5DF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1823" y="5613582"/>
                <a:ext cx="1265924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27B02D8E-8247-414B-923A-D16D82281C60}"/>
              </a:ext>
            </a:extLst>
          </p:cNvPr>
          <p:cNvGrpSpPr/>
          <p:nvPr/>
        </p:nvGrpSpPr>
        <p:grpSpPr>
          <a:xfrm>
            <a:off x="6258757" y="1817958"/>
            <a:ext cx="124287" cy="124288"/>
            <a:chOff x="5619565" y="4492100"/>
            <a:chExt cx="124287" cy="124288"/>
          </a:xfrm>
        </p:grpSpPr>
        <p:cxnSp>
          <p:nvCxnSpPr>
            <p:cNvPr id="10" name="直線コネクタ 9">
              <a:extLst>
                <a:ext uri="{FF2B5EF4-FFF2-40B4-BE49-F238E27FC236}">
                  <a16:creationId xmlns:a16="http://schemas.microsoft.com/office/drawing/2014/main" id="{22A81B57-A76F-4227-A6AC-D7B7FEA1DC61}"/>
                </a:ext>
              </a:extLst>
            </p:cNvPr>
            <p:cNvCxnSpPr/>
            <p:nvPr/>
          </p:nvCxnSpPr>
          <p:spPr>
            <a:xfrm>
              <a:off x="5619565" y="4492101"/>
              <a:ext cx="124287" cy="124287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>
              <a:extLst>
                <a:ext uri="{FF2B5EF4-FFF2-40B4-BE49-F238E27FC236}">
                  <a16:creationId xmlns:a16="http://schemas.microsoft.com/office/drawing/2014/main" id="{3516FFBE-4E70-44A4-AA05-CA26295F8D2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619565" y="4492100"/>
              <a:ext cx="124287" cy="124287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C2F9ED7A-0730-4C91-8CE6-1CAE21535000}"/>
              </a:ext>
            </a:extLst>
          </p:cNvPr>
          <p:cNvSpPr txBox="1"/>
          <p:nvPr/>
        </p:nvSpPr>
        <p:spPr>
          <a:xfrm>
            <a:off x="6027230" y="1657195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34" name="グループ化 33">
            <a:extLst>
              <a:ext uri="{FF2B5EF4-FFF2-40B4-BE49-F238E27FC236}">
                <a16:creationId xmlns:a16="http://schemas.microsoft.com/office/drawing/2014/main" id="{A2706A64-61F2-4F6E-BFDC-06339520F6E5}"/>
              </a:ext>
            </a:extLst>
          </p:cNvPr>
          <p:cNvGrpSpPr/>
          <p:nvPr/>
        </p:nvGrpSpPr>
        <p:grpSpPr>
          <a:xfrm>
            <a:off x="7123976" y="2497262"/>
            <a:ext cx="124287" cy="124288"/>
            <a:chOff x="5619565" y="4492100"/>
            <a:chExt cx="124287" cy="124288"/>
          </a:xfrm>
        </p:grpSpPr>
        <p:cxnSp>
          <p:nvCxnSpPr>
            <p:cNvPr id="35" name="直線コネクタ 34">
              <a:extLst>
                <a:ext uri="{FF2B5EF4-FFF2-40B4-BE49-F238E27FC236}">
                  <a16:creationId xmlns:a16="http://schemas.microsoft.com/office/drawing/2014/main" id="{9EFF1055-D83B-48A9-BBE8-C192CB814540}"/>
                </a:ext>
              </a:extLst>
            </p:cNvPr>
            <p:cNvCxnSpPr/>
            <p:nvPr/>
          </p:nvCxnSpPr>
          <p:spPr>
            <a:xfrm>
              <a:off x="5619565" y="4492101"/>
              <a:ext cx="124287" cy="124287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コネクタ 35">
              <a:extLst>
                <a:ext uri="{FF2B5EF4-FFF2-40B4-BE49-F238E27FC236}">
                  <a16:creationId xmlns:a16="http://schemas.microsoft.com/office/drawing/2014/main" id="{473F90E4-1330-460F-B3C2-09B53573289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619565" y="4492100"/>
              <a:ext cx="124287" cy="124287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ADFE9F49-A274-4705-B8CA-583ECB7029DB}"/>
              </a:ext>
            </a:extLst>
          </p:cNvPr>
          <p:cNvSpPr txBox="1"/>
          <p:nvPr/>
        </p:nvSpPr>
        <p:spPr>
          <a:xfrm>
            <a:off x="7100273" y="2559405"/>
            <a:ext cx="2936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38" name="グループ化 37">
            <a:extLst>
              <a:ext uri="{FF2B5EF4-FFF2-40B4-BE49-F238E27FC236}">
                <a16:creationId xmlns:a16="http://schemas.microsoft.com/office/drawing/2014/main" id="{C9166BBA-E383-4C8C-8E4A-F7246F05047B}"/>
              </a:ext>
            </a:extLst>
          </p:cNvPr>
          <p:cNvGrpSpPr/>
          <p:nvPr/>
        </p:nvGrpSpPr>
        <p:grpSpPr>
          <a:xfrm>
            <a:off x="6523833" y="2497261"/>
            <a:ext cx="124287" cy="124288"/>
            <a:chOff x="5619565" y="4492100"/>
            <a:chExt cx="124287" cy="124288"/>
          </a:xfrm>
        </p:grpSpPr>
        <p:cxnSp>
          <p:nvCxnSpPr>
            <p:cNvPr id="39" name="直線コネクタ 38">
              <a:extLst>
                <a:ext uri="{FF2B5EF4-FFF2-40B4-BE49-F238E27FC236}">
                  <a16:creationId xmlns:a16="http://schemas.microsoft.com/office/drawing/2014/main" id="{9344E908-92CA-4B7A-98E0-74F7240C6DA8}"/>
                </a:ext>
              </a:extLst>
            </p:cNvPr>
            <p:cNvCxnSpPr/>
            <p:nvPr/>
          </p:nvCxnSpPr>
          <p:spPr>
            <a:xfrm>
              <a:off x="5619565" y="4492101"/>
              <a:ext cx="124287" cy="124287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コネクタ 39">
              <a:extLst>
                <a:ext uri="{FF2B5EF4-FFF2-40B4-BE49-F238E27FC236}">
                  <a16:creationId xmlns:a16="http://schemas.microsoft.com/office/drawing/2014/main" id="{4EE92D82-961C-4AFB-8D1D-CAA3FCC9D67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619565" y="4492100"/>
              <a:ext cx="124287" cy="124287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223723B0-8A07-48F7-A273-58AE404EB2F8}"/>
              </a:ext>
            </a:extLst>
          </p:cNvPr>
          <p:cNvSpPr txBox="1"/>
          <p:nvPr/>
        </p:nvSpPr>
        <p:spPr>
          <a:xfrm>
            <a:off x="6356412" y="2528397"/>
            <a:ext cx="2648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5258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6" grpId="0"/>
      <p:bldP spid="27" grpId="0"/>
      <p:bldP spid="37" grpId="0"/>
      <p:bldP spid="4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Quadratics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12379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Graphs of the function      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𝒂</m:t>
                    </m:r>
                    <m:sSup>
                      <m:sSup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𝒃𝒙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𝒄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have a curved shape known as a parabola. They can be sketched by identifying key features.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Sketch the graph of the function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−5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+4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and find the coordinates of its turning point.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3</a:t>
                </a:r>
                <a:r>
                  <a:rPr lang="en-GB" sz="1600" dirty="0">
                    <a:latin typeface="Comic Sans MS" panose="030F0702030302020204" pitchFamily="66" charset="0"/>
                  </a:rPr>
                  <a:t>) The minimum point’s x-coordinate is half-way between the roots, so sub in this x-value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12379" cy="4776787"/>
              </a:xfrm>
              <a:blipFill>
                <a:blip r:embed="rId3"/>
                <a:stretch>
                  <a:fillRect l="-337" t="-766" r="-30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8682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2F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2" descr="https://c1.staticflickr.com/1/14/19835948_cd3a623e39_b.jpg">
            <a:extLst>
              <a:ext uri="{FF2B5EF4-FFF2-40B4-BE49-F238E27FC236}">
                <a16:creationId xmlns:a16="http://schemas.microsoft.com/office/drawing/2014/main" id="{2B25291A-1BBB-4BF0-BC88-EE8688FD67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6" y="104406"/>
            <a:ext cx="1473692" cy="1105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1253C99F-584B-4761-8D05-3DDD088D900E}"/>
              </a:ext>
            </a:extLst>
          </p:cNvPr>
          <p:cNvCxnSpPr>
            <a:cxnSpLocks/>
          </p:cNvCxnSpPr>
          <p:nvPr/>
        </p:nvCxnSpPr>
        <p:spPr>
          <a:xfrm flipV="1">
            <a:off x="6320901" y="1369475"/>
            <a:ext cx="0" cy="2305881"/>
          </a:xfrm>
          <a:prstGeom prst="line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D9C4EC1D-1309-4EE3-9CA6-84A04C6C7E64}"/>
              </a:ext>
            </a:extLst>
          </p:cNvPr>
          <p:cNvCxnSpPr>
            <a:cxnSpLocks/>
          </p:cNvCxnSpPr>
          <p:nvPr/>
        </p:nvCxnSpPr>
        <p:spPr>
          <a:xfrm rot="5400000" flipV="1">
            <a:off x="6320901" y="1397589"/>
            <a:ext cx="0" cy="2305881"/>
          </a:xfrm>
          <a:prstGeom prst="line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044112BE-A82B-4A2A-AA24-71DB8868FFF5}"/>
                  </a:ext>
                </a:extLst>
              </p:cNvPr>
              <p:cNvSpPr txBox="1"/>
              <p:nvPr/>
            </p:nvSpPr>
            <p:spPr>
              <a:xfrm>
                <a:off x="7391406" y="2381251"/>
                <a:ext cx="34637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044112BE-A82B-4A2A-AA24-71DB8868FF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1406" y="2381251"/>
                <a:ext cx="346377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4E29D68C-61F2-4152-AB5C-DD5ECA40CAB5}"/>
                  </a:ext>
                </a:extLst>
              </p:cNvPr>
              <p:cNvSpPr txBox="1"/>
              <p:nvPr/>
            </p:nvSpPr>
            <p:spPr>
              <a:xfrm>
                <a:off x="6145853" y="1040862"/>
                <a:ext cx="35009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4E29D68C-61F2-4152-AB5C-DD5ECA40CA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5853" y="1040862"/>
                <a:ext cx="350096" cy="338554"/>
              </a:xfrm>
              <a:prstGeom prst="rect">
                <a:avLst/>
              </a:prstGeom>
              <a:blipFill>
                <a:blip r:embed="rId6"/>
                <a:stretch>
                  <a:fillRect b="-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27B02D8E-8247-414B-923A-D16D82281C60}"/>
              </a:ext>
            </a:extLst>
          </p:cNvPr>
          <p:cNvGrpSpPr/>
          <p:nvPr/>
        </p:nvGrpSpPr>
        <p:grpSpPr>
          <a:xfrm>
            <a:off x="6258757" y="1817958"/>
            <a:ext cx="124287" cy="124288"/>
            <a:chOff x="5619565" y="4492100"/>
            <a:chExt cx="124287" cy="124288"/>
          </a:xfrm>
        </p:grpSpPr>
        <p:cxnSp>
          <p:nvCxnSpPr>
            <p:cNvPr id="10" name="直線コネクタ 9">
              <a:extLst>
                <a:ext uri="{FF2B5EF4-FFF2-40B4-BE49-F238E27FC236}">
                  <a16:creationId xmlns:a16="http://schemas.microsoft.com/office/drawing/2014/main" id="{22A81B57-A76F-4227-A6AC-D7B7FEA1DC61}"/>
                </a:ext>
              </a:extLst>
            </p:cNvPr>
            <p:cNvCxnSpPr/>
            <p:nvPr/>
          </p:nvCxnSpPr>
          <p:spPr>
            <a:xfrm>
              <a:off x="5619565" y="4492101"/>
              <a:ext cx="124287" cy="124287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>
              <a:extLst>
                <a:ext uri="{FF2B5EF4-FFF2-40B4-BE49-F238E27FC236}">
                  <a16:creationId xmlns:a16="http://schemas.microsoft.com/office/drawing/2014/main" id="{3516FFBE-4E70-44A4-AA05-CA26295F8D2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619565" y="4492100"/>
              <a:ext cx="124287" cy="124287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C2F9ED7A-0730-4C91-8CE6-1CAE21535000}"/>
              </a:ext>
            </a:extLst>
          </p:cNvPr>
          <p:cNvSpPr txBox="1"/>
          <p:nvPr/>
        </p:nvSpPr>
        <p:spPr>
          <a:xfrm>
            <a:off x="6027230" y="1657195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ED921580-064F-4AEC-BF2C-BD1481A60AA6}"/>
              </a:ext>
            </a:extLst>
          </p:cNvPr>
          <p:cNvGrpSpPr/>
          <p:nvPr/>
        </p:nvGrpSpPr>
        <p:grpSpPr>
          <a:xfrm>
            <a:off x="7123976" y="2497262"/>
            <a:ext cx="124287" cy="124288"/>
            <a:chOff x="5619565" y="4492100"/>
            <a:chExt cx="124287" cy="124288"/>
          </a:xfrm>
        </p:grpSpPr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C9592206-A2E4-4618-BBF9-43902E06837A}"/>
                </a:ext>
              </a:extLst>
            </p:cNvPr>
            <p:cNvCxnSpPr/>
            <p:nvPr/>
          </p:nvCxnSpPr>
          <p:spPr>
            <a:xfrm>
              <a:off x="5619565" y="4492101"/>
              <a:ext cx="124287" cy="124287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ADC445CB-582F-4502-BD15-0E01852E416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619565" y="4492100"/>
              <a:ext cx="124287" cy="124287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E0820074-5431-477C-8D2A-2EC69F91406B}"/>
              </a:ext>
            </a:extLst>
          </p:cNvPr>
          <p:cNvSpPr txBox="1"/>
          <p:nvPr/>
        </p:nvSpPr>
        <p:spPr>
          <a:xfrm>
            <a:off x="7100273" y="2559405"/>
            <a:ext cx="2936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F55D7CD0-F133-43D4-85B5-18A99133FAFE}"/>
              </a:ext>
            </a:extLst>
          </p:cNvPr>
          <p:cNvGrpSpPr/>
          <p:nvPr/>
        </p:nvGrpSpPr>
        <p:grpSpPr>
          <a:xfrm>
            <a:off x="6523833" y="2497261"/>
            <a:ext cx="124287" cy="124288"/>
            <a:chOff x="5619565" y="4492100"/>
            <a:chExt cx="124287" cy="124288"/>
          </a:xfrm>
        </p:grpSpPr>
        <p:cxnSp>
          <p:nvCxnSpPr>
            <p:cNvPr id="29" name="直線コネクタ 28">
              <a:extLst>
                <a:ext uri="{FF2B5EF4-FFF2-40B4-BE49-F238E27FC236}">
                  <a16:creationId xmlns:a16="http://schemas.microsoft.com/office/drawing/2014/main" id="{F8E32D01-110D-4BB2-A6EA-2E90AA98CFFC}"/>
                </a:ext>
              </a:extLst>
            </p:cNvPr>
            <p:cNvCxnSpPr/>
            <p:nvPr/>
          </p:nvCxnSpPr>
          <p:spPr>
            <a:xfrm>
              <a:off x="5619565" y="4492101"/>
              <a:ext cx="124287" cy="124287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コネクタ 29">
              <a:extLst>
                <a:ext uri="{FF2B5EF4-FFF2-40B4-BE49-F238E27FC236}">
                  <a16:creationId xmlns:a16="http://schemas.microsoft.com/office/drawing/2014/main" id="{772875D6-72FD-47B7-81B0-C659A14C8B5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619565" y="4492100"/>
              <a:ext cx="124287" cy="124287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BAA73107-B8C8-400B-A6C6-6EAFAD198672}"/>
              </a:ext>
            </a:extLst>
          </p:cNvPr>
          <p:cNvSpPr txBox="1"/>
          <p:nvPr/>
        </p:nvSpPr>
        <p:spPr>
          <a:xfrm>
            <a:off x="6356412" y="2528397"/>
            <a:ext cx="2648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96119E24-62BC-46D5-BCE1-D7C2AF625452}"/>
                  </a:ext>
                </a:extLst>
              </p:cNvPr>
              <p:cNvSpPr txBox="1"/>
              <p:nvPr/>
            </p:nvSpPr>
            <p:spPr>
              <a:xfrm>
                <a:off x="995190" y="4979112"/>
                <a:ext cx="18544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−5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96119E24-62BC-46D5-BCE1-D7C2AF6254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5190" y="4979112"/>
                <a:ext cx="1854482" cy="369332"/>
              </a:xfrm>
              <a:prstGeom prst="rect">
                <a:avLst/>
              </a:prstGeom>
              <a:blipFill>
                <a:blip r:embed="rId7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9F29E89E-21BB-4E6A-9C13-D0ECC9C19282}"/>
                  </a:ext>
                </a:extLst>
              </p:cNvPr>
              <p:cNvSpPr txBox="1"/>
              <p:nvPr/>
            </p:nvSpPr>
            <p:spPr>
              <a:xfrm>
                <a:off x="995636" y="5393371"/>
                <a:ext cx="247926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(2.5)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−5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(2.5)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9F29E89E-21BB-4E6A-9C13-D0ECC9C192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5636" y="5393371"/>
                <a:ext cx="2479268" cy="369332"/>
              </a:xfrm>
              <a:prstGeom prst="rect">
                <a:avLst/>
              </a:prstGeom>
              <a:blipFill>
                <a:blip r:embed="rId8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8DD27B60-0714-4FA4-A6AB-7364702981EF}"/>
                  </a:ext>
                </a:extLst>
              </p:cNvPr>
              <p:cNvSpPr txBox="1"/>
              <p:nvPr/>
            </p:nvSpPr>
            <p:spPr>
              <a:xfrm>
                <a:off x="995190" y="5807630"/>
                <a:ext cx="12786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=−2.25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8DD27B60-0714-4FA4-A6AB-7364702981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5190" y="5807630"/>
                <a:ext cx="1278683" cy="369332"/>
              </a:xfrm>
              <a:prstGeom prst="rect">
                <a:avLst/>
              </a:prstGeom>
              <a:blipFill>
                <a:blip r:embed="rId9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6" name="グループ化 35">
            <a:extLst>
              <a:ext uri="{FF2B5EF4-FFF2-40B4-BE49-F238E27FC236}">
                <a16:creationId xmlns:a16="http://schemas.microsoft.com/office/drawing/2014/main" id="{422F2D0C-8DE6-4353-812B-9022B2818BD7}"/>
              </a:ext>
            </a:extLst>
          </p:cNvPr>
          <p:cNvGrpSpPr/>
          <p:nvPr/>
        </p:nvGrpSpPr>
        <p:grpSpPr>
          <a:xfrm>
            <a:off x="6819205" y="2827296"/>
            <a:ext cx="124287" cy="124288"/>
            <a:chOff x="5619565" y="4492100"/>
            <a:chExt cx="124287" cy="124288"/>
          </a:xfrm>
        </p:grpSpPr>
        <p:cxnSp>
          <p:nvCxnSpPr>
            <p:cNvPr id="37" name="直線コネクタ 36">
              <a:extLst>
                <a:ext uri="{FF2B5EF4-FFF2-40B4-BE49-F238E27FC236}">
                  <a16:creationId xmlns:a16="http://schemas.microsoft.com/office/drawing/2014/main" id="{5E05E773-B0AB-4EF8-9330-8CE9F38F59C9}"/>
                </a:ext>
              </a:extLst>
            </p:cNvPr>
            <p:cNvCxnSpPr/>
            <p:nvPr/>
          </p:nvCxnSpPr>
          <p:spPr>
            <a:xfrm>
              <a:off x="5619565" y="4492101"/>
              <a:ext cx="124287" cy="124287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コネクタ 37">
              <a:extLst>
                <a:ext uri="{FF2B5EF4-FFF2-40B4-BE49-F238E27FC236}">
                  <a16:creationId xmlns:a16="http://schemas.microsoft.com/office/drawing/2014/main" id="{19975E64-1087-49B1-887A-7DADEA4F1BD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619565" y="4492100"/>
              <a:ext cx="124287" cy="124287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FC906B0B-E7F1-48B0-A918-0981C4CF6E3B}"/>
              </a:ext>
            </a:extLst>
          </p:cNvPr>
          <p:cNvSpPr txBox="1"/>
          <p:nvPr/>
        </p:nvSpPr>
        <p:spPr>
          <a:xfrm>
            <a:off x="6387769" y="2924551"/>
            <a:ext cx="10759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(2.5,-2.25)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0" name="フリーフォーム: 図形 39">
            <a:extLst>
              <a:ext uri="{FF2B5EF4-FFF2-40B4-BE49-F238E27FC236}">
                <a16:creationId xmlns:a16="http://schemas.microsoft.com/office/drawing/2014/main" id="{84615303-4155-468B-BF49-DB32B21AB0EC}"/>
              </a:ext>
            </a:extLst>
          </p:cNvPr>
          <p:cNvSpPr/>
          <p:nvPr/>
        </p:nvSpPr>
        <p:spPr>
          <a:xfrm>
            <a:off x="6098959" y="1122782"/>
            <a:ext cx="1553592" cy="1766657"/>
          </a:xfrm>
          <a:custGeom>
            <a:avLst/>
            <a:gdLst>
              <a:gd name="connsiteX0" fmla="*/ 0 w 1837678"/>
              <a:gd name="connsiteY0" fmla="*/ 0 h 1766657"/>
              <a:gd name="connsiteX1" fmla="*/ 932156 w 1837678"/>
              <a:gd name="connsiteY1" fmla="*/ 1766656 h 1766657"/>
              <a:gd name="connsiteX2" fmla="*/ 1837678 w 1837678"/>
              <a:gd name="connsiteY2" fmla="*/ 8878 h 1766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37678" h="1766657">
                <a:moveTo>
                  <a:pt x="0" y="0"/>
                </a:moveTo>
                <a:cubicBezTo>
                  <a:pt x="312938" y="882588"/>
                  <a:pt x="625876" y="1765176"/>
                  <a:pt x="932156" y="1766656"/>
                </a:cubicBezTo>
                <a:cubicBezTo>
                  <a:pt x="1238436" y="1768136"/>
                  <a:pt x="1538057" y="888507"/>
                  <a:pt x="1837678" y="8878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1467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39" grpId="0"/>
      <p:bldP spid="4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Quadratics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12379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Graphs of the function      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𝒂</m:t>
                    </m:r>
                    <m:sSup>
                      <m:sSup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𝒃𝒙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𝒄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have a curved shape known as a parabola. They can be sketched by identifying key features.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Sketch the graph of the function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=4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−2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−3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and find the coordinates of its turning point.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1</a:t>
                </a:r>
                <a:r>
                  <a:rPr lang="en-GB" sz="1600" dirty="0">
                    <a:latin typeface="Comic Sans MS" panose="030F0702030302020204" pitchFamily="66" charset="0"/>
                  </a:rPr>
                  <a:t>) Find the y-intercept by setting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12379" cy="4776787"/>
              </a:xfrm>
              <a:blipFill>
                <a:blip r:embed="rId3"/>
                <a:stretch>
                  <a:fillRect t="-766" r="-21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8682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2F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2" descr="https://c1.staticflickr.com/1/14/19835948_cd3a623e39_b.jpg">
            <a:extLst>
              <a:ext uri="{FF2B5EF4-FFF2-40B4-BE49-F238E27FC236}">
                <a16:creationId xmlns:a16="http://schemas.microsoft.com/office/drawing/2014/main" id="{2B25291A-1BBB-4BF0-BC88-EE8688FD67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6" y="104406"/>
            <a:ext cx="1473692" cy="1105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1253C99F-584B-4761-8D05-3DDD088D900E}"/>
              </a:ext>
            </a:extLst>
          </p:cNvPr>
          <p:cNvCxnSpPr>
            <a:cxnSpLocks/>
          </p:cNvCxnSpPr>
          <p:nvPr/>
        </p:nvCxnSpPr>
        <p:spPr>
          <a:xfrm flipV="1">
            <a:off x="6320901" y="1369475"/>
            <a:ext cx="0" cy="2305881"/>
          </a:xfrm>
          <a:prstGeom prst="line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D9C4EC1D-1309-4EE3-9CA6-84A04C6C7E64}"/>
              </a:ext>
            </a:extLst>
          </p:cNvPr>
          <p:cNvCxnSpPr>
            <a:cxnSpLocks/>
          </p:cNvCxnSpPr>
          <p:nvPr/>
        </p:nvCxnSpPr>
        <p:spPr>
          <a:xfrm rot="5400000" flipV="1">
            <a:off x="6320901" y="1397589"/>
            <a:ext cx="0" cy="2305881"/>
          </a:xfrm>
          <a:prstGeom prst="line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044112BE-A82B-4A2A-AA24-71DB8868FFF5}"/>
                  </a:ext>
                </a:extLst>
              </p:cNvPr>
              <p:cNvSpPr txBox="1"/>
              <p:nvPr/>
            </p:nvSpPr>
            <p:spPr>
              <a:xfrm>
                <a:off x="7391406" y="2381251"/>
                <a:ext cx="34637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044112BE-A82B-4A2A-AA24-71DB8868FF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1406" y="2381251"/>
                <a:ext cx="346377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4E29D68C-61F2-4152-AB5C-DD5ECA40CAB5}"/>
                  </a:ext>
                </a:extLst>
              </p:cNvPr>
              <p:cNvSpPr txBox="1"/>
              <p:nvPr/>
            </p:nvSpPr>
            <p:spPr>
              <a:xfrm>
                <a:off x="6145853" y="1040862"/>
                <a:ext cx="35009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4E29D68C-61F2-4152-AB5C-DD5ECA40CA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5853" y="1040862"/>
                <a:ext cx="350096" cy="338554"/>
              </a:xfrm>
              <a:prstGeom prst="rect">
                <a:avLst/>
              </a:prstGeom>
              <a:blipFill>
                <a:blip r:embed="rId6"/>
                <a:stretch>
                  <a:fillRect b="-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E815DFF2-FB16-4886-BACC-7F738F21A311}"/>
                  </a:ext>
                </a:extLst>
              </p:cNvPr>
              <p:cNvSpPr txBox="1"/>
              <p:nvPr/>
            </p:nvSpPr>
            <p:spPr>
              <a:xfrm>
                <a:off x="1021823" y="4785064"/>
                <a:ext cx="19827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−2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E815DFF2-FB16-4886-BACC-7F738F21A3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1823" y="4785064"/>
                <a:ext cx="1982722" cy="369332"/>
              </a:xfrm>
              <a:prstGeom prst="rect">
                <a:avLst/>
              </a:prstGeom>
              <a:blipFill>
                <a:blip r:embed="rId7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F6FA32B0-9732-4C74-8821-E2F58A655B25}"/>
                  </a:ext>
                </a:extLst>
              </p:cNvPr>
              <p:cNvSpPr txBox="1"/>
              <p:nvPr/>
            </p:nvSpPr>
            <p:spPr>
              <a:xfrm>
                <a:off x="1022269" y="5199323"/>
                <a:ext cx="22548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=4(0)−2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(0)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F6FA32B0-9732-4C74-8821-E2F58A655B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2269" y="5199323"/>
                <a:ext cx="2254848" cy="369332"/>
              </a:xfrm>
              <a:prstGeom prst="rect">
                <a:avLst/>
              </a:prstGeom>
              <a:blipFill>
                <a:blip r:embed="rId8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4D955345-C39D-4868-BED5-AA6E9CD5DF36}"/>
                  </a:ext>
                </a:extLst>
              </p:cNvPr>
              <p:cNvSpPr txBox="1"/>
              <p:nvPr/>
            </p:nvSpPr>
            <p:spPr>
              <a:xfrm>
                <a:off x="1021823" y="5613582"/>
                <a:ext cx="97411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=−3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4D955345-C39D-4868-BED5-AA6E9CD5DF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1823" y="5613582"/>
                <a:ext cx="974113" cy="369332"/>
              </a:xfrm>
              <a:prstGeom prst="rect">
                <a:avLst/>
              </a:prstGeom>
              <a:blipFill>
                <a:blip r:embed="rId9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27B02D8E-8247-414B-923A-D16D82281C60}"/>
              </a:ext>
            </a:extLst>
          </p:cNvPr>
          <p:cNvGrpSpPr/>
          <p:nvPr/>
        </p:nvGrpSpPr>
        <p:grpSpPr>
          <a:xfrm>
            <a:off x="6249879" y="3078587"/>
            <a:ext cx="124287" cy="124288"/>
            <a:chOff x="5619565" y="4492100"/>
            <a:chExt cx="124287" cy="124288"/>
          </a:xfrm>
        </p:grpSpPr>
        <p:cxnSp>
          <p:nvCxnSpPr>
            <p:cNvPr id="10" name="直線コネクタ 9">
              <a:extLst>
                <a:ext uri="{FF2B5EF4-FFF2-40B4-BE49-F238E27FC236}">
                  <a16:creationId xmlns:a16="http://schemas.microsoft.com/office/drawing/2014/main" id="{22A81B57-A76F-4227-A6AC-D7B7FEA1DC61}"/>
                </a:ext>
              </a:extLst>
            </p:cNvPr>
            <p:cNvCxnSpPr/>
            <p:nvPr/>
          </p:nvCxnSpPr>
          <p:spPr>
            <a:xfrm>
              <a:off x="5619565" y="4492101"/>
              <a:ext cx="124287" cy="124287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>
              <a:extLst>
                <a:ext uri="{FF2B5EF4-FFF2-40B4-BE49-F238E27FC236}">
                  <a16:creationId xmlns:a16="http://schemas.microsoft.com/office/drawing/2014/main" id="{3516FFBE-4E70-44A4-AA05-CA26295F8D2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619565" y="4492100"/>
              <a:ext cx="124287" cy="124287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C2F9ED7A-0730-4C91-8CE6-1CAE21535000}"/>
              </a:ext>
            </a:extLst>
          </p:cNvPr>
          <p:cNvSpPr txBox="1"/>
          <p:nvPr/>
        </p:nvSpPr>
        <p:spPr>
          <a:xfrm>
            <a:off x="5956209" y="3086499"/>
            <a:ext cx="3690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-3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592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6" grpId="0"/>
      <p:bldP spid="26" grpId="0"/>
      <p:bldP spid="27" grpId="0"/>
      <p:bldP spid="3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Quadratics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12379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Graphs of the function      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𝒂</m:t>
                    </m:r>
                    <m:sSup>
                      <m:sSup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𝒃𝒙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𝒄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have a curved shape known as a parabola. They can be sketched by identifying key features.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Sketch the graph of the function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=4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−2</m:t>
                    </m:r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i="1">
                        <a:latin typeface="Cambria Math" panose="02040503050406030204" pitchFamily="18" charset="0"/>
                      </a:rPr>
                      <m:t>−3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and find the coordinates of its turning point.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2</a:t>
                </a:r>
                <a:r>
                  <a:rPr lang="en-GB" sz="1600" dirty="0">
                    <a:latin typeface="Comic Sans MS" panose="030F0702030302020204" pitchFamily="66" charset="0"/>
                  </a:rPr>
                  <a:t>) Find the roots by setting the function equal to 0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12379" cy="4776787"/>
              </a:xfrm>
              <a:blipFill>
                <a:blip r:embed="rId3"/>
                <a:stretch>
                  <a:fillRect t="-766" r="-21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8682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2F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2" descr="https://c1.staticflickr.com/1/14/19835948_cd3a623e39_b.jpg">
            <a:extLst>
              <a:ext uri="{FF2B5EF4-FFF2-40B4-BE49-F238E27FC236}">
                <a16:creationId xmlns:a16="http://schemas.microsoft.com/office/drawing/2014/main" id="{2B25291A-1BBB-4BF0-BC88-EE8688FD67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6" y="104406"/>
            <a:ext cx="1473692" cy="1105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1253C99F-584B-4761-8D05-3DDD088D900E}"/>
              </a:ext>
            </a:extLst>
          </p:cNvPr>
          <p:cNvCxnSpPr>
            <a:cxnSpLocks/>
          </p:cNvCxnSpPr>
          <p:nvPr/>
        </p:nvCxnSpPr>
        <p:spPr>
          <a:xfrm flipV="1">
            <a:off x="6320901" y="1369475"/>
            <a:ext cx="0" cy="2305881"/>
          </a:xfrm>
          <a:prstGeom prst="line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D9C4EC1D-1309-4EE3-9CA6-84A04C6C7E64}"/>
              </a:ext>
            </a:extLst>
          </p:cNvPr>
          <p:cNvCxnSpPr>
            <a:cxnSpLocks/>
          </p:cNvCxnSpPr>
          <p:nvPr/>
        </p:nvCxnSpPr>
        <p:spPr>
          <a:xfrm rot="5400000" flipV="1">
            <a:off x="6320901" y="1397589"/>
            <a:ext cx="0" cy="2305881"/>
          </a:xfrm>
          <a:prstGeom prst="line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044112BE-A82B-4A2A-AA24-71DB8868FFF5}"/>
                  </a:ext>
                </a:extLst>
              </p:cNvPr>
              <p:cNvSpPr txBox="1"/>
              <p:nvPr/>
            </p:nvSpPr>
            <p:spPr>
              <a:xfrm>
                <a:off x="7391406" y="2381251"/>
                <a:ext cx="34637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044112BE-A82B-4A2A-AA24-71DB8868FF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1406" y="2381251"/>
                <a:ext cx="346377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4E29D68C-61F2-4152-AB5C-DD5ECA40CAB5}"/>
                  </a:ext>
                </a:extLst>
              </p:cNvPr>
              <p:cNvSpPr txBox="1"/>
              <p:nvPr/>
            </p:nvSpPr>
            <p:spPr>
              <a:xfrm>
                <a:off x="6145853" y="1040862"/>
                <a:ext cx="35009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4E29D68C-61F2-4152-AB5C-DD5ECA40CA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5853" y="1040862"/>
                <a:ext cx="350096" cy="338554"/>
              </a:xfrm>
              <a:prstGeom prst="rect">
                <a:avLst/>
              </a:prstGeom>
              <a:blipFill>
                <a:blip r:embed="rId6"/>
                <a:stretch>
                  <a:fillRect b="-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E815DFF2-FB16-4886-BACC-7F738F21A311}"/>
                  </a:ext>
                </a:extLst>
              </p:cNvPr>
              <p:cNvSpPr txBox="1"/>
              <p:nvPr/>
            </p:nvSpPr>
            <p:spPr>
              <a:xfrm>
                <a:off x="1021823" y="4785064"/>
                <a:ext cx="197714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−2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E815DFF2-FB16-4886-BACC-7F738F21A3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1823" y="4785064"/>
                <a:ext cx="1977144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C9B6DD59-6018-43B2-A351-09DFB7A9CB02}"/>
              </a:ext>
            </a:extLst>
          </p:cNvPr>
          <p:cNvCxnSpPr>
            <a:cxnSpLocks/>
          </p:cNvCxnSpPr>
          <p:nvPr/>
        </p:nvCxnSpPr>
        <p:spPr>
          <a:xfrm flipV="1">
            <a:off x="2965271" y="4305670"/>
            <a:ext cx="1065191" cy="653003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65">
                <a:extLst>
                  <a:ext uri="{FF2B5EF4-FFF2-40B4-BE49-F238E27FC236}">
                    <a16:creationId xmlns:a16="http://schemas.microsoft.com/office/drawing/2014/main" id="{0CC1643F-D8FE-431F-BA60-E2FC016CDB46}"/>
                  </a:ext>
                </a:extLst>
              </p:cNvPr>
              <p:cNvSpPr txBox="1"/>
              <p:nvPr/>
            </p:nvSpPr>
            <p:spPr>
              <a:xfrm>
                <a:off x="3869543" y="4005796"/>
                <a:ext cx="1679001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Using the quadratic formula…</a:t>
                </a:r>
              </a:p>
              <a:p>
                <a:pPr algn="ctr"/>
                <a:endParaRPr lang="en-US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2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=−2</m:t>
                      </m:r>
                    </m:oMath>
                  </m:oMathPara>
                </a14:m>
                <a:endParaRPr lang="en-US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12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US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sz="12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=−3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0" name="TextBox 65">
                <a:extLst>
                  <a:ext uri="{FF2B5EF4-FFF2-40B4-BE49-F238E27FC236}">
                    <a16:creationId xmlns:a16="http://schemas.microsoft.com/office/drawing/2014/main" id="{0CC1643F-D8FE-431F-BA60-E2FC016CDB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9543" y="4005796"/>
                <a:ext cx="1679001" cy="120032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DF706E7E-E4E0-4223-A434-C9F7D14A1739}"/>
                  </a:ext>
                </a:extLst>
              </p:cNvPr>
              <p:cNvSpPr txBox="1"/>
              <p:nvPr/>
            </p:nvSpPr>
            <p:spPr>
              <a:xfrm>
                <a:off x="5557421" y="3963880"/>
                <a:ext cx="1630190" cy="4610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−4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𝑎𝑐</m:t>
                              </m:r>
                            </m:e>
                          </m:rad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DF706E7E-E4E0-4223-A434-C9F7D14A17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7421" y="3963880"/>
                <a:ext cx="1630190" cy="46102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90647780-7D09-4A22-8F9D-5FAE8ADFC1E5}"/>
                  </a:ext>
                </a:extLst>
              </p:cNvPr>
              <p:cNvSpPr txBox="1"/>
              <p:nvPr/>
            </p:nvSpPr>
            <p:spPr>
              <a:xfrm>
                <a:off x="5567778" y="4631185"/>
                <a:ext cx="2284600" cy="5052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(4)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−4(−2)(−3)</m:t>
                              </m:r>
                            </m:e>
                          </m:rad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2(−2)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90647780-7D09-4A22-8F9D-5FAE8ADFC1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7778" y="4631185"/>
                <a:ext cx="2284600" cy="50526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FBD5999D-0493-4722-A9B8-F822BBE94C3B}"/>
                  </a:ext>
                </a:extLst>
              </p:cNvPr>
              <p:cNvSpPr txBox="1"/>
              <p:nvPr/>
            </p:nvSpPr>
            <p:spPr>
              <a:xfrm>
                <a:off x="5578136" y="5298490"/>
                <a:ext cx="1176541" cy="4517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−8</m:t>
                              </m:r>
                            </m:e>
                          </m:rad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FBD5999D-0493-4722-A9B8-F822BBE94C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8136" y="5298490"/>
                <a:ext cx="1176541" cy="45179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Arc 25">
            <a:extLst>
              <a:ext uri="{FF2B5EF4-FFF2-40B4-BE49-F238E27FC236}">
                <a16:creationId xmlns:a16="http://schemas.microsoft.com/office/drawing/2014/main" id="{47E1EBD8-F33D-43C9-BC04-4102B3DFF3A7}"/>
              </a:ext>
            </a:extLst>
          </p:cNvPr>
          <p:cNvSpPr/>
          <p:nvPr/>
        </p:nvSpPr>
        <p:spPr>
          <a:xfrm rot="10800000" flipH="1" flipV="1">
            <a:off x="7673214" y="4242455"/>
            <a:ext cx="449854" cy="578120"/>
          </a:xfrm>
          <a:prstGeom prst="arc">
            <a:avLst>
              <a:gd name="adj1" fmla="val 16200000"/>
              <a:gd name="adj2" fmla="val 5370363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65">
            <a:extLst>
              <a:ext uri="{FF2B5EF4-FFF2-40B4-BE49-F238E27FC236}">
                <a16:creationId xmlns:a16="http://schemas.microsoft.com/office/drawing/2014/main" id="{AD79896F-79D3-49FC-A753-8E0015E92ADB}"/>
              </a:ext>
            </a:extLst>
          </p:cNvPr>
          <p:cNvSpPr txBox="1"/>
          <p:nvPr/>
        </p:nvSpPr>
        <p:spPr>
          <a:xfrm>
            <a:off x="7875947" y="4271094"/>
            <a:ext cx="11082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5" name="Arc 25">
            <a:extLst>
              <a:ext uri="{FF2B5EF4-FFF2-40B4-BE49-F238E27FC236}">
                <a16:creationId xmlns:a16="http://schemas.microsoft.com/office/drawing/2014/main" id="{8C5E8F0C-8162-4E29-9C8A-EDC395A5513B}"/>
              </a:ext>
            </a:extLst>
          </p:cNvPr>
          <p:cNvSpPr/>
          <p:nvPr/>
        </p:nvSpPr>
        <p:spPr>
          <a:xfrm rot="10800000" flipH="1" flipV="1">
            <a:off x="7665816" y="4945271"/>
            <a:ext cx="449854" cy="578120"/>
          </a:xfrm>
          <a:prstGeom prst="arc">
            <a:avLst>
              <a:gd name="adj1" fmla="val 16200000"/>
              <a:gd name="adj2" fmla="val 5370363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TextBox 65">
            <a:extLst>
              <a:ext uri="{FF2B5EF4-FFF2-40B4-BE49-F238E27FC236}">
                <a16:creationId xmlns:a16="http://schemas.microsoft.com/office/drawing/2014/main" id="{5358C29A-FACF-4CA4-A1AA-411A1F828601}"/>
              </a:ext>
            </a:extLst>
          </p:cNvPr>
          <p:cNvSpPr txBox="1"/>
          <p:nvPr/>
        </p:nvSpPr>
        <p:spPr>
          <a:xfrm>
            <a:off x="7939571" y="5089319"/>
            <a:ext cx="11082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7" name="TextBox 65">
            <a:extLst>
              <a:ext uri="{FF2B5EF4-FFF2-40B4-BE49-F238E27FC236}">
                <a16:creationId xmlns:a16="http://schemas.microsoft.com/office/drawing/2014/main" id="{2EAC61B2-D836-4166-9585-0A254F640C27}"/>
              </a:ext>
            </a:extLst>
          </p:cNvPr>
          <p:cNvSpPr txBox="1"/>
          <p:nvPr/>
        </p:nvSpPr>
        <p:spPr>
          <a:xfrm>
            <a:off x="3883956" y="5898668"/>
            <a:ext cx="52600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This equation cannot be solved though…</a:t>
            </a:r>
          </a:p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This means the graph </a:t>
            </a:r>
            <a:r>
              <a:rPr lang="en-US" sz="1400" u="sng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does not cross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the x-axis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48" name="グループ化 47">
            <a:extLst>
              <a:ext uri="{FF2B5EF4-FFF2-40B4-BE49-F238E27FC236}">
                <a16:creationId xmlns:a16="http://schemas.microsoft.com/office/drawing/2014/main" id="{6887794B-1E37-41C0-90E0-6D0686A9BBCB}"/>
              </a:ext>
            </a:extLst>
          </p:cNvPr>
          <p:cNvGrpSpPr/>
          <p:nvPr/>
        </p:nvGrpSpPr>
        <p:grpSpPr>
          <a:xfrm>
            <a:off x="6249879" y="3078587"/>
            <a:ext cx="124287" cy="124288"/>
            <a:chOff x="5619565" y="4492100"/>
            <a:chExt cx="124287" cy="124288"/>
          </a:xfrm>
        </p:grpSpPr>
        <p:cxnSp>
          <p:nvCxnSpPr>
            <p:cNvPr id="49" name="直線コネクタ 48">
              <a:extLst>
                <a:ext uri="{FF2B5EF4-FFF2-40B4-BE49-F238E27FC236}">
                  <a16:creationId xmlns:a16="http://schemas.microsoft.com/office/drawing/2014/main" id="{122670A4-F480-4E95-B180-25476CBD7449}"/>
                </a:ext>
              </a:extLst>
            </p:cNvPr>
            <p:cNvCxnSpPr/>
            <p:nvPr/>
          </p:nvCxnSpPr>
          <p:spPr>
            <a:xfrm>
              <a:off x="5619565" y="4492101"/>
              <a:ext cx="124287" cy="124287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>
              <a:extLst>
                <a:ext uri="{FF2B5EF4-FFF2-40B4-BE49-F238E27FC236}">
                  <a16:creationId xmlns:a16="http://schemas.microsoft.com/office/drawing/2014/main" id="{EEF69EAA-3957-4B4E-90DA-AA618C3E9DC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619565" y="4492100"/>
              <a:ext cx="124287" cy="124287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73600910-3CBC-46CE-A774-CF4D55C59EB5}"/>
              </a:ext>
            </a:extLst>
          </p:cNvPr>
          <p:cNvSpPr txBox="1"/>
          <p:nvPr/>
        </p:nvSpPr>
        <p:spPr>
          <a:xfrm>
            <a:off x="5956209" y="3086499"/>
            <a:ext cx="3690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-3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1094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31" grpId="0"/>
      <p:bldP spid="33" grpId="0"/>
      <p:bldP spid="42" grpId="0" animBg="1"/>
      <p:bldP spid="43" grpId="0"/>
      <p:bldP spid="45" grpId="0" animBg="1"/>
      <p:bldP spid="4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Quadratics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12379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Graphs of the function      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𝒂</m:t>
                    </m:r>
                    <m:sSup>
                      <m:sSup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𝒃𝒙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𝒄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have a curved shape known as a parabola. They can be sketched by identifying key features.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Sketch the graph of the function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=4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−2</m:t>
                    </m:r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i="1">
                        <a:latin typeface="Cambria Math" panose="02040503050406030204" pitchFamily="18" charset="0"/>
                      </a:rPr>
                      <m:t>−3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and find the coordinates of its turning point.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3</a:t>
                </a:r>
                <a:r>
                  <a:rPr lang="en-GB" sz="1600" dirty="0">
                    <a:latin typeface="Comic Sans MS" panose="030F0702030302020204" pitchFamily="66" charset="0"/>
                  </a:rPr>
                  <a:t>) We will need to use completing the square to find the </a:t>
                </a:r>
                <a:r>
                  <a:rPr lang="en-GB" sz="1600" u="sng" dirty="0">
                    <a:latin typeface="Comic Sans MS" panose="030F0702030302020204" pitchFamily="66" charset="0"/>
                  </a:rPr>
                  <a:t>maximum</a:t>
                </a:r>
                <a:r>
                  <a:rPr lang="en-GB" sz="1600" dirty="0">
                    <a:latin typeface="Comic Sans MS" panose="030F0702030302020204" pitchFamily="66" charset="0"/>
                  </a:rPr>
                  <a:t> point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12379" cy="4776787"/>
              </a:xfrm>
              <a:blipFill>
                <a:blip r:embed="rId3"/>
                <a:stretch>
                  <a:fillRect t="-766" r="-21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8682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2F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2" descr="https://c1.staticflickr.com/1/14/19835948_cd3a623e39_b.jpg">
            <a:extLst>
              <a:ext uri="{FF2B5EF4-FFF2-40B4-BE49-F238E27FC236}">
                <a16:creationId xmlns:a16="http://schemas.microsoft.com/office/drawing/2014/main" id="{2B25291A-1BBB-4BF0-BC88-EE8688FD67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6" y="104406"/>
            <a:ext cx="1473692" cy="1105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1253C99F-584B-4761-8D05-3DDD088D900E}"/>
              </a:ext>
            </a:extLst>
          </p:cNvPr>
          <p:cNvCxnSpPr>
            <a:cxnSpLocks/>
          </p:cNvCxnSpPr>
          <p:nvPr/>
        </p:nvCxnSpPr>
        <p:spPr>
          <a:xfrm flipV="1">
            <a:off x="6320901" y="1369475"/>
            <a:ext cx="0" cy="2305881"/>
          </a:xfrm>
          <a:prstGeom prst="line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D9C4EC1D-1309-4EE3-9CA6-84A04C6C7E64}"/>
              </a:ext>
            </a:extLst>
          </p:cNvPr>
          <p:cNvCxnSpPr>
            <a:cxnSpLocks/>
          </p:cNvCxnSpPr>
          <p:nvPr/>
        </p:nvCxnSpPr>
        <p:spPr>
          <a:xfrm rot="5400000" flipV="1">
            <a:off x="6320901" y="1397589"/>
            <a:ext cx="0" cy="2305881"/>
          </a:xfrm>
          <a:prstGeom prst="line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044112BE-A82B-4A2A-AA24-71DB8868FFF5}"/>
                  </a:ext>
                </a:extLst>
              </p:cNvPr>
              <p:cNvSpPr txBox="1"/>
              <p:nvPr/>
            </p:nvSpPr>
            <p:spPr>
              <a:xfrm>
                <a:off x="7391406" y="2381251"/>
                <a:ext cx="34637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044112BE-A82B-4A2A-AA24-71DB8868FF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1406" y="2381251"/>
                <a:ext cx="346377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4E29D68C-61F2-4152-AB5C-DD5ECA40CAB5}"/>
                  </a:ext>
                </a:extLst>
              </p:cNvPr>
              <p:cNvSpPr txBox="1"/>
              <p:nvPr/>
            </p:nvSpPr>
            <p:spPr>
              <a:xfrm>
                <a:off x="6145853" y="1040862"/>
                <a:ext cx="35009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4E29D68C-61F2-4152-AB5C-DD5ECA40CA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5853" y="1040862"/>
                <a:ext cx="350096" cy="338554"/>
              </a:xfrm>
              <a:prstGeom prst="rect">
                <a:avLst/>
              </a:prstGeom>
              <a:blipFill>
                <a:blip r:embed="rId6"/>
                <a:stretch>
                  <a:fillRect b="-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96119E24-62BC-46D5-BCE1-D7C2AF625452}"/>
                  </a:ext>
                </a:extLst>
              </p:cNvPr>
              <p:cNvSpPr txBox="1"/>
              <p:nvPr/>
            </p:nvSpPr>
            <p:spPr>
              <a:xfrm>
                <a:off x="4235539" y="4002569"/>
                <a:ext cx="17206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−2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96119E24-62BC-46D5-BCE1-D7C2AF6254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5539" y="4002569"/>
                <a:ext cx="1720664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3" name="グループ化 42">
            <a:extLst>
              <a:ext uri="{FF2B5EF4-FFF2-40B4-BE49-F238E27FC236}">
                <a16:creationId xmlns:a16="http://schemas.microsoft.com/office/drawing/2014/main" id="{823A1070-E918-436A-A259-40F941962A5B}"/>
              </a:ext>
            </a:extLst>
          </p:cNvPr>
          <p:cNvGrpSpPr/>
          <p:nvPr/>
        </p:nvGrpSpPr>
        <p:grpSpPr>
          <a:xfrm>
            <a:off x="6249879" y="3078587"/>
            <a:ext cx="124287" cy="124288"/>
            <a:chOff x="5619565" y="4492100"/>
            <a:chExt cx="124287" cy="124288"/>
          </a:xfrm>
        </p:grpSpPr>
        <p:cxnSp>
          <p:nvCxnSpPr>
            <p:cNvPr id="44" name="直線コネクタ 43">
              <a:extLst>
                <a:ext uri="{FF2B5EF4-FFF2-40B4-BE49-F238E27FC236}">
                  <a16:creationId xmlns:a16="http://schemas.microsoft.com/office/drawing/2014/main" id="{4D5F3323-4CEA-4130-A53E-CEFBEDF95147}"/>
                </a:ext>
              </a:extLst>
            </p:cNvPr>
            <p:cNvCxnSpPr/>
            <p:nvPr/>
          </p:nvCxnSpPr>
          <p:spPr>
            <a:xfrm>
              <a:off x="5619565" y="4492101"/>
              <a:ext cx="124287" cy="124287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線コネクタ 44">
              <a:extLst>
                <a:ext uri="{FF2B5EF4-FFF2-40B4-BE49-F238E27FC236}">
                  <a16:creationId xmlns:a16="http://schemas.microsoft.com/office/drawing/2014/main" id="{B21C2272-83AE-492E-8AE4-2CEE400054F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619565" y="4492100"/>
              <a:ext cx="124287" cy="124287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A6859D02-D824-4C20-A552-5F57197722D5}"/>
              </a:ext>
            </a:extLst>
          </p:cNvPr>
          <p:cNvSpPr txBox="1"/>
          <p:nvPr/>
        </p:nvSpPr>
        <p:spPr>
          <a:xfrm>
            <a:off x="5956209" y="3086499"/>
            <a:ext cx="3690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-3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01F8C940-BC74-49F5-BD5D-D9709530DA34}"/>
                  </a:ext>
                </a:extLst>
              </p:cNvPr>
              <p:cNvSpPr txBox="1"/>
              <p:nvPr/>
            </p:nvSpPr>
            <p:spPr>
              <a:xfrm>
                <a:off x="4237018" y="4483443"/>
                <a:ext cx="191225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−2</m:t>
                      </m:r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01F8C940-BC74-49F5-BD5D-D9709530DA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7018" y="4483443"/>
                <a:ext cx="1912255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テキスト ボックス 47">
                <a:extLst>
                  <a:ext uri="{FF2B5EF4-FFF2-40B4-BE49-F238E27FC236}">
                    <a16:creationId xmlns:a16="http://schemas.microsoft.com/office/drawing/2014/main" id="{BC11F601-3390-405A-BFB3-94A817FAB97C}"/>
                  </a:ext>
                </a:extLst>
              </p:cNvPr>
              <p:cNvSpPr txBox="1"/>
              <p:nvPr/>
            </p:nvSpPr>
            <p:spPr>
              <a:xfrm>
                <a:off x="4247375" y="5008705"/>
                <a:ext cx="23417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−2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8" name="テキスト ボックス 47">
                <a:extLst>
                  <a:ext uri="{FF2B5EF4-FFF2-40B4-BE49-F238E27FC236}">
                    <a16:creationId xmlns:a16="http://schemas.microsoft.com/office/drawing/2014/main" id="{BC11F601-3390-405A-BFB3-94A817FAB9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7375" y="5008705"/>
                <a:ext cx="2341731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B16039C3-811E-4F9E-8829-A0AA885BE83B}"/>
                  </a:ext>
                </a:extLst>
              </p:cNvPr>
              <p:cNvSpPr txBox="1"/>
              <p:nvPr/>
            </p:nvSpPr>
            <p:spPr>
              <a:xfrm>
                <a:off x="4248854" y="5516212"/>
                <a:ext cx="218014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−2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+2−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B16039C3-811E-4F9E-8829-A0AA885BE8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8854" y="5516212"/>
                <a:ext cx="2180149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C85D005C-2C45-451D-B4EA-E468F75B16A8}"/>
                  </a:ext>
                </a:extLst>
              </p:cNvPr>
              <p:cNvSpPr txBox="1"/>
              <p:nvPr/>
            </p:nvSpPr>
            <p:spPr>
              <a:xfrm>
                <a:off x="4250334" y="6014840"/>
                <a:ext cx="177619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−2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C85D005C-2C45-451D-B4EA-E468F75B16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0334" y="6014840"/>
                <a:ext cx="1776191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Arc 25">
            <a:extLst>
              <a:ext uri="{FF2B5EF4-FFF2-40B4-BE49-F238E27FC236}">
                <a16:creationId xmlns:a16="http://schemas.microsoft.com/office/drawing/2014/main" id="{9F713A1D-8171-44DF-A7D0-553DA379EEF6}"/>
              </a:ext>
            </a:extLst>
          </p:cNvPr>
          <p:cNvSpPr/>
          <p:nvPr/>
        </p:nvSpPr>
        <p:spPr>
          <a:xfrm rot="10800000" flipH="1" flipV="1">
            <a:off x="5908037" y="4172913"/>
            <a:ext cx="448374" cy="487863"/>
          </a:xfrm>
          <a:prstGeom prst="arc">
            <a:avLst>
              <a:gd name="adj1" fmla="val 16200000"/>
              <a:gd name="adj2" fmla="val 5370363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65">
            <a:extLst>
              <a:ext uri="{FF2B5EF4-FFF2-40B4-BE49-F238E27FC236}">
                <a16:creationId xmlns:a16="http://schemas.microsoft.com/office/drawing/2014/main" id="{51322507-B234-4C3E-BF9A-BF68101E3BCF}"/>
              </a:ext>
            </a:extLst>
          </p:cNvPr>
          <p:cNvSpPr txBox="1"/>
          <p:nvPr/>
        </p:nvSpPr>
        <p:spPr>
          <a:xfrm>
            <a:off x="6217302" y="4157163"/>
            <a:ext cx="22342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Take -2 out as a factor of the first 2 terms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3" name="Arc 25">
            <a:extLst>
              <a:ext uri="{FF2B5EF4-FFF2-40B4-BE49-F238E27FC236}">
                <a16:creationId xmlns:a16="http://schemas.microsoft.com/office/drawing/2014/main" id="{BF27179F-FE42-4A94-B79F-73C23F4C3806}"/>
              </a:ext>
            </a:extLst>
          </p:cNvPr>
          <p:cNvSpPr/>
          <p:nvPr/>
        </p:nvSpPr>
        <p:spPr>
          <a:xfrm rot="10800000" flipH="1" flipV="1">
            <a:off x="6273501" y="4698175"/>
            <a:ext cx="448374" cy="487863"/>
          </a:xfrm>
          <a:prstGeom prst="arc">
            <a:avLst>
              <a:gd name="adj1" fmla="val 16200000"/>
              <a:gd name="adj2" fmla="val 5370363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Arc 25">
            <a:extLst>
              <a:ext uri="{FF2B5EF4-FFF2-40B4-BE49-F238E27FC236}">
                <a16:creationId xmlns:a16="http://schemas.microsoft.com/office/drawing/2014/main" id="{761B1C51-DB16-48A6-B53D-AF64BE2B64B3}"/>
              </a:ext>
            </a:extLst>
          </p:cNvPr>
          <p:cNvSpPr/>
          <p:nvPr/>
        </p:nvSpPr>
        <p:spPr>
          <a:xfrm rot="10800000" flipH="1" flipV="1">
            <a:off x="6292736" y="5205682"/>
            <a:ext cx="448374" cy="487863"/>
          </a:xfrm>
          <a:prstGeom prst="arc">
            <a:avLst>
              <a:gd name="adj1" fmla="val 16200000"/>
              <a:gd name="adj2" fmla="val 5370363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Arc 25">
            <a:extLst>
              <a:ext uri="{FF2B5EF4-FFF2-40B4-BE49-F238E27FC236}">
                <a16:creationId xmlns:a16="http://schemas.microsoft.com/office/drawing/2014/main" id="{6D5F9E84-20F1-4235-B2D7-136D1C95931B}"/>
              </a:ext>
            </a:extLst>
          </p:cNvPr>
          <p:cNvSpPr/>
          <p:nvPr/>
        </p:nvSpPr>
        <p:spPr>
          <a:xfrm rot="10800000" flipH="1" flipV="1">
            <a:off x="6134417" y="5704311"/>
            <a:ext cx="448374" cy="487863"/>
          </a:xfrm>
          <a:prstGeom prst="arc">
            <a:avLst>
              <a:gd name="adj1" fmla="val 16200000"/>
              <a:gd name="adj2" fmla="val 5370363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TextBox 65">
            <a:extLst>
              <a:ext uri="{FF2B5EF4-FFF2-40B4-BE49-F238E27FC236}">
                <a16:creationId xmlns:a16="http://schemas.microsoft.com/office/drawing/2014/main" id="{889F1787-444D-4DA9-9318-591B60A355DF}"/>
              </a:ext>
            </a:extLst>
          </p:cNvPr>
          <p:cNvSpPr txBox="1"/>
          <p:nvPr/>
        </p:nvSpPr>
        <p:spPr>
          <a:xfrm>
            <a:off x="6644910" y="4629160"/>
            <a:ext cx="22342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Complete the square for just the bracketed part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A939F848-AC3E-4868-96E0-02356B607C1C}"/>
              </a:ext>
            </a:extLst>
          </p:cNvPr>
          <p:cNvSpPr/>
          <p:nvPr/>
        </p:nvSpPr>
        <p:spPr>
          <a:xfrm>
            <a:off x="4670709" y="4500219"/>
            <a:ext cx="931100" cy="311477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35ABF0AE-04AF-4C96-9367-44AB58400CE6}"/>
              </a:ext>
            </a:extLst>
          </p:cNvPr>
          <p:cNvSpPr/>
          <p:nvPr/>
        </p:nvSpPr>
        <p:spPr>
          <a:xfrm>
            <a:off x="4740675" y="5034359"/>
            <a:ext cx="1296139" cy="311477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65">
            <a:extLst>
              <a:ext uri="{FF2B5EF4-FFF2-40B4-BE49-F238E27FC236}">
                <a16:creationId xmlns:a16="http://schemas.microsoft.com/office/drawing/2014/main" id="{F28FD832-F09F-46DD-990E-BEC30F3718D0}"/>
              </a:ext>
            </a:extLst>
          </p:cNvPr>
          <p:cNvSpPr txBox="1"/>
          <p:nvPr/>
        </p:nvSpPr>
        <p:spPr>
          <a:xfrm>
            <a:off x="6495470" y="5181056"/>
            <a:ext cx="20270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out the squared bracket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0" name="TextBox 65">
            <a:extLst>
              <a:ext uri="{FF2B5EF4-FFF2-40B4-BE49-F238E27FC236}">
                <a16:creationId xmlns:a16="http://schemas.microsoft.com/office/drawing/2014/main" id="{2D1D2E24-9EA1-45A7-BAD1-623D802F9600}"/>
              </a:ext>
            </a:extLst>
          </p:cNvPr>
          <p:cNvSpPr txBox="1"/>
          <p:nvPr/>
        </p:nvSpPr>
        <p:spPr>
          <a:xfrm>
            <a:off x="6550217" y="5812850"/>
            <a:ext cx="9247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61" name="直線矢印コネクタ 60">
            <a:extLst>
              <a:ext uri="{FF2B5EF4-FFF2-40B4-BE49-F238E27FC236}">
                <a16:creationId xmlns:a16="http://schemas.microsoft.com/office/drawing/2014/main" id="{EC7C2164-CB81-4CAF-99F0-AFB73988172B}"/>
              </a:ext>
            </a:extLst>
          </p:cNvPr>
          <p:cNvCxnSpPr>
            <a:cxnSpLocks/>
          </p:cNvCxnSpPr>
          <p:nvPr/>
        </p:nvCxnSpPr>
        <p:spPr>
          <a:xfrm flipH="1" flipV="1">
            <a:off x="3178206" y="5868140"/>
            <a:ext cx="1056573" cy="333413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5">
            <a:extLst>
              <a:ext uri="{FF2B5EF4-FFF2-40B4-BE49-F238E27FC236}">
                <a16:creationId xmlns:a16="http://schemas.microsoft.com/office/drawing/2014/main" id="{1F210D49-6A56-4969-AD3E-6BB41372627F}"/>
              </a:ext>
            </a:extLst>
          </p:cNvPr>
          <p:cNvSpPr txBox="1"/>
          <p:nvPr/>
        </p:nvSpPr>
        <p:spPr>
          <a:xfrm>
            <a:off x="1472572" y="5408469"/>
            <a:ext cx="16790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The maximum point will be at (1,-1)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63" name="グループ化 62">
            <a:extLst>
              <a:ext uri="{FF2B5EF4-FFF2-40B4-BE49-F238E27FC236}">
                <a16:creationId xmlns:a16="http://schemas.microsoft.com/office/drawing/2014/main" id="{7D5DEDC5-CCFE-4A11-84AF-71D9E7D42EB6}"/>
              </a:ext>
            </a:extLst>
          </p:cNvPr>
          <p:cNvGrpSpPr/>
          <p:nvPr/>
        </p:nvGrpSpPr>
        <p:grpSpPr>
          <a:xfrm>
            <a:off x="6632775" y="2667499"/>
            <a:ext cx="124287" cy="124288"/>
            <a:chOff x="5619565" y="4492100"/>
            <a:chExt cx="124287" cy="124288"/>
          </a:xfrm>
        </p:grpSpPr>
        <p:cxnSp>
          <p:nvCxnSpPr>
            <p:cNvPr id="64" name="直線コネクタ 63">
              <a:extLst>
                <a:ext uri="{FF2B5EF4-FFF2-40B4-BE49-F238E27FC236}">
                  <a16:creationId xmlns:a16="http://schemas.microsoft.com/office/drawing/2014/main" id="{25A9268C-E6E4-40D4-B6C4-1703E611D41D}"/>
                </a:ext>
              </a:extLst>
            </p:cNvPr>
            <p:cNvCxnSpPr/>
            <p:nvPr/>
          </p:nvCxnSpPr>
          <p:spPr>
            <a:xfrm>
              <a:off x="5619565" y="4492101"/>
              <a:ext cx="124287" cy="124287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コネクタ 64">
              <a:extLst>
                <a:ext uri="{FF2B5EF4-FFF2-40B4-BE49-F238E27FC236}">
                  <a16:creationId xmlns:a16="http://schemas.microsoft.com/office/drawing/2014/main" id="{AE56C54B-D3D3-4A38-8168-FA5C106AB22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619565" y="4492100"/>
              <a:ext cx="124287" cy="124287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0EF56DAD-4D13-489A-8C71-CBF6CA8119B6}"/>
              </a:ext>
            </a:extLst>
          </p:cNvPr>
          <p:cNvSpPr txBox="1"/>
          <p:nvPr/>
        </p:nvSpPr>
        <p:spPr>
          <a:xfrm>
            <a:off x="6405523" y="2285359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(1,-1)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7" name="フリーフォーム: 図形 66">
            <a:extLst>
              <a:ext uri="{FF2B5EF4-FFF2-40B4-BE49-F238E27FC236}">
                <a16:creationId xmlns:a16="http://schemas.microsoft.com/office/drawing/2014/main" id="{69736E29-9B70-45BC-85CB-1A61D2061A3C}"/>
              </a:ext>
            </a:extLst>
          </p:cNvPr>
          <p:cNvSpPr/>
          <p:nvPr/>
        </p:nvSpPr>
        <p:spPr>
          <a:xfrm flipV="1">
            <a:off x="6072326" y="2729638"/>
            <a:ext cx="1242874" cy="901328"/>
          </a:xfrm>
          <a:custGeom>
            <a:avLst/>
            <a:gdLst>
              <a:gd name="connsiteX0" fmla="*/ 0 w 1837678"/>
              <a:gd name="connsiteY0" fmla="*/ 0 h 1766657"/>
              <a:gd name="connsiteX1" fmla="*/ 932156 w 1837678"/>
              <a:gd name="connsiteY1" fmla="*/ 1766656 h 1766657"/>
              <a:gd name="connsiteX2" fmla="*/ 1837678 w 1837678"/>
              <a:gd name="connsiteY2" fmla="*/ 8878 h 1766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37678" h="1766657">
                <a:moveTo>
                  <a:pt x="0" y="0"/>
                </a:moveTo>
                <a:cubicBezTo>
                  <a:pt x="312938" y="882588"/>
                  <a:pt x="625876" y="1765176"/>
                  <a:pt x="932156" y="1766656"/>
                </a:cubicBezTo>
                <a:cubicBezTo>
                  <a:pt x="1238436" y="1768136"/>
                  <a:pt x="1538057" y="888507"/>
                  <a:pt x="1837678" y="8878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7E3A69F0-59D7-42FE-8576-38D12AE861AA}"/>
              </a:ext>
            </a:extLst>
          </p:cNvPr>
          <p:cNvSpPr/>
          <p:nvPr/>
        </p:nvSpPr>
        <p:spPr>
          <a:xfrm>
            <a:off x="863669" y="3187804"/>
            <a:ext cx="1258094" cy="311477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正方形/長方形 68">
            <a:extLst>
              <a:ext uri="{FF2B5EF4-FFF2-40B4-BE49-F238E27FC236}">
                <a16:creationId xmlns:a16="http://schemas.microsoft.com/office/drawing/2014/main" id="{24D68BA0-73E6-41CE-893C-8793051580FA}"/>
              </a:ext>
            </a:extLst>
          </p:cNvPr>
          <p:cNvSpPr/>
          <p:nvPr/>
        </p:nvSpPr>
        <p:spPr>
          <a:xfrm>
            <a:off x="4327439" y="4023784"/>
            <a:ext cx="1558455" cy="311477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3323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47" grpId="0"/>
      <p:bldP spid="48" grpId="0"/>
      <p:bldP spid="49" grpId="0"/>
      <p:bldP spid="50" grpId="0"/>
      <p:bldP spid="51" grpId="0" animBg="1"/>
      <p:bldP spid="52" grpId="0"/>
      <p:bldP spid="53" grpId="0" animBg="1"/>
      <p:bldP spid="54" grpId="0" animBg="1"/>
      <p:bldP spid="55" grpId="0" animBg="1"/>
      <p:bldP spid="56" grpId="0"/>
      <p:bldP spid="57" grpId="0" animBg="1"/>
      <p:bldP spid="57" grpId="1" animBg="1"/>
      <p:bldP spid="58" grpId="0" animBg="1"/>
      <p:bldP spid="58" grpId="1" animBg="1"/>
      <p:bldP spid="59" grpId="0"/>
      <p:bldP spid="60" grpId="0"/>
      <p:bldP spid="62" grpId="0"/>
      <p:bldP spid="66" grpId="0"/>
      <p:bldP spid="67" grpId="0" animBg="1"/>
      <p:bldP spid="68" grpId="0" animBg="1"/>
      <p:bldP spid="68" grpId="1" animBg="1"/>
      <p:bldP spid="69" grpId="0" animBg="1"/>
      <p:bldP spid="69" grpId="1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187EF2C-6FF9-437C-B6AF-7E728297532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AF1009E-8822-4777-AD08-0CD53DEDDA5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09EB370-F371-4E02-B3DA-EF239EFBB6F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326</TotalTime>
  <Words>1008</Words>
  <Application>Microsoft Office PowerPoint</Application>
  <PresentationFormat>On-screen Show (4:3)</PresentationFormat>
  <Paragraphs>126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MV Boli</vt:lpstr>
      <vt:lpstr>Wingdings</vt:lpstr>
      <vt:lpstr>Office テーマ</vt:lpstr>
      <vt:lpstr>PowerPoint Presentation</vt:lpstr>
      <vt:lpstr>Quadratics</vt:lpstr>
      <vt:lpstr>Quadratics</vt:lpstr>
      <vt:lpstr>Quadratics</vt:lpstr>
      <vt:lpstr>Quadratics</vt:lpstr>
      <vt:lpstr>Quadratics</vt:lpstr>
      <vt:lpstr>Quadratics</vt:lpstr>
      <vt:lpstr>Quadratics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55</cp:revision>
  <dcterms:created xsi:type="dcterms:W3CDTF">2017-08-14T15:35:38Z</dcterms:created>
  <dcterms:modified xsi:type="dcterms:W3CDTF">2021-03-29T09:46:47Z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