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33EDA-66DD-4F82-AB06-E0BFB3CB65B6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E03A3-8360-4157-9340-4E77FDF87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219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6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2.png"/><Relationship Id="rId5" Type="http://schemas.openxmlformats.org/officeDocument/2006/relationships/image" Target="../media/image131.png"/><Relationship Id="rId4" Type="http://schemas.openxmlformats.org/officeDocument/2006/relationships/image" Target="../media/image13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png"/><Relationship Id="rId13" Type="http://schemas.openxmlformats.org/officeDocument/2006/relationships/image" Target="../media/image143.png"/><Relationship Id="rId3" Type="http://schemas.openxmlformats.org/officeDocument/2006/relationships/image" Target="../media/image1.jpeg"/><Relationship Id="rId7" Type="http://schemas.openxmlformats.org/officeDocument/2006/relationships/image" Target="../media/image137.png"/><Relationship Id="rId12" Type="http://schemas.openxmlformats.org/officeDocument/2006/relationships/image" Target="../media/image142.png"/><Relationship Id="rId2" Type="http://schemas.openxmlformats.org/officeDocument/2006/relationships/image" Target="../media/image133.png"/><Relationship Id="rId16" Type="http://schemas.openxmlformats.org/officeDocument/2006/relationships/image" Target="../media/image1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6.png"/><Relationship Id="rId11" Type="http://schemas.openxmlformats.org/officeDocument/2006/relationships/image" Target="../media/image141.png"/><Relationship Id="rId5" Type="http://schemas.openxmlformats.org/officeDocument/2006/relationships/image" Target="../media/image135.png"/><Relationship Id="rId15" Type="http://schemas.openxmlformats.org/officeDocument/2006/relationships/image" Target="../media/image145.png"/><Relationship Id="rId10" Type="http://schemas.openxmlformats.org/officeDocument/2006/relationships/image" Target="../media/image140.png"/><Relationship Id="rId4" Type="http://schemas.openxmlformats.org/officeDocument/2006/relationships/image" Target="../media/image134.png"/><Relationship Id="rId9" Type="http://schemas.openxmlformats.org/officeDocument/2006/relationships/image" Target="../media/image139.png"/><Relationship Id="rId14" Type="http://schemas.openxmlformats.org/officeDocument/2006/relationships/image" Target="../media/image14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2.png"/><Relationship Id="rId3" Type="http://schemas.openxmlformats.org/officeDocument/2006/relationships/image" Target="../media/image1.jpeg"/><Relationship Id="rId7" Type="http://schemas.openxmlformats.org/officeDocument/2006/relationships/image" Target="../media/image151.png"/><Relationship Id="rId2" Type="http://schemas.openxmlformats.org/officeDocument/2006/relationships/image" Target="../media/image1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0.png"/><Relationship Id="rId5" Type="http://schemas.openxmlformats.org/officeDocument/2006/relationships/image" Target="../media/image149.png"/><Relationship Id="rId4" Type="http://schemas.openxmlformats.org/officeDocument/2006/relationships/image" Target="../media/image14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7.png"/><Relationship Id="rId3" Type="http://schemas.openxmlformats.org/officeDocument/2006/relationships/image" Target="../media/image1.jpeg"/><Relationship Id="rId7" Type="http://schemas.openxmlformats.org/officeDocument/2006/relationships/image" Target="../media/image156.png"/><Relationship Id="rId2" Type="http://schemas.openxmlformats.org/officeDocument/2006/relationships/image" Target="../media/image1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5.png"/><Relationship Id="rId5" Type="http://schemas.openxmlformats.org/officeDocument/2006/relationships/image" Target="../media/image154.png"/><Relationship Id="rId4" Type="http://schemas.openxmlformats.org/officeDocument/2006/relationships/image" Target="../media/image153.png"/><Relationship Id="rId9" Type="http://schemas.openxmlformats.org/officeDocument/2006/relationships/image" Target="../media/image15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1.png"/><Relationship Id="rId3" Type="http://schemas.openxmlformats.org/officeDocument/2006/relationships/image" Target="../media/image1.jpeg"/><Relationship Id="rId7" Type="http://schemas.openxmlformats.org/officeDocument/2006/relationships/image" Target="../media/image160.png"/><Relationship Id="rId2" Type="http://schemas.openxmlformats.org/officeDocument/2006/relationships/image" Target="../media/image1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8.png"/><Relationship Id="rId5" Type="http://schemas.openxmlformats.org/officeDocument/2006/relationships/image" Target="../media/image159.png"/><Relationship Id="rId4" Type="http://schemas.openxmlformats.org/officeDocument/2006/relationships/image" Target="../media/image153.png"/><Relationship Id="rId9" Type="http://schemas.openxmlformats.org/officeDocument/2006/relationships/image" Target="../media/image16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7A099B-1FBC-4EB7-A51D-88C0578382D8}"/>
              </a:ext>
            </a:extLst>
          </p:cNvPr>
          <p:cNvSpPr/>
          <p:nvPr/>
        </p:nvSpPr>
        <p:spPr>
          <a:xfrm>
            <a:off x="422997" y="2985097"/>
            <a:ext cx="8262518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Teachings for Exercise 2E</a:t>
            </a:r>
            <a:endParaRPr lang="ja-JP" altLang="en-US" sz="54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346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function is a mathematical relationship that maps each value of a set of inputs to a </a:t>
                </a:r>
                <a:r>
                  <a:rPr lang="en-US" sz="1600" b="1" u="sng" dirty="0">
                    <a:latin typeface="Comic Sans MS" panose="030F0702030302020204" pitchFamily="66" charset="0"/>
                  </a:rPr>
                  <a:t>single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 output. The notation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is used to represent a function of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set of inputs in a function is called the 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domain</a:t>
                </a:r>
                <a:r>
                  <a:rPr lang="en-US" sz="1600" dirty="0">
                    <a:latin typeface="Comic Sans MS" panose="030F0702030302020204" pitchFamily="66" charset="0"/>
                  </a:rPr>
                  <a:t> (usually the x-axis)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set of outputs is called the 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range</a:t>
                </a:r>
                <a:r>
                  <a:rPr lang="en-US" sz="1600" dirty="0">
                    <a:latin typeface="Comic Sans MS" panose="030F0702030302020204" pitchFamily="66" charset="0"/>
                  </a:rPr>
                  <a:t> (usually the y-axis)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diagram to the right shows 5 mappings for the function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</a:t>
                </a:r>
                <a:r>
                  <a:rPr lang="en-GB" sz="1600" dirty="0">
                    <a:latin typeface="Comic Sans MS" panose="030F0702030302020204" pitchFamily="66" charset="0"/>
                  </a:rPr>
                  <a:t>he </a:t>
                </a:r>
                <a:r>
                  <a:rPr lang="en-GB" sz="1600" b="1" dirty="0">
                    <a:latin typeface="Comic Sans MS" panose="030F0702030302020204" pitchFamily="66" charset="0"/>
                  </a:rPr>
                  <a:t>roots</a:t>
                </a:r>
                <a:r>
                  <a:rPr lang="en-GB" sz="1600" dirty="0">
                    <a:latin typeface="Comic Sans MS" panose="030F0702030302020204" pitchFamily="66" charset="0"/>
                  </a:rPr>
                  <a:t> of a function are the value of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which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)=0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  <a:blipFill>
                <a:blip r:embed="rId2"/>
                <a:stretch>
                  <a:fillRect t="-719" r="-2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5E08470D-AAF2-4860-8639-CC6B5616E1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楕円 5">
            <a:extLst>
              <a:ext uri="{FF2B5EF4-FFF2-40B4-BE49-F238E27FC236}">
                <a16:creationId xmlns:a16="http://schemas.microsoft.com/office/drawing/2014/main" id="{865AAC88-A0C6-49F7-98E6-6555A3D6E681}"/>
              </a:ext>
            </a:extLst>
          </p:cNvPr>
          <p:cNvSpPr/>
          <p:nvPr/>
        </p:nvSpPr>
        <p:spPr>
          <a:xfrm>
            <a:off x="5104899" y="2140841"/>
            <a:ext cx="861134" cy="1704512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F2D6923F-82AF-446B-A8DF-1E85EE8786BC}"/>
              </a:ext>
            </a:extLst>
          </p:cNvPr>
          <p:cNvSpPr/>
          <p:nvPr/>
        </p:nvSpPr>
        <p:spPr>
          <a:xfrm>
            <a:off x="7025157" y="2140841"/>
            <a:ext cx="861134" cy="1704512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24B257F-FB2B-4A97-9880-0805E33B2FFE}"/>
                  </a:ext>
                </a:extLst>
              </p:cNvPr>
              <p:cNvSpPr txBox="1"/>
              <p:nvPr/>
            </p:nvSpPr>
            <p:spPr>
              <a:xfrm>
                <a:off x="5200278" y="2238114"/>
                <a:ext cx="670375" cy="15099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−7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0.25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24B257F-FB2B-4A97-9880-0805E33B2F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0278" y="2238114"/>
                <a:ext cx="670375" cy="15099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D054B582-BF7F-4AEF-88E0-E154973ED469}"/>
                  </a:ext>
                </a:extLst>
              </p:cNvPr>
              <p:cNvSpPr txBox="1"/>
              <p:nvPr/>
            </p:nvSpPr>
            <p:spPr>
              <a:xfrm>
                <a:off x="7056415" y="2238114"/>
                <a:ext cx="798617" cy="147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49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49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0.125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D054B582-BF7F-4AEF-88E0-E154973ED4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6415" y="2238114"/>
                <a:ext cx="798617" cy="14773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F679328-BBFA-46C3-87E9-C5A1D7A3B002}"/>
              </a:ext>
            </a:extLst>
          </p:cNvPr>
          <p:cNvSpPr txBox="1"/>
          <p:nvPr/>
        </p:nvSpPr>
        <p:spPr>
          <a:xfrm>
            <a:off x="5143370" y="1833063"/>
            <a:ext cx="7841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Domain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86524B0-36A6-422C-BD62-3AAA8435745D}"/>
              </a:ext>
            </a:extLst>
          </p:cNvPr>
          <p:cNvSpPr txBox="1"/>
          <p:nvPr/>
        </p:nvSpPr>
        <p:spPr>
          <a:xfrm>
            <a:off x="7118130" y="1833062"/>
            <a:ext cx="6751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Range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503B50CC-FC35-46DC-93E6-F233D3F5AAFB}"/>
                  </a:ext>
                </a:extLst>
              </p:cNvPr>
              <p:cNvSpPr txBox="1"/>
              <p:nvPr/>
            </p:nvSpPr>
            <p:spPr>
              <a:xfrm>
                <a:off x="5870653" y="1320772"/>
                <a:ext cx="137185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503B50CC-FC35-46DC-93E6-F233D3F5AA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0653" y="1320772"/>
                <a:ext cx="1371850" cy="400110"/>
              </a:xfrm>
              <a:prstGeom prst="rect">
                <a:avLst/>
              </a:prstGeom>
              <a:blipFill>
                <a:blip r:embed="rId6"/>
                <a:stretch>
                  <a:fillRect l="-1778" b="-16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61D0567B-D624-455D-9C26-260A6CD83205}"/>
              </a:ext>
            </a:extLst>
          </p:cNvPr>
          <p:cNvCxnSpPr>
            <a:cxnSpLocks/>
          </p:cNvCxnSpPr>
          <p:nvPr/>
        </p:nvCxnSpPr>
        <p:spPr>
          <a:xfrm>
            <a:off x="5690825" y="2414726"/>
            <a:ext cx="1615497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D872A88B-81E3-42B9-A2C1-9572AA4A2AF5}"/>
              </a:ext>
            </a:extLst>
          </p:cNvPr>
          <p:cNvCxnSpPr>
            <a:cxnSpLocks/>
          </p:cNvCxnSpPr>
          <p:nvPr/>
        </p:nvCxnSpPr>
        <p:spPr>
          <a:xfrm>
            <a:off x="5690825" y="2700291"/>
            <a:ext cx="1615497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BFDC2C5F-4602-49E5-8C60-E509AE65BD5F}"/>
              </a:ext>
            </a:extLst>
          </p:cNvPr>
          <p:cNvCxnSpPr>
            <a:cxnSpLocks/>
          </p:cNvCxnSpPr>
          <p:nvPr/>
        </p:nvCxnSpPr>
        <p:spPr>
          <a:xfrm>
            <a:off x="5748829" y="2976778"/>
            <a:ext cx="1493674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703363B2-A2B7-4BDE-87F2-4034B6863BB2}"/>
              </a:ext>
            </a:extLst>
          </p:cNvPr>
          <p:cNvCxnSpPr>
            <a:cxnSpLocks/>
          </p:cNvCxnSpPr>
          <p:nvPr/>
        </p:nvCxnSpPr>
        <p:spPr>
          <a:xfrm>
            <a:off x="5812648" y="3244588"/>
            <a:ext cx="1305482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26DAFE93-BB1E-41E4-946E-ECBDD8E45ADB}"/>
              </a:ext>
            </a:extLst>
          </p:cNvPr>
          <p:cNvCxnSpPr>
            <a:cxnSpLocks/>
          </p:cNvCxnSpPr>
          <p:nvPr/>
        </p:nvCxnSpPr>
        <p:spPr>
          <a:xfrm>
            <a:off x="5750933" y="3530153"/>
            <a:ext cx="149157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92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function is a mathematical relationship that maps each value of a set of inputs to a </a:t>
                </a:r>
                <a:r>
                  <a:rPr lang="en-US" sz="1600" b="1" u="sng" dirty="0">
                    <a:latin typeface="Comic Sans MS" panose="030F0702030302020204" pitchFamily="66" charset="0"/>
                  </a:rPr>
                  <a:t>single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 output. The notation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is used to represent a function of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function f and g are given by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−10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(5)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(10)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for which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  <a:blipFill>
                <a:blip r:embed="rId2"/>
                <a:stretch>
                  <a:fillRect t="-719" r="-2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5E08470D-AAF2-4860-8639-CC6B5616E1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B8B117AF-88A9-4E7B-A4FB-A7FE4BC3F837}"/>
              </a:ext>
            </a:extLst>
          </p:cNvPr>
          <p:cNvCxnSpPr>
            <a:cxnSpLocks/>
          </p:cNvCxnSpPr>
          <p:nvPr/>
        </p:nvCxnSpPr>
        <p:spPr>
          <a:xfrm flipH="1" flipV="1">
            <a:off x="2440819" y="3615828"/>
            <a:ext cx="2183906" cy="28408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EB7C25B-1A37-4D79-A75F-259140C4C9C4}"/>
              </a:ext>
            </a:extLst>
          </p:cNvPr>
          <p:cNvSpPr txBox="1"/>
          <p:nvPr/>
        </p:nvSpPr>
        <p:spPr>
          <a:xfrm>
            <a:off x="4607862" y="3523249"/>
            <a:ext cx="33380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means that x is any real number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Literally, ‘x is a member of the set of real numbers’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EAB3081-3095-494B-BDE2-018A1FE9D3DC}"/>
                  </a:ext>
                </a:extLst>
              </p:cNvPr>
              <p:cNvSpPr txBox="1"/>
              <p:nvPr/>
            </p:nvSpPr>
            <p:spPr>
              <a:xfrm>
                <a:off x="4572000" y="1495888"/>
                <a:ext cx="16005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EAB3081-3095-494B-BDE2-018A1FE9D3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95888"/>
                <a:ext cx="1600503" cy="276999"/>
              </a:xfrm>
              <a:prstGeom prst="rect">
                <a:avLst/>
              </a:prstGeom>
              <a:blipFill>
                <a:blip r:embed="rId4"/>
                <a:stretch>
                  <a:fillRect l="-4563" t="-2174" r="-2662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EC992DFD-7BD9-49C4-A5F9-2F324704837C}"/>
                  </a:ext>
                </a:extLst>
              </p:cNvPr>
              <p:cNvSpPr txBox="1"/>
              <p:nvPr/>
            </p:nvSpPr>
            <p:spPr>
              <a:xfrm>
                <a:off x="4572000" y="1932738"/>
                <a:ext cx="17885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=2(5)−10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EC992DFD-7BD9-49C4-A5F9-2F32470483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32738"/>
                <a:ext cx="1788503" cy="276999"/>
              </a:xfrm>
              <a:prstGeom prst="rect">
                <a:avLst/>
              </a:prstGeom>
              <a:blipFill>
                <a:blip r:embed="rId5"/>
                <a:stretch>
                  <a:fillRect l="-4096" t="-2222" r="-2730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8A635406-2D8F-4D80-B04F-BC5852C16DB6}"/>
                  </a:ext>
                </a:extLst>
              </p:cNvPr>
              <p:cNvSpPr txBox="1"/>
              <p:nvPr/>
            </p:nvSpPr>
            <p:spPr>
              <a:xfrm>
                <a:off x="4555585" y="3025851"/>
                <a:ext cx="14686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8A635406-2D8F-4D80-B04F-BC5852C16D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5585" y="3025851"/>
                <a:ext cx="1468672" cy="276999"/>
              </a:xfrm>
              <a:prstGeom prst="rect">
                <a:avLst/>
              </a:prstGeom>
              <a:blipFill>
                <a:blip r:embed="rId6"/>
                <a:stretch>
                  <a:fillRect l="-3734" t="-4348" r="-3734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4342CC27-BBD4-45F9-9A13-AFCCFD6990A3}"/>
                  </a:ext>
                </a:extLst>
              </p:cNvPr>
              <p:cNvSpPr txBox="1"/>
              <p:nvPr/>
            </p:nvSpPr>
            <p:spPr>
              <a:xfrm>
                <a:off x="4555585" y="3462701"/>
                <a:ext cx="18049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(10)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4342CC27-BBD4-45F9-9A13-AFCCFD6990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5585" y="3462701"/>
                <a:ext cx="1804918" cy="276999"/>
              </a:xfrm>
              <a:prstGeom prst="rect">
                <a:avLst/>
              </a:prstGeom>
              <a:blipFill>
                <a:blip r:embed="rId7"/>
                <a:stretch>
                  <a:fillRect l="-2703" t="-4444" r="-3041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F556D2AB-A3DC-467C-BE7A-67039481C0BE}"/>
                  </a:ext>
                </a:extLst>
              </p:cNvPr>
              <p:cNvSpPr txBox="1"/>
              <p:nvPr/>
            </p:nvSpPr>
            <p:spPr>
              <a:xfrm>
                <a:off x="4999397" y="4504131"/>
                <a:ext cx="12774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F556D2AB-A3DC-467C-BE7A-67039481C0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9397" y="4504131"/>
                <a:ext cx="1277466" cy="276999"/>
              </a:xfrm>
              <a:prstGeom prst="rect">
                <a:avLst/>
              </a:prstGeom>
              <a:blipFill>
                <a:blip r:embed="rId8"/>
                <a:stretch>
                  <a:fillRect l="-6190" t="-2222" r="-6190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4C4E19E-1213-4BB3-A5DE-3E72523B5F3D}"/>
              </a:ext>
            </a:extLst>
          </p:cNvPr>
          <p:cNvSpPr txBox="1"/>
          <p:nvPr/>
        </p:nvSpPr>
        <p:spPr>
          <a:xfrm>
            <a:off x="4183752" y="1456229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1AFEE09-7D95-4955-931F-ACD5B00B8783}"/>
              </a:ext>
            </a:extLst>
          </p:cNvPr>
          <p:cNvSpPr txBox="1"/>
          <p:nvPr/>
        </p:nvSpPr>
        <p:spPr>
          <a:xfrm>
            <a:off x="4183752" y="4457965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b)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9" name="Arc 25">
            <a:extLst>
              <a:ext uri="{FF2B5EF4-FFF2-40B4-BE49-F238E27FC236}">
                <a16:creationId xmlns:a16="http://schemas.microsoft.com/office/drawing/2014/main" id="{5F7C7E37-9BE9-449A-B2EE-D2A620F911B6}"/>
              </a:ext>
            </a:extLst>
          </p:cNvPr>
          <p:cNvSpPr/>
          <p:nvPr/>
        </p:nvSpPr>
        <p:spPr>
          <a:xfrm rot="10800000" flipH="1" flipV="1">
            <a:off x="6276863" y="1599560"/>
            <a:ext cx="363634" cy="460059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700C21-58BC-4E3B-A104-6E14B91F0C62}"/>
                  </a:ext>
                </a:extLst>
              </p:cNvPr>
              <p:cNvSpPr txBox="1"/>
              <p:nvPr/>
            </p:nvSpPr>
            <p:spPr>
              <a:xfrm>
                <a:off x="6593624" y="1531840"/>
                <a:ext cx="11170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’s with 5’s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65">
                <a:extLst>
                  <a:ext uri="{FF2B5EF4-FFF2-40B4-BE49-F238E27FC236}">
                    <a16:creationId xmlns:a16="http://schemas.microsoft.com/office/drawing/2014/main" id="{68700C21-58BC-4E3B-A104-6E14B91F0C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3624" y="1531840"/>
                <a:ext cx="1117028" cy="523220"/>
              </a:xfrm>
              <a:prstGeom prst="rect">
                <a:avLst/>
              </a:prstGeom>
              <a:blipFill>
                <a:blip r:embed="rId9"/>
                <a:stretch>
                  <a:fillRect l="-546" t="-1163" r="-4918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25">
            <a:extLst>
              <a:ext uri="{FF2B5EF4-FFF2-40B4-BE49-F238E27FC236}">
                <a16:creationId xmlns:a16="http://schemas.microsoft.com/office/drawing/2014/main" id="{C735DB12-9D78-4214-8732-FF6A164EB1B0}"/>
              </a:ext>
            </a:extLst>
          </p:cNvPr>
          <p:cNvSpPr/>
          <p:nvPr/>
        </p:nvSpPr>
        <p:spPr>
          <a:xfrm rot="10800000" flipH="1" flipV="1">
            <a:off x="6276863" y="2061391"/>
            <a:ext cx="363634" cy="460059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DE2CF87-E0CC-458C-B1EE-3D87F7750A6F}"/>
                  </a:ext>
                </a:extLst>
              </p:cNvPr>
              <p:cNvSpPr txBox="1"/>
              <p:nvPr/>
            </p:nvSpPr>
            <p:spPr>
              <a:xfrm>
                <a:off x="4572000" y="2375611"/>
                <a:ext cx="9357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DE2CF87-E0CC-458C-B1EE-3D87F7750A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75611"/>
                <a:ext cx="935705" cy="276999"/>
              </a:xfrm>
              <a:prstGeom prst="rect">
                <a:avLst/>
              </a:prstGeom>
              <a:blipFill>
                <a:blip r:embed="rId10"/>
                <a:stretch>
                  <a:fillRect l="-8497" t="-4444" r="-5882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6554D52A-3ADE-4D6C-BE8D-61AAEAF0B576}"/>
                  </a:ext>
                </a:extLst>
              </p:cNvPr>
              <p:cNvSpPr txBox="1"/>
              <p:nvPr/>
            </p:nvSpPr>
            <p:spPr>
              <a:xfrm>
                <a:off x="4555585" y="3905459"/>
                <a:ext cx="12038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=91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6554D52A-3ADE-4D6C-BE8D-61AAEAF0B5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5585" y="3905459"/>
                <a:ext cx="1203856" cy="276999"/>
              </a:xfrm>
              <a:prstGeom prst="rect">
                <a:avLst/>
              </a:prstGeom>
              <a:blipFill>
                <a:blip r:embed="rId11"/>
                <a:stretch>
                  <a:fillRect l="-4545" r="-4545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25">
            <a:extLst>
              <a:ext uri="{FF2B5EF4-FFF2-40B4-BE49-F238E27FC236}">
                <a16:creationId xmlns:a16="http://schemas.microsoft.com/office/drawing/2014/main" id="{A70EE824-1A92-483E-B1C6-465C8D2DA0D5}"/>
              </a:ext>
            </a:extLst>
          </p:cNvPr>
          <p:cNvSpPr/>
          <p:nvPr/>
        </p:nvSpPr>
        <p:spPr>
          <a:xfrm rot="10800000" flipH="1" flipV="1">
            <a:off x="6229640" y="3145754"/>
            <a:ext cx="363634" cy="460059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25">
            <a:extLst>
              <a:ext uri="{FF2B5EF4-FFF2-40B4-BE49-F238E27FC236}">
                <a16:creationId xmlns:a16="http://schemas.microsoft.com/office/drawing/2014/main" id="{A1557C91-A07D-4BA0-BB47-3A13AB1AC7CD}"/>
              </a:ext>
            </a:extLst>
          </p:cNvPr>
          <p:cNvSpPr/>
          <p:nvPr/>
        </p:nvSpPr>
        <p:spPr>
          <a:xfrm rot="10800000" flipH="1" flipV="1">
            <a:off x="6229640" y="3607585"/>
            <a:ext cx="363634" cy="460059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65">
            <a:extLst>
              <a:ext uri="{FF2B5EF4-FFF2-40B4-BE49-F238E27FC236}">
                <a16:creationId xmlns:a16="http://schemas.microsoft.com/office/drawing/2014/main" id="{50A28A77-3B7D-4B92-9A65-824ADB1B99C3}"/>
              </a:ext>
            </a:extLst>
          </p:cNvPr>
          <p:cNvSpPr txBox="1"/>
          <p:nvPr/>
        </p:nvSpPr>
        <p:spPr>
          <a:xfrm>
            <a:off x="6571147" y="2122779"/>
            <a:ext cx="1117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65">
                <a:extLst>
                  <a:ext uri="{FF2B5EF4-FFF2-40B4-BE49-F238E27FC236}">
                    <a16:creationId xmlns:a16="http://schemas.microsoft.com/office/drawing/2014/main" id="{1AE1D24C-98F2-4485-99A6-545F3559542A}"/>
                  </a:ext>
                </a:extLst>
              </p:cNvPr>
              <p:cNvSpPr txBox="1"/>
              <p:nvPr/>
            </p:nvSpPr>
            <p:spPr>
              <a:xfrm>
                <a:off x="6570311" y="3148761"/>
                <a:ext cx="11170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’s with 10’s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65">
                <a:extLst>
                  <a:ext uri="{FF2B5EF4-FFF2-40B4-BE49-F238E27FC236}">
                    <a16:creationId xmlns:a16="http://schemas.microsoft.com/office/drawing/2014/main" id="{1AE1D24C-98F2-4485-99A6-545F355954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0311" y="3148761"/>
                <a:ext cx="1117028" cy="523220"/>
              </a:xfrm>
              <a:prstGeom prst="rect">
                <a:avLst/>
              </a:prstGeom>
              <a:blipFill>
                <a:blip r:embed="rId12"/>
                <a:stretch>
                  <a:fillRect l="-546" t="-2353" r="-4918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65">
            <a:extLst>
              <a:ext uri="{FF2B5EF4-FFF2-40B4-BE49-F238E27FC236}">
                <a16:creationId xmlns:a16="http://schemas.microsoft.com/office/drawing/2014/main" id="{8D788F57-F08C-46DB-9744-FD1C85B25893}"/>
              </a:ext>
            </a:extLst>
          </p:cNvPr>
          <p:cNvSpPr txBox="1"/>
          <p:nvPr/>
        </p:nvSpPr>
        <p:spPr>
          <a:xfrm>
            <a:off x="6547834" y="3739700"/>
            <a:ext cx="11170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76C2132-5937-430F-9D98-699774ED4C0F}"/>
                  </a:ext>
                </a:extLst>
              </p:cNvPr>
              <p:cNvSpPr txBox="1"/>
              <p:nvPr/>
            </p:nvSpPr>
            <p:spPr>
              <a:xfrm>
                <a:off x="4666202" y="4889038"/>
                <a:ext cx="17924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−10=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76C2132-5937-430F-9D98-699774ED4C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6202" y="4889038"/>
                <a:ext cx="1792478" cy="276999"/>
              </a:xfrm>
              <a:prstGeom prst="rect">
                <a:avLst/>
              </a:prstGeom>
              <a:blipFill>
                <a:blip r:embed="rId13"/>
                <a:stretch>
                  <a:fillRect l="-2381" t="-4444" r="-2721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74AFD0CE-1120-4B67-B370-7F85DBBAA9D0}"/>
                  </a:ext>
                </a:extLst>
              </p:cNvPr>
              <p:cNvSpPr txBox="1"/>
              <p:nvPr/>
            </p:nvSpPr>
            <p:spPr>
              <a:xfrm>
                <a:off x="5333059" y="5273945"/>
                <a:ext cx="16642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74AFD0CE-1120-4B67-B370-7F85DBBAA9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3059" y="5273945"/>
                <a:ext cx="1664238" cy="276999"/>
              </a:xfrm>
              <a:prstGeom prst="rect">
                <a:avLst/>
              </a:prstGeom>
              <a:blipFill>
                <a:blip r:embed="rId14"/>
                <a:stretch>
                  <a:fillRect l="-2930" t="-4348" r="-293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6A66F02D-E4A5-49E6-8338-80BD27D899F5}"/>
                  </a:ext>
                </a:extLst>
              </p:cNvPr>
              <p:cNvSpPr txBox="1"/>
              <p:nvPr/>
            </p:nvSpPr>
            <p:spPr>
              <a:xfrm>
                <a:off x="5333059" y="5710432"/>
                <a:ext cx="19359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0=(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6A66F02D-E4A5-49E6-8338-80BD27D899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3059" y="5710432"/>
                <a:ext cx="1935979" cy="276999"/>
              </a:xfrm>
              <a:prstGeom prst="rect">
                <a:avLst/>
              </a:prstGeom>
              <a:blipFill>
                <a:blip r:embed="rId15"/>
                <a:stretch>
                  <a:fillRect l="-2524" t="-2222" r="-4101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CBA83D2E-FEB8-42D8-8D50-03B3146BDBE2}"/>
                  </a:ext>
                </a:extLst>
              </p:cNvPr>
              <p:cNvSpPr txBox="1"/>
              <p:nvPr/>
            </p:nvSpPr>
            <p:spPr>
              <a:xfrm>
                <a:off x="5333059" y="6146919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CBA83D2E-FEB8-42D8-8D50-03B3146BDB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3059" y="6146919"/>
                <a:ext cx="612925" cy="276999"/>
              </a:xfrm>
              <a:prstGeom prst="rect">
                <a:avLst/>
              </a:prstGeom>
              <a:blipFill>
                <a:blip r:embed="rId16"/>
                <a:stretch>
                  <a:fillRect l="-5000" r="-900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25">
            <a:extLst>
              <a:ext uri="{FF2B5EF4-FFF2-40B4-BE49-F238E27FC236}">
                <a16:creationId xmlns:a16="http://schemas.microsoft.com/office/drawing/2014/main" id="{08B4B0B2-6A6A-4182-B53D-D3E94F0B1DEF}"/>
              </a:ext>
            </a:extLst>
          </p:cNvPr>
          <p:cNvSpPr/>
          <p:nvPr/>
        </p:nvSpPr>
        <p:spPr>
          <a:xfrm rot="10800000" flipH="1" flipV="1">
            <a:off x="6322994" y="4586511"/>
            <a:ext cx="363634" cy="460059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25">
            <a:extLst>
              <a:ext uri="{FF2B5EF4-FFF2-40B4-BE49-F238E27FC236}">
                <a16:creationId xmlns:a16="http://schemas.microsoft.com/office/drawing/2014/main" id="{93039376-5447-486D-B009-FF6753C93D67}"/>
              </a:ext>
            </a:extLst>
          </p:cNvPr>
          <p:cNvSpPr/>
          <p:nvPr/>
        </p:nvSpPr>
        <p:spPr>
          <a:xfrm rot="10800000" flipH="1" flipV="1">
            <a:off x="6905404" y="4979937"/>
            <a:ext cx="363634" cy="460059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25">
            <a:extLst>
              <a:ext uri="{FF2B5EF4-FFF2-40B4-BE49-F238E27FC236}">
                <a16:creationId xmlns:a16="http://schemas.microsoft.com/office/drawing/2014/main" id="{E1723068-0BCC-4FB9-9357-FC7C5C641571}"/>
              </a:ext>
            </a:extLst>
          </p:cNvPr>
          <p:cNvSpPr/>
          <p:nvPr/>
        </p:nvSpPr>
        <p:spPr>
          <a:xfrm rot="10800000" flipH="1" flipV="1">
            <a:off x="7152138" y="5439997"/>
            <a:ext cx="363634" cy="460059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65">
            <a:extLst>
              <a:ext uri="{FF2B5EF4-FFF2-40B4-BE49-F238E27FC236}">
                <a16:creationId xmlns:a16="http://schemas.microsoft.com/office/drawing/2014/main" id="{71CD464F-D578-40EC-B2D6-83990D6698C0}"/>
              </a:ext>
            </a:extLst>
          </p:cNvPr>
          <p:cNvSpPr txBox="1"/>
          <p:nvPr/>
        </p:nvSpPr>
        <p:spPr>
          <a:xfrm>
            <a:off x="6547834" y="4504317"/>
            <a:ext cx="2558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with the corresponding expressions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TextBox 65">
            <a:extLst>
              <a:ext uri="{FF2B5EF4-FFF2-40B4-BE49-F238E27FC236}">
                <a16:creationId xmlns:a16="http://schemas.microsoft.com/office/drawing/2014/main" id="{BE7EFC30-0001-41B4-A2A9-2DD5C0E1AA8A}"/>
              </a:ext>
            </a:extLst>
          </p:cNvPr>
          <p:cNvSpPr txBox="1"/>
          <p:nvPr/>
        </p:nvSpPr>
        <p:spPr>
          <a:xfrm>
            <a:off x="7195887" y="5058076"/>
            <a:ext cx="19481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2x, add 10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65">
            <a:extLst>
              <a:ext uri="{FF2B5EF4-FFF2-40B4-BE49-F238E27FC236}">
                <a16:creationId xmlns:a16="http://schemas.microsoft.com/office/drawing/2014/main" id="{7F670817-ABF9-434B-A870-B526C034A428}"/>
              </a:ext>
            </a:extLst>
          </p:cNvPr>
          <p:cNvSpPr txBox="1"/>
          <p:nvPr/>
        </p:nvSpPr>
        <p:spPr>
          <a:xfrm>
            <a:off x="7423878" y="5484377"/>
            <a:ext cx="11213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TextBox 65">
            <a:extLst>
              <a:ext uri="{FF2B5EF4-FFF2-40B4-BE49-F238E27FC236}">
                <a16:creationId xmlns:a16="http://schemas.microsoft.com/office/drawing/2014/main" id="{D09055A4-4DF4-40CA-926D-EA5E14126706}"/>
              </a:ext>
            </a:extLst>
          </p:cNvPr>
          <p:cNvSpPr txBox="1"/>
          <p:nvPr/>
        </p:nvSpPr>
        <p:spPr>
          <a:xfrm>
            <a:off x="7195887" y="5993030"/>
            <a:ext cx="11213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Solve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Arc 25">
            <a:extLst>
              <a:ext uri="{FF2B5EF4-FFF2-40B4-BE49-F238E27FC236}">
                <a16:creationId xmlns:a16="http://schemas.microsoft.com/office/drawing/2014/main" id="{F23C3FA9-3EF8-4AEB-B261-8F675A0EC100}"/>
              </a:ext>
            </a:extLst>
          </p:cNvPr>
          <p:cNvSpPr/>
          <p:nvPr/>
        </p:nvSpPr>
        <p:spPr>
          <a:xfrm rot="10800000" flipH="1" flipV="1">
            <a:off x="7082700" y="5900057"/>
            <a:ext cx="363634" cy="460059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C41CDC0A-0EAD-46D9-AFDE-974C9FCADC62}"/>
              </a:ext>
            </a:extLst>
          </p:cNvPr>
          <p:cNvSpPr/>
          <p:nvPr/>
        </p:nvSpPr>
        <p:spPr>
          <a:xfrm>
            <a:off x="480449" y="3212958"/>
            <a:ext cx="1438886" cy="24974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C604356D-8C5F-4D3E-9939-C9FA64400D2B}"/>
              </a:ext>
            </a:extLst>
          </p:cNvPr>
          <p:cNvSpPr/>
          <p:nvPr/>
        </p:nvSpPr>
        <p:spPr>
          <a:xfrm>
            <a:off x="2309698" y="3212957"/>
            <a:ext cx="1283692" cy="249744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85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20" grpId="0"/>
      <p:bldP spid="24" grpId="0"/>
      <p:bldP spid="25" grpId="0"/>
      <p:bldP spid="26" grpId="0"/>
      <p:bldP spid="27" grpId="0"/>
      <p:bldP spid="22" grpId="0"/>
      <p:bldP spid="28" grpId="0"/>
      <p:bldP spid="29" grpId="0" animBg="1"/>
      <p:bldP spid="30" grpId="0"/>
      <p:bldP spid="31" grpId="0" animBg="1"/>
      <p:bldP spid="32" grpId="0"/>
      <p:bldP spid="33" grpId="0"/>
      <p:bldP spid="34" grpId="0" animBg="1"/>
      <p:bldP spid="35" grpId="0" animBg="1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 animBg="1"/>
      <p:bldP spid="44" grpId="0" animBg="1"/>
      <p:bldP spid="45" grpId="0" animBg="1"/>
      <p:bldP spid="46" grpId="0"/>
      <p:bldP spid="47" grpId="0"/>
      <p:bldP spid="48" grpId="0"/>
      <p:bldP spid="49" grpId="0"/>
      <p:bldP spid="50" grpId="0" animBg="1"/>
      <p:bldP spid="51" grpId="0" animBg="1"/>
      <p:bldP spid="51" grpId="1" animBg="1"/>
      <p:bldP spid="52" grpId="0" animBg="1"/>
      <p:bldP spid="5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function is a mathematical relationship that maps each value of a set of inputs to a </a:t>
                </a:r>
                <a:r>
                  <a:rPr lang="en-US" sz="1600" b="1" u="sng" dirty="0">
                    <a:latin typeface="Comic Sans MS" panose="030F0702030302020204" pitchFamily="66" charset="0"/>
                  </a:rPr>
                  <a:t>single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 output. The notation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is used to represent a function of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function f is defined as   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−5,  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Write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in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Hence, or otherwise, find the roots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leaving all your answers in surd form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Write down the minimum value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state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for which it occurs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  <a:blipFill>
                <a:blip r:embed="rId2"/>
                <a:stretch>
                  <a:fillRect l="-1102" t="-719" r="-2205" b="-10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5E08470D-AAF2-4860-8639-CC6B5616E1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EAB3081-3095-494B-BDE2-018A1FE9D3DC}"/>
                  </a:ext>
                </a:extLst>
              </p:cNvPr>
              <p:cNvSpPr txBox="1"/>
              <p:nvPr/>
            </p:nvSpPr>
            <p:spPr>
              <a:xfrm>
                <a:off x="4572000" y="1495888"/>
                <a:ext cx="19913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EAB3081-3095-494B-BDE2-018A1FE9D3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95888"/>
                <a:ext cx="1991379" cy="276999"/>
              </a:xfrm>
              <a:prstGeom prst="rect">
                <a:avLst/>
              </a:prstGeom>
              <a:blipFill>
                <a:blip r:embed="rId4"/>
                <a:stretch>
                  <a:fillRect l="-3670" t="-4348" r="-2446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4C4E19E-1213-4BB3-A5DE-3E72523B5F3D}"/>
              </a:ext>
            </a:extLst>
          </p:cNvPr>
          <p:cNvSpPr txBox="1"/>
          <p:nvPr/>
        </p:nvSpPr>
        <p:spPr>
          <a:xfrm>
            <a:off x="4183752" y="1456229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a)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9" name="Arc 25">
            <a:extLst>
              <a:ext uri="{FF2B5EF4-FFF2-40B4-BE49-F238E27FC236}">
                <a16:creationId xmlns:a16="http://schemas.microsoft.com/office/drawing/2014/main" id="{5F7C7E37-9BE9-449A-B2EE-D2A620F911B6}"/>
              </a:ext>
            </a:extLst>
          </p:cNvPr>
          <p:cNvSpPr/>
          <p:nvPr/>
        </p:nvSpPr>
        <p:spPr>
          <a:xfrm rot="10800000" flipH="1" flipV="1">
            <a:off x="6875780" y="1622756"/>
            <a:ext cx="332888" cy="685438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65">
            <a:extLst>
              <a:ext uri="{FF2B5EF4-FFF2-40B4-BE49-F238E27FC236}">
                <a16:creationId xmlns:a16="http://schemas.microsoft.com/office/drawing/2014/main" id="{68700C21-58BC-4E3B-A104-6E14B91F0C62}"/>
              </a:ext>
            </a:extLst>
          </p:cNvPr>
          <p:cNvSpPr txBox="1"/>
          <p:nvPr/>
        </p:nvSpPr>
        <p:spPr>
          <a:xfrm>
            <a:off x="7134791" y="1699820"/>
            <a:ext cx="20092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using completing the square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3EEB02C5-DD5A-4735-839F-C0C9B4A8578F}"/>
                  </a:ext>
                </a:extLst>
              </p:cNvPr>
              <p:cNvSpPr txBox="1"/>
              <p:nvPr/>
            </p:nvSpPr>
            <p:spPr>
              <a:xfrm>
                <a:off x="5095265" y="2188252"/>
                <a:ext cx="11242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+3)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3EEB02C5-DD5A-4735-839F-C0C9B4A857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5265" y="2188252"/>
                <a:ext cx="1124219" cy="276999"/>
              </a:xfrm>
              <a:prstGeom prst="rect">
                <a:avLst/>
              </a:prstGeom>
              <a:blipFill>
                <a:blip r:embed="rId5"/>
                <a:stretch>
                  <a:fillRect l="-2174" t="-4444" r="-1630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F1E4C119-7B42-4312-8AA5-D8602D5AE8C7}"/>
                  </a:ext>
                </a:extLst>
              </p:cNvPr>
              <p:cNvSpPr txBox="1"/>
              <p:nvPr/>
            </p:nvSpPr>
            <p:spPr>
              <a:xfrm>
                <a:off x="5095265" y="2914431"/>
                <a:ext cx="15538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+3)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F1E4C119-7B42-4312-8AA5-D8602D5AE8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5265" y="2914431"/>
                <a:ext cx="1553823" cy="276999"/>
              </a:xfrm>
              <a:prstGeom prst="rect">
                <a:avLst/>
              </a:prstGeom>
              <a:blipFill>
                <a:blip r:embed="rId6"/>
                <a:stretch>
                  <a:fillRect l="-1569" t="-4348" r="-313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Arrow Connector 30">
            <a:extLst>
              <a:ext uri="{FF2B5EF4-FFF2-40B4-BE49-F238E27FC236}">
                <a16:creationId xmlns:a16="http://schemas.microsoft.com/office/drawing/2014/main" id="{B002B446-0205-49EF-A608-42307C167D08}"/>
              </a:ext>
            </a:extLst>
          </p:cNvPr>
          <p:cNvCxnSpPr>
            <a:cxnSpLocks/>
          </p:cNvCxnSpPr>
          <p:nvPr/>
        </p:nvCxnSpPr>
        <p:spPr>
          <a:xfrm flipH="1">
            <a:off x="5930283" y="1755132"/>
            <a:ext cx="1" cy="35775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Arc 31">
            <a:extLst>
              <a:ext uri="{FF2B5EF4-FFF2-40B4-BE49-F238E27FC236}">
                <a16:creationId xmlns:a16="http://schemas.microsoft.com/office/drawing/2014/main" id="{9A84F20A-8DEF-4B25-9D5B-C8A8B6FA5760}"/>
              </a:ext>
            </a:extLst>
          </p:cNvPr>
          <p:cNvSpPr/>
          <p:nvPr/>
        </p:nvSpPr>
        <p:spPr>
          <a:xfrm rot="5400000" flipV="1">
            <a:off x="6058765" y="2219182"/>
            <a:ext cx="216386" cy="492975"/>
          </a:xfrm>
          <a:prstGeom prst="arc">
            <a:avLst>
              <a:gd name="adj1" fmla="val 16200000"/>
              <a:gd name="adj2" fmla="val 5115395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32">
            <a:extLst>
              <a:ext uri="{FF2B5EF4-FFF2-40B4-BE49-F238E27FC236}">
                <a16:creationId xmlns:a16="http://schemas.microsoft.com/office/drawing/2014/main" id="{D148BE82-5E34-40C7-BC0A-A5C8D3B45700}"/>
              </a:ext>
            </a:extLst>
          </p:cNvPr>
          <p:cNvSpPr txBox="1"/>
          <p:nvPr/>
        </p:nvSpPr>
        <p:spPr>
          <a:xfrm>
            <a:off x="5401277" y="1768608"/>
            <a:ext cx="6089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Half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TextBox 33">
            <a:extLst>
              <a:ext uri="{FF2B5EF4-FFF2-40B4-BE49-F238E27FC236}">
                <a16:creationId xmlns:a16="http://schemas.microsoft.com/office/drawing/2014/main" id="{8838E03E-3BC6-4641-8CF8-2F8AB8451A0C}"/>
              </a:ext>
            </a:extLst>
          </p:cNvPr>
          <p:cNvSpPr txBox="1"/>
          <p:nvPr/>
        </p:nvSpPr>
        <p:spPr>
          <a:xfrm>
            <a:off x="5773950" y="2511280"/>
            <a:ext cx="7713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Arc 25">
            <a:extLst>
              <a:ext uri="{FF2B5EF4-FFF2-40B4-BE49-F238E27FC236}">
                <a16:creationId xmlns:a16="http://schemas.microsoft.com/office/drawing/2014/main" id="{533E4085-474E-41F1-865D-7AC980E8CD57}"/>
              </a:ext>
            </a:extLst>
          </p:cNvPr>
          <p:cNvSpPr/>
          <p:nvPr/>
        </p:nvSpPr>
        <p:spPr>
          <a:xfrm rot="10800000" flipH="1" flipV="1">
            <a:off x="6886137" y="2325572"/>
            <a:ext cx="332888" cy="685438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5">
            <a:extLst>
              <a:ext uri="{FF2B5EF4-FFF2-40B4-BE49-F238E27FC236}">
                <a16:creationId xmlns:a16="http://schemas.microsoft.com/office/drawing/2014/main" id="{F6621B48-8509-4744-83E1-E1EBF927901C}"/>
              </a:ext>
            </a:extLst>
          </p:cNvPr>
          <p:cNvSpPr txBox="1"/>
          <p:nvPr/>
        </p:nvSpPr>
        <p:spPr>
          <a:xfrm>
            <a:off x="7100760" y="2535799"/>
            <a:ext cx="10755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AA690C26-7DBE-4BE4-AB4B-47B697CE594D}"/>
              </a:ext>
            </a:extLst>
          </p:cNvPr>
          <p:cNvSpPr/>
          <p:nvPr/>
        </p:nvSpPr>
        <p:spPr>
          <a:xfrm>
            <a:off x="2788643" y="3878783"/>
            <a:ext cx="1197431" cy="34698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C6C1A18E-79B2-4099-AF94-C27296764B95}"/>
              </a:ext>
            </a:extLst>
          </p:cNvPr>
          <p:cNvSpPr/>
          <p:nvPr/>
        </p:nvSpPr>
        <p:spPr>
          <a:xfrm>
            <a:off x="5355769" y="2903719"/>
            <a:ext cx="1302483" cy="34698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510BC009-B20B-49B1-B0D6-79A8916AD39A}"/>
                  </a:ext>
                </a:extLst>
              </p:cNvPr>
              <p:cNvSpPr txBox="1"/>
              <p:nvPr/>
            </p:nvSpPr>
            <p:spPr>
              <a:xfrm>
                <a:off x="6170943" y="2180854"/>
                <a:ext cx="3542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510BC009-B20B-49B1-B0D6-79A8916AD3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0943" y="2180854"/>
                <a:ext cx="354264" cy="276999"/>
              </a:xfrm>
              <a:prstGeom prst="rect">
                <a:avLst/>
              </a:prstGeom>
              <a:blipFill>
                <a:blip r:embed="rId7"/>
                <a:stretch>
                  <a:fillRect l="-1724" r="-1724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FC620B89-7B4B-4B54-A79C-952355CCBE7C}"/>
                  </a:ext>
                </a:extLst>
              </p:cNvPr>
              <p:cNvSpPr txBox="1"/>
              <p:nvPr/>
            </p:nvSpPr>
            <p:spPr>
              <a:xfrm>
                <a:off x="6500898" y="2173456"/>
                <a:ext cx="3542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FC620B89-7B4B-4B54-A79C-952355CCBE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898" y="2173456"/>
                <a:ext cx="354264" cy="276999"/>
              </a:xfrm>
              <a:prstGeom prst="rect">
                <a:avLst/>
              </a:prstGeom>
              <a:blipFill>
                <a:blip r:embed="rId8"/>
                <a:stretch>
                  <a:fillRect l="-1695" r="-15254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790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9" grpId="0" animBg="1"/>
      <p:bldP spid="30" grpId="0"/>
      <p:bldP spid="54" grpId="0"/>
      <p:bldP spid="55" grpId="0"/>
      <p:bldP spid="57" grpId="0" animBg="1"/>
      <p:bldP spid="57" grpId="1" animBg="1"/>
      <p:bldP spid="58" grpId="0"/>
      <p:bldP spid="58" grpId="1"/>
      <p:bldP spid="59" grpId="0"/>
      <p:bldP spid="59" grpId="1"/>
      <p:bldP spid="60" grpId="0" animBg="1"/>
      <p:bldP spid="61" grpId="0"/>
      <p:bldP spid="62" grpId="0" animBg="1"/>
      <p:bldP spid="63" grpId="0" animBg="1"/>
      <p:bldP spid="64" grpId="0"/>
      <p:bldP spid="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function is a mathematical relationship that maps each value of a set of inputs to a </a:t>
                </a:r>
                <a:r>
                  <a:rPr lang="en-US" sz="1600" b="1" u="sng" dirty="0">
                    <a:latin typeface="Comic Sans MS" panose="030F0702030302020204" pitchFamily="66" charset="0"/>
                  </a:rPr>
                  <a:t>single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 output. The notation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is used to represent a function of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function f is defined as   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−5,  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Write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in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Hence, or otherwise, find the roots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leaving all your answers in surd form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Write down the minimum value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state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for which it occurs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  <a:blipFill>
                <a:blip r:embed="rId2"/>
                <a:stretch>
                  <a:fillRect l="-1102" t="-719" r="-2205" b="-10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5E08470D-AAF2-4860-8639-CC6B5616E1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F1E4C119-7B42-4312-8AA5-D8602D5AE8C7}"/>
                  </a:ext>
                </a:extLst>
              </p:cNvPr>
              <p:cNvSpPr txBox="1"/>
              <p:nvPr/>
            </p:nvSpPr>
            <p:spPr>
              <a:xfrm>
                <a:off x="1473175" y="4228326"/>
                <a:ext cx="1351267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F1E4C119-7B42-4312-8AA5-D8602D5AE8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3175" y="4228326"/>
                <a:ext cx="1351267" cy="283219"/>
              </a:xfrm>
              <a:prstGeom prst="rect">
                <a:avLst/>
              </a:prstGeom>
              <a:blipFill>
                <a:blip r:embed="rId4"/>
                <a:stretch>
                  <a:fillRect l="-5882" t="-6522" r="-4072" b="-347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65B0C5A-DCAD-411A-8A72-42FF2A0B1F1B}"/>
                  </a:ext>
                </a:extLst>
              </p:cNvPr>
              <p:cNvSpPr txBox="1"/>
              <p:nvPr/>
            </p:nvSpPr>
            <p:spPr>
              <a:xfrm>
                <a:off x="4575386" y="1910364"/>
                <a:ext cx="17461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+3)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−14=0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65B0C5A-DCAD-411A-8A72-42FF2A0B1F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5386" y="1910364"/>
                <a:ext cx="1746184" cy="276999"/>
              </a:xfrm>
              <a:prstGeom prst="rect">
                <a:avLst/>
              </a:prstGeom>
              <a:blipFill>
                <a:blip r:embed="rId5"/>
                <a:stretch>
                  <a:fillRect l="-4196" t="-4348" r="-279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AFD815C-3D71-400A-B059-5A03002ACD3F}"/>
              </a:ext>
            </a:extLst>
          </p:cNvPr>
          <p:cNvSpPr txBox="1"/>
          <p:nvPr/>
        </p:nvSpPr>
        <p:spPr>
          <a:xfrm>
            <a:off x="4156897" y="1864197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b)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78F0C9FE-3E44-4ADD-8C2C-096638560F02}"/>
                  </a:ext>
                </a:extLst>
              </p:cNvPr>
              <p:cNvSpPr txBox="1"/>
              <p:nvPr/>
            </p:nvSpPr>
            <p:spPr>
              <a:xfrm>
                <a:off x="5065137" y="2341583"/>
                <a:ext cx="13806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+3)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=14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78F0C9FE-3E44-4ADD-8C2C-096638560F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5137" y="2341583"/>
                <a:ext cx="1380699" cy="276999"/>
              </a:xfrm>
              <a:prstGeom prst="rect">
                <a:avLst/>
              </a:prstGeom>
              <a:blipFill>
                <a:blip r:embed="rId6"/>
                <a:stretch>
                  <a:fillRect l="-5752" t="-4348" r="-3540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5FD105C0-79F7-48C3-9ABD-1170A1C53336}"/>
                  </a:ext>
                </a:extLst>
              </p:cNvPr>
              <p:cNvSpPr txBox="1"/>
              <p:nvPr/>
            </p:nvSpPr>
            <p:spPr>
              <a:xfrm>
                <a:off x="5297437" y="2772802"/>
                <a:ext cx="1469826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+3=±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5FD105C0-79F7-48C3-9ABD-1170A1C533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7437" y="2772802"/>
                <a:ext cx="1469826" cy="309637"/>
              </a:xfrm>
              <a:prstGeom prst="rect">
                <a:avLst/>
              </a:prstGeom>
              <a:blipFill>
                <a:blip r:embed="rId7"/>
                <a:stretch>
                  <a:fillRect l="-2075" r="-3734" b="-13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54338C80-97BB-4F15-B556-362B2D515A39}"/>
                  </a:ext>
                </a:extLst>
              </p:cNvPr>
              <p:cNvSpPr txBox="1"/>
              <p:nvPr/>
            </p:nvSpPr>
            <p:spPr>
              <a:xfrm>
                <a:off x="5710923" y="3236659"/>
                <a:ext cx="1469826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=−3±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14</m:t>
                          </m:r>
                        </m:e>
                      </m:rad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54338C80-97BB-4F15-B556-362B2D515A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0923" y="3236659"/>
                <a:ext cx="1469826" cy="309637"/>
              </a:xfrm>
              <a:prstGeom prst="rect">
                <a:avLst/>
              </a:prstGeom>
              <a:blipFill>
                <a:blip r:embed="rId8"/>
                <a:stretch>
                  <a:fillRect l="-2075" r="-3320" b="-13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5">
            <a:extLst>
              <a:ext uri="{FF2B5EF4-FFF2-40B4-BE49-F238E27FC236}">
                <a16:creationId xmlns:a16="http://schemas.microsoft.com/office/drawing/2014/main" id="{5A0CE7B7-5B08-4CB5-9B6C-FF69ABD084F5}"/>
              </a:ext>
            </a:extLst>
          </p:cNvPr>
          <p:cNvSpPr/>
          <p:nvPr/>
        </p:nvSpPr>
        <p:spPr>
          <a:xfrm rot="10800000" flipH="1" flipV="1">
            <a:off x="6351811" y="2076673"/>
            <a:ext cx="350608" cy="408671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65">
            <a:extLst>
              <a:ext uri="{FF2B5EF4-FFF2-40B4-BE49-F238E27FC236}">
                <a16:creationId xmlns:a16="http://schemas.microsoft.com/office/drawing/2014/main" id="{ADF5F5CA-2C0F-4FFA-BFC0-B88929979D9D}"/>
              </a:ext>
            </a:extLst>
          </p:cNvPr>
          <p:cNvSpPr txBox="1"/>
          <p:nvPr/>
        </p:nvSpPr>
        <p:spPr>
          <a:xfrm>
            <a:off x="6527115" y="2100789"/>
            <a:ext cx="10755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14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Arc 25">
            <a:extLst>
              <a:ext uri="{FF2B5EF4-FFF2-40B4-BE49-F238E27FC236}">
                <a16:creationId xmlns:a16="http://schemas.microsoft.com/office/drawing/2014/main" id="{4AE6C30C-A509-433D-9276-2CE26656ED09}"/>
              </a:ext>
            </a:extLst>
          </p:cNvPr>
          <p:cNvSpPr/>
          <p:nvPr/>
        </p:nvSpPr>
        <p:spPr>
          <a:xfrm rot="10800000" flipH="1" flipV="1">
            <a:off x="6702419" y="2535701"/>
            <a:ext cx="350608" cy="408671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Arc 25">
            <a:extLst>
              <a:ext uri="{FF2B5EF4-FFF2-40B4-BE49-F238E27FC236}">
                <a16:creationId xmlns:a16="http://schemas.microsoft.com/office/drawing/2014/main" id="{D3D0AE54-DFDA-4667-B83C-1319510963E3}"/>
              </a:ext>
            </a:extLst>
          </p:cNvPr>
          <p:cNvSpPr/>
          <p:nvPr/>
        </p:nvSpPr>
        <p:spPr>
          <a:xfrm rot="10800000" flipH="1" flipV="1">
            <a:off x="7070127" y="3032323"/>
            <a:ext cx="350608" cy="408671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65">
            <a:extLst>
              <a:ext uri="{FF2B5EF4-FFF2-40B4-BE49-F238E27FC236}">
                <a16:creationId xmlns:a16="http://schemas.microsoft.com/office/drawing/2014/main" id="{D4D2DE46-AC9B-4245-9799-BE77F65C6F69}"/>
              </a:ext>
            </a:extLst>
          </p:cNvPr>
          <p:cNvSpPr txBox="1"/>
          <p:nvPr/>
        </p:nvSpPr>
        <p:spPr>
          <a:xfrm>
            <a:off x="6966165" y="2563568"/>
            <a:ext cx="12785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root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65">
            <a:extLst>
              <a:ext uri="{FF2B5EF4-FFF2-40B4-BE49-F238E27FC236}">
                <a16:creationId xmlns:a16="http://schemas.microsoft.com/office/drawing/2014/main" id="{273D8435-7A2E-4A24-A24C-88E589649A8D}"/>
              </a:ext>
            </a:extLst>
          </p:cNvPr>
          <p:cNvSpPr txBox="1"/>
          <p:nvPr/>
        </p:nvSpPr>
        <p:spPr>
          <a:xfrm>
            <a:off x="7261452" y="3082439"/>
            <a:ext cx="12785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A6BED861-8C1B-4A6C-B0BF-41182A15306D}"/>
                  </a:ext>
                </a:extLst>
              </p:cNvPr>
              <p:cNvSpPr txBox="1"/>
              <p:nvPr/>
            </p:nvSpPr>
            <p:spPr>
              <a:xfrm>
                <a:off x="1413895" y="5345288"/>
                <a:ext cx="1501308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A6BED861-8C1B-4A6C-B0BF-41182A153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895" y="5345288"/>
                <a:ext cx="1501308" cy="309637"/>
              </a:xfrm>
              <a:prstGeom prst="rect">
                <a:avLst/>
              </a:prstGeom>
              <a:blipFill>
                <a:blip r:embed="rId9"/>
                <a:stretch>
                  <a:fillRect l="-2033" r="-3659" b="-13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65">
            <a:extLst>
              <a:ext uri="{FF2B5EF4-FFF2-40B4-BE49-F238E27FC236}">
                <a16:creationId xmlns:a16="http://schemas.microsoft.com/office/drawing/2014/main" id="{02706EA9-1636-40B0-B920-5AD98C617EF6}"/>
              </a:ext>
            </a:extLst>
          </p:cNvPr>
          <p:cNvSpPr txBox="1"/>
          <p:nvPr/>
        </p:nvSpPr>
        <p:spPr>
          <a:xfrm>
            <a:off x="4552902" y="1273225"/>
            <a:ext cx="3472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roots are the values of x which make the function equal to 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891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 animBg="1"/>
      <p:bldP spid="31" grpId="0"/>
      <p:bldP spid="32" grpId="0" animBg="1"/>
      <p:bldP spid="33" grpId="0" animBg="1"/>
      <p:bldP spid="34" grpId="0"/>
      <p:bldP spid="35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function is a mathematical relationship that maps each value of a set of inputs to a </a:t>
                </a:r>
                <a:r>
                  <a:rPr lang="en-US" sz="1600" b="1" u="sng" dirty="0">
                    <a:latin typeface="Comic Sans MS" panose="030F0702030302020204" pitchFamily="66" charset="0"/>
                  </a:rPr>
                  <a:t>single</a:t>
                </a:r>
                <a:r>
                  <a:rPr lang="en-US" sz="1600" b="1" dirty="0">
                    <a:latin typeface="Comic Sans MS" panose="030F0702030302020204" pitchFamily="66" charset="0"/>
                  </a:rPr>
                  <a:t> output. The notation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is used to represent a function of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function f is defined as   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−5,  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Write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in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Hence, or otherwise, find the roots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leaving all your answers in surd form</a:t>
                </a: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Write down the minimum value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state the value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for which it occurs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5088493"/>
              </a:xfrm>
              <a:blipFill>
                <a:blip r:embed="rId2"/>
                <a:stretch>
                  <a:fillRect l="-1102" t="-719" r="-2205" b="-10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2E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5E08470D-AAF2-4860-8639-CC6B5616E1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F1E4C119-7B42-4312-8AA5-D8602D5AE8C7}"/>
                  </a:ext>
                </a:extLst>
              </p:cNvPr>
              <p:cNvSpPr txBox="1"/>
              <p:nvPr/>
            </p:nvSpPr>
            <p:spPr>
              <a:xfrm>
                <a:off x="1473175" y="4228326"/>
                <a:ext cx="1351267" cy="283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F1E4C119-7B42-4312-8AA5-D8602D5AE8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3175" y="4228326"/>
                <a:ext cx="1351267" cy="283219"/>
              </a:xfrm>
              <a:prstGeom prst="rect">
                <a:avLst/>
              </a:prstGeom>
              <a:blipFill>
                <a:blip r:embed="rId4"/>
                <a:stretch>
                  <a:fillRect l="-5882" t="-6522" r="-4072" b="-347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65B0C5A-DCAD-411A-8A72-42FF2A0B1F1B}"/>
                  </a:ext>
                </a:extLst>
              </p:cNvPr>
              <p:cNvSpPr txBox="1"/>
              <p:nvPr/>
            </p:nvSpPr>
            <p:spPr>
              <a:xfrm>
                <a:off x="4575386" y="1910364"/>
                <a:ext cx="21751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−14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65B0C5A-DCAD-411A-8A72-42FF2A0B1F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5386" y="1910364"/>
                <a:ext cx="2175147" cy="276999"/>
              </a:xfrm>
              <a:prstGeom prst="rect">
                <a:avLst/>
              </a:prstGeom>
              <a:blipFill>
                <a:blip r:embed="rId5"/>
                <a:stretch>
                  <a:fillRect l="-3371" t="-4348" r="-2247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6AFD815C-3D71-400A-B059-5A03002ACD3F}"/>
              </a:ext>
            </a:extLst>
          </p:cNvPr>
          <p:cNvSpPr txBox="1"/>
          <p:nvPr/>
        </p:nvSpPr>
        <p:spPr>
          <a:xfrm>
            <a:off x="4156897" y="1864197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c)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A6BED861-8C1B-4A6C-B0BF-41182A15306D}"/>
                  </a:ext>
                </a:extLst>
              </p:cNvPr>
              <p:cNvSpPr txBox="1"/>
              <p:nvPr/>
            </p:nvSpPr>
            <p:spPr>
              <a:xfrm>
                <a:off x="1413895" y="5345288"/>
                <a:ext cx="1501308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A6BED861-8C1B-4A6C-B0BF-41182A1530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3895" y="5345288"/>
                <a:ext cx="1501308" cy="309637"/>
              </a:xfrm>
              <a:prstGeom prst="rect">
                <a:avLst/>
              </a:prstGeom>
              <a:blipFill>
                <a:blip r:embed="rId6"/>
                <a:stretch>
                  <a:fillRect l="-2033" r="-3659" b="-137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65">
            <a:extLst>
              <a:ext uri="{FF2B5EF4-FFF2-40B4-BE49-F238E27FC236}">
                <a16:creationId xmlns:a16="http://schemas.microsoft.com/office/drawing/2014/main" id="{02706EA9-1636-40B0-B920-5AD98C617EF6}"/>
              </a:ext>
            </a:extLst>
          </p:cNvPr>
          <p:cNvSpPr txBox="1"/>
          <p:nvPr/>
        </p:nvSpPr>
        <p:spPr>
          <a:xfrm>
            <a:off x="4552902" y="1273225"/>
            <a:ext cx="3472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Is there a part of the function that has a minimum value?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639E1D5-2C83-4032-9EF4-005804388993}"/>
                  </a:ext>
                </a:extLst>
              </p:cNvPr>
              <p:cNvSpPr txBox="1"/>
              <p:nvPr/>
            </p:nvSpPr>
            <p:spPr>
              <a:xfrm>
                <a:off x="5216741" y="2972167"/>
                <a:ext cx="13158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639E1D5-2C83-4032-9EF4-0058043889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6741" y="2972167"/>
                <a:ext cx="1315809" cy="276999"/>
              </a:xfrm>
              <a:prstGeom prst="rect">
                <a:avLst/>
              </a:prstGeom>
              <a:blipFill>
                <a:blip r:embed="rId7"/>
                <a:stretch>
                  <a:fillRect t="-4444" r="-3704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7D4D2252-8677-4142-A160-9B5F7FEF0373}"/>
              </a:ext>
            </a:extLst>
          </p:cNvPr>
          <p:cNvCxnSpPr>
            <a:cxnSpLocks/>
          </p:cNvCxnSpPr>
          <p:nvPr/>
        </p:nvCxnSpPr>
        <p:spPr>
          <a:xfrm>
            <a:off x="5770615" y="2259860"/>
            <a:ext cx="104031" cy="63981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65">
            <a:extLst>
              <a:ext uri="{FF2B5EF4-FFF2-40B4-BE49-F238E27FC236}">
                <a16:creationId xmlns:a16="http://schemas.microsoft.com/office/drawing/2014/main" id="{6994B132-7D2C-46A7-AA65-E7027D353C66}"/>
              </a:ext>
            </a:extLst>
          </p:cNvPr>
          <p:cNvSpPr txBox="1"/>
          <p:nvPr/>
        </p:nvSpPr>
        <p:spPr>
          <a:xfrm>
            <a:off x="5822630" y="2301282"/>
            <a:ext cx="2140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 squared value must be equal to or greater than 0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A85FB2C8-B019-4DDD-B95D-C8A6A89DA854}"/>
                  </a:ext>
                </a:extLst>
              </p:cNvPr>
              <p:cNvSpPr txBox="1"/>
              <p:nvPr/>
            </p:nvSpPr>
            <p:spPr>
              <a:xfrm>
                <a:off x="4695929" y="3458627"/>
                <a:ext cx="21493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−14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≥−14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A85FB2C8-B019-4DDD-B95D-C8A6A89DA8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5929" y="3458627"/>
                <a:ext cx="2149371" cy="276999"/>
              </a:xfrm>
              <a:prstGeom prst="rect">
                <a:avLst/>
              </a:prstGeom>
              <a:blipFill>
                <a:blip r:embed="rId8"/>
                <a:stretch>
                  <a:fillRect t="-4348" r="-2266" b="-108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25">
            <a:extLst>
              <a:ext uri="{FF2B5EF4-FFF2-40B4-BE49-F238E27FC236}">
                <a16:creationId xmlns:a16="http://schemas.microsoft.com/office/drawing/2014/main" id="{6ADABCB7-0D15-456F-9230-45A5C4EDFEFB}"/>
              </a:ext>
            </a:extLst>
          </p:cNvPr>
          <p:cNvSpPr/>
          <p:nvPr/>
        </p:nvSpPr>
        <p:spPr>
          <a:xfrm rot="10800000" flipH="1" flipV="1">
            <a:off x="6750533" y="3149561"/>
            <a:ext cx="350608" cy="408671"/>
          </a:xfrm>
          <a:prstGeom prst="arc">
            <a:avLst>
              <a:gd name="adj1" fmla="val 16200000"/>
              <a:gd name="adj2" fmla="val 5370363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65">
            <a:extLst>
              <a:ext uri="{FF2B5EF4-FFF2-40B4-BE49-F238E27FC236}">
                <a16:creationId xmlns:a16="http://schemas.microsoft.com/office/drawing/2014/main" id="{CF3D9160-7898-4754-A5EC-9B6501353A9F}"/>
              </a:ext>
            </a:extLst>
          </p:cNvPr>
          <p:cNvSpPr txBox="1"/>
          <p:nvPr/>
        </p:nvSpPr>
        <p:spPr>
          <a:xfrm>
            <a:off x="7063283" y="3189381"/>
            <a:ext cx="12785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14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65">
                <a:extLst>
                  <a:ext uri="{FF2B5EF4-FFF2-40B4-BE49-F238E27FC236}">
                    <a16:creationId xmlns:a16="http://schemas.microsoft.com/office/drawing/2014/main" id="{B25E37E6-FEE4-48CB-A0A5-ED123C851F6C}"/>
                  </a:ext>
                </a:extLst>
              </p:cNvPr>
              <p:cNvSpPr txBox="1"/>
              <p:nvPr/>
            </p:nvSpPr>
            <p:spPr>
              <a:xfrm>
                <a:off x="4552902" y="4167069"/>
                <a:ext cx="3889762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Therefore the minimum value of the function is -14, which will occur when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=−3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If you are asked this kind of question you need to explain/show your reasoning clearly…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65">
                <a:extLst>
                  <a:ext uri="{FF2B5EF4-FFF2-40B4-BE49-F238E27FC236}">
                    <a16:creationId xmlns:a16="http://schemas.microsoft.com/office/drawing/2014/main" id="{B25E37E6-FEE4-48CB-A0A5-ED123C851F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2902" y="4167069"/>
                <a:ext cx="3889762" cy="1384995"/>
              </a:xfrm>
              <a:prstGeom prst="rect">
                <a:avLst/>
              </a:prstGeom>
              <a:blipFill>
                <a:blip r:embed="rId9"/>
                <a:stretch>
                  <a:fillRect l="-157" t="-881" r="-1411" b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2298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37" grpId="0"/>
      <p:bldP spid="21" grpId="0"/>
      <p:bldP spid="29" grpId="0"/>
      <p:bldP spid="30" grpId="0"/>
      <p:bldP spid="38" grpId="0" animBg="1"/>
      <p:bldP spid="3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87EF2C-6FF9-437C-B6AF-7E72829753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F1009E-8822-4777-AD08-0CD53DEDDA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9EB370-F371-4E02-B3DA-EF239EFBB6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</TotalTime>
  <Words>1009</Words>
  <Application>Microsoft Office PowerPoint</Application>
  <PresentationFormat>On-screen Show (4:3)</PresentationFormat>
  <Paragraphs>124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MV Boli</vt:lpstr>
      <vt:lpstr>Wingdings</vt:lpstr>
      <vt:lpstr>Office テーマ</vt:lpstr>
      <vt:lpstr>PowerPoint Presentation</vt:lpstr>
      <vt:lpstr>Quadratics</vt:lpstr>
      <vt:lpstr>Quadratics</vt:lpstr>
      <vt:lpstr>Quadratics</vt:lpstr>
      <vt:lpstr>Quadratics</vt:lpstr>
      <vt:lpstr>Quadratics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53</cp:revision>
  <dcterms:created xsi:type="dcterms:W3CDTF">2017-08-14T15:35:38Z</dcterms:created>
  <dcterms:modified xsi:type="dcterms:W3CDTF">2021-03-29T09:45:15Z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