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33EDA-66DD-4F82-AB06-E0BFB3CB65B6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E03A3-8360-4157-9340-4E77FDF87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219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6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chemeClr val="accent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3" Type="http://schemas.openxmlformats.org/officeDocument/2006/relationships/image" Target="../media/image9.jpe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66.png"/><Relationship Id="rId3" Type="http://schemas.openxmlformats.org/officeDocument/2006/relationships/image" Target="../media/image9.jpeg"/><Relationship Id="rId7" Type="http://schemas.openxmlformats.org/officeDocument/2006/relationships/image" Target="../media/image2.wmf"/><Relationship Id="rId12" Type="http://schemas.openxmlformats.org/officeDocument/2006/relationships/image" Target="../media/image6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4.png"/><Relationship Id="rId5" Type="http://schemas.openxmlformats.org/officeDocument/2006/relationships/image" Target="../media/image1.wmf"/><Relationship Id="rId10" Type="http://schemas.openxmlformats.org/officeDocument/2006/relationships/image" Target="../media/image63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6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72.png"/><Relationship Id="rId3" Type="http://schemas.openxmlformats.org/officeDocument/2006/relationships/image" Target="../media/image9.jpeg"/><Relationship Id="rId7" Type="http://schemas.openxmlformats.org/officeDocument/2006/relationships/image" Target="../media/image2.wmf"/><Relationship Id="rId12" Type="http://schemas.openxmlformats.org/officeDocument/2006/relationships/image" Target="../media/image7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0.png"/><Relationship Id="rId5" Type="http://schemas.openxmlformats.org/officeDocument/2006/relationships/image" Target="../media/image1.wmf"/><Relationship Id="rId10" Type="http://schemas.openxmlformats.org/officeDocument/2006/relationships/image" Target="../media/image69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6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9.jpe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6.png"/><Relationship Id="rId5" Type="http://schemas.openxmlformats.org/officeDocument/2006/relationships/image" Target="../media/image1.wmf"/><Relationship Id="rId10" Type="http://schemas.openxmlformats.org/officeDocument/2006/relationships/image" Target="../media/image75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7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13" Type="http://schemas.openxmlformats.org/officeDocument/2006/relationships/image" Target="../media/image82.png"/><Relationship Id="rId18" Type="http://schemas.openxmlformats.org/officeDocument/2006/relationships/image" Target="../media/image87.png"/><Relationship Id="rId3" Type="http://schemas.openxmlformats.org/officeDocument/2006/relationships/image" Target="../media/image9.jpeg"/><Relationship Id="rId7" Type="http://schemas.openxmlformats.org/officeDocument/2006/relationships/image" Target="../media/image2.wmf"/><Relationship Id="rId12" Type="http://schemas.openxmlformats.org/officeDocument/2006/relationships/image" Target="../media/image81.png"/><Relationship Id="rId17" Type="http://schemas.openxmlformats.org/officeDocument/2006/relationships/image" Target="../media/image8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5.png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0.png"/><Relationship Id="rId5" Type="http://schemas.openxmlformats.org/officeDocument/2006/relationships/image" Target="../media/image1.wmf"/><Relationship Id="rId15" Type="http://schemas.openxmlformats.org/officeDocument/2006/relationships/image" Target="../media/image84.png"/><Relationship Id="rId10" Type="http://schemas.openxmlformats.org/officeDocument/2006/relationships/image" Target="../media/image79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78.png"/><Relationship Id="rId14" Type="http://schemas.openxmlformats.org/officeDocument/2006/relationships/image" Target="../media/image8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13" Type="http://schemas.openxmlformats.org/officeDocument/2006/relationships/image" Target="../media/image93.png"/><Relationship Id="rId18" Type="http://schemas.openxmlformats.org/officeDocument/2006/relationships/image" Target="../media/image98.png"/><Relationship Id="rId3" Type="http://schemas.openxmlformats.org/officeDocument/2006/relationships/image" Target="../media/image9.jpeg"/><Relationship Id="rId7" Type="http://schemas.openxmlformats.org/officeDocument/2006/relationships/image" Target="../media/image2.wmf"/><Relationship Id="rId12" Type="http://schemas.openxmlformats.org/officeDocument/2006/relationships/image" Target="../media/image92.png"/><Relationship Id="rId17" Type="http://schemas.openxmlformats.org/officeDocument/2006/relationships/image" Target="../media/image9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6.png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1.png"/><Relationship Id="rId5" Type="http://schemas.openxmlformats.org/officeDocument/2006/relationships/image" Target="../media/image1.wmf"/><Relationship Id="rId15" Type="http://schemas.openxmlformats.org/officeDocument/2006/relationships/image" Target="../media/image95.png"/><Relationship Id="rId10" Type="http://schemas.openxmlformats.org/officeDocument/2006/relationships/image" Target="../media/image90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89.png"/><Relationship Id="rId14" Type="http://schemas.openxmlformats.org/officeDocument/2006/relationships/image" Target="../media/image9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13" Type="http://schemas.openxmlformats.org/officeDocument/2006/relationships/image" Target="../media/image110.png"/><Relationship Id="rId18" Type="http://schemas.openxmlformats.org/officeDocument/2006/relationships/image" Target="../media/image115.png"/><Relationship Id="rId26" Type="http://schemas.openxmlformats.org/officeDocument/2006/relationships/image" Target="../media/image123.png"/><Relationship Id="rId3" Type="http://schemas.openxmlformats.org/officeDocument/2006/relationships/image" Target="../media/image100.png"/><Relationship Id="rId21" Type="http://schemas.openxmlformats.org/officeDocument/2006/relationships/image" Target="../media/image118.png"/><Relationship Id="rId7" Type="http://schemas.openxmlformats.org/officeDocument/2006/relationships/image" Target="../media/image104.png"/><Relationship Id="rId12" Type="http://schemas.openxmlformats.org/officeDocument/2006/relationships/image" Target="../media/image109.png"/><Relationship Id="rId17" Type="http://schemas.openxmlformats.org/officeDocument/2006/relationships/image" Target="../media/image114.png"/><Relationship Id="rId25" Type="http://schemas.openxmlformats.org/officeDocument/2006/relationships/image" Target="../media/image122.png"/><Relationship Id="rId2" Type="http://schemas.openxmlformats.org/officeDocument/2006/relationships/image" Target="../media/image99.png"/><Relationship Id="rId16" Type="http://schemas.openxmlformats.org/officeDocument/2006/relationships/image" Target="../media/image113.png"/><Relationship Id="rId20" Type="http://schemas.openxmlformats.org/officeDocument/2006/relationships/image" Target="../media/image117.png"/><Relationship Id="rId29" Type="http://schemas.openxmlformats.org/officeDocument/2006/relationships/image" Target="../media/image1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3.png"/><Relationship Id="rId11" Type="http://schemas.openxmlformats.org/officeDocument/2006/relationships/image" Target="../media/image108.png"/><Relationship Id="rId24" Type="http://schemas.openxmlformats.org/officeDocument/2006/relationships/image" Target="../media/image121.png"/><Relationship Id="rId5" Type="http://schemas.openxmlformats.org/officeDocument/2006/relationships/image" Target="../media/image102.png"/><Relationship Id="rId15" Type="http://schemas.openxmlformats.org/officeDocument/2006/relationships/image" Target="../media/image112.png"/><Relationship Id="rId23" Type="http://schemas.openxmlformats.org/officeDocument/2006/relationships/image" Target="../media/image120.png"/><Relationship Id="rId28" Type="http://schemas.openxmlformats.org/officeDocument/2006/relationships/image" Target="../media/image125.png"/><Relationship Id="rId10" Type="http://schemas.openxmlformats.org/officeDocument/2006/relationships/image" Target="../media/image107.png"/><Relationship Id="rId19" Type="http://schemas.openxmlformats.org/officeDocument/2006/relationships/image" Target="../media/image116.png"/><Relationship Id="rId31" Type="http://schemas.openxmlformats.org/officeDocument/2006/relationships/image" Target="../media/image128.png"/><Relationship Id="rId4" Type="http://schemas.openxmlformats.org/officeDocument/2006/relationships/image" Target="../media/image101.png"/><Relationship Id="rId9" Type="http://schemas.openxmlformats.org/officeDocument/2006/relationships/image" Target="../media/image106.png"/><Relationship Id="rId14" Type="http://schemas.openxmlformats.org/officeDocument/2006/relationships/image" Target="../media/image111.png"/><Relationship Id="rId22" Type="http://schemas.openxmlformats.org/officeDocument/2006/relationships/image" Target="../media/image119.png"/><Relationship Id="rId27" Type="http://schemas.openxmlformats.org/officeDocument/2006/relationships/image" Target="../media/image124.png"/><Relationship Id="rId30" Type="http://schemas.openxmlformats.org/officeDocument/2006/relationships/image" Target="../media/image1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BC11B45-BB02-4802-B93C-5A5C0332D219}"/>
              </a:ext>
            </a:extLst>
          </p:cNvPr>
          <p:cNvSpPr/>
          <p:nvPr/>
        </p:nvSpPr>
        <p:spPr>
          <a:xfrm>
            <a:off x="1361740" y="2487947"/>
            <a:ext cx="6438301" cy="173124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54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Exercise 2C and 2D</a:t>
            </a:r>
            <a:endParaRPr lang="ja-JP" altLang="en-US" sz="54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000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It is often useful to rewrite quadratic expressions by completing the square.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93474" y="6488668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2C/D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26A5EA29-BC2F-4E7F-AAAD-48988F839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61EC7DD-C640-43E9-8233-10AF2CF1419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697038" y="2546350"/>
          <a:ext cx="83185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8" name="Equation" r:id="rId4" imgW="469696" imgH="203112" progId="Equation.DSMT4">
                  <p:embed/>
                </p:oleObj>
              </mc:Choice>
              <mc:Fallback>
                <p:oleObj name="Equation" r:id="rId4" imgW="469696" imgH="203112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F61EC7DD-C640-43E9-8233-10AF2CF141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8" y="2546350"/>
                        <a:ext cx="831850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B55EEC5-2D92-4D94-8D3C-023009A9797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239838" y="3536950"/>
          <a:ext cx="1774825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" name="Equation" r:id="rId6" imgW="1002865" imgH="469696" progId="Equation.DSMT4">
                  <p:embed/>
                </p:oleObj>
              </mc:Choice>
              <mc:Fallback>
                <p:oleObj name="Equation" r:id="rId6" imgW="1002865" imgH="469696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4B55EEC5-2D92-4D94-8D3C-023009A979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838" y="3536950"/>
                        <a:ext cx="1774825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ine 8">
            <a:extLst>
              <a:ext uri="{FF2B5EF4-FFF2-40B4-BE49-F238E27FC236}">
                <a16:creationId xmlns:a16="http://schemas.microsoft.com/office/drawing/2014/main" id="{171F453F-19C8-469E-9FEF-CA01A9581B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8038" y="30035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1C6317CE-5743-4546-91B7-9D9E6AF24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8825" y="1400175"/>
            <a:ext cx="1166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600" b="1" u="sng"/>
              <a:t>Example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9A6B7016-06C3-4829-9D46-E7A04AE5E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8825" y="1781175"/>
            <a:ext cx="3810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400"/>
              <a:t>Complete the square for the following expression…</a:t>
            </a: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DD4A69AA-ECCA-45AD-8004-DB1628E04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8825" y="2466975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600"/>
              <a:t>a)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5544262E-CDBE-4EB5-A32E-E451F4C93F0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788025" y="2466975"/>
          <a:ext cx="73025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0" name="Equation" r:id="rId8" imgW="469696" imgH="203112" progId="Equation.DSMT4">
                  <p:embed/>
                </p:oleObj>
              </mc:Choice>
              <mc:Fallback>
                <p:oleObj name="Equation" r:id="rId8" imgW="469696" imgH="203112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5544262E-CDBE-4EB5-A32E-E451F4C93F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025" y="2466975"/>
                        <a:ext cx="730250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3">
            <a:extLst>
              <a:ext uri="{FF2B5EF4-FFF2-40B4-BE49-F238E27FC236}">
                <a16:creationId xmlns:a16="http://schemas.microsoft.com/office/drawing/2014/main" id="{CA800579-B398-459E-A7A6-7FD583A3D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838" y="4679950"/>
            <a:ext cx="2438400" cy="6667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‘So </a:t>
            </a:r>
            <a:r>
              <a:rPr lang="en-GB" altLang="en-US" sz="1800" baseline="30000">
                <a:solidFill>
                  <a:srgbClr val="FF0000"/>
                </a:solidFill>
              </a:rPr>
              <a:t>b</a:t>
            </a:r>
            <a:r>
              <a:rPr lang="en-GB" altLang="en-US" sz="1800">
                <a:solidFill>
                  <a:srgbClr val="FF0000"/>
                </a:solidFill>
              </a:rPr>
              <a:t>/</a:t>
            </a:r>
            <a:r>
              <a:rPr lang="en-GB" altLang="en-US" sz="1800" baseline="-25000">
                <a:solidFill>
                  <a:srgbClr val="FF0000"/>
                </a:solidFill>
              </a:rPr>
              <a:t>2</a:t>
            </a:r>
            <a:r>
              <a:rPr lang="en-GB" altLang="en-US" sz="1800">
                <a:solidFill>
                  <a:srgbClr val="FF0000"/>
                </a:solidFill>
              </a:rPr>
              <a:t> is half of the coefficient of x’</a:t>
            </a:r>
          </a:p>
        </p:txBody>
      </p:sp>
      <p:sp>
        <p:nvSpPr>
          <p:cNvPr id="15" name="Line 14">
            <a:extLst>
              <a:ext uri="{FF2B5EF4-FFF2-40B4-BE49-F238E27FC236}">
                <a16:creationId xmlns:a16="http://schemas.microsoft.com/office/drawing/2014/main" id="{5A25893D-E9DE-41C4-B120-73B9244E5F6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9025" y="29241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D5469187-BF4D-4449-AD94-673D92DA57AA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559425" y="3381375"/>
          <a:ext cx="12033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1" name="Equation" r:id="rId10" imgW="774364" imgH="279279" progId="Equation.DSMT4">
                  <p:embed/>
                </p:oleObj>
              </mc:Choice>
              <mc:Fallback>
                <p:oleObj name="Equation" r:id="rId10" imgW="774364" imgH="279279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D5469187-BF4D-4449-AD94-673D92DA57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425" y="3381375"/>
                        <a:ext cx="120332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17">
            <a:extLst>
              <a:ext uri="{FF2B5EF4-FFF2-40B4-BE49-F238E27FC236}">
                <a16:creationId xmlns:a16="http://schemas.microsoft.com/office/drawing/2014/main" id="{09352160-85F5-46D3-AA6B-32EF7F94E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9825" y="3990975"/>
            <a:ext cx="2438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600"/>
              <a:t>If we check by expanding our answer…</a:t>
            </a:r>
          </a:p>
        </p:txBody>
      </p:sp>
      <p:graphicFrame>
        <p:nvGraphicFramePr>
          <p:cNvPr id="18" name="Object 18">
            <a:extLst>
              <a:ext uri="{FF2B5EF4-FFF2-40B4-BE49-F238E27FC236}">
                <a16:creationId xmlns:a16="http://schemas.microsoft.com/office/drawing/2014/main" id="{2B3F1988-F583-4B00-9EAF-F42B8BBFDA2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559425" y="4676775"/>
          <a:ext cx="12033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2" name="Equation" r:id="rId12" imgW="774364" imgH="279279" progId="Equation.DSMT4">
                  <p:embed/>
                </p:oleObj>
              </mc:Choice>
              <mc:Fallback>
                <p:oleObj name="Equation" r:id="rId12" imgW="774364" imgH="279279" progId="Equation.DSMT4">
                  <p:embed/>
                  <p:pic>
                    <p:nvPicPr>
                      <p:cNvPr id="18" name="Object 18">
                        <a:extLst>
                          <a:ext uri="{FF2B5EF4-FFF2-40B4-BE49-F238E27FC236}">
                            <a16:creationId xmlns:a16="http://schemas.microsoft.com/office/drawing/2014/main" id="{2B3F1988-F583-4B00-9EAF-F42B8BBFDA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425" y="4676775"/>
                        <a:ext cx="120332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9">
            <a:extLst>
              <a:ext uri="{FF2B5EF4-FFF2-40B4-BE49-F238E27FC236}">
                <a16:creationId xmlns:a16="http://schemas.microsoft.com/office/drawing/2014/main" id="{215F5D3D-CDFE-48E7-B51D-B9B40C508BE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283200" y="5153025"/>
          <a:ext cx="1755775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3" name="Equation" r:id="rId14" imgW="1129810" imgH="253890" progId="Equation.DSMT4">
                  <p:embed/>
                </p:oleObj>
              </mc:Choice>
              <mc:Fallback>
                <p:oleObj name="Equation" r:id="rId14" imgW="1129810" imgH="253890" progId="Equation.DSMT4">
                  <p:embed/>
                  <p:pic>
                    <p:nvPicPr>
                      <p:cNvPr id="19" name="Object 19">
                        <a:extLst>
                          <a:ext uri="{FF2B5EF4-FFF2-40B4-BE49-F238E27FC236}">
                            <a16:creationId xmlns:a16="http://schemas.microsoft.com/office/drawing/2014/main" id="{215F5D3D-CDFE-48E7-B51D-B9B40C508B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200" y="5153025"/>
                        <a:ext cx="1755775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0">
            <a:extLst>
              <a:ext uri="{FF2B5EF4-FFF2-40B4-BE49-F238E27FC236}">
                <a16:creationId xmlns:a16="http://schemas.microsoft.com/office/drawing/2014/main" id="{C1717EA1-2A2A-4F45-A7DE-FFB5416806BA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178425" y="5667375"/>
          <a:ext cx="203200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4" name="Equation" r:id="rId16" imgW="1307532" imgH="203112" progId="Equation.DSMT4">
                  <p:embed/>
                </p:oleObj>
              </mc:Choice>
              <mc:Fallback>
                <p:oleObj name="Equation" r:id="rId16" imgW="1307532" imgH="203112" progId="Equation.DSMT4">
                  <p:embed/>
                  <p:pic>
                    <p:nvPicPr>
                      <p:cNvPr id="20" name="Object 20">
                        <a:extLst>
                          <a:ext uri="{FF2B5EF4-FFF2-40B4-BE49-F238E27FC236}">
                            <a16:creationId xmlns:a16="http://schemas.microsoft.com/office/drawing/2014/main" id="{C1717EA1-2A2A-4F45-A7DE-FFB5416806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8425" y="5667375"/>
                        <a:ext cx="2032000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1">
            <a:extLst>
              <a:ext uri="{FF2B5EF4-FFF2-40B4-BE49-F238E27FC236}">
                <a16:creationId xmlns:a16="http://schemas.microsoft.com/office/drawing/2014/main" id="{7B23888B-4444-46FB-A8DE-94CF75D0202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864225" y="6124575"/>
          <a:ext cx="73025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5" name="Equation" r:id="rId18" imgW="469696" imgH="203112" progId="Equation.DSMT4">
                  <p:embed/>
                </p:oleObj>
              </mc:Choice>
              <mc:Fallback>
                <p:oleObj name="Equation" r:id="rId18" imgW="469696" imgH="203112" progId="Equation.DSMT4">
                  <p:embed/>
                  <p:pic>
                    <p:nvPicPr>
                      <p:cNvPr id="21" name="Object 21">
                        <a:extLst>
                          <a:ext uri="{FF2B5EF4-FFF2-40B4-BE49-F238E27FC236}">
                            <a16:creationId xmlns:a16="http://schemas.microsoft.com/office/drawing/2014/main" id="{7B23888B-4444-46FB-A8DE-94CF75D020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4225" y="6124575"/>
                        <a:ext cx="730250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Arc 22">
            <a:extLst>
              <a:ext uri="{FF2B5EF4-FFF2-40B4-BE49-F238E27FC236}">
                <a16:creationId xmlns:a16="http://schemas.microsoft.com/office/drawing/2014/main" id="{99D0BF7D-2AE5-4F51-BE97-4CA31E9DBBA3}"/>
              </a:ext>
            </a:extLst>
          </p:cNvPr>
          <p:cNvSpPr>
            <a:spLocks/>
          </p:cNvSpPr>
          <p:nvPr/>
        </p:nvSpPr>
        <p:spPr bwMode="auto">
          <a:xfrm>
            <a:off x="7312025" y="4905375"/>
            <a:ext cx="228600" cy="457200"/>
          </a:xfrm>
          <a:custGeom>
            <a:avLst/>
            <a:gdLst>
              <a:gd name="T0" fmla="*/ 0 w 21600"/>
              <a:gd name="T1" fmla="*/ 0 h 43189"/>
              <a:gd name="T2" fmla="*/ 820335 w 21600"/>
              <a:gd name="T3" fmla="*/ 51235660 h 43189"/>
              <a:gd name="T4" fmla="*/ 0 w 21600"/>
              <a:gd name="T5" fmla="*/ 25624330 h 431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59"/>
                  <a:pt x="12345" y="42815"/>
                  <a:pt x="691" y="43188"/>
                </a:cubicBezTo>
              </a:path>
              <a:path w="21600" h="4318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59"/>
                  <a:pt x="12345" y="42815"/>
                  <a:pt x="691" y="4318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Arc 23">
            <a:extLst>
              <a:ext uri="{FF2B5EF4-FFF2-40B4-BE49-F238E27FC236}">
                <a16:creationId xmlns:a16="http://schemas.microsoft.com/office/drawing/2014/main" id="{C4843811-6048-413A-B6DE-B76057713E2F}"/>
              </a:ext>
            </a:extLst>
          </p:cNvPr>
          <p:cNvSpPr>
            <a:spLocks/>
          </p:cNvSpPr>
          <p:nvPr/>
        </p:nvSpPr>
        <p:spPr bwMode="auto">
          <a:xfrm>
            <a:off x="7312025" y="5362575"/>
            <a:ext cx="228600" cy="457200"/>
          </a:xfrm>
          <a:custGeom>
            <a:avLst/>
            <a:gdLst>
              <a:gd name="T0" fmla="*/ 0 w 21600"/>
              <a:gd name="T1" fmla="*/ 0 h 43189"/>
              <a:gd name="T2" fmla="*/ 820335 w 21600"/>
              <a:gd name="T3" fmla="*/ 51235660 h 43189"/>
              <a:gd name="T4" fmla="*/ 0 w 21600"/>
              <a:gd name="T5" fmla="*/ 25624330 h 431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59"/>
                  <a:pt x="12345" y="42815"/>
                  <a:pt x="691" y="43188"/>
                </a:cubicBezTo>
              </a:path>
              <a:path w="21600" h="4318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59"/>
                  <a:pt x="12345" y="42815"/>
                  <a:pt x="691" y="4318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Arc 24">
            <a:extLst>
              <a:ext uri="{FF2B5EF4-FFF2-40B4-BE49-F238E27FC236}">
                <a16:creationId xmlns:a16="http://schemas.microsoft.com/office/drawing/2014/main" id="{28086A46-0670-477E-A5ED-8D192CFD6EF4}"/>
              </a:ext>
            </a:extLst>
          </p:cNvPr>
          <p:cNvSpPr>
            <a:spLocks/>
          </p:cNvSpPr>
          <p:nvPr/>
        </p:nvSpPr>
        <p:spPr bwMode="auto">
          <a:xfrm>
            <a:off x="7312025" y="5819775"/>
            <a:ext cx="228600" cy="457200"/>
          </a:xfrm>
          <a:custGeom>
            <a:avLst/>
            <a:gdLst>
              <a:gd name="T0" fmla="*/ 0 w 21600"/>
              <a:gd name="T1" fmla="*/ 0 h 43189"/>
              <a:gd name="T2" fmla="*/ 820335 w 21600"/>
              <a:gd name="T3" fmla="*/ 51235660 h 43189"/>
              <a:gd name="T4" fmla="*/ 0 w 21600"/>
              <a:gd name="T5" fmla="*/ 25624330 h 431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59"/>
                  <a:pt x="12345" y="42815"/>
                  <a:pt x="691" y="43188"/>
                </a:cubicBezTo>
              </a:path>
              <a:path w="21600" h="4318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59"/>
                  <a:pt x="12345" y="42815"/>
                  <a:pt x="691" y="4318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57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4" grpId="0" animBg="1"/>
      <p:bldP spid="15" grpId="0" animBg="1"/>
      <p:bldP spid="17" grpId="0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It is often useful to rewrite quadratic expressions by completing the square.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93474" y="6488668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2C/D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26A5EA29-BC2F-4E7F-AAAD-48988F839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C070922D-EE27-458D-ADF0-27615B663927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697038" y="2546350"/>
          <a:ext cx="83185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2" name="Equation" r:id="rId4" imgW="469696" imgH="203112" progId="Equation.DSMT4">
                  <p:embed/>
                </p:oleObj>
              </mc:Choice>
              <mc:Fallback>
                <p:oleObj name="Equation" r:id="rId4" imgW="469696" imgH="203112" progId="Equation.DSMT4">
                  <p:embed/>
                  <p:pic>
                    <p:nvPicPr>
                      <p:cNvPr id="6" name="Object 6">
                        <a:extLst>
                          <a:ext uri="{FF2B5EF4-FFF2-40B4-BE49-F238E27FC236}">
                            <a16:creationId xmlns:a16="http://schemas.microsoft.com/office/drawing/2014/main" id="{C070922D-EE27-458D-ADF0-27615B6639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8" y="2546350"/>
                        <a:ext cx="831850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>
            <a:extLst>
              <a:ext uri="{FF2B5EF4-FFF2-40B4-BE49-F238E27FC236}">
                <a16:creationId xmlns:a16="http://schemas.microsoft.com/office/drawing/2014/main" id="{FA006200-27B5-4C24-B495-8254460C07D6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239838" y="3536950"/>
          <a:ext cx="1774825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3" name="Equation" r:id="rId6" imgW="1002865" imgH="469696" progId="Equation.DSMT4">
                  <p:embed/>
                </p:oleObj>
              </mc:Choice>
              <mc:Fallback>
                <p:oleObj name="Equation" r:id="rId6" imgW="1002865" imgH="469696" progId="Equation.DSMT4">
                  <p:embed/>
                  <p:pic>
                    <p:nvPicPr>
                      <p:cNvPr id="7" name="Object 7">
                        <a:extLst>
                          <a:ext uri="{FF2B5EF4-FFF2-40B4-BE49-F238E27FC236}">
                            <a16:creationId xmlns:a16="http://schemas.microsoft.com/office/drawing/2014/main" id="{FA006200-27B5-4C24-B495-8254460C07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838" y="3536950"/>
                        <a:ext cx="1774825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ine 8">
            <a:extLst>
              <a:ext uri="{FF2B5EF4-FFF2-40B4-BE49-F238E27FC236}">
                <a16:creationId xmlns:a16="http://schemas.microsoft.com/office/drawing/2014/main" id="{8D1AF4BD-758C-4037-8B9C-4347CDE53A1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8038" y="30035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AB210E2C-D96D-4405-BCB2-A6A998664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838" y="4679950"/>
            <a:ext cx="2438400" cy="6667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‘So </a:t>
            </a:r>
            <a:r>
              <a:rPr lang="en-GB" altLang="en-US" sz="1800" baseline="30000">
                <a:solidFill>
                  <a:srgbClr val="FF0000"/>
                </a:solidFill>
              </a:rPr>
              <a:t>b</a:t>
            </a:r>
            <a:r>
              <a:rPr lang="en-GB" altLang="en-US" sz="1800">
                <a:solidFill>
                  <a:srgbClr val="FF0000"/>
                </a:solidFill>
              </a:rPr>
              <a:t>/</a:t>
            </a:r>
            <a:r>
              <a:rPr lang="en-GB" altLang="en-US" sz="1800" baseline="-25000">
                <a:solidFill>
                  <a:srgbClr val="FF0000"/>
                </a:solidFill>
              </a:rPr>
              <a:t>2</a:t>
            </a:r>
            <a:r>
              <a:rPr lang="en-GB" altLang="en-US" sz="1800">
                <a:solidFill>
                  <a:srgbClr val="FF0000"/>
                </a:solidFill>
              </a:rPr>
              <a:t> is half of the coefficient of x’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3">
                <a:extLst>
                  <a:ext uri="{FF2B5EF4-FFF2-40B4-BE49-F238E27FC236}">
                    <a16:creationId xmlns:a16="http://schemas.microsoft.com/office/drawing/2014/main" id="{7D6610D0-20EF-42F6-9360-8666F8FC46DC}"/>
                  </a:ext>
                </a:extLst>
              </p:cNvPr>
              <p:cNvSpPr txBox="1"/>
              <p:nvPr/>
            </p:nvSpPr>
            <p:spPr>
              <a:xfrm>
                <a:off x="5232400" y="1400175"/>
                <a:ext cx="10153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3">
                <a:extLst>
                  <a:ext uri="{FF2B5EF4-FFF2-40B4-BE49-F238E27FC236}">
                    <a16:creationId xmlns:a16="http://schemas.microsoft.com/office/drawing/2014/main" id="{7D6610D0-20EF-42F6-9360-8666F8FC46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2400" y="1400175"/>
                <a:ext cx="101534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6">
                <a:extLst>
                  <a:ext uri="{FF2B5EF4-FFF2-40B4-BE49-F238E27FC236}">
                    <a16:creationId xmlns:a16="http://schemas.microsoft.com/office/drawing/2014/main" id="{D521BC72-A112-4937-8E44-254354CA4783}"/>
                  </a:ext>
                </a:extLst>
              </p:cNvPr>
              <p:cNvSpPr txBox="1"/>
              <p:nvPr/>
            </p:nvSpPr>
            <p:spPr>
              <a:xfrm>
                <a:off x="4851400" y="2314575"/>
                <a:ext cx="1066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6">
                <a:extLst>
                  <a:ext uri="{FF2B5EF4-FFF2-40B4-BE49-F238E27FC236}">
                    <a16:creationId xmlns:a16="http://schemas.microsoft.com/office/drawing/2014/main" id="{D521BC72-A112-4937-8E44-254354CA47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1400" y="2314575"/>
                <a:ext cx="106680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8">
            <a:extLst>
              <a:ext uri="{FF2B5EF4-FFF2-40B4-BE49-F238E27FC236}">
                <a16:creationId xmlns:a16="http://schemas.microsoft.com/office/drawing/2014/main" id="{DFE22371-F022-44D3-BB50-6F9A161B0AD2}"/>
              </a:ext>
            </a:extLst>
          </p:cNvPr>
          <p:cNvCxnSpPr/>
          <p:nvPr/>
        </p:nvCxnSpPr>
        <p:spPr>
          <a:xfrm flipH="1">
            <a:off x="5537200" y="1781175"/>
            <a:ext cx="304800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10">
            <a:extLst>
              <a:ext uri="{FF2B5EF4-FFF2-40B4-BE49-F238E27FC236}">
                <a16:creationId xmlns:a16="http://schemas.microsoft.com/office/drawing/2014/main" id="{432C4446-2647-4FE7-91C2-EB4CBCD519D9}"/>
              </a:ext>
            </a:extLst>
          </p:cNvPr>
          <p:cNvSpPr/>
          <p:nvPr/>
        </p:nvSpPr>
        <p:spPr>
          <a:xfrm rot="5400000" flipV="1">
            <a:off x="5689600" y="2314575"/>
            <a:ext cx="381000" cy="685800"/>
          </a:xfrm>
          <a:prstGeom prst="arc">
            <a:avLst>
              <a:gd name="adj1" fmla="val 16200000"/>
              <a:gd name="adj2" fmla="val 536874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11">
            <a:extLst>
              <a:ext uri="{FF2B5EF4-FFF2-40B4-BE49-F238E27FC236}">
                <a16:creationId xmlns:a16="http://schemas.microsoft.com/office/drawing/2014/main" id="{3234A369-5DF1-4ACC-9E6B-458048258316}"/>
              </a:ext>
            </a:extLst>
          </p:cNvPr>
          <p:cNvSpPr txBox="1"/>
          <p:nvPr/>
        </p:nvSpPr>
        <p:spPr>
          <a:xfrm>
            <a:off x="5156200" y="1857375"/>
            <a:ext cx="554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Half</a:t>
            </a:r>
          </a:p>
        </p:txBody>
      </p:sp>
      <p:sp>
        <p:nvSpPr>
          <p:cNvPr id="23" name="TextBox 12">
            <a:extLst>
              <a:ext uri="{FF2B5EF4-FFF2-40B4-BE49-F238E27FC236}">
                <a16:creationId xmlns:a16="http://schemas.microsoft.com/office/drawing/2014/main" id="{D7617373-0A67-48A4-9E3F-CED03F4007CB}"/>
              </a:ext>
            </a:extLst>
          </p:cNvPr>
          <p:cNvSpPr txBox="1"/>
          <p:nvPr/>
        </p:nvSpPr>
        <p:spPr>
          <a:xfrm>
            <a:off x="5537200" y="2847975"/>
            <a:ext cx="7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</a:t>
            </a:r>
          </a:p>
        </p:txBody>
      </p:sp>
      <p:sp>
        <p:nvSpPr>
          <p:cNvPr id="24" name="Arc 13">
            <a:extLst>
              <a:ext uri="{FF2B5EF4-FFF2-40B4-BE49-F238E27FC236}">
                <a16:creationId xmlns:a16="http://schemas.microsoft.com/office/drawing/2014/main" id="{F0452CEF-3FAE-453F-92F4-254811C107D8}"/>
              </a:ext>
            </a:extLst>
          </p:cNvPr>
          <p:cNvSpPr/>
          <p:nvPr/>
        </p:nvSpPr>
        <p:spPr>
          <a:xfrm>
            <a:off x="6299200" y="1552575"/>
            <a:ext cx="457200" cy="990600"/>
          </a:xfrm>
          <a:prstGeom prst="arc">
            <a:avLst>
              <a:gd name="adj1" fmla="val 16200000"/>
              <a:gd name="adj2" fmla="val 536874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14">
            <a:extLst>
              <a:ext uri="{FF2B5EF4-FFF2-40B4-BE49-F238E27FC236}">
                <a16:creationId xmlns:a16="http://schemas.microsoft.com/office/drawing/2014/main" id="{189332D3-32DD-4837-87AA-D057D8B99E93}"/>
              </a:ext>
            </a:extLst>
          </p:cNvPr>
          <p:cNvSpPr txBox="1"/>
          <p:nvPr/>
        </p:nvSpPr>
        <p:spPr>
          <a:xfrm>
            <a:off x="6680200" y="1628775"/>
            <a:ext cx="15239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Write using a squared bracket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3">
                <a:extLst>
                  <a:ext uri="{FF2B5EF4-FFF2-40B4-BE49-F238E27FC236}">
                    <a16:creationId xmlns:a16="http://schemas.microsoft.com/office/drawing/2014/main" id="{6C5B9D5D-5CB1-40A8-83E8-0CEFD3114949}"/>
                  </a:ext>
                </a:extLst>
              </p:cNvPr>
              <p:cNvSpPr txBox="1"/>
              <p:nvPr/>
            </p:nvSpPr>
            <p:spPr>
              <a:xfrm>
                <a:off x="5156200" y="3914775"/>
                <a:ext cx="11435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+12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3">
                <a:extLst>
                  <a:ext uri="{FF2B5EF4-FFF2-40B4-BE49-F238E27FC236}">
                    <a16:creationId xmlns:a16="http://schemas.microsoft.com/office/drawing/2014/main" id="{6C5B9D5D-5CB1-40A8-83E8-0CEFD31149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200" y="3914775"/>
                <a:ext cx="1143583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5">
            <a:extLst>
              <a:ext uri="{FF2B5EF4-FFF2-40B4-BE49-F238E27FC236}">
                <a16:creationId xmlns:a16="http://schemas.microsoft.com/office/drawing/2014/main" id="{76957B78-AC74-46D5-B13D-829140D577C6}"/>
              </a:ext>
            </a:extLst>
          </p:cNvPr>
          <p:cNvCxnSpPr/>
          <p:nvPr/>
        </p:nvCxnSpPr>
        <p:spPr>
          <a:xfrm flipH="1">
            <a:off x="5461000" y="4295775"/>
            <a:ext cx="304800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6">
            <a:extLst>
              <a:ext uri="{FF2B5EF4-FFF2-40B4-BE49-F238E27FC236}">
                <a16:creationId xmlns:a16="http://schemas.microsoft.com/office/drawing/2014/main" id="{C001014E-C3F4-4D7C-8F2C-AE5826D91D67}"/>
              </a:ext>
            </a:extLst>
          </p:cNvPr>
          <p:cNvSpPr/>
          <p:nvPr/>
        </p:nvSpPr>
        <p:spPr>
          <a:xfrm rot="5400000" flipV="1">
            <a:off x="5613400" y="4829175"/>
            <a:ext cx="381000" cy="685800"/>
          </a:xfrm>
          <a:prstGeom prst="arc">
            <a:avLst>
              <a:gd name="adj1" fmla="val 16200000"/>
              <a:gd name="adj2" fmla="val 536874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7">
            <a:extLst>
              <a:ext uri="{FF2B5EF4-FFF2-40B4-BE49-F238E27FC236}">
                <a16:creationId xmlns:a16="http://schemas.microsoft.com/office/drawing/2014/main" id="{3E71FFE0-4094-4DFF-BE06-40ED13F17270}"/>
              </a:ext>
            </a:extLst>
          </p:cNvPr>
          <p:cNvSpPr txBox="1"/>
          <p:nvPr/>
        </p:nvSpPr>
        <p:spPr>
          <a:xfrm>
            <a:off x="5080000" y="4371975"/>
            <a:ext cx="554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Half</a:t>
            </a:r>
          </a:p>
        </p:txBody>
      </p:sp>
      <p:sp>
        <p:nvSpPr>
          <p:cNvPr id="30" name="TextBox 28">
            <a:extLst>
              <a:ext uri="{FF2B5EF4-FFF2-40B4-BE49-F238E27FC236}">
                <a16:creationId xmlns:a16="http://schemas.microsoft.com/office/drawing/2014/main" id="{667DC62A-98E8-4431-8FCE-95F20005655D}"/>
              </a:ext>
            </a:extLst>
          </p:cNvPr>
          <p:cNvSpPr txBox="1"/>
          <p:nvPr/>
        </p:nvSpPr>
        <p:spPr>
          <a:xfrm>
            <a:off x="5461000" y="5362575"/>
            <a:ext cx="7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</a:t>
            </a:r>
          </a:p>
        </p:txBody>
      </p:sp>
      <p:sp>
        <p:nvSpPr>
          <p:cNvPr id="31" name="Arc 29">
            <a:extLst>
              <a:ext uri="{FF2B5EF4-FFF2-40B4-BE49-F238E27FC236}">
                <a16:creationId xmlns:a16="http://schemas.microsoft.com/office/drawing/2014/main" id="{EB06F33A-AC4A-457B-8953-C5743357970D}"/>
              </a:ext>
            </a:extLst>
          </p:cNvPr>
          <p:cNvSpPr/>
          <p:nvPr/>
        </p:nvSpPr>
        <p:spPr>
          <a:xfrm>
            <a:off x="6375400" y="4067175"/>
            <a:ext cx="457200" cy="990600"/>
          </a:xfrm>
          <a:prstGeom prst="arc">
            <a:avLst>
              <a:gd name="adj1" fmla="val 16200000"/>
              <a:gd name="adj2" fmla="val 536874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0">
            <a:extLst>
              <a:ext uri="{FF2B5EF4-FFF2-40B4-BE49-F238E27FC236}">
                <a16:creationId xmlns:a16="http://schemas.microsoft.com/office/drawing/2014/main" id="{0B582365-E791-4596-9CBF-36471F2C2D8F}"/>
              </a:ext>
            </a:extLst>
          </p:cNvPr>
          <p:cNvSpPr txBox="1"/>
          <p:nvPr/>
        </p:nvSpPr>
        <p:spPr>
          <a:xfrm>
            <a:off x="6756400" y="4143375"/>
            <a:ext cx="15239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Write using a squared bracket</a:t>
            </a:r>
          </a:p>
        </p:txBody>
      </p:sp>
      <p:sp>
        <p:nvSpPr>
          <p:cNvPr id="33" name="Rectangle 31">
            <a:extLst>
              <a:ext uri="{FF2B5EF4-FFF2-40B4-BE49-F238E27FC236}">
                <a16:creationId xmlns:a16="http://schemas.microsoft.com/office/drawing/2014/main" id="{258BACCD-6570-47CB-B68E-D102094FEC1E}"/>
              </a:ext>
            </a:extLst>
          </p:cNvPr>
          <p:cNvSpPr/>
          <p:nvPr/>
        </p:nvSpPr>
        <p:spPr>
          <a:xfrm>
            <a:off x="5232400" y="1400175"/>
            <a:ext cx="990600" cy="3810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2">
            <a:extLst>
              <a:ext uri="{FF2B5EF4-FFF2-40B4-BE49-F238E27FC236}">
                <a16:creationId xmlns:a16="http://schemas.microsoft.com/office/drawing/2014/main" id="{F6ABF222-F796-4E82-9ADB-A4E737A9229B}"/>
              </a:ext>
            </a:extLst>
          </p:cNvPr>
          <p:cNvSpPr/>
          <p:nvPr/>
        </p:nvSpPr>
        <p:spPr>
          <a:xfrm>
            <a:off x="4927600" y="2314575"/>
            <a:ext cx="1524000" cy="3810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3">
            <a:extLst>
              <a:ext uri="{FF2B5EF4-FFF2-40B4-BE49-F238E27FC236}">
                <a16:creationId xmlns:a16="http://schemas.microsoft.com/office/drawing/2014/main" id="{BD694F4E-D223-43C9-B2C4-307384BF62D4}"/>
              </a:ext>
            </a:extLst>
          </p:cNvPr>
          <p:cNvSpPr/>
          <p:nvPr/>
        </p:nvSpPr>
        <p:spPr>
          <a:xfrm>
            <a:off x="4851400" y="4829175"/>
            <a:ext cx="1676400" cy="3810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4">
            <a:extLst>
              <a:ext uri="{FF2B5EF4-FFF2-40B4-BE49-F238E27FC236}">
                <a16:creationId xmlns:a16="http://schemas.microsoft.com/office/drawing/2014/main" id="{7ABDCCDA-FF74-45A5-8B6A-6A20F158D94C}"/>
              </a:ext>
            </a:extLst>
          </p:cNvPr>
          <p:cNvSpPr/>
          <p:nvPr/>
        </p:nvSpPr>
        <p:spPr>
          <a:xfrm>
            <a:off x="5156200" y="3914775"/>
            <a:ext cx="1143000" cy="3810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5">
                <a:extLst>
                  <a:ext uri="{FF2B5EF4-FFF2-40B4-BE49-F238E27FC236}">
                    <a16:creationId xmlns:a16="http://schemas.microsoft.com/office/drawing/2014/main" id="{8A52B826-BFE9-41DF-A441-073351A2EF57}"/>
                  </a:ext>
                </a:extLst>
              </p:cNvPr>
              <p:cNvSpPr txBox="1"/>
              <p:nvPr/>
            </p:nvSpPr>
            <p:spPr>
              <a:xfrm>
                <a:off x="5689600" y="2314575"/>
                <a:ext cx="8182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 (4)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5">
                <a:extLst>
                  <a:ext uri="{FF2B5EF4-FFF2-40B4-BE49-F238E27FC236}">
                    <a16:creationId xmlns:a16="http://schemas.microsoft.com/office/drawing/2014/main" id="{8A52B826-BFE9-41DF-A441-073351A2EF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9600" y="2314575"/>
                <a:ext cx="818225" cy="369332"/>
              </a:xfrm>
              <a:prstGeom prst="rect">
                <a:avLst/>
              </a:prstGeom>
              <a:blipFill>
                <a:blip r:embed="rId11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6">
                <a:extLst>
                  <a:ext uri="{FF2B5EF4-FFF2-40B4-BE49-F238E27FC236}">
                    <a16:creationId xmlns:a16="http://schemas.microsoft.com/office/drawing/2014/main" id="{1C10D609-EDA7-45F6-8DDC-D5F4066191BB}"/>
                  </a:ext>
                </a:extLst>
              </p:cNvPr>
              <p:cNvSpPr txBox="1"/>
              <p:nvPr/>
            </p:nvSpPr>
            <p:spPr>
              <a:xfrm>
                <a:off x="4851400" y="4829175"/>
                <a:ext cx="1066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+6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6">
                <a:extLst>
                  <a:ext uri="{FF2B5EF4-FFF2-40B4-BE49-F238E27FC236}">
                    <a16:creationId xmlns:a16="http://schemas.microsoft.com/office/drawing/2014/main" id="{1C10D609-EDA7-45F6-8DDC-D5F4066191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1400" y="4829175"/>
                <a:ext cx="106680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7">
                <a:extLst>
                  <a:ext uri="{FF2B5EF4-FFF2-40B4-BE49-F238E27FC236}">
                    <a16:creationId xmlns:a16="http://schemas.microsoft.com/office/drawing/2014/main" id="{A3ABCC2C-4D57-4C91-A790-67EA5096F4AA}"/>
                  </a:ext>
                </a:extLst>
              </p:cNvPr>
              <p:cNvSpPr txBox="1"/>
              <p:nvPr/>
            </p:nvSpPr>
            <p:spPr>
              <a:xfrm>
                <a:off x="5689600" y="4829175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 (36)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7">
                <a:extLst>
                  <a:ext uri="{FF2B5EF4-FFF2-40B4-BE49-F238E27FC236}">
                    <a16:creationId xmlns:a16="http://schemas.microsoft.com/office/drawing/2014/main" id="{A3ABCC2C-4D57-4C91-A790-67EA5096F4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9600" y="4829175"/>
                <a:ext cx="914400" cy="369332"/>
              </a:xfrm>
              <a:prstGeom prst="rect">
                <a:avLst/>
              </a:prstGeom>
              <a:blipFill>
                <a:blip r:embed="rId1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8">
            <a:extLst>
              <a:ext uri="{FF2B5EF4-FFF2-40B4-BE49-F238E27FC236}">
                <a16:creationId xmlns:a16="http://schemas.microsoft.com/office/drawing/2014/main" id="{E865D01B-A333-4336-BF17-29D8D4D6FC47}"/>
              </a:ext>
            </a:extLst>
          </p:cNvPr>
          <p:cNvSpPr txBox="1"/>
          <p:nvPr/>
        </p:nvSpPr>
        <p:spPr>
          <a:xfrm>
            <a:off x="4241800" y="5743575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In both cases, the first and second expressions are equal!</a:t>
            </a:r>
          </a:p>
        </p:txBody>
      </p:sp>
    </p:spTree>
    <p:extLst>
      <p:ext uri="{BB962C8B-B14F-4D97-AF65-F5344CB8AC3E}">
        <p14:creationId xmlns:p14="http://schemas.microsoft.com/office/powerpoint/2010/main" val="263811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 animBg="1"/>
      <p:bldP spid="21" grpId="1" animBg="1"/>
      <p:bldP spid="22" grpId="0"/>
      <p:bldP spid="22" grpId="1"/>
      <p:bldP spid="23" grpId="0"/>
      <p:bldP spid="23" grpId="1"/>
      <p:bldP spid="24" grpId="0" animBg="1"/>
      <p:bldP spid="25" grpId="0"/>
      <p:bldP spid="26" grpId="0"/>
      <p:bldP spid="28" grpId="0" animBg="1"/>
      <p:bldP spid="28" grpId="1" animBg="1"/>
      <p:bldP spid="29" grpId="0"/>
      <p:bldP spid="29" grpId="1"/>
      <p:bldP spid="30" grpId="0"/>
      <p:bldP spid="30" grpId="1"/>
      <p:bldP spid="31" grpId="0" animBg="1"/>
      <p:bldP spid="32" grpId="0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/>
      <p:bldP spid="38" grpId="0"/>
      <p:bldP spid="3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It is often useful to rewrite quadratic expressions by completing the square.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93474" y="6488668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2C/D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26A5EA29-BC2F-4E7F-AAAD-48988F839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27172E7F-21A6-4410-ACAE-1DA3BB70F6BC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697038" y="2546350"/>
          <a:ext cx="83185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6" name="Equation" r:id="rId4" imgW="469696" imgH="203112" progId="Equation.DSMT4">
                  <p:embed/>
                </p:oleObj>
              </mc:Choice>
              <mc:Fallback>
                <p:oleObj name="Equation" r:id="rId4" imgW="469696" imgH="203112" progId="Equation.DSMT4">
                  <p:embed/>
                  <p:pic>
                    <p:nvPicPr>
                      <p:cNvPr id="6" name="Object 6">
                        <a:extLst>
                          <a:ext uri="{FF2B5EF4-FFF2-40B4-BE49-F238E27FC236}">
                            <a16:creationId xmlns:a16="http://schemas.microsoft.com/office/drawing/2014/main" id="{27172E7F-21A6-4410-ACAE-1DA3BB70F6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8" y="2546350"/>
                        <a:ext cx="831850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>
            <a:extLst>
              <a:ext uri="{FF2B5EF4-FFF2-40B4-BE49-F238E27FC236}">
                <a16:creationId xmlns:a16="http://schemas.microsoft.com/office/drawing/2014/main" id="{2DA83AAC-2117-4470-84F1-2BBDF2E8845A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239838" y="3536950"/>
          <a:ext cx="1774825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7" name="Equation" r:id="rId6" imgW="1002865" imgH="469696" progId="Equation.DSMT4">
                  <p:embed/>
                </p:oleObj>
              </mc:Choice>
              <mc:Fallback>
                <p:oleObj name="Equation" r:id="rId6" imgW="1002865" imgH="469696" progId="Equation.DSMT4">
                  <p:embed/>
                  <p:pic>
                    <p:nvPicPr>
                      <p:cNvPr id="7" name="Object 7">
                        <a:extLst>
                          <a:ext uri="{FF2B5EF4-FFF2-40B4-BE49-F238E27FC236}">
                            <a16:creationId xmlns:a16="http://schemas.microsoft.com/office/drawing/2014/main" id="{2DA83AAC-2117-4470-84F1-2BBDF2E884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838" y="3536950"/>
                        <a:ext cx="1774825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ine 8">
            <a:extLst>
              <a:ext uri="{FF2B5EF4-FFF2-40B4-BE49-F238E27FC236}">
                <a16:creationId xmlns:a16="http://schemas.microsoft.com/office/drawing/2014/main" id="{8CE5D2E8-2950-4401-A778-A41105FE2E5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8038" y="30035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620646C4-DB22-4AD2-A292-608976511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838" y="4679950"/>
            <a:ext cx="2438400" cy="6667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‘So </a:t>
            </a:r>
            <a:r>
              <a:rPr lang="en-GB" altLang="en-US" sz="1800" baseline="30000">
                <a:solidFill>
                  <a:srgbClr val="FF0000"/>
                </a:solidFill>
              </a:rPr>
              <a:t>b</a:t>
            </a:r>
            <a:r>
              <a:rPr lang="en-GB" altLang="en-US" sz="1800">
                <a:solidFill>
                  <a:srgbClr val="FF0000"/>
                </a:solidFill>
              </a:rPr>
              <a:t>/</a:t>
            </a:r>
            <a:r>
              <a:rPr lang="en-GB" altLang="en-US" sz="1800" baseline="-25000">
                <a:solidFill>
                  <a:srgbClr val="FF0000"/>
                </a:solidFill>
              </a:rPr>
              <a:t>2</a:t>
            </a:r>
            <a:r>
              <a:rPr lang="en-GB" altLang="en-US" sz="1800">
                <a:solidFill>
                  <a:srgbClr val="FF0000"/>
                </a:solidFill>
              </a:rPr>
              <a:t> is half of the coefficient of x’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3">
                <a:extLst>
                  <a:ext uri="{FF2B5EF4-FFF2-40B4-BE49-F238E27FC236}">
                    <a16:creationId xmlns:a16="http://schemas.microsoft.com/office/drawing/2014/main" id="{7D2507E5-17F4-452F-8A08-F66A23169F86}"/>
                  </a:ext>
                </a:extLst>
              </p:cNvPr>
              <p:cNvSpPr txBox="1"/>
              <p:nvPr/>
            </p:nvSpPr>
            <p:spPr>
              <a:xfrm>
                <a:off x="5232400" y="1400175"/>
                <a:ext cx="10153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+8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3">
                <a:extLst>
                  <a:ext uri="{FF2B5EF4-FFF2-40B4-BE49-F238E27FC236}">
                    <a16:creationId xmlns:a16="http://schemas.microsoft.com/office/drawing/2014/main" id="{7D2507E5-17F4-452F-8A08-F66A23169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2400" y="1400175"/>
                <a:ext cx="101534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6">
                <a:extLst>
                  <a:ext uri="{FF2B5EF4-FFF2-40B4-BE49-F238E27FC236}">
                    <a16:creationId xmlns:a16="http://schemas.microsoft.com/office/drawing/2014/main" id="{AA2DB4D1-1402-4BB1-A93A-5269F0FE1546}"/>
                  </a:ext>
                </a:extLst>
              </p:cNvPr>
              <p:cNvSpPr txBox="1"/>
              <p:nvPr/>
            </p:nvSpPr>
            <p:spPr>
              <a:xfrm>
                <a:off x="4851400" y="2314575"/>
                <a:ext cx="1066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6">
                <a:extLst>
                  <a:ext uri="{FF2B5EF4-FFF2-40B4-BE49-F238E27FC236}">
                    <a16:creationId xmlns:a16="http://schemas.microsoft.com/office/drawing/2014/main" id="{AA2DB4D1-1402-4BB1-A93A-5269F0FE15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1400" y="2314575"/>
                <a:ext cx="106680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8">
            <a:extLst>
              <a:ext uri="{FF2B5EF4-FFF2-40B4-BE49-F238E27FC236}">
                <a16:creationId xmlns:a16="http://schemas.microsoft.com/office/drawing/2014/main" id="{1C219A88-E3F8-416B-9857-81977AB2B855}"/>
              </a:ext>
            </a:extLst>
          </p:cNvPr>
          <p:cNvCxnSpPr/>
          <p:nvPr/>
        </p:nvCxnSpPr>
        <p:spPr>
          <a:xfrm flipH="1">
            <a:off x="5537200" y="1781175"/>
            <a:ext cx="304800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rc 10">
            <a:extLst>
              <a:ext uri="{FF2B5EF4-FFF2-40B4-BE49-F238E27FC236}">
                <a16:creationId xmlns:a16="http://schemas.microsoft.com/office/drawing/2014/main" id="{AF89A67C-1711-440C-A205-5A4FD0644BDD}"/>
              </a:ext>
            </a:extLst>
          </p:cNvPr>
          <p:cNvSpPr/>
          <p:nvPr/>
        </p:nvSpPr>
        <p:spPr>
          <a:xfrm rot="5400000" flipV="1">
            <a:off x="5689600" y="2314575"/>
            <a:ext cx="381000" cy="685800"/>
          </a:xfrm>
          <a:prstGeom prst="arc">
            <a:avLst>
              <a:gd name="adj1" fmla="val 16200000"/>
              <a:gd name="adj2" fmla="val 536874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11">
            <a:extLst>
              <a:ext uri="{FF2B5EF4-FFF2-40B4-BE49-F238E27FC236}">
                <a16:creationId xmlns:a16="http://schemas.microsoft.com/office/drawing/2014/main" id="{22B3AFD8-7E5F-4DAE-8E82-9B1AB70C0C5D}"/>
              </a:ext>
            </a:extLst>
          </p:cNvPr>
          <p:cNvSpPr txBox="1"/>
          <p:nvPr/>
        </p:nvSpPr>
        <p:spPr>
          <a:xfrm>
            <a:off x="5156200" y="1857375"/>
            <a:ext cx="554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Half</a:t>
            </a:r>
          </a:p>
        </p:txBody>
      </p:sp>
      <p:sp>
        <p:nvSpPr>
          <p:cNvPr id="28" name="TextBox 12">
            <a:extLst>
              <a:ext uri="{FF2B5EF4-FFF2-40B4-BE49-F238E27FC236}">
                <a16:creationId xmlns:a16="http://schemas.microsoft.com/office/drawing/2014/main" id="{6D79A3D0-43A5-4209-AF98-0E9CA7973BBA}"/>
              </a:ext>
            </a:extLst>
          </p:cNvPr>
          <p:cNvSpPr txBox="1"/>
          <p:nvPr/>
        </p:nvSpPr>
        <p:spPr>
          <a:xfrm>
            <a:off x="5537200" y="2847975"/>
            <a:ext cx="7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</a:t>
            </a:r>
          </a:p>
        </p:txBody>
      </p:sp>
      <p:sp>
        <p:nvSpPr>
          <p:cNvPr id="29" name="Arc 13">
            <a:extLst>
              <a:ext uri="{FF2B5EF4-FFF2-40B4-BE49-F238E27FC236}">
                <a16:creationId xmlns:a16="http://schemas.microsoft.com/office/drawing/2014/main" id="{7C38B129-1090-499D-8C82-062EA8148AAF}"/>
              </a:ext>
            </a:extLst>
          </p:cNvPr>
          <p:cNvSpPr/>
          <p:nvPr/>
        </p:nvSpPr>
        <p:spPr>
          <a:xfrm>
            <a:off x="6299200" y="1552575"/>
            <a:ext cx="457200" cy="990600"/>
          </a:xfrm>
          <a:prstGeom prst="arc">
            <a:avLst>
              <a:gd name="adj1" fmla="val 16200000"/>
              <a:gd name="adj2" fmla="val 536874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14">
            <a:extLst>
              <a:ext uri="{FF2B5EF4-FFF2-40B4-BE49-F238E27FC236}">
                <a16:creationId xmlns:a16="http://schemas.microsoft.com/office/drawing/2014/main" id="{A820E76E-A64F-4BB6-8CE4-33C5780BC084}"/>
              </a:ext>
            </a:extLst>
          </p:cNvPr>
          <p:cNvSpPr txBox="1"/>
          <p:nvPr/>
        </p:nvSpPr>
        <p:spPr>
          <a:xfrm>
            <a:off x="6680200" y="1628775"/>
            <a:ext cx="15239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Write using a squared bracket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23">
                <a:extLst>
                  <a:ext uri="{FF2B5EF4-FFF2-40B4-BE49-F238E27FC236}">
                    <a16:creationId xmlns:a16="http://schemas.microsoft.com/office/drawing/2014/main" id="{E91FCFD2-262E-4E99-BFDB-FA6DA7B73FAD}"/>
                  </a:ext>
                </a:extLst>
              </p:cNvPr>
              <p:cNvSpPr txBox="1"/>
              <p:nvPr/>
            </p:nvSpPr>
            <p:spPr>
              <a:xfrm>
                <a:off x="5232400" y="3914775"/>
                <a:ext cx="10153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23">
                <a:extLst>
                  <a:ext uri="{FF2B5EF4-FFF2-40B4-BE49-F238E27FC236}">
                    <a16:creationId xmlns:a16="http://schemas.microsoft.com/office/drawing/2014/main" id="{E91FCFD2-262E-4E99-BFDB-FA6DA7B73F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2400" y="3914775"/>
                <a:ext cx="1015343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25">
            <a:extLst>
              <a:ext uri="{FF2B5EF4-FFF2-40B4-BE49-F238E27FC236}">
                <a16:creationId xmlns:a16="http://schemas.microsoft.com/office/drawing/2014/main" id="{2F21B8F1-878A-4679-AB3B-E10F945C7729}"/>
              </a:ext>
            </a:extLst>
          </p:cNvPr>
          <p:cNvCxnSpPr/>
          <p:nvPr/>
        </p:nvCxnSpPr>
        <p:spPr>
          <a:xfrm flipH="1">
            <a:off x="5461000" y="4295775"/>
            <a:ext cx="304800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c 26">
            <a:extLst>
              <a:ext uri="{FF2B5EF4-FFF2-40B4-BE49-F238E27FC236}">
                <a16:creationId xmlns:a16="http://schemas.microsoft.com/office/drawing/2014/main" id="{2FE7503E-F571-4FE7-B803-32D9AF74A5B6}"/>
              </a:ext>
            </a:extLst>
          </p:cNvPr>
          <p:cNvSpPr/>
          <p:nvPr/>
        </p:nvSpPr>
        <p:spPr>
          <a:xfrm rot="5400000" flipV="1">
            <a:off x="5613400" y="4829175"/>
            <a:ext cx="381000" cy="685800"/>
          </a:xfrm>
          <a:prstGeom prst="arc">
            <a:avLst>
              <a:gd name="adj1" fmla="val 16200000"/>
              <a:gd name="adj2" fmla="val 536874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27">
            <a:extLst>
              <a:ext uri="{FF2B5EF4-FFF2-40B4-BE49-F238E27FC236}">
                <a16:creationId xmlns:a16="http://schemas.microsoft.com/office/drawing/2014/main" id="{92C382D0-FAB2-4447-947A-619A194C42A5}"/>
              </a:ext>
            </a:extLst>
          </p:cNvPr>
          <p:cNvSpPr txBox="1"/>
          <p:nvPr/>
        </p:nvSpPr>
        <p:spPr>
          <a:xfrm>
            <a:off x="5080000" y="4371975"/>
            <a:ext cx="554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Half</a:t>
            </a:r>
          </a:p>
        </p:txBody>
      </p:sp>
      <p:sp>
        <p:nvSpPr>
          <p:cNvPr id="35" name="TextBox 28">
            <a:extLst>
              <a:ext uri="{FF2B5EF4-FFF2-40B4-BE49-F238E27FC236}">
                <a16:creationId xmlns:a16="http://schemas.microsoft.com/office/drawing/2014/main" id="{105A9360-441E-4CE7-B5BB-8672183D0260}"/>
              </a:ext>
            </a:extLst>
          </p:cNvPr>
          <p:cNvSpPr txBox="1"/>
          <p:nvPr/>
        </p:nvSpPr>
        <p:spPr>
          <a:xfrm>
            <a:off x="5461000" y="5362575"/>
            <a:ext cx="7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</a:t>
            </a:r>
          </a:p>
        </p:txBody>
      </p:sp>
      <p:sp>
        <p:nvSpPr>
          <p:cNvPr id="36" name="Arc 29">
            <a:extLst>
              <a:ext uri="{FF2B5EF4-FFF2-40B4-BE49-F238E27FC236}">
                <a16:creationId xmlns:a16="http://schemas.microsoft.com/office/drawing/2014/main" id="{AF2C0C8B-E0F1-407E-9739-A331E2CD512D}"/>
              </a:ext>
            </a:extLst>
          </p:cNvPr>
          <p:cNvSpPr/>
          <p:nvPr/>
        </p:nvSpPr>
        <p:spPr>
          <a:xfrm>
            <a:off x="6375400" y="4067175"/>
            <a:ext cx="457200" cy="990600"/>
          </a:xfrm>
          <a:prstGeom prst="arc">
            <a:avLst>
              <a:gd name="adj1" fmla="val 16200000"/>
              <a:gd name="adj2" fmla="val 536874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0">
            <a:extLst>
              <a:ext uri="{FF2B5EF4-FFF2-40B4-BE49-F238E27FC236}">
                <a16:creationId xmlns:a16="http://schemas.microsoft.com/office/drawing/2014/main" id="{75CC6052-C627-49B6-B0B7-A0E5A196408D}"/>
              </a:ext>
            </a:extLst>
          </p:cNvPr>
          <p:cNvSpPr txBox="1"/>
          <p:nvPr/>
        </p:nvSpPr>
        <p:spPr>
          <a:xfrm>
            <a:off x="6756400" y="4143375"/>
            <a:ext cx="15239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Write using a squared bracket</a:t>
            </a:r>
          </a:p>
        </p:txBody>
      </p:sp>
      <p:sp>
        <p:nvSpPr>
          <p:cNvPr id="38" name="Rectangle 31">
            <a:extLst>
              <a:ext uri="{FF2B5EF4-FFF2-40B4-BE49-F238E27FC236}">
                <a16:creationId xmlns:a16="http://schemas.microsoft.com/office/drawing/2014/main" id="{67305969-75FA-46CB-B3B1-EB47E0A2797A}"/>
              </a:ext>
            </a:extLst>
          </p:cNvPr>
          <p:cNvSpPr/>
          <p:nvPr/>
        </p:nvSpPr>
        <p:spPr>
          <a:xfrm>
            <a:off x="5232400" y="1400175"/>
            <a:ext cx="990600" cy="3810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2">
            <a:extLst>
              <a:ext uri="{FF2B5EF4-FFF2-40B4-BE49-F238E27FC236}">
                <a16:creationId xmlns:a16="http://schemas.microsoft.com/office/drawing/2014/main" id="{A7F86312-329C-4299-A17D-4BBBD78E4857}"/>
              </a:ext>
            </a:extLst>
          </p:cNvPr>
          <p:cNvSpPr/>
          <p:nvPr/>
        </p:nvSpPr>
        <p:spPr>
          <a:xfrm>
            <a:off x="4927600" y="2314575"/>
            <a:ext cx="1524000" cy="3810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3">
            <a:extLst>
              <a:ext uri="{FF2B5EF4-FFF2-40B4-BE49-F238E27FC236}">
                <a16:creationId xmlns:a16="http://schemas.microsoft.com/office/drawing/2014/main" id="{2041D940-BB21-4575-82CA-FE3F729126A2}"/>
              </a:ext>
            </a:extLst>
          </p:cNvPr>
          <p:cNvSpPr/>
          <p:nvPr/>
        </p:nvSpPr>
        <p:spPr>
          <a:xfrm>
            <a:off x="4851400" y="4829175"/>
            <a:ext cx="1676400" cy="3810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34">
            <a:extLst>
              <a:ext uri="{FF2B5EF4-FFF2-40B4-BE49-F238E27FC236}">
                <a16:creationId xmlns:a16="http://schemas.microsoft.com/office/drawing/2014/main" id="{29AFEE93-392A-4B83-8F87-008AF38CD6E8}"/>
              </a:ext>
            </a:extLst>
          </p:cNvPr>
          <p:cNvSpPr/>
          <p:nvPr/>
        </p:nvSpPr>
        <p:spPr>
          <a:xfrm>
            <a:off x="5156200" y="3914775"/>
            <a:ext cx="1143000" cy="3810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35">
                <a:extLst>
                  <a:ext uri="{FF2B5EF4-FFF2-40B4-BE49-F238E27FC236}">
                    <a16:creationId xmlns:a16="http://schemas.microsoft.com/office/drawing/2014/main" id="{589B1BD0-2FA8-4DE1-8020-76B61E02CD2E}"/>
                  </a:ext>
                </a:extLst>
              </p:cNvPr>
              <p:cNvSpPr txBox="1"/>
              <p:nvPr/>
            </p:nvSpPr>
            <p:spPr>
              <a:xfrm>
                <a:off x="5689600" y="2314575"/>
                <a:ext cx="8182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 (16)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35">
                <a:extLst>
                  <a:ext uri="{FF2B5EF4-FFF2-40B4-BE49-F238E27FC236}">
                    <a16:creationId xmlns:a16="http://schemas.microsoft.com/office/drawing/2014/main" id="{589B1BD0-2FA8-4DE1-8020-76B61E02CD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9600" y="2314575"/>
                <a:ext cx="818225" cy="369332"/>
              </a:xfrm>
              <a:prstGeom prst="rect">
                <a:avLst/>
              </a:prstGeom>
              <a:blipFill>
                <a:blip r:embed="rId11"/>
                <a:stretch>
                  <a:fillRect r="-5926"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36">
                <a:extLst>
                  <a:ext uri="{FF2B5EF4-FFF2-40B4-BE49-F238E27FC236}">
                    <a16:creationId xmlns:a16="http://schemas.microsoft.com/office/drawing/2014/main" id="{B376B69C-6A74-49CA-BDE5-3EC7E0EE4EEA}"/>
                  </a:ext>
                </a:extLst>
              </p:cNvPr>
              <p:cNvSpPr txBox="1"/>
              <p:nvPr/>
            </p:nvSpPr>
            <p:spPr>
              <a:xfrm>
                <a:off x="4851400" y="4829175"/>
                <a:ext cx="1066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36">
                <a:extLst>
                  <a:ext uri="{FF2B5EF4-FFF2-40B4-BE49-F238E27FC236}">
                    <a16:creationId xmlns:a16="http://schemas.microsoft.com/office/drawing/2014/main" id="{B376B69C-6A74-49CA-BDE5-3EC7E0EE4E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1400" y="4829175"/>
                <a:ext cx="106680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37">
                <a:extLst>
                  <a:ext uri="{FF2B5EF4-FFF2-40B4-BE49-F238E27FC236}">
                    <a16:creationId xmlns:a16="http://schemas.microsoft.com/office/drawing/2014/main" id="{0E5789BB-A851-43C8-9BDB-104152202A8A}"/>
                  </a:ext>
                </a:extLst>
              </p:cNvPr>
              <p:cNvSpPr txBox="1"/>
              <p:nvPr/>
            </p:nvSpPr>
            <p:spPr>
              <a:xfrm>
                <a:off x="5689600" y="4829175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 (1)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37">
                <a:extLst>
                  <a:ext uri="{FF2B5EF4-FFF2-40B4-BE49-F238E27FC236}">
                    <a16:creationId xmlns:a16="http://schemas.microsoft.com/office/drawing/2014/main" id="{0E5789BB-A851-43C8-9BDB-104152202A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9600" y="4829175"/>
                <a:ext cx="914400" cy="369332"/>
              </a:xfrm>
              <a:prstGeom prst="rect">
                <a:avLst/>
              </a:prstGeom>
              <a:blipFill>
                <a:blip r:embed="rId1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38">
            <a:extLst>
              <a:ext uri="{FF2B5EF4-FFF2-40B4-BE49-F238E27FC236}">
                <a16:creationId xmlns:a16="http://schemas.microsoft.com/office/drawing/2014/main" id="{012D5E0A-BA70-46D5-8B7E-5AB2C2EF68F7}"/>
              </a:ext>
            </a:extLst>
          </p:cNvPr>
          <p:cNvSpPr txBox="1"/>
          <p:nvPr/>
        </p:nvSpPr>
        <p:spPr>
          <a:xfrm>
            <a:off x="4241800" y="5743575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In both cases, the first and second expressions are equal!</a:t>
            </a:r>
          </a:p>
        </p:txBody>
      </p:sp>
    </p:spTree>
    <p:extLst>
      <p:ext uri="{BB962C8B-B14F-4D97-AF65-F5344CB8AC3E}">
        <p14:creationId xmlns:p14="http://schemas.microsoft.com/office/powerpoint/2010/main" val="412575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6" grpId="0" animBg="1"/>
      <p:bldP spid="26" grpId="1" animBg="1"/>
      <p:bldP spid="27" grpId="0"/>
      <p:bldP spid="27" grpId="1"/>
      <p:bldP spid="28" grpId="0"/>
      <p:bldP spid="28" grpId="1"/>
      <p:bldP spid="29" grpId="0" animBg="1"/>
      <p:bldP spid="30" grpId="0"/>
      <p:bldP spid="31" grpId="0"/>
      <p:bldP spid="33" grpId="0" animBg="1"/>
      <p:bldP spid="33" grpId="1" animBg="1"/>
      <p:bldP spid="34" grpId="0"/>
      <p:bldP spid="34" grpId="1"/>
      <p:bldP spid="35" grpId="0"/>
      <p:bldP spid="35" grpId="1"/>
      <p:bldP spid="36" grpId="0" animBg="1"/>
      <p:bldP spid="37" grpId="0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/>
      <p:bldP spid="43" grpId="0"/>
      <p:bldP spid="4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It is often useful to rewrite quadratic expressions by completing the square.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93474" y="6488668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2C/D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26A5EA29-BC2F-4E7F-AAAD-48988F839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2" name="Object 6">
            <a:extLst>
              <a:ext uri="{FF2B5EF4-FFF2-40B4-BE49-F238E27FC236}">
                <a16:creationId xmlns:a16="http://schemas.microsoft.com/office/drawing/2014/main" id="{7DE7ABE4-64E5-4B36-B858-1143868C539C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697038" y="2546350"/>
          <a:ext cx="83185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0" name="Equation" r:id="rId4" imgW="469696" imgH="203112" progId="Equation.DSMT4">
                  <p:embed/>
                </p:oleObj>
              </mc:Choice>
              <mc:Fallback>
                <p:oleObj name="Equation" r:id="rId4" imgW="469696" imgH="203112" progId="Equation.DSMT4">
                  <p:embed/>
                  <p:pic>
                    <p:nvPicPr>
                      <p:cNvPr id="22" name="Object 6">
                        <a:extLst>
                          <a:ext uri="{FF2B5EF4-FFF2-40B4-BE49-F238E27FC236}">
                            <a16:creationId xmlns:a16="http://schemas.microsoft.com/office/drawing/2014/main" id="{7DE7ABE4-64E5-4B36-B858-1143868C53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8" y="2546350"/>
                        <a:ext cx="831850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7">
            <a:extLst>
              <a:ext uri="{FF2B5EF4-FFF2-40B4-BE49-F238E27FC236}">
                <a16:creationId xmlns:a16="http://schemas.microsoft.com/office/drawing/2014/main" id="{F315F6A7-C74E-4CD6-B99A-FE5C4649F70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239838" y="3536950"/>
          <a:ext cx="1774825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1" name="Equation" r:id="rId6" imgW="1002865" imgH="469696" progId="Equation.DSMT4">
                  <p:embed/>
                </p:oleObj>
              </mc:Choice>
              <mc:Fallback>
                <p:oleObj name="Equation" r:id="rId6" imgW="1002865" imgH="469696" progId="Equation.DSMT4">
                  <p:embed/>
                  <p:pic>
                    <p:nvPicPr>
                      <p:cNvPr id="23" name="Object 7">
                        <a:extLst>
                          <a:ext uri="{FF2B5EF4-FFF2-40B4-BE49-F238E27FC236}">
                            <a16:creationId xmlns:a16="http://schemas.microsoft.com/office/drawing/2014/main" id="{F315F6A7-C74E-4CD6-B99A-FE5C4649F7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838" y="3536950"/>
                        <a:ext cx="1774825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Line 8">
            <a:extLst>
              <a:ext uri="{FF2B5EF4-FFF2-40B4-BE49-F238E27FC236}">
                <a16:creationId xmlns:a16="http://schemas.microsoft.com/office/drawing/2014/main" id="{C9348BD4-DB61-49E2-86C0-F9F7CE945B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8038" y="30035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Text Box 13">
            <a:extLst>
              <a:ext uri="{FF2B5EF4-FFF2-40B4-BE49-F238E27FC236}">
                <a16:creationId xmlns:a16="http://schemas.microsoft.com/office/drawing/2014/main" id="{9ACDBFEC-23C9-4784-98F3-F7B2BE070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838" y="4679950"/>
            <a:ext cx="2438400" cy="6667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‘So </a:t>
            </a:r>
            <a:r>
              <a:rPr lang="en-GB" altLang="en-US" sz="1800" baseline="30000">
                <a:solidFill>
                  <a:srgbClr val="FF0000"/>
                </a:solidFill>
              </a:rPr>
              <a:t>b</a:t>
            </a:r>
            <a:r>
              <a:rPr lang="en-GB" altLang="en-US" sz="1800">
                <a:solidFill>
                  <a:srgbClr val="FF0000"/>
                </a:solidFill>
              </a:rPr>
              <a:t>/</a:t>
            </a:r>
            <a:r>
              <a:rPr lang="en-GB" altLang="en-US" sz="1800" baseline="-25000">
                <a:solidFill>
                  <a:srgbClr val="FF0000"/>
                </a:solidFill>
              </a:rPr>
              <a:t>2</a:t>
            </a:r>
            <a:r>
              <a:rPr lang="en-GB" altLang="en-US" sz="1800">
                <a:solidFill>
                  <a:srgbClr val="FF0000"/>
                </a:solidFill>
              </a:rPr>
              <a:t> is half of the coefficient of x’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4">
                <a:extLst>
                  <a:ext uri="{FF2B5EF4-FFF2-40B4-BE49-F238E27FC236}">
                    <a16:creationId xmlns:a16="http://schemas.microsoft.com/office/drawing/2014/main" id="{5CF34A01-D1A3-4758-96E9-8A00EC23CA86}"/>
                  </a:ext>
                </a:extLst>
              </p:cNvPr>
              <p:cNvSpPr txBox="1"/>
              <p:nvPr/>
            </p:nvSpPr>
            <p:spPr>
              <a:xfrm>
                <a:off x="5070413" y="1400175"/>
                <a:ext cx="12718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+16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4">
                <a:extLst>
                  <a:ext uri="{FF2B5EF4-FFF2-40B4-BE49-F238E27FC236}">
                    <a16:creationId xmlns:a16="http://schemas.microsoft.com/office/drawing/2014/main" id="{5CF34A01-D1A3-4758-96E9-8A00EC23CA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0413" y="1400175"/>
                <a:ext cx="127182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16">
                <a:extLst>
                  <a:ext uri="{FF2B5EF4-FFF2-40B4-BE49-F238E27FC236}">
                    <a16:creationId xmlns:a16="http://schemas.microsoft.com/office/drawing/2014/main" id="{2535CC52-E7A7-44DA-BC5B-6B79B0668F5A}"/>
                  </a:ext>
                </a:extLst>
              </p:cNvPr>
              <p:cNvSpPr txBox="1"/>
              <p:nvPr/>
            </p:nvSpPr>
            <p:spPr>
              <a:xfrm>
                <a:off x="5026025" y="2153297"/>
                <a:ext cx="13871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+8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16">
                <a:extLst>
                  <a:ext uri="{FF2B5EF4-FFF2-40B4-BE49-F238E27FC236}">
                    <a16:creationId xmlns:a16="http://schemas.microsoft.com/office/drawing/2014/main" id="{2535CC52-E7A7-44DA-BC5B-6B79B0668F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6025" y="2153297"/>
                <a:ext cx="138713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17">
                <a:extLst>
                  <a:ext uri="{FF2B5EF4-FFF2-40B4-BE49-F238E27FC236}">
                    <a16:creationId xmlns:a16="http://schemas.microsoft.com/office/drawing/2014/main" id="{C40DBA0C-9F5D-4B28-A9FB-31DBE6B5B985}"/>
                  </a:ext>
                </a:extLst>
              </p:cNvPr>
              <p:cNvSpPr txBox="1"/>
              <p:nvPr/>
            </p:nvSpPr>
            <p:spPr>
              <a:xfrm>
                <a:off x="4568825" y="2991497"/>
                <a:ext cx="2131033" cy="4049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−(16)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17">
                <a:extLst>
                  <a:ext uri="{FF2B5EF4-FFF2-40B4-BE49-F238E27FC236}">
                    <a16:creationId xmlns:a16="http://schemas.microsoft.com/office/drawing/2014/main" id="{C40DBA0C-9F5D-4B28-A9FB-31DBE6B5B9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825" y="2991497"/>
                <a:ext cx="2131033" cy="404983"/>
              </a:xfrm>
              <a:prstGeom prst="rect">
                <a:avLst/>
              </a:prstGeom>
              <a:blipFill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18">
                <a:extLst>
                  <a:ext uri="{FF2B5EF4-FFF2-40B4-BE49-F238E27FC236}">
                    <a16:creationId xmlns:a16="http://schemas.microsoft.com/office/drawing/2014/main" id="{80C2DC75-6D63-4422-805D-116BA23E7636}"/>
                  </a:ext>
                </a:extLst>
              </p:cNvPr>
              <p:cNvSpPr txBox="1"/>
              <p:nvPr/>
            </p:nvSpPr>
            <p:spPr>
              <a:xfrm>
                <a:off x="4797425" y="3905897"/>
                <a:ext cx="17313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−32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18">
                <a:extLst>
                  <a:ext uri="{FF2B5EF4-FFF2-40B4-BE49-F238E27FC236}">
                    <a16:creationId xmlns:a16="http://schemas.microsoft.com/office/drawing/2014/main" id="{80C2DC75-6D63-4422-805D-116BA23E76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425" y="3905897"/>
                <a:ext cx="1731308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19">
            <a:extLst>
              <a:ext uri="{FF2B5EF4-FFF2-40B4-BE49-F238E27FC236}">
                <a16:creationId xmlns:a16="http://schemas.microsoft.com/office/drawing/2014/main" id="{ADDC2434-99F5-4410-91B8-7F5D8263EA7D}"/>
              </a:ext>
            </a:extLst>
          </p:cNvPr>
          <p:cNvSpPr/>
          <p:nvPr/>
        </p:nvSpPr>
        <p:spPr>
          <a:xfrm>
            <a:off x="6169025" y="1619897"/>
            <a:ext cx="457200" cy="685800"/>
          </a:xfrm>
          <a:prstGeom prst="arc">
            <a:avLst>
              <a:gd name="adj1" fmla="val 16200000"/>
              <a:gd name="adj2" fmla="val 536874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20">
            <a:extLst>
              <a:ext uri="{FF2B5EF4-FFF2-40B4-BE49-F238E27FC236}">
                <a16:creationId xmlns:a16="http://schemas.microsoft.com/office/drawing/2014/main" id="{14BB4A67-EE98-4A85-BBB7-846726583146}"/>
              </a:ext>
            </a:extLst>
          </p:cNvPr>
          <p:cNvSpPr txBox="1"/>
          <p:nvPr/>
        </p:nvSpPr>
        <p:spPr>
          <a:xfrm>
            <a:off x="6626225" y="1696097"/>
            <a:ext cx="152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Take out 2 as a factor</a:t>
            </a:r>
          </a:p>
        </p:txBody>
      </p:sp>
      <p:sp>
        <p:nvSpPr>
          <p:cNvPr id="32" name="Arc 21">
            <a:extLst>
              <a:ext uri="{FF2B5EF4-FFF2-40B4-BE49-F238E27FC236}">
                <a16:creationId xmlns:a16="http://schemas.microsoft.com/office/drawing/2014/main" id="{FF268F10-C7A4-4950-9A60-AF0FCC57AAAF}"/>
              </a:ext>
            </a:extLst>
          </p:cNvPr>
          <p:cNvSpPr/>
          <p:nvPr/>
        </p:nvSpPr>
        <p:spPr>
          <a:xfrm>
            <a:off x="6473825" y="2381897"/>
            <a:ext cx="457200" cy="838200"/>
          </a:xfrm>
          <a:prstGeom prst="arc">
            <a:avLst>
              <a:gd name="adj1" fmla="val 16200000"/>
              <a:gd name="adj2" fmla="val 536874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22">
            <a:extLst>
              <a:ext uri="{FF2B5EF4-FFF2-40B4-BE49-F238E27FC236}">
                <a16:creationId xmlns:a16="http://schemas.microsoft.com/office/drawing/2014/main" id="{3D839B09-A0C9-4146-B656-2D437938EBB5}"/>
              </a:ext>
            </a:extLst>
          </p:cNvPr>
          <p:cNvSpPr txBox="1"/>
          <p:nvPr/>
        </p:nvSpPr>
        <p:spPr>
          <a:xfrm>
            <a:off x="6931026" y="2381897"/>
            <a:ext cx="15239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Complete the square for the inner part</a:t>
            </a:r>
          </a:p>
        </p:txBody>
      </p:sp>
      <p:sp>
        <p:nvSpPr>
          <p:cNvPr id="34" name="Arc 23">
            <a:extLst>
              <a:ext uri="{FF2B5EF4-FFF2-40B4-BE49-F238E27FC236}">
                <a16:creationId xmlns:a16="http://schemas.microsoft.com/office/drawing/2014/main" id="{1DA85662-C38A-41FD-AA95-0A00B6697674}"/>
              </a:ext>
            </a:extLst>
          </p:cNvPr>
          <p:cNvSpPr/>
          <p:nvPr/>
        </p:nvSpPr>
        <p:spPr>
          <a:xfrm>
            <a:off x="6473825" y="3220097"/>
            <a:ext cx="457200" cy="838200"/>
          </a:xfrm>
          <a:prstGeom prst="arc">
            <a:avLst>
              <a:gd name="adj1" fmla="val 16200000"/>
              <a:gd name="adj2" fmla="val 536874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24">
            <a:extLst>
              <a:ext uri="{FF2B5EF4-FFF2-40B4-BE49-F238E27FC236}">
                <a16:creationId xmlns:a16="http://schemas.microsoft.com/office/drawing/2014/main" id="{6C2BBD48-B680-4B32-A2C9-773D4B4C4001}"/>
              </a:ext>
            </a:extLst>
          </p:cNvPr>
          <p:cNvSpPr txBox="1"/>
          <p:nvPr/>
        </p:nvSpPr>
        <p:spPr>
          <a:xfrm>
            <a:off x="6911051" y="3296297"/>
            <a:ext cx="15239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both of the inner parts by the 2</a:t>
            </a:r>
          </a:p>
        </p:txBody>
      </p:sp>
      <p:sp>
        <p:nvSpPr>
          <p:cNvPr id="36" name="Rectangle 1">
            <a:extLst>
              <a:ext uri="{FF2B5EF4-FFF2-40B4-BE49-F238E27FC236}">
                <a16:creationId xmlns:a16="http://schemas.microsoft.com/office/drawing/2014/main" id="{D732A354-58E8-467B-A556-193685AF73F1}"/>
              </a:ext>
            </a:extLst>
          </p:cNvPr>
          <p:cNvSpPr/>
          <p:nvPr/>
        </p:nvSpPr>
        <p:spPr>
          <a:xfrm>
            <a:off x="5349319" y="2200645"/>
            <a:ext cx="868533" cy="275208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25">
            <a:extLst>
              <a:ext uri="{FF2B5EF4-FFF2-40B4-BE49-F238E27FC236}">
                <a16:creationId xmlns:a16="http://schemas.microsoft.com/office/drawing/2014/main" id="{8C357789-032B-458B-880B-4AD7FB73671C}"/>
              </a:ext>
            </a:extLst>
          </p:cNvPr>
          <p:cNvSpPr/>
          <p:nvPr/>
        </p:nvSpPr>
        <p:spPr>
          <a:xfrm>
            <a:off x="4960182" y="3045502"/>
            <a:ext cx="1479612" cy="30036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26">
            <a:extLst>
              <a:ext uri="{FF2B5EF4-FFF2-40B4-BE49-F238E27FC236}">
                <a16:creationId xmlns:a16="http://schemas.microsoft.com/office/drawing/2014/main" id="{3DC224B3-7477-4631-A492-7DCB399E4AA6}"/>
              </a:ext>
            </a:extLst>
          </p:cNvPr>
          <p:cNvCxnSpPr/>
          <p:nvPr/>
        </p:nvCxnSpPr>
        <p:spPr>
          <a:xfrm flipH="1">
            <a:off x="5560905" y="2512843"/>
            <a:ext cx="326994" cy="4246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Arc 27">
            <a:extLst>
              <a:ext uri="{FF2B5EF4-FFF2-40B4-BE49-F238E27FC236}">
                <a16:creationId xmlns:a16="http://schemas.microsoft.com/office/drawing/2014/main" id="{B1AE1122-CBF9-4449-BF85-767DFE39D955}"/>
              </a:ext>
            </a:extLst>
          </p:cNvPr>
          <p:cNvSpPr/>
          <p:nvPr/>
        </p:nvSpPr>
        <p:spPr>
          <a:xfrm rot="5400000" flipV="1">
            <a:off x="5717743" y="3072875"/>
            <a:ext cx="381000" cy="685800"/>
          </a:xfrm>
          <a:prstGeom prst="arc">
            <a:avLst>
              <a:gd name="adj1" fmla="val 16200000"/>
              <a:gd name="adj2" fmla="val 536874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28">
            <a:extLst>
              <a:ext uri="{FF2B5EF4-FFF2-40B4-BE49-F238E27FC236}">
                <a16:creationId xmlns:a16="http://schemas.microsoft.com/office/drawing/2014/main" id="{0758FCB2-5BC1-4A45-B49F-4AE50D4F12DC}"/>
              </a:ext>
            </a:extLst>
          </p:cNvPr>
          <p:cNvSpPr txBox="1"/>
          <p:nvPr/>
        </p:nvSpPr>
        <p:spPr>
          <a:xfrm>
            <a:off x="5210977" y="2553532"/>
            <a:ext cx="554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Half</a:t>
            </a:r>
          </a:p>
        </p:txBody>
      </p:sp>
      <p:sp>
        <p:nvSpPr>
          <p:cNvPr id="41" name="TextBox 29">
            <a:extLst>
              <a:ext uri="{FF2B5EF4-FFF2-40B4-BE49-F238E27FC236}">
                <a16:creationId xmlns:a16="http://schemas.microsoft.com/office/drawing/2014/main" id="{12653545-662D-427F-B6B5-DF05492D4234}"/>
              </a:ext>
            </a:extLst>
          </p:cNvPr>
          <p:cNvSpPr txBox="1"/>
          <p:nvPr/>
        </p:nvSpPr>
        <p:spPr>
          <a:xfrm>
            <a:off x="5547588" y="3615154"/>
            <a:ext cx="7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</a:t>
            </a:r>
          </a:p>
        </p:txBody>
      </p:sp>
    </p:spTree>
    <p:extLst>
      <p:ext uri="{BB962C8B-B14F-4D97-AF65-F5344CB8AC3E}">
        <p14:creationId xmlns:p14="http://schemas.microsoft.com/office/powerpoint/2010/main" val="213211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 animBg="1"/>
      <p:bldP spid="31" grpId="0"/>
      <p:bldP spid="32" grpId="0" animBg="1"/>
      <p:bldP spid="33" grpId="0"/>
      <p:bldP spid="34" grpId="0" animBg="1"/>
      <p:bldP spid="35" grpId="0"/>
      <p:bldP spid="36" grpId="0" animBg="1"/>
      <p:bldP spid="36" grpId="1" animBg="1"/>
      <p:bldP spid="37" grpId="0" animBg="1"/>
      <p:bldP spid="37" grpId="1" animBg="1"/>
      <p:bldP spid="39" grpId="0" animBg="1"/>
      <p:bldP spid="39" grpId="1" animBg="1"/>
      <p:bldP spid="40" grpId="0"/>
      <p:bldP spid="40" grpId="1"/>
      <p:bldP spid="41" grpId="0"/>
      <p:bldP spid="4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It is often useful to rewrite quadratic expressions by completing the square.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93474" y="6488668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2C/D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26A5EA29-BC2F-4E7F-AAAD-48988F839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7" name="Object 6">
            <a:extLst>
              <a:ext uri="{FF2B5EF4-FFF2-40B4-BE49-F238E27FC236}">
                <a16:creationId xmlns:a16="http://schemas.microsoft.com/office/drawing/2014/main" id="{45D22026-392C-4913-AE8B-1C368F2ACC7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697038" y="2546350"/>
          <a:ext cx="83185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4" name="Equation" r:id="rId4" imgW="469696" imgH="203112" progId="Equation.DSMT4">
                  <p:embed/>
                </p:oleObj>
              </mc:Choice>
              <mc:Fallback>
                <p:oleObj name="Equation" r:id="rId4" imgW="469696" imgH="203112" progId="Equation.DSMT4">
                  <p:embed/>
                  <p:pic>
                    <p:nvPicPr>
                      <p:cNvPr id="47" name="Object 6">
                        <a:extLst>
                          <a:ext uri="{FF2B5EF4-FFF2-40B4-BE49-F238E27FC236}">
                            <a16:creationId xmlns:a16="http://schemas.microsoft.com/office/drawing/2014/main" id="{45D22026-392C-4913-AE8B-1C368F2ACC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8" y="2546350"/>
                        <a:ext cx="831850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7">
            <a:extLst>
              <a:ext uri="{FF2B5EF4-FFF2-40B4-BE49-F238E27FC236}">
                <a16:creationId xmlns:a16="http://schemas.microsoft.com/office/drawing/2014/main" id="{BFA00679-6755-41A2-8B4A-DEE48AB137D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239838" y="3536950"/>
          <a:ext cx="1774825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5" name="Equation" r:id="rId6" imgW="1002865" imgH="469696" progId="Equation.DSMT4">
                  <p:embed/>
                </p:oleObj>
              </mc:Choice>
              <mc:Fallback>
                <p:oleObj name="Equation" r:id="rId6" imgW="1002865" imgH="469696" progId="Equation.DSMT4">
                  <p:embed/>
                  <p:pic>
                    <p:nvPicPr>
                      <p:cNvPr id="48" name="Object 7">
                        <a:extLst>
                          <a:ext uri="{FF2B5EF4-FFF2-40B4-BE49-F238E27FC236}">
                            <a16:creationId xmlns:a16="http://schemas.microsoft.com/office/drawing/2014/main" id="{BFA00679-6755-41A2-8B4A-DEE48AB137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838" y="3536950"/>
                        <a:ext cx="1774825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Line 8">
            <a:extLst>
              <a:ext uri="{FF2B5EF4-FFF2-40B4-BE49-F238E27FC236}">
                <a16:creationId xmlns:a16="http://schemas.microsoft.com/office/drawing/2014/main" id="{94AF948B-5BF4-45E6-BEFA-E463989691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8038" y="30035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" name="Text Box 13">
            <a:extLst>
              <a:ext uri="{FF2B5EF4-FFF2-40B4-BE49-F238E27FC236}">
                <a16:creationId xmlns:a16="http://schemas.microsoft.com/office/drawing/2014/main" id="{40FAE6C5-39FB-484C-A374-7A464F83F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838" y="4679950"/>
            <a:ext cx="2438400" cy="6667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‘So </a:t>
            </a:r>
            <a:r>
              <a:rPr lang="en-GB" altLang="en-US" sz="1800" baseline="30000">
                <a:solidFill>
                  <a:srgbClr val="FF0000"/>
                </a:solidFill>
              </a:rPr>
              <a:t>b</a:t>
            </a:r>
            <a:r>
              <a:rPr lang="en-GB" altLang="en-US" sz="1800">
                <a:solidFill>
                  <a:srgbClr val="FF0000"/>
                </a:solidFill>
              </a:rPr>
              <a:t>/</a:t>
            </a:r>
            <a:r>
              <a:rPr lang="en-GB" altLang="en-US" sz="1800" baseline="-25000">
                <a:solidFill>
                  <a:srgbClr val="FF0000"/>
                </a:solidFill>
              </a:rPr>
              <a:t>2</a:t>
            </a:r>
            <a:r>
              <a:rPr lang="en-GB" altLang="en-US" sz="1800">
                <a:solidFill>
                  <a:srgbClr val="FF0000"/>
                </a:solidFill>
              </a:rPr>
              <a:t> is half of the coefficient of x’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3">
                <a:extLst>
                  <a:ext uri="{FF2B5EF4-FFF2-40B4-BE49-F238E27FC236}">
                    <a16:creationId xmlns:a16="http://schemas.microsoft.com/office/drawing/2014/main" id="{188F42B7-D9E7-4CA6-AE79-390B87E32E7C}"/>
                  </a:ext>
                </a:extLst>
              </p:cNvPr>
              <p:cNvSpPr txBox="1"/>
              <p:nvPr/>
            </p:nvSpPr>
            <p:spPr>
              <a:xfrm>
                <a:off x="4568825" y="1454705"/>
                <a:ext cx="18489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−3=0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TextBox 3">
                <a:extLst>
                  <a:ext uri="{FF2B5EF4-FFF2-40B4-BE49-F238E27FC236}">
                    <a16:creationId xmlns:a16="http://schemas.microsoft.com/office/drawing/2014/main" id="{188F42B7-D9E7-4CA6-AE79-390B87E32E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825" y="1454705"/>
                <a:ext cx="184890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">
                <a:extLst>
                  <a:ext uri="{FF2B5EF4-FFF2-40B4-BE49-F238E27FC236}">
                    <a16:creationId xmlns:a16="http://schemas.microsoft.com/office/drawing/2014/main" id="{49035246-209E-4968-8612-314788EC32B4}"/>
                  </a:ext>
                </a:extLst>
              </p:cNvPr>
              <p:cNvSpPr txBox="1"/>
              <p:nvPr/>
            </p:nvSpPr>
            <p:spPr>
              <a:xfrm>
                <a:off x="3932065" y="2078640"/>
                <a:ext cx="10708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">
                <a:extLst>
                  <a:ext uri="{FF2B5EF4-FFF2-40B4-BE49-F238E27FC236}">
                    <a16:creationId xmlns:a16="http://schemas.microsoft.com/office/drawing/2014/main" id="{49035246-209E-4968-8612-314788EC32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065" y="2078640"/>
                <a:ext cx="1070871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6">
                <a:extLst>
                  <a:ext uri="{FF2B5EF4-FFF2-40B4-BE49-F238E27FC236}">
                    <a16:creationId xmlns:a16="http://schemas.microsoft.com/office/drawing/2014/main" id="{50D93FDF-D710-4C6C-BEF9-F6160707C750}"/>
                  </a:ext>
                </a:extLst>
              </p:cNvPr>
              <p:cNvSpPr txBox="1"/>
              <p:nvPr/>
            </p:nvSpPr>
            <p:spPr>
              <a:xfrm>
                <a:off x="4770265" y="2078640"/>
                <a:ext cx="7825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 (4)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6">
                <a:extLst>
                  <a:ext uri="{FF2B5EF4-FFF2-40B4-BE49-F238E27FC236}">
                    <a16:creationId xmlns:a16="http://schemas.microsoft.com/office/drawing/2014/main" id="{50D93FDF-D710-4C6C-BEF9-F6160707C7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265" y="2078640"/>
                <a:ext cx="782587" cy="369332"/>
              </a:xfrm>
              <a:prstGeom prst="rect">
                <a:avLst/>
              </a:prstGeom>
              <a:blipFill>
                <a:blip r:embed="rId10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7">
                <a:extLst>
                  <a:ext uri="{FF2B5EF4-FFF2-40B4-BE49-F238E27FC236}">
                    <a16:creationId xmlns:a16="http://schemas.microsoft.com/office/drawing/2014/main" id="{194655D5-AB69-43C3-9151-A525070CADAA}"/>
                  </a:ext>
                </a:extLst>
              </p:cNvPr>
              <p:cNvSpPr txBox="1"/>
              <p:nvPr/>
            </p:nvSpPr>
            <p:spPr>
              <a:xfrm>
                <a:off x="5379865" y="2078640"/>
                <a:ext cx="5902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 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7">
                <a:extLst>
                  <a:ext uri="{FF2B5EF4-FFF2-40B4-BE49-F238E27FC236}">
                    <a16:creationId xmlns:a16="http://schemas.microsoft.com/office/drawing/2014/main" id="{194655D5-AB69-43C3-9151-A525070CAD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9865" y="2078640"/>
                <a:ext cx="59022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8">
                <a:extLst>
                  <a:ext uri="{FF2B5EF4-FFF2-40B4-BE49-F238E27FC236}">
                    <a16:creationId xmlns:a16="http://schemas.microsoft.com/office/drawing/2014/main" id="{9BE9CCC2-06EA-4D2A-81B3-6EE04F187CA9}"/>
                  </a:ext>
                </a:extLst>
              </p:cNvPr>
              <p:cNvSpPr txBox="1"/>
              <p:nvPr/>
            </p:nvSpPr>
            <p:spPr>
              <a:xfrm>
                <a:off x="5760865" y="2078640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5" name="TextBox 8">
                <a:extLst>
                  <a:ext uri="{FF2B5EF4-FFF2-40B4-BE49-F238E27FC236}">
                    <a16:creationId xmlns:a16="http://schemas.microsoft.com/office/drawing/2014/main" id="{9BE9CCC2-06EA-4D2A-81B3-6EE04F187C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865" y="2078640"/>
                <a:ext cx="68580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9">
                <a:extLst>
                  <a:ext uri="{FF2B5EF4-FFF2-40B4-BE49-F238E27FC236}">
                    <a16:creationId xmlns:a16="http://schemas.microsoft.com/office/drawing/2014/main" id="{557739FD-134A-4E5D-A079-80631EFCF942}"/>
                  </a:ext>
                </a:extLst>
              </p:cNvPr>
              <p:cNvSpPr txBox="1"/>
              <p:nvPr/>
            </p:nvSpPr>
            <p:spPr>
              <a:xfrm>
                <a:off x="4491872" y="2701821"/>
                <a:ext cx="14748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TextBox 9">
                <a:extLst>
                  <a:ext uri="{FF2B5EF4-FFF2-40B4-BE49-F238E27FC236}">
                    <a16:creationId xmlns:a16="http://schemas.microsoft.com/office/drawing/2014/main" id="{557739FD-134A-4E5D-A079-80631EFCF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1872" y="2701821"/>
                <a:ext cx="1474827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12">
                <a:extLst>
                  <a:ext uri="{FF2B5EF4-FFF2-40B4-BE49-F238E27FC236}">
                    <a16:creationId xmlns:a16="http://schemas.microsoft.com/office/drawing/2014/main" id="{474B262F-75F3-4246-ADC2-CFECD713C080}"/>
                  </a:ext>
                </a:extLst>
              </p:cNvPr>
              <p:cNvSpPr txBox="1"/>
              <p:nvPr/>
            </p:nvSpPr>
            <p:spPr>
              <a:xfrm>
                <a:off x="5759356" y="2701820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12">
                <a:extLst>
                  <a:ext uri="{FF2B5EF4-FFF2-40B4-BE49-F238E27FC236}">
                    <a16:creationId xmlns:a16="http://schemas.microsoft.com/office/drawing/2014/main" id="{474B262F-75F3-4246-ADC2-CFECD713C0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9356" y="2701820"/>
                <a:ext cx="685800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13">
                <a:extLst>
                  <a:ext uri="{FF2B5EF4-FFF2-40B4-BE49-F238E27FC236}">
                    <a16:creationId xmlns:a16="http://schemas.microsoft.com/office/drawing/2014/main" id="{19680005-5FCD-426F-AB85-297F4D83362C}"/>
                  </a:ext>
                </a:extLst>
              </p:cNvPr>
              <p:cNvSpPr txBox="1"/>
              <p:nvPr/>
            </p:nvSpPr>
            <p:spPr>
              <a:xfrm>
                <a:off x="4873625" y="3283505"/>
                <a:ext cx="160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TextBox 13">
                <a:extLst>
                  <a:ext uri="{FF2B5EF4-FFF2-40B4-BE49-F238E27FC236}">
                    <a16:creationId xmlns:a16="http://schemas.microsoft.com/office/drawing/2014/main" id="{19680005-5FCD-426F-AB85-297F4D8336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625" y="3283505"/>
                <a:ext cx="1600200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14">
                <a:extLst>
                  <a:ext uri="{FF2B5EF4-FFF2-40B4-BE49-F238E27FC236}">
                    <a16:creationId xmlns:a16="http://schemas.microsoft.com/office/drawing/2014/main" id="{8178EC6E-3AC9-47E9-873C-B0F2078E7E2B}"/>
                  </a:ext>
                </a:extLst>
              </p:cNvPr>
              <p:cNvSpPr txBox="1"/>
              <p:nvPr/>
            </p:nvSpPr>
            <p:spPr>
              <a:xfrm>
                <a:off x="5178425" y="3816905"/>
                <a:ext cx="1600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+2=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9" name="TextBox 14">
                <a:extLst>
                  <a:ext uri="{FF2B5EF4-FFF2-40B4-BE49-F238E27FC236}">
                    <a16:creationId xmlns:a16="http://schemas.microsoft.com/office/drawing/2014/main" id="{8178EC6E-3AC9-47E9-873C-B0F2078E7E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8425" y="3816905"/>
                <a:ext cx="1600200" cy="4001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15">
                <a:extLst>
                  <a:ext uri="{FF2B5EF4-FFF2-40B4-BE49-F238E27FC236}">
                    <a16:creationId xmlns:a16="http://schemas.microsoft.com/office/drawing/2014/main" id="{FE1BB291-E3A9-4CC8-9326-3A896CB5F856}"/>
                  </a:ext>
                </a:extLst>
              </p:cNvPr>
              <p:cNvSpPr txBox="1"/>
              <p:nvPr/>
            </p:nvSpPr>
            <p:spPr>
              <a:xfrm>
                <a:off x="5575269" y="4367658"/>
                <a:ext cx="1600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0" name="TextBox 15">
                <a:extLst>
                  <a:ext uri="{FF2B5EF4-FFF2-40B4-BE49-F238E27FC236}">
                    <a16:creationId xmlns:a16="http://schemas.microsoft.com/office/drawing/2014/main" id="{FE1BB291-E3A9-4CC8-9326-3A896CB5F8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5269" y="4367658"/>
                <a:ext cx="1600200" cy="40011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16">
                <a:extLst>
                  <a:ext uri="{FF2B5EF4-FFF2-40B4-BE49-F238E27FC236}">
                    <a16:creationId xmlns:a16="http://schemas.microsoft.com/office/drawing/2014/main" id="{32D1FCDF-A4E7-4973-BB6C-25A38AEBA417}"/>
                  </a:ext>
                </a:extLst>
              </p:cNvPr>
              <p:cNvSpPr txBox="1"/>
              <p:nvPr/>
            </p:nvSpPr>
            <p:spPr>
              <a:xfrm>
                <a:off x="5211082" y="5874305"/>
                <a:ext cx="19796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=0.65 </m:t>
                      </m:r>
                      <m:r>
                        <a:rPr lang="en-US" b="0" i="1" smtClean="0">
                          <a:latin typeface="Cambria Math"/>
                        </a:rPr>
                        <m:t>𝑜𝑟</m:t>
                      </m:r>
                      <m:r>
                        <a:rPr lang="en-US" b="0" i="1" smtClean="0">
                          <a:latin typeface="Cambria Math"/>
                        </a:rPr>
                        <m:t> −4.65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1" name="TextBox 16">
                <a:extLst>
                  <a:ext uri="{FF2B5EF4-FFF2-40B4-BE49-F238E27FC236}">
                    <a16:creationId xmlns:a16="http://schemas.microsoft.com/office/drawing/2014/main" id="{32D1FCDF-A4E7-4973-BB6C-25A38AEBA4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1082" y="5874305"/>
                <a:ext cx="1979691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Arc 17">
            <a:extLst>
              <a:ext uri="{FF2B5EF4-FFF2-40B4-BE49-F238E27FC236}">
                <a16:creationId xmlns:a16="http://schemas.microsoft.com/office/drawing/2014/main" id="{2D77CAC2-A8BE-44AB-98BD-C5FC2B1228C1}"/>
              </a:ext>
            </a:extLst>
          </p:cNvPr>
          <p:cNvSpPr/>
          <p:nvPr/>
        </p:nvSpPr>
        <p:spPr>
          <a:xfrm rot="10800000" flipH="1" flipV="1">
            <a:off x="6139601" y="1637069"/>
            <a:ext cx="453967" cy="612294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18">
            <a:extLst>
              <a:ext uri="{FF2B5EF4-FFF2-40B4-BE49-F238E27FC236}">
                <a16:creationId xmlns:a16="http://schemas.microsoft.com/office/drawing/2014/main" id="{CC3535CC-2B31-46AF-B99B-DCCC8248596A}"/>
              </a:ext>
            </a:extLst>
          </p:cNvPr>
          <p:cNvSpPr txBox="1"/>
          <p:nvPr/>
        </p:nvSpPr>
        <p:spPr>
          <a:xfrm>
            <a:off x="6575029" y="1647953"/>
            <a:ext cx="2075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Complete the square for the first 2 terms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Arc 19">
            <a:extLst>
              <a:ext uri="{FF2B5EF4-FFF2-40B4-BE49-F238E27FC236}">
                <a16:creationId xmlns:a16="http://schemas.microsoft.com/office/drawing/2014/main" id="{5A6788F1-6AB9-4014-9B3A-582E3E977850}"/>
              </a:ext>
            </a:extLst>
          </p:cNvPr>
          <p:cNvSpPr/>
          <p:nvPr/>
        </p:nvSpPr>
        <p:spPr>
          <a:xfrm rot="10800000" flipH="1" flipV="1">
            <a:off x="6172259" y="2311984"/>
            <a:ext cx="432196" cy="579635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Arc 20">
            <a:extLst>
              <a:ext uri="{FF2B5EF4-FFF2-40B4-BE49-F238E27FC236}">
                <a16:creationId xmlns:a16="http://schemas.microsoft.com/office/drawing/2014/main" id="{EB4D3BE8-E748-4B8C-84B3-87D5FEAD75D1}"/>
              </a:ext>
            </a:extLst>
          </p:cNvPr>
          <p:cNvSpPr/>
          <p:nvPr/>
        </p:nvSpPr>
        <p:spPr>
          <a:xfrm rot="10800000" flipH="1" flipV="1">
            <a:off x="6335545" y="2899812"/>
            <a:ext cx="432196" cy="579635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c 21">
            <a:extLst>
              <a:ext uri="{FF2B5EF4-FFF2-40B4-BE49-F238E27FC236}">
                <a16:creationId xmlns:a16="http://schemas.microsoft.com/office/drawing/2014/main" id="{D64C43C9-4F7D-4270-A5E0-31E82FDA1F2C}"/>
              </a:ext>
            </a:extLst>
          </p:cNvPr>
          <p:cNvSpPr/>
          <p:nvPr/>
        </p:nvSpPr>
        <p:spPr>
          <a:xfrm rot="10800000" flipH="1" flipV="1">
            <a:off x="6531488" y="3454983"/>
            <a:ext cx="432196" cy="579635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22">
            <a:extLst>
              <a:ext uri="{FF2B5EF4-FFF2-40B4-BE49-F238E27FC236}">
                <a16:creationId xmlns:a16="http://schemas.microsoft.com/office/drawing/2014/main" id="{7464CCD6-E0EB-4087-843B-1624CDCA7DBC}"/>
              </a:ext>
            </a:extLst>
          </p:cNvPr>
          <p:cNvSpPr/>
          <p:nvPr/>
        </p:nvSpPr>
        <p:spPr>
          <a:xfrm rot="10800000" flipH="1" flipV="1">
            <a:off x="6966918" y="4021041"/>
            <a:ext cx="432196" cy="579635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23">
            <a:extLst>
              <a:ext uri="{FF2B5EF4-FFF2-40B4-BE49-F238E27FC236}">
                <a16:creationId xmlns:a16="http://schemas.microsoft.com/office/drawing/2014/main" id="{670E281F-8537-4B70-B417-8A1C82F04A25}"/>
              </a:ext>
            </a:extLst>
          </p:cNvPr>
          <p:cNvSpPr txBox="1"/>
          <p:nvPr/>
        </p:nvSpPr>
        <p:spPr>
          <a:xfrm>
            <a:off x="6542372" y="2322867"/>
            <a:ext cx="1248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Collect like terms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9" name="TextBox 24">
            <a:extLst>
              <a:ext uri="{FF2B5EF4-FFF2-40B4-BE49-F238E27FC236}">
                <a16:creationId xmlns:a16="http://schemas.microsoft.com/office/drawing/2014/main" id="{F3EDCE1E-39DB-4DCD-B8CB-05600A8DB5AF}"/>
              </a:ext>
            </a:extLst>
          </p:cNvPr>
          <p:cNvSpPr txBox="1"/>
          <p:nvPr/>
        </p:nvSpPr>
        <p:spPr>
          <a:xfrm>
            <a:off x="6716543" y="2943353"/>
            <a:ext cx="1248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Add 7 to both sides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0" name="TextBox 25">
            <a:extLst>
              <a:ext uri="{FF2B5EF4-FFF2-40B4-BE49-F238E27FC236}">
                <a16:creationId xmlns:a16="http://schemas.microsoft.com/office/drawing/2014/main" id="{C644CC1E-E033-4463-86E5-3693F46D6544}"/>
              </a:ext>
            </a:extLst>
          </p:cNvPr>
          <p:cNvSpPr txBox="1"/>
          <p:nvPr/>
        </p:nvSpPr>
        <p:spPr>
          <a:xfrm>
            <a:off x="6966914" y="3487638"/>
            <a:ext cx="1248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root both sides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1" name="TextBox 26">
            <a:extLst>
              <a:ext uri="{FF2B5EF4-FFF2-40B4-BE49-F238E27FC236}">
                <a16:creationId xmlns:a16="http://schemas.microsoft.com/office/drawing/2014/main" id="{81FF8577-17E6-4552-9E15-3B65545A8B33}"/>
              </a:ext>
            </a:extLst>
          </p:cNvPr>
          <p:cNvSpPr txBox="1"/>
          <p:nvPr/>
        </p:nvSpPr>
        <p:spPr>
          <a:xfrm>
            <a:off x="7337029" y="4042809"/>
            <a:ext cx="1607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2 from both sides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2" name="TextBox 27">
            <a:extLst>
              <a:ext uri="{FF2B5EF4-FFF2-40B4-BE49-F238E27FC236}">
                <a16:creationId xmlns:a16="http://schemas.microsoft.com/office/drawing/2014/main" id="{4E42AF50-132F-405B-BADC-298246A428ED}"/>
              </a:ext>
            </a:extLst>
          </p:cNvPr>
          <p:cNvSpPr txBox="1"/>
          <p:nvPr/>
        </p:nvSpPr>
        <p:spPr>
          <a:xfrm>
            <a:off x="4267258" y="4978980"/>
            <a:ext cx="3991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Finally, you can calculate the answers (or in some cases you can just leave them like this!)!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3" name="Rectangle 28">
            <a:extLst>
              <a:ext uri="{FF2B5EF4-FFF2-40B4-BE49-F238E27FC236}">
                <a16:creationId xmlns:a16="http://schemas.microsoft.com/office/drawing/2014/main" id="{D2B46E5B-8B95-4A8A-903E-683F84BE709F}"/>
              </a:ext>
            </a:extLst>
          </p:cNvPr>
          <p:cNvSpPr/>
          <p:nvPr/>
        </p:nvSpPr>
        <p:spPr>
          <a:xfrm>
            <a:off x="4640928" y="1467207"/>
            <a:ext cx="842297" cy="303184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29">
            <a:extLst>
              <a:ext uri="{FF2B5EF4-FFF2-40B4-BE49-F238E27FC236}">
                <a16:creationId xmlns:a16="http://schemas.microsoft.com/office/drawing/2014/main" id="{52A618DB-A10A-463A-9792-B7C25B872D23}"/>
              </a:ext>
            </a:extLst>
          </p:cNvPr>
          <p:cNvSpPr/>
          <p:nvPr/>
        </p:nvSpPr>
        <p:spPr>
          <a:xfrm>
            <a:off x="4053099" y="2120350"/>
            <a:ext cx="1408354" cy="303184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5" name="Straight Arrow Connector 30">
            <a:extLst>
              <a:ext uri="{FF2B5EF4-FFF2-40B4-BE49-F238E27FC236}">
                <a16:creationId xmlns:a16="http://schemas.microsoft.com/office/drawing/2014/main" id="{D1AF5BBD-70D6-498B-8A7D-E1BB0887CC74}"/>
              </a:ext>
            </a:extLst>
          </p:cNvPr>
          <p:cNvCxnSpPr/>
          <p:nvPr/>
        </p:nvCxnSpPr>
        <p:spPr>
          <a:xfrm flipH="1">
            <a:off x="4677682" y="1813934"/>
            <a:ext cx="468086" cy="27214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Arc 31">
            <a:extLst>
              <a:ext uri="{FF2B5EF4-FFF2-40B4-BE49-F238E27FC236}">
                <a16:creationId xmlns:a16="http://schemas.microsoft.com/office/drawing/2014/main" id="{8BDA2DCD-4777-4B89-9901-E4B0ECB7D28C}"/>
              </a:ext>
            </a:extLst>
          </p:cNvPr>
          <p:cNvSpPr/>
          <p:nvPr/>
        </p:nvSpPr>
        <p:spPr>
          <a:xfrm rot="5400000" flipV="1">
            <a:off x="4791981" y="2080634"/>
            <a:ext cx="272143" cy="609599"/>
          </a:xfrm>
          <a:prstGeom prst="arc">
            <a:avLst>
              <a:gd name="adj1" fmla="val 16200000"/>
              <a:gd name="adj2" fmla="val 511539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TextBox 32">
            <a:extLst>
              <a:ext uri="{FF2B5EF4-FFF2-40B4-BE49-F238E27FC236}">
                <a16:creationId xmlns:a16="http://schemas.microsoft.com/office/drawing/2014/main" id="{B63B13B6-F4AA-4BD7-B797-F8580087F37B}"/>
              </a:ext>
            </a:extLst>
          </p:cNvPr>
          <p:cNvSpPr txBox="1"/>
          <p:nvPr/>
        </p:nvSpPr>
        <p:spPr>
          <a:xfrm>
            <a:off x="4340225" y="1770392"/>
            <a:ext cx="554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Half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TextBox 33">
            <a:extLst>
              <a:ext uri="{FF2B5EF4-FFF2-40B4-BE49-F238E27FC236}">
                <a16:creationId xmlns:a16="http://schemas.microsoft.com/office/drawing/2014/main" id="{F135DD40-F6C0-4C80-969E-0D9E1572E203}"/>
              </a:ext>
            </a:extLst>
          </p:cNvPr>
          <p:cNvSpPr txBox="1"/>
          <p:nvPr/>
        </p:nvSpPr>
        <p:spPr>
          <a:xfrm>
            <a:off x="4547054" y="2510620"/>
            <a:ext cx="7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19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 animBg="1"/>
      <p:bldP spid="63" grpId="0"/>
      <p:bldP spid="64" grpId="0" animBg="1"/>
      <p:bldP spid="65" grpId="0" animBg="1"/>
      <p:bldP spid="66" grpId="0" animBg="1"/>
      <p:bldP spid="67" grpId="0" animBg="1"/>
      <p:bldP spid="68" grpId="0"/>
      <p:bldP spid="69" grpId="0"/>
      <p:bldP spid="70" grpId="0"/>
      <p:bldP spid="71" grpId="0"/>
      <p:bldP spid="72" grpId="0"/>
      <p:bldP spid="73" grpId="0" animBg="1"/>
      <p:bldP spid="73" grpId="1" animBg="1"/>
      <p:bldP spid="74" grpId="0" animBg="1"/>
      <p:bldP spid="74" grpId="1" animBg="1"/>
      <p:bldP spid="76" grpId="0" animBg="1"/>
      <p:bldP spid="76" grpId="1" animBg="1"/>
      <p:bldP spid="77" grpId="0"/>
      <p:bldP spid="77" grpId="1"/>
      <p:bldP spid="78" grpId="0"/>
      <p:bldP spid="7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It is often useful to rewrite quadratic expressions by completing the square.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26A5EA29-BC2F-4E7F-AAAD-48988F839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7" name="Object 6">
            <a:extLst>
              <a:ext uri="{FF2B5EF4-FFF2-40B4-BE49-F238E27FC236}">
                <a16:creationId xmlns:a16="http://schemas.microsoft.com/office/drawing/2014/main" id="{45D22026-392C-4913-AE8B-1C368F2ACC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97038" y="2546350"/>
          <a:ext cx="83185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8" name="Equation" r:id="rId4" imgW="469696" imgH="203112" progId="Equation.DSMT4">
                  <p:embed/>
                </p:oleObj>
              </mc:Choice>
              <mc:Fallback>
                <p:oleObj name="Equation" r:id="rId4" imgW="469696" imgH="203112" progId="Equation.DSMT4">
                  <p:embed/>
                  <p:pic>
                    <p:nvPicPr>
                      <p:cNvPr id="47" name="Object 6">
                        <a:extLst>
                          <a:ext uri="{FF2B5EF4-FFF2-40B4-BE49-F238E27FC236}">
                            <a16:creationId xmlns:a16="http://schemas.microsoft.com/office/drawing/2014/main" id="{45D22026-392C-4913-AE8B-1C368F2ACC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8" y="2546350"/>
                        <a:ext cx="831850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7">
            <a:extLst>
              <a:ext uri="{FF2B5EF4-FFF2-40B4-BE49-F238E27FC236}">
                <a16:creationId xmlns:a16="http://schemas.microsoft.com/office/drawing/2014/main" id="{BFA00679-6755-41A2-8B4A-DEE48AB137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39838" y="3536950"/>
          <a:ext cx="1774825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9" name="Equation" r:id="rId6" imgW="1002865" imgH="469696" progId="Equation.DSMT4">
                  <p:embed/>
                </p:oleObj>
              </mc:Choice>
              <mc:Fallback>
                <p:oleObj name="Equation" r:id="rId6" imgW="1002865" imgH="469696" progId="Equation.DSMT4">
                  <p:embed/>
                  <p:pic>
                    <p:nvPicPr>
                      <p:cNvPr id="48" name="Object 7">
                        <a:extLst>
                          <a:ext uri="{FF2B5EF4-FFF2-40B4-BE49-F238E27FC236}">
                            <a16:creationId xmlns:a16="http://schemas.microsoft.com/office/drawing/2014/main" id="{BFA00679-6755-41A2-8B4A-DEE48AB137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838" y="3536950"/>
                        <a:ext cx="1774825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Line 8">
            <a:extLst>
              <a:ext uri="{FF2B5EF4-FFF2-40B4-BE49-F238E27FC236}">
                <a16:creationId xmlns:a16="http://schemas.microsoft.com/office/drawing/2014/main" id="{94AF948B-5BF4-45E6-BEFA-E463989691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8038" y="30035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" name="Text Box 13">
            <a:extLst>
              <a:ext uri="{FF2B5EF4-FFF2-40B4-BE49-F238E27FC236}">
                <a16:creationId xmlns:a16="http://schemas.microsoft.com/office/drawing/2014/main" id="{40FAE6C5-39FB-484C-A374-7A464F83F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838" y="4679950"/>
            <a:ext cx="2438400" cy="6667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‘So </a:t>
            </a:r>
            <a:r>
              <a:rPr lang="en-GB" altLang="en-US" sz="1800" baseline="30000">
                <a:solidFill>
                  <a:srgbClr val="FF0000"/>
                </a:solidFill>
              </a:rPr>
              <a:t>b</a:t>
            </a:r>
            <a:r>
              <a:rPr lang="en-GB" altLang="en-US" sz="1800">
                <a:solidFill>
                  <a:srgbClr val="FF0000"/>
                </a:solidFill>
              </a:rPr>
              <a:t>/</a:t>
            </a:r>
            <a:r>
              <a:rPr lang="en-GB" altLang="en-US" sz="1800" baseline="-25000">
                <a:solidFill>
                  <a:srgbClr val="FF0000"/>
                </a:solidFill>
              </a:rPr>
              <a:t>2</a:t>
            </a:r>
            <a:r>
              <a:rPr lang="en-GB" altLang="en-US" sz="1800">
                <a:solidFill>
                  <a:srgbClr val="FF0000"/>
                </a:solidFill>
              </a:rPr>
              <a:t> is half of the coefficient of x’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72285342-83A7-435B-A46C-EF0EE6C6B482}"/>
              </a:ext>
            </a:extLst>
          </p:cNvPr>
          <p:cNvSpPr txBox="1"/>
          <p:nvPr/>
        </p:nvSpPr>
        <p:spPr>
          <a:xfrm>
            <a:off x="8393474" y="6488668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2C/D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3">
                <a:extLst>
                  <a:ext uri="{FF2B5EF4-FFF2-40B4-BE49-F238E27FC236}">
                    <a16:creationId xmlns:a16="http://schemas.microsoft.com/office/drawing/2014/main" id="{B9988247-2A4A-44F3-9DFF-B67FB0EB6ED2}"/>
                  </a:ext>
                </a:extLst>
              </p:cNvPr>
              <p:cNvSpPr txBox="1"/>
              <p:nvPr/>
            </p:nvSpPr>
            <p:spPr>
              <a:xfrm>
                <a:off x="4496722" y="1549400"/>
                <a:ext cx="19059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+4=0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5" name="TextBox 3">
                <a:extLst>
                  <a:ext uri="{FF2B5EF4-FFF2-40B4-BE49-F238E27FC236}">
                    <a16:creationId xmlns:a16="http://schemas.microsoft.com/office/drawing/2014/main" id="{B9988247-2A4A-44F3-9DFF-B67FB0EB6E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6722" y="1549400"/>
                <a:ext cx="190597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5">
                <a:extLst>
                  <a:ext uri="{FF2B5EF4-FFF2-40B4-BE49-F238E27FC236}">
                    <a16:creationId xmlns:a16="http://schemas.microsoft.com/office/drawing/2014/main" id="{1F47A377-C277-4589-A2BE-D0FABB75D469}"/>
                  </a:ext>
                </a:extLst>
              </p:cNvPr>
              <p:cNvSpPr txBox="1"/>
              <p:nvPr/>
            </p:nvSpPr>
            <p:spPr>
              <a:xfrm>
                <a:off x="3859962" y="2173335"/>
                <a:ext cx="11039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6" name="TextBox 5">
                <a:extLst>
                  <a:ext uri="{FF2B5EF4-FFF2-40B4-BE49-F238E27FC236}">
                    <a16:creationId xmlns:a16="http://schemas.microsoft.com/office/drawing/2014/main" id="{1F47A377-C277-4589-A2BE-D0FABB75D4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962" y="2173335"/>
                <a:ext cx="1103925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6">
                <a:extLst>
                  <a:ext uri="{FF2B5EF4-FFF2-40B4-BE49-F238E27FC236}">
                    <a16:creationId xmlns:a16="http://schemas.microsoft.com/office/drawing/2014/main" id="{72915671-E4A3-4EFF-8CC9-EEBBFC9B1C62}"/>
                  </a:ext>
                </a:extLst>
              </p:cNvPr>
              <p:cNvSpPr txBox="1"/>
              <p:nvPr/>
            </p:nvSpPr>
            <p:spPr>
              <a:xfrm>
                <a:off x="4698162" y="2173335"/>
                <a:ext cx="8067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 (9)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7" name="TextBox 6">
                <a:extLst>
                  <a:ext uri="{FF2B5EF4-FFF2-40B4-BE49-F238E27FC236}">
                    <a16:creationId xmlns:a16="http://schemas.microsoft.com/office/drawing/2014/main" id="{72915671-E4A3-4EFF-8CC9-EEBBFC9B1C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8162" y="2173335"/>
                <a:ext cx="806743" cy="369332"/>
              </a:xfrm>
              <a:prstGeom prst="rect">
                <a:avLst/>
              </a:prstGeom>
              <a:blipFill>
                <a:blip r:embed="rId10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">
                <a:extLst>
                  <a:ext uri="{FF2B5EF4-FFF2-40B4-BE49-F238E27FC236}">
                    <a16:creationId xmlns:a16="http://schemas.microsoft.com/office/drawing/2014/main" id="{280E9C0F-A3AD-401B-BF6D-85776B8995EA}"/>
                  </a:ext>
                </a:extLst>
              </p:cNvPr>
              <p:cNvSpPr txBox="1"/>
              <p:nvPr/>
            </p:nvSpPr>
            <p:spPr>
              <a:xfrm>
                <a:off x="5307762" y="2173335"/>
                <a:ext cx="6084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 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8" name="TextBox 7">
                <a:extLst>
                  <a:ext uri="{FF2B5EF4-FFF2-40B4-BE49-F238E27FC236}">
                    <a16:creationId xmlns:a16="http://schemas.microsoft.com/office/drawing/2014/main" id="{280E9C0F-A3AD-401B-BF6D-85776B8995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762" y="2173335"/>
                <a:ext cx="608444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8">
                <a:extLst>
                  <a:ext uri="{FF2B5EF4-FFF2-40B4-BE49-F238E27FC236}">
                    <a16:creationId xmlns:a16="http://schemas.microsoft.com/office/drawing/2014/main" id="{4B1C32E0-1E3C-4CB8-B350-E5F681C731F5}"/>
                  </a:ext>
                </a:extLst>
              </p:cNvPr>
              <p:cNvSpPr txBox="1"/>
              <p:nvPr/>
            </p:nvSpPr>
            <p:spPr>
              <a:xfrm>
                <a:off x="5688762" y="2173335"/>
                <a:ext cx="7069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9" name="TextBox 8">
                <a:extLst>
                  <a:ext uri="{FF2B5EF4-FFF2-40B4-BE49-F238E27FC236}">
                    <a16:creationId xmlns:a16="http://schemas.microsoft.com/office/drawing/2014/main" id="{4B1C32E0-1E3C-4CB8-B350-E5F681C731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762" y="2173335"/>
                <a:ext cx="706968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9">
                <a:extLst>
                  <a:ext uri="{FF2B5EF4-FFF2-40B4-BE49-F238E27FC236}">
                    <a16:creationId xmlns:a16="http://schemas.microsoft.com/office/drawing/2014/main" id="{4BFCBF63-2B9B-4A4B-96E9-9EE228EFAB0D}"/>
                  </a:ext>
                </a:extLst>
              </p:cNvPr>
              <p:cNvSpPr txBox="1"/>
              <p:nvPr/>
            </p:nvSpPr>
            <p:spPr>
              <a:xfrm>
                <a:off x="4419769" y="2796516"/>
                <a:ext cx="15203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0" name="TextBox 9">
                <a:extLst>
                  <a:ext uri="{FF2B5EF4-FFF2-40B4-BE49-F238E27FC236}">
                    <a16:creationId xmlns:a16="http://schemas.microsoft.com/office/drawing/2014/main" id="{4BFCBF63-2B9B-4A4B-96E9-9EE228EFAB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769" y="2796516"/>
                <a:ext cx="1520350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12">
                <a:extLst>
                  <a:ext uri="{FF2B5EF4-FFF2-40B4-BE49-F238E27FC236}">
                    <a16:creationId xmlns:a16="http://schemas.microsoft.com/office/drawing/2014/main" id="{6B0BE321-34EE-494F-AC0C-E5F39D7F5530}"/>
                  </a:ext>
                </a:extLst>
              </p:cNvPr>
              <p:cNvSpPr txBox="1"/>
              <p:nvPr/>
            </p:nvSpPr>
            <p:spPr>
              <a:xfrm>
                <a:off x="5687253" y="2796515"/>
                <a:ext cx="7069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1" name="TextBox 12">
                <a:extLst>
                  <a:ext uri="{FF2B5EF4-FFF2-40B4-BE49-F238E27FC236}">
                    <a16:creationId xmlns:a16="http://schemas.microsoft.com/office/drawing/2014/main" id="{6B0BE321-34EE-494F-AC0C-E5F39D7F55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7253" y="2796515"/>
                <a:ext cx="706968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13">
                <a:extLst>
                  <a:ext uri="{FF2B5EF4-FFF2-40B4-BE49-F238E27FC236}">
                    <a16:creationId xmlns:a16="http://schemas.microsoft.com/office/drawing/2014/main" id="{F5D8EBED-ABB5-46E8-B7CB-908A3812777C}"/>
                  </a:ext>
                </a:extLst>
              </p:cNvPr>
              <p:cNvSpPr txBox="1"/>
              <p:nvPr/>
            </p:nvSpPr>
            <p:spPr>
              <a:xfrm>
                <a:off x="4801521" y="3378200"/>
                <a:ext cx="16495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2" name="TextBox 13">
                <a:extLst>
                  <a:ext uri="{FF2B5EF4-FFF2-40B4-BE49-F238E27FC236}">
                    <a16:creationId xmlns:a16="http://schemas.microsoft.com/office/drawing/2014/main" id="{F5D8EBED-ABB5-46E8-B7CB-908A381277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1521" y="3378200"/>
                <a:ext cx="1649593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14">
                <a:extLst>
                  <a:ext uri="{FF2B5EF4-FFF2-40B4-BE49-F238E27FC236}">
                    <a16:creationId xmlns:a16="http://schemas.microsoft.com/office/drawing/2014/main" id="{B34EB7C0-C401-46D8-B429-E85198681E49}"/>
                  </a:ext>
                </a:extLst>
              </p:cNvPr>
              <p:cNvSpPr txBox="1"/>
              <p:nvPr/>
            </p:nvSpPr>
            <p:spPr>
              <a:xfrm>
                <a:off x="5106321" y="3916459"/>
                <a:ext cx="1649593" cy="407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−3=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3" name="TextBox 14">
                <a:extLst>
                  <a:ext uri="{FF2B5EF4-FFF2-40B4-BE49-F238E27FC236}">
                    <a16:creationId xmlns:a16="http://schemas.microsoft.com/office/drawing/2014/main" id="{B34EB7C0-C401-46D8-B429-E85198681E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6321" y="3916459"/>
                <a:ext cx="1649593" cy="40754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15">
                <a:extLst>
                  <a:ext uri="{FF2B5EF4-FFF2-40B4-BE49-F238E27FC236}">
                    <a16:creationId xmlns:a16="http://schemas.microsoft.com/office/drawing/2014/main" id="{5BBAE4DC-4D17-41DD-A64D-0704CDDE2F46}"/>
                  </a:ext>
                </a:extLst>
              </p:cNvPr>
              <p:cNvSpPr txBox="1"/>
              <p:nvPr/>
            </p:nvSpPr>
            <p:spPr>
              <a:xfrm>
                <a:off x="5426965" y="4467212"/>
                <a:ext cx="1649593" cy="407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4" name="TextBox 15">
                <a:extLst>
                  <a:ext uri="{FF2B5EF4-FFF2-40B4-BE49-F238E27FC236}">
                    <a16:creationId xmlns:a16="http://schemas.microsoft.com/office/drawing/2014/main" id="{5BBAE4DC-4D17-41DD-A64D-0704CDDE2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6965" y="4467212"/>
                <a:ext cx="1649593" cy="40754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16">
                <a:extLst>
                  <a:ext uri="{FF2B5EF4-FFF2-40B4-BE49-F238E27FC236}">
                    <a16:creationId xmlns:a16="http://schemas.microsoft.com/office/drawing/2014/main" id="{593B8C16-EBE2-4FB7-BB55-5E1402D7C7CA}"/>
                  </a:ext>
                </a:extLst>
              </p:cNvPr>
              <p:cNvSpPr txBox="1"/>
              <p:nvPr/>
            </p:nvSpPr>
            <p:spPr>
              <a:xfrm>
                <a:off x="5138979" y="5969000"/>
                <a:ext cx="20407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=5.24  </m:t>
                      </m:r>
                      <m:r>
                        <a:rPr lang="en-US" b="0" i="1" smtClean="0">
                          <a:latin typeface="Cambria Math"/>
                        </a:rPr>
                        <m:t>𝑜𝑟</m:t>
                      </m:r>
                      <m:r>
                        <a:rPr lang="en-US" b="0" i="1" smtClean="0">
                          <a:latin typeface="Cambria Math"/>
                        </a:rPr>
                        <m:t>  0.76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5" name="TextBox 16">
                <a:extLst>
                  <a:ext uri="{FF2B5EF4-FFF2-40B4-BE49-F238E27FC236}">
                    <a16:creationId xmlns:a16="http://schemas.microsoft.com/office/drawing/2014/main" id="{593B8C16-EBE2-4FB7-BB55-5E1402D7C7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8979" y="5969000"/>
                <a:ext cx="2040798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Arc 17">
            <a:extLst>
              <a:ext uri="{FF2B5EF4-FFF2-40B4-BE49-F238E27FC236}">
                <a16:creationId xmlns:a16="http://schemas.microsoft.com/office/drawing/2014/main" id="{CA116F3A-809A-49CC-94A5-FC6AB3B98A74}"/>
              </a:ext>
            </a:extLst>
          </p:cNvPr>
          <p:cNvSpPr/>
          <p:nvPr/>
        </p:nvSpPr>
        <p:spPr>
          <a:xfrm rot="10800000" flipH="1" flipV="1">
            <a:off x="6067498" y="1762652"/>
            <a:ext cx="467980" cy="534451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Box 18">
            <a:extLst>
              <a:ext uri="{FF2B5EF4-FFF2-40B4-BE49-F238E27FC236}">
                <a16:creationId xmlns:a16="http://schemas.microsoft.com/office/drawing/2014/main" id="{BA766C1F-591B-487C-984C-B7802FCD9A8F}"/>
              </a:ext>
            </a:extLst>
          </p:cNvPr>
          <p:cNvSpPr txBox="1"/>
          <p:nvPr/>
        </p:nvSpPr>
        <p:spPr>
          <a:xfrm>
            <a:off x="6434379" y="1797564"/>
            <a:ext cx="2140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Complete the square for the first 2 terms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8" name="Arc 19">
            <a:extLst>
              <a:ext uri="{FF2B5EF4-FFF2-40B4-BE49-F238E27FC236}">
                <a16:creationId xmlns:a16="http://schemas.microsoft.com/office/drawing/2014/main" id="{45D40E81-5215-4FEA-AB7D-DF439ABE616D}"/>
              </a:ext>
            </a:extLst>
          </p:cNvPr>
          <p:cNvSpPr/>
          <p:nvPr/>
        </p:nvSpPr>
        <p:spPr>
          <a:xfrm rot="10800000" flipH="1" flipV="1">
            <a:off x="6100155" y="2433416"/>
            <a:ext cx="445537" cy="505944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Arc 20">
            <a:extLst>
              <a:ext uri="{FF2B5EF4-FFF2-40B4-BE49-F238E27FC236}">
                <a16:creationId xmlns:a16="http://schemas.microsoft.com/office/drawing/2014/main" id="{7A7C517E-4E4F-4EAD-9B0B-75FE042F65B0}"/>
              </a:ext>
            </a:extLst>
          </p:cNvPr>
          <p:cNvSpPr/>
          <p:nvPr/>
        </p:nvSpPr>
        <p:spPr>
          <a:xfrm rot="10800000" flipH="1" flipV="1">
            <a:off x="6263441" y="3021244"/>
            <a:ext cx="445537" cy="505944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Arc 21">
            <a:extLst>
              <a:ext uri="{FF2B5EF4-FFF2-40B4-BE49-F238E27FC236}">
                <a16:creationId xmlns:a16="http://schemas.microsoft.com/office/drawing/2014/main" id="{F5CEC177-4686-4EC5-9D97-194CBEF81A10}"/>
              </a:ext>
            </a:extLst>
          </p:cNvPr>
          <p:cNvSpPr/>
          <p:nvPr/>
        </p:nvSpPr>
        <p:spPr>
          <a:xfrm rot="10800000" flipH="1" flipV="1">
            <a:off x="6459384" y="3576415"/>
            <a:ext cx="445537" cy="505944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Arc 22">
            <a:extLst>
              <a:ext uri="{FF2B5EF4-FFF2-40B4-BE49-F238E27FC236}">
                <a16:creationId xmlns:a16="http://schemas.microsoft.com/office/drawing/2014/main" id="{6E70E78B-EE15-4B90-B2BD-F32FCD089F55}"/>
              </a:ext>
            </a:extLst>
          </p:cNvPr>
          <p:cNvSpPr/>
          <p:nvPr/>
        </p:nvSpPr>
        <p:spPr>
          <a:xfrm rot="10800000" flipH="1" flipV="1">
            <a:off x="6894814" y="4142473"/>
            <a:ext cx="445537" cy="505944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TextBox 23">
            <a:extLst>
              <a:ext uri="{FF2B5EF4-FFF2-40B4-BE49-F238E27FC236}">
                <a16:creationId xmlns:a16="http://schemas.microsoft.com/office/drawing/2014/main" id="{B1F391FD-4257-4DF7-95EE-5D6CD111B1BC}"/>
              </a:ext>
            </a:extLst>
          </p:cNvPr>
          <p:cNvSpPr txBox="1"/>
          <p:nvPr/>
        </p:nvSpPr>
        <p:spPr>
          <a:xfrm>
            <a:off x="6470268" y="2437126"/>
            <a:ext cx="1287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Collect like terms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3" name="TextBox 24">
            <a:extLst>
              <a:ext uri="{FF2B5EF4-FFF2-40B4-BE49-F238E27FC236}">
                <a16:creationId xmlns:a16="http://schemas.microsoft.com/office/drawing/2014/main" id="{4DE8DC69-FF49-4C92-BCF6-911B823F20AB}"/>
              </a:ext>
            </a:extLst>
          </p:cNvPr>
          <p:cNvSpPr txBox="1"/>
          <p:nvPr/>
        </p:nvSpPr>
        <p:spPr>
          <a:xfrm>
            <a:off x="6644439" y="3057612"/>
            <a:ext cx="1287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Add 5 to both sides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4" name="TextBox 25">
            <a:extLst>
              <a:ext uri="{FF2B5EF4-FFF2-40B4-BE49-F238E27FC236}">
                <a16:creationId xmlns:a16="http://schemas.microsoft.com/office/drawing/2014/main" id="{49BDDB9A-DD04-4863-984F-3C7CD3759FC4}"/>
              </a:ext>
            </a:extLst>
          </p:cNvPr>
          <p:cNvSpPr txBox="1"/>
          <p:nvPr/>
        </p:nvSpPr>
        <p:spPr>
          <a:xfrm>
            <a:off x="6829496" y="3601897"/>
            <a:ext cx="1287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root both sides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5" name="TextBox 26">
            <a:extLst>
              <a:ext uri="{FF2B5EF4-FFF2-40B4-BE49-F238E27FC236}">
                <a16:creationId xmlns:a16="http://schemas.microsoft.com/office/drawing/2014/main" id="{A88DF12E-D7EB-4EE1-A221-8370094A9961}"/>
              </a:ext>
            </a:extLst>
          </p:cNvPr>
          <p:cNvSpPr txBox="1"/>
          <p:nvPr/>
        </p:nvSpPr>
        <p:spPr>
          <a:xfrm>
            <a:off x="7188726" y="4167954"/>
            <a:ext cx="1657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Add 3 to both sides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6" name="TextBox 27">
            <a:extLst>
              <a:ext uri="{FF2B5EF4-FFF2-40B4-BE49-F238E27FC236}">
                <a16:creationId xmlns:a16="http://schemas.microsoft.com/office/drawing/2014/main" id="{5F0E198F-FDD7-407B-A5DB-A2CB1DF363BC}"/>
              </a:ext>
            </a:extLst>
          </p:cNvPr>
          <p:cNvSpPr txBox="1"/>
          <p:nvPr/>
        </p:nvSpPr>
        <p:spPr>
          <a:xfrm>
            <a:off x="4195154" y="5132369"/>
            <a:ext cx="41150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Finally, you can calculate the answers (or in some cases you can just leave them like this!)!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7" name="Rectangle 28">
            <a:extLst>
              <a:ext uri="{FF2B5EF4-FFF2-40B4-BE49-F238E27FC236}">
                <a16:creationId xmlns:a16="http://schemas.microsoft.com/office/drawing/2014/main" id="{666239D8-6252-4466-83DD-65435CD73F32}"/>
              </a:ext>
            </a:extLst>
          </p:cNvPr>
          <p:cNvSpPr/>
          <p:nvPr/>
        </p:nvSpPr>
        <p:spPr>
          <a:xfrm>
            <a:off x="4568825" y="1553492"/>
            <a:ext cx="868296" cy="302549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 29">
            <a:extLst>
              <a:ext uri="{FF2B5EF4-FFF2-40B4-BE49-F238E27FC236}">
                <a16:creationId xmlns:a16="http://schemas.microsoft.com/office/drawing/2014/main" id="{0040FE13-03E2-4F67-97D2-E16BB5D89056}"/>
              </a:ext>
            </a:extLst>
          </p:cNvPr>
          <p:cNvSpPr/>
          <p:nvPr/>
        </p:nvSpPr>
        <p:spPr>
          <a:xfrm>
            <a:off x="3980995" y="2206635"/>
            <a:ext cx="1451825" cy="264639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9" name="Straight Arrow Connector 30">
            <a:extLst>
              <a:ext uri="{FF2B5EF4-FFF2-40B4-BE49-F238E27FC236}">
                <a16:creationId xmlns:a16="http://schemas.microsoft.com/office/drawing/2014/main" id="{D73760EF-EE7F-499E-9897-C0466A4E8D55}"/>
              </a:ext>
            </a:extLst>
          </p:cNvPr>
          <p:cNvCxnSpPr>
            <a:cxnSpLocks/>
          </p:cNvCxnSpPr>
          <p:nvPr/>
        </p:nvCxnSpPr>
        <p:spPr>
          <a:xfrm flipH="1">
            <a:off x="4605579" y="1861675"/>
            <a:ext cx="468086" cy="27214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Arc 31">
            <a:extLst>
              <a:ext uri="{FF2B5EF4-FFF2-40B4-BE49-F238E27FC236}">
                <a16:creationId xmlns:a16="http://schemas.microsoft.com/office/drawing/2014/main" id="{D99D28AF-8DA0-462C-873A-723BEC4D533C}"/>
              </a:ext>
            </a:extLst>
          </p:cNvPr>
          <p:cNvSpPr/>
          <p:nvPr/>
        </p:nvSpPr>
        <p:spPr>
          <a:xfrm rot="5400000" flipV="1">
            <a:off x="4746586" y="2136266"/>
            <a:ext cx="237544" cy="628415"/>
          </a:xfrm>
          <a:prstGeom prst="arc">
            <a:avLst>
              <a:gd name="adj1" fmla="val 16200000"/>
              <a:gd name="adj2" fmla="val 511539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TextBox 32">
            <a:extLst>
              <a:ext uri="{FF2B5EF4-FFF2-40B4-BE49-F238E27FC236}">
                <a16:creationId xmlns:a16="http://schemas.microsoft.com/office/drawing/2014/main" id="{DDF81B61-46A2-416B-BF40-ED3FEEF89E51}"/>
              </a:ext>
            </a:extLst>
          </p:cNvPr>
          <p:cNvSpPr txBox="1"/>
          <p:nvPr/>
        </p:nvSpPr>
        <p:spPr>
          <a:xfrm>
            <a:off x="4268122" y="1857262"/>
            <a:ext cx="572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Half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2" name="TextBox 33">
            <a:extLst>
              <a:ext uri="{FF2B5EF4-FFF2-40B4-BE49-F238E27FC236}">
                <a16:creationId xmlns:a16="http://schemas.microsoft.com/office/drawing/2014/main" id="{6DB72366-0F50-4A95-B082-0041B08A9BF4}"/>
              </a:ext>
            </a:extLst>
          </p:cNvPr>
          <p:cNvSpPr txBox="1"/>
          <p:nvPr/>
        </p:nvSpPr>
        <p:spPr>
          <a:xfrm>
            <a:off x="4474951" y="2597490"/>
            <a:ext cx="795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8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 animBg="1"/>
      <p:bldP spid="87" grpId="0"/>
      <p:bldP spid="88" grpId="0" animBg="1"/>
      <p:bldP spid="89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 animBg="1"/>
      <p:bldP spid="97" grpId="1" animBg="1"/>
      <p:bldP spid="98" grpId="0" animBg="1"/>
      <p:bldP spid="98" grpId="1" animBg="1"/>
      <p:bldP spid="100" grpId="0" animBg="1"/>
      <p:bldP spid="100" grpId="1" animBg="1"/>
      <p:bldP spid="101" grpId="0"/>
      <p:bldP spid="101" grpId="1"/>
      <p:bldP spid="102" grpId="0"/>
      <p:bldP spid="10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714694" y="858195"/>
                <a:ext cx="19644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4694" y="858195"/>
                <a:ext cx="1964449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141292" y="861112"/>
                <a:ext cx="22336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+12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−10=0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292" y="861112"/>
                <a:ext cx="2233625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-110567" y="1699312"/>
            <a:ext cx="9906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Complete the square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Arc 25"/>
          <p:cNvSpPr/>
          <p:nvPr/>
        </p:nvSpPr>
        <p:spPr>
          <a:xfrm rot="10800000" flipH="1" flipV="1">
            <a:off x="7605224" y="1055595"/>
            <a:ext cx="381000" cy="579635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63607" y="1111483"/>
            <a:ext cx="849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790894" y="1315395"/>
                <a:ext cx="1898660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894" y="1315395"/>
                <a:ext cx="1898660" cy="6182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522292" y="1470712"/>
                <a:ext cx="18489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−5=0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2292" y="1470712"/>
                <a:ext cx="184890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29"/>
          <p:cNvSpPr/>
          <p:nvPr/>
        </p:nvSpPr>
        <p:spPr>
          <a:xfrm rot="10800000" flipV="1">
            <a:off x="836492" y="1089712"/>
            <a:ext cx="381000" cy="579635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c 30"/>
          <p:cNvSpPr/>
          <p:nvPr/>
        </p:nvSpPr>
        <p:spPr>
          <a:xfrm rot="10800000" flipH="1" flipV="1">
            <a:off x="7605224" y="1676081"/>
            <a:ext cx="370114" cy="729343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88892" y="2265369"/>
                <a:ext cx="10708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892" y="2265369"/>
                <a:ext cx="107087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870634" y="2265369"/>
                <a:ext cx="5902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 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634" y="2265369"/>
                <a:ext cx="59022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84292" y="2265369"/>
                <a:ext cx="5902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 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4292" y="2265369"/>
                <a:ext cx="59022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774149" y="2265369"/>
                <a:ext cx="6030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4149" y="2265369"/>
                <a:ext cx="60305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/>
          <p:cNvSpPr/>
          <p:nvPr/>
        </p:nvSpPr>
        <p:spPr>
          <a:xfrm rot="10800000" flipV="1">
            <a:off x="803834" y="2504855"/>
            <a:ext cx="468085" cy="859972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-121450" y="2591941"/>
            <a:ext cx="9797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Add 9 and add 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881520" y="3136227"/>
                <a:ext cx="19044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=9+5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1520" y="3136227"/>
                <a:ext cx="1904432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85377" y="3571656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Group terms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783549" y="4007082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=14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3549" y="4007082"/>
                <a:ext cx="182880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74493" y="4409856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root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088350" y="4769083"/>
                <a:ext cx="1828800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+3=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14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350" y="4769083"/>
                <a:ext cx="1828800" cy="40197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-94757" y="5205199"/>
            <a:ext cx="1099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2489795" y="5534291"/>
                <a:ext cx="1828800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=−3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14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9795" y="5534291"/>
                <a:ext cx="1828800" cy="40197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800294" y="2033852"/>
                <a:ext cx="1277979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0294" y="2033852"/>
                <a:ext cx="1277979" cy="76937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856209" y="2088280"/>
                <a:ext cx="818621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209" y="2088280"/>
                <a:ext cx="818621" cy="64812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509351" y="2164480"/>
                <a:ext cx="634341" cy="566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9351" y="2164480"/>
                <a:ext cx="634341" cy="56663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064523" y="2273337"/>
                <a:ext cx="6030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4523" y="2273337"/>
                <a:ext cx="603050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rc 55"/>
          <p:cNvSpPr/>
          <p:nvPr/>
        </p:nvSpPr>
        <p:spPr>
          <a:xfrm rot="10800000" flipV="1">
            <a:off x="814720" y="1699311"/>
            <a:ext cx="370114" cy="740229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683390" y="4391326"/>
                <a:ext cx="1016625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390" y="4391326"/>
                <a:ext cx="1016625" cy="64812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650733" y="5175098"/>
                <a:ext cx="1252331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𝑎𝑐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0733" y="5175098"/>
                <a:ext cx="1252331" cy="64812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694276" y="6013298"/>
                <a:ext cx="1122550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𝑎𝑐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276" y="6013298"/>
                <a:ext cx="1122550" cy="64812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Arc 59"/>
          <p:cNvSpPr/>
          <p:nvPr/>
        </p:nvSpPr>
        <p:spPr>
          <a:xfrm rot="10800000" flipH="1" flipV="1">
            <a:off x="5924359" y="4794098"/>
            <a:ext cx="446316" cy="696686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6316245" y="4665387"/>
            <a:ext cx="15566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Multiply by 4a to make the denominators equal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Arc 61"/>
          <p:cNvSpPr/>
          <p:nvPr/>
        </p:nvSpPr>
        <p:spPr>
          <a:xfrm rot="10800000" flipH="1" flipV="1">
            <a:off x="5957016" y="5643184"/>
            <a:ext cx="446316" cy="696686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6261816" y="5764844"/>
            <a:ext cx="1426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Group together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932409" y="2893823"/>
                <a:ext cx="2436116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409" y="2893823"/>
                <a:ext cx="2436116" cy="76937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Arc 64"/>
          <p:cNvSpPr/>
          <p:nvPr/>
        </p:nvSpPr>
        <p:spPr>
          <a:xfrm rot="10800000" flipH="1" flipV="1">
            <a:off x="7616110" y="2481624"/>
            <a:ext cx="359228" cy="838200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7877366" y="1088253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844709" y="1784940"/>
            <a:ext cx="1175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Complete the square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7888250" y="2416311"/>
                <a:ext cx="1132116" cy="9320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Add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subtract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8250" y="2416311"/>
                <a:ext cx="1132116" cy="932050"/>
              </a:xfrm>
              <a:prstGeom prst="rect">
                <a:avLst/>
              </a:prstGeom>
              <a:blipFill>
                <a:blip r:embed="rId22"/>
                <a:stretch>
                  <a:fillRect b="-13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954181" y="3732023"/>
                <a:ext cx="2464329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−4</m:t>
                          </m:r>
                          <m:r>
                            <a:rPr lang="en-US" i="1">
                              <a:latin typeface="Cambria Math"/>
                            </a:rPr>
                            <m:t>𝑎𝑐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4181" y="3732023"/>
                <a:ext cx="2464329" cy="76937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Arc 69"/>
          <p:cNvSpPr/>
          <p:nvPr/>
        </p:nvSpPr>
        <p:spPr>
          <a:xfrm rot="10800000" flipH="1" flipV="1">
            <a:off x="7626995" y="3385138"/>
            <a:ext cx="380999" cy="772886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/>
          <p:cNvSpPr txBox="1"/>
          <p:nvPr/>
        </p:nvSpPr>
        <p:spPr>
          <a:xfrm>
            <a:off x="7942680" y="3515768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Group terms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2" name="Arc 71"/>
          <p:cNvSpPr/>
          <p:nvPr/>
        </p:nvSpPr>
        <p:spPr>
          <a:xfrm rot="10800000" flipV="1">
            <a:off x="825605" y="3441026"/>
            <a:ext cx="380999" cy="772886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5335182" y="4624652"/>
                <a:ext cx="1143070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5182" y="4624652"/>
                <a:ext cx="1143070" cy="618246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6293125" y="4559338"/>
                <a:ext cx="1485728" cy="683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  <a:ea typeface="Cambria Math"/>
                        </a:rPr>
                        <m:t>±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/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125" y="4559338"/>
                <a:ext cx="1485728" cy="683329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6706782" y="4918567"/>
                <a:ext cx="778482" cy="437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smtClean="0">
                              <a:latin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782" y="4918567"/>
                <a:ext cx="778482" cy="43774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878528" y="4946963"/>
                <a:ext cx="499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8528" y="4946963"/>
                <a:ext cx="499689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Arc 76"/>
          <p:cNvSpPr/>
          <p:nvPr/>
        </p:nvSpPr>
        <p:spPr>
          <a:xfrm rot="10800000" flipH="1" flipV="1">
            <a:off x="7659652" y="4212452"/>
            <a:ext cx="380999" cy="772886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TextBox 77"/>
          <p:cNvSpPr txBox="1"/>
          <p:nvPr/>
        </p:nvSpPr>
        <p:spPr>
          <a:xfrm>
            <a:off x="7964452" y="4321311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root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9" name="Arc 78"/>
          <p:cNvSpPr/>
          <p:nvPr/>
        </p:nvSpPr>
        <p:spPr>
          <a:xfrm rot="10800000" flipV="1">
            <a:off x="803834" y="4290112"/>
            <a:ext cx="380999" cy="772886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5868583" y="5517281"/>
                <a:ext cx="605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583" y="5517281"/>
                <a:ext cx="605230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6293124" y="5277794"/>
                <a:ext cx="2023567" cy="6851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GB" i="1" smtClean="0">
                          <a:latin typeface="Cambria Math"/>
                          <a:ea typeface="Cambria Math"/>
                        </a:rPr>
                        <m:t>±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124" y="5277794"/>
                <a:ext cx="2023567" cy="685124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5857697" y="6072451"/>
                <a:ext cx="2284856" cy="6851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697" y="6072451"/>
                <a:ext cx="2284856" cy="685124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Arc 82"/>
          <p:cNvSpPr/>
          <p:nvPr/>
        </p:nvSpPr>
        <p:spPr>
          <a:xfrm rot="10800000" flipH="1" flipV="1">
            <a:off x="8007832" y="4977661"/>
            <a:ext cx="386893" cy="716457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8286335" y="4954082"/>
                <a:ext cx="945787" cy="6315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Subtract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6335" y="4954082"/>
                <a:ext cx="945787" cy="631520"/>
              </a:xfrm>
              <a:prstGeom prst="rect">
                <a:avLst/>
              </a:prstGeom>
              <a:blipFill>
                <a:blip r:embed="rId31"/>
                <a:stretch>
                  <a:fillRect l="-1935" t="-1942" r="-70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Arc 84"/>
          <p:cNvSpPr/>
          <p:nvPr/>
        </p:nvSpPr>
        <p:spPr>
          <a:xfrm rot="10800000" flipH="1" flipV="1">
            <a:off x="8015853" y="5718526"/>
            <a:ext cx="380999" cy="772886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/>
          <p:cNvSpPr txBox="1"/>
          <p:nvPr/>
        </p:nvSpPr>
        <p:spPr>
          <a:xfrm>
            <a:off x="8303981" y="5847628"/>
            <a:ext cx="945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Group together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8" name="Arc 87"/>
          <p:cNvSpPr/>
          <p:nvPr/>
        </p:nvSpPr>
        <p:spPr>
          <a:xfrm rot="10800000" flipV="1">
            <a:off x="816156" y="5120436"/>
            <a:ext cx="386893" cy="716457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1762919" y="1810951"/>
            <a:ext cx="394635" cy="423511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4727500" y="1799721"/>
            <a:ext cx="547036" cy="290362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03036" y="1820576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Half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514139" y="1761220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Half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91" name="Arc 90"/>
          <p:cNvSpPr/>
          <p:nvPr/>
        </p:nvSpPr>
        <p:spPr>
          <a:xfrm rot="16200000" flipH="1">
            <a:off x="1763825" y="2273870"/>
            <a:ext cx="359541" cy="620429"/>
          </a:xfrm>
          <a:prstGeom prst="arc">
            <a:avLst>
              <a:gd name="adj1" fmla="val 16200000"/>
              <a:gd name="adj2" fmla="val 5519964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Arc 91"/>
          <p:cNvSpPr/>
          <p:nvPr/>
        </p:nvSpPr>
        <p:spPr>
          <a:xfrm rot="16200000" flipH="1">
            <a:off x="4726802" y="2445521"/>
            <a:ext cx="359541" cy="620429"/>
          </a:xfrm>
          <a:prstGeom prst="arc">
            <a:avLst>
              <a:gd name="adj1" fmla="val 16200000"/>
              <a:gd name="adj2" fmla="val 5519964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TextBox 92"/>
          <p:cNvSpPr txBox="1"/>
          <p:nvPr/>
        </p:nvSpPr>
        <p:spPr>
          <a:xfrm>
            <a:off x="1597684" y="2771873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Square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551036" y="2924273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Square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95" name="Straight Arrow Connector 94"/>
          <p:cNvCxnSpPr/>
          <p:nvPr/>
        </p:nvCxnSpPr>
        <p:spPr>
          <a:xfrm flipH="1">
            <a:off x="5412889" y="3607667"/>
            <a:ext cx="1371211" cy="749753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タイトル 1">
            <a:extLst>
              <a:ext uri="{FF2B5EF4-FFF2-40B4-BE49-F238E27FC236}">
                <a16:creationId xmlns:a16="http://schemas.microsoft.com/office/drawing/2014/main" id="{09C5AD40-E284-45F7-8372-8253572F8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686" y="4187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28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 animBg="1"/>
      <p:bldP spid="27" grpId="0"/>
      <p:bldP spid="28" grpId="0"/>
      <p:bldP spid="29" grpId="0"/>
      <p:bldP spid="30" grpId="0" animBg="1"/>
      <p:bldP spid="31" grpId="0" animBg="1"/>
      <p:bldP spid="33" grpId="0"/>
      <p:bldP spid="34" grpId="0"/>
      <p:bldP spid="35" grpId="0"/>
      <p:bldP spid="36" grpId="0"/>
      <p:bldP spid="37" grpId="0" animBg="1"/>
      <p:bldP spid="38" grpId="0"/>
      <p:bldP spid="39" grpId="0"/>
      <p:bldP spid="44" grpId="0"/>
      <p:bldP spid="45" grpId="0"/>
      <p:bldP spid="47" grpId="0"/>
      <p:bldP spid="48" grpId="0"/>
      <p:bldP spid="50" grpId="0"/>
      <p:bldP spid="51" grpId="0"/>
      <p:bldP spid="52" grpId="0"/>
      <p:bldP spid="53" grpId="0"/>
      <p:bldP spid="54" grpId="0"/>
      <p:bldP spid="55" grpId="0"/>
      <p:bldP spid="56" grpId="0" animBg="1"/>
      <p:bldP spid="57" grpId="0"/>
      <p:bldP spid="57" grpId="1"/>
      <p:bldP spid="58" grpId="0"/>
      <p:bldP spid="58" grpId="1"/>
      <p:bldP spid="59" grpId="0"/>
      <p:bldP spid="59" grpId="1"/>
      <p:bldP spid="60" grpId="0" animBg="1"/>
      <p:bldP spid="60" grpId="1" animBg="1"/>
      <p:bldP spid="61" grpId="0"/>
      <p:bldP spid="61" grpId="1"/>
      <p:bldP spid="62" grpId="0" animBg="1"/>
      <p:bldP spid="62" grpId="1" animBg="1"/>
      <p:bldP spid="63" grpId="0"/>
      <p:bldP spid="63" grpId="1"/>
      <p:bldP spid="64" grpId="0"/>
      <p:bldP spid="65" grpId="0" animBg="1"/>
      <p:bldP spid="66" grpId="0"/>
      <p:bldP spid="67" grpId="0"/>
      <p:bldP spid="68" grpId="0"/>
      <p:bldP spid="69" grpId="0"/>
      <p:bldP spid="70" grpId="0" animBg="1"/>
      <p:bldP spid="71" grpId="0"/>
      <p:bldP spid="72" grpId="0" animBg="1"/>
      <p:bldP spid="73" grpId="0"/>
      <p:bldP spid="74" grpId="0"/>
      <p:bldP spid="75" grpId="0"/>
      <p:bldP spid="75" grpId="1"/>
      <p:bldP spid="76" grpId="0"/>
      <p:bldP spid="77" grpId="0" animBg="1"/>
      <p:bldP spid="78" grpId="0"/>
      <p:bldP spid="79" grpId="0" animBg="1"/>
      <p:bldP spid="80" grpId="0"/>
      <p:bldP spid="81" grpId="0"/>
      <p:bldP spid="82" grpId="0"/>
      <p:bldP spid="83" grpId="0" animBg="1"/>
      <p:bldP spid="84" grpId="0"/>
      <p:bldP spid="85" grpId="0" animBg="1"/>
      <p:bldP spid="86" grpId="0"/>
      <p:bldP spid="88" grpId="0" animBg="1"/>
      <p:bldP spid="6" grpId="0"/>
      <p:bldP spid="6" grpId="1"/>
      <p:bldP spid="90" grpId="0"/>
      <p:bldP spid="90" grpId="1"/>
      <p:bldP spid="91" grpId="0" animBg="1"/>
      <p:bldP spid="91" grpId="1" animBg="1"/>
      <p:bldP spid="92" grpId="0" animBg="1"/>
      <p:bldP spid="92" grpId="1" animBg="1"/>
      <p:bldP spid="93" grpId="0"/>
      <p:bldP spid="93" grpId="1"/>
      <p:bldP spid="94" grpId="0"/>
      <p:bldP spid="94" grpId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87EF2C-6FF9-437C-B6AF-7E72829753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F1009E-8822-4777-AD08-0CD53DEDDA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9EB370-F371-4E02-B3DA-EF239EFBB6F3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</TotalTime>
  <Words>1058</Words>
  <Application>Microsoft Office PowerPoint</Application>
  <PresentationFormat>On-screen Show (4:3)</PresentationFormat>
  <Paragraphs>151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MV Boli</vt:lpstr>
      <vt:lpstr>Office テーマ</vt:lpstr>
      <vt:lpstr>Equation</vt:lpstr>
      <vt:lpstr>PowerPoint Presentation</vt:lpstr>
      <vt:lpstr>Quadratics</vt:lpstr>
      <vt:lpstr>Quadratics</vt:lpstr>
      <vt:lpstr>Quadratics</vt:lpstr>
      <vt:lpstr>Quadratics</vt:lpstr>
      <vt:lpstr>Quadratics</vt:lpstr>
      <vt:lpstr>Quadratics</vt:lpstr>
      <vt:lpstr>Quadratics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52</cp:revision>
  <dcterms:created xsi:type="dcterms:W3CDTF">2017-08-14T15:35:38Z</dcterms:created>
  <dcterms:modified xsi:type="dcterms:W3CDTF">2021-03-29T09:44:25Z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