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3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jpeg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7.jpeg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3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7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6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2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0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7.jpeg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8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7.jpeg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630420" y="2426181"/>
            <a:ext cx="5954194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Quadratics</a:t>
            </a:r>
            <a:endParaRPr lang="ja-JP" altLang="en-US" sz="96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47185" y="389061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9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0A23A7D5-7047-43D6-B018-FAAA84915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494" y="1400175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DFDB066-050C-4686-9645-3BCBB7769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494" y="1781175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C33115C-0232-462C-8138-AB3315F69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494" y="216217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g)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67995F2-E202-4B4B-BB66-15F9DF8BA5D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29769" y="2162175"/>
          <a:ext cx="11239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5" imgW="723586" imgH="228501" progId="Equation.DSMT4">
                  <p:embed/>
                </p:oleObj>
              </mc:Choice>
              <mc:Fallback>
                <p:oleObj name="Equation" r:id="rId5" imgW="723586" imgH="228501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67995F2-E202-4B4B-BB66-15F9DF8BA5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769" y="2162175"/>
                        <a:ext cx="11239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rc 9">
            <a:extLst>
              <a:ext uri="{FF2B5EF4-FFF2-40B4-BE49-F238E27FC236}">
                <a16:creationId xmlns:a16="http://schemas.microsoft.com/office/drawing/2014/main" id="{7AF5277A-2B0F-403D-B3E4-CEBDD237635E}"/>
              </a:ext>
            </a:extLst>
          </p:cNvPr>
          <p:cNvSpPr>
            <a:spLocks/>
          </p:cNvSpPr>
          <p:nvPr/>
        </p:nvSpPr>
        <p:spPr bwMode="auto">
          <a:xfrm>
            <a:off x="7264894" y="2314575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1CE3E679-0438-48E0-B8C9-6235FFE55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494" y="2009775"/>
            <a:ext cx="1295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Square root both sides (2 possible answers!)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7D3A427-D1E0-425F-A8FB-C32BBF9B5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4" y="3990975"/>
            <a:ext cx="11430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F0D1A15-9CD5-4DCC-B80A-961CCB6A552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893294" y="2619375"/>
          <a:ext cx="11826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7" imgW="761669" imgH="228501" progId="Equation.DSMT4">
                  <p:embed/>
                </p:oleObj>
              </mc:Choice>
              <mc:Fallback>
                <p:oleObj name="Equation" r:id="rId7" imgW="761669" imgH="228501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BF0D1A15-9CD5-4DCC-B80A-961CCB6A55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3294" y="2619375"/>
                        <a:ext cx="118268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15">
            <a:extLst>
              <a:ext uri="{FF2B5EF4-FFF2-40B4-BE49-F238E27FC236}">
                <a16:creationId xmlns:a16="http://schemas.microsoft.com/office/drawing/2014/main" id="{8D2B55F1-750B-4E67-A9BB-2E2537D43F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9494" y="307657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4C4F59C8-E9D7-45A3-9CA6-E07458518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9094" y="307657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6" name="Object 22">
            <a:extLst>
              <a:ext uri="{FF2B5EF4-FFF2-40B4-BE49-F238E27FC236}">
                <a16:creationId xmlns:a16="http://schemas.microsoft.com/office/drawing/2014/main" id="{A2EB56CF-0644-482A-A69C-913E41CB0F5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207494" y="3609975"/>
          <a:ext cx="10445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9" imgW="672808" imgH="228501" progId="Equation.DSMT4">
                  <p:embed/>
                </p:oleObj>
              </mc:Choice>
              <mc:Fallback>
                <p:oleObj name="Equation" r:id="rId9" imgW="672808" imgH="228501" progId="Equation.DSMT4">
                  <p:embed/>
                  <p:pic>
                    <p:nvPicPr>
                      <p:cNvPr id="16" name="Object 22">
                        <a:extLst>
                          <a:ext uri="{FF2B5EF4-FFF2-40B4-BE49-F238E27FC236}">
                            <a16:creationId xmlns:a16="http://schemas.microsoft.com/office/drawing/2014/main" id="{A2EB56CF-0644-482A-A69C-913E41CB0F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494" y="3609975"/>
                        <a:ext cx="1044575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3">
            <a:extLst>
              <a:ext uri="{FF2B5EF4-FFF2-40B4-BE49-F238E27FC236}">
                <a16:creationId xmlns:a16="http://schemas.microsoft.com/office/drawing/2014/main" id="{1CE8108A-223B-4D58-9299-F3C9C82923A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31494" y="3609975"/>
          <a:ext cx="11826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11" imgW="761669" imgH="228501" progId="Equation.DSMT4">
                  <p:embed/>
                </p:oleObj>
              </mc:Choice>
              <mc:Fallback>
                <p:oleObj name="Equation" r:id="rId11" imgW="761669" imgH="228501" progId="Equation.DSMT4">
                  <p:embed/>
                  <p:pic>
                    <p:nvPicPr>
                      <p:cNvPr id="17" name="Object 23">
                        <a:extLst>
                          <a:ext uri="{FF2B5EF4-FFF2-40B4-BE49-F238E27FC236}">
                            <a16:creationId xmlns:a16="http://schemas.microsoft.com/office/drawing/2014/main" id="{1CE8108A-223B-4D58-9299-F3C9C82923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494" y="3609975"/>
                        <a:ext cx="118268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4">
            <a:extLst>
              <a:ext uri="{FF2B5EF4-FFF2-40B4-BE49-F238E27FC236}">
                <a16:creationId xmlns:a16="http://schemas.microsoft.com/office/drawing/2014/main" id="{ACD69D3B-9E6C-4E49-BBEF-C98ACD559C0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036294" y="4067175"/>
          <a:ext cx="10445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3" imgW="672808" imgH="228501" progId="Equation.DSMT4">
                  <p:embed/>
                </p:oleObj>
              </mc:Choice>
              <mc:Fallback>
                <p:oleObj name="Equation" r:id="rId13" imgW="672808" imgH="228501" progId="Equation.DSMT4">
                  <p:embed/>
                  <p:pic>
                    <p:nvPicPr>
                      <p:cNvPr id="18" name="Object 24">
                        <a:extLst>
                          <a:ext uri="{FF2B5EF4-FFF2-40B4-BE49-F238E27FC236}">
                            <a16:creationId xmlns:a16="http://schemas.microsoft.com/office/drawing/2014/main" id="{ACD69D3B-9E6C-4E49-BBEF-C98ACD559C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6294" y="4067175"/>
                        <a:ext cx="1044575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5">
            <a:extLst>
              <a:ext uri="{FF2B5EF4-FFF2-40B4-BE49-F238E27FC236}">
                <a16:creationId xmlns:a16="http://schemas.microsoft.com/office/drawing/2014/main" id="{2B97E6CF-23B8-4DBB-8433-A27D2433DF0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12294" y="4067175"/>
          <a:ext cx="10445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15" imgW="672808" imgH="228501" progId="Equation.DSMT4">
                  <p:embed/>
                </p:oleObj>
              </mc:Choice>
              <mc:Fallback>
                <p:oleObj name="Equation" r:id="rId15" imgW="672808" imgH="228501" progId="Equation.DSMT4">
                  <p:embed/>
                  <p:pic>
                    <p:nvPicPr>
                      <p:cNvPr id="19" name="Object 25">
                        <a:extLst>
                          <a:ext uri="{FF2B5EF4-FFF2-40B4-BE49-F238E27FC236}">
                            <a16:creationId xmlns:a16="http://schemas.microsoft.com/office/drawing/2014/main" id="{2B97E6CF-23B8-4DBB-8433-A27D2433DF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294" y="4067175"/>
                        <a:ext cx="1044575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26">
            <a:extLst>
              <a:ext uri="{FF2B5EF4-FFF2-40B4-BE49-F238E27FC236}">
                <a16:creationId xmlns:a16="http://schemas.microsoft.com/office/drawing/2014/main" id="{B9F4B039-DD67-4F51-99CA-60B8C67CA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094" y="3990975"/>
            <a:ext cx="11430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23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2" grpId="0" animBg="1"/>
      <p:bldP spid="14" grpId="0" animBg="1"/>
      <p:bldP spid="15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276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The Quadratic Formula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You will have used the Quadratic Formula at GCSE level. </a:t>
            </a:r>
          </a:p>
          <a:p>
            <a:pPr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You can also use it at A-level for Quadratics where the solutions are not rational numbers</a:t>
            </a:r>
          </a:p>
          <a:p>
            <a:pPr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We are going to see where this formula comes from in the next section…</a:t>
            </a:r>
            <a:endParaRPr lang="en-GB" altLang="en-US" sz="1400" b="1" u="sng" dirty="0">
              <a:latin typeface="Comic Sans MS" pitchFamily="66" charset="0"/>
            </a:endParaRPr>
          </a:p>
        </p:txBody>
      </p:sp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5029200" y="3200400"/>
          <a:ext cx="2362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4" imgW="977476" imgH="444307" progId="Equation.DSMT4">
                  <p:embed/>
                </p:oleObj>
              </mc:Choice>
              <mc:Fallback>
                <p:oleObj name="Equation" r:id="rId4" imgW="977476" imgH="444307" progId="Equation.DSMT4">
                  <p:embed/>
                  <p:pic>
                    <p:nvPicPr>
                      <p:cNvPr id="563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200400"/>
                        <a:ext cx="23622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2" name="Line 12"/>
          <p:cNvSpPr>
            <a:spLocks noChangeShapeType="1"/>
          </p:cNvSpPr>
          <p:nvPr/>
        </p:nvSpPr>
        <p:spPr bwMode="auto">
          <a:xfrm flipV="1">
            <a:off x="3505200" y="39624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5EB9C4D-F1B7-4B90-8C79-21C639A2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11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6C5AF828-4FE5-4390-9501-412771F9C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2C74966-31D7-41A0-A151-B16F647D3F63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8789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3733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</a:t>
            </a:r>
            <a:r>
              <a:rPr lang="en-GB" altLang="en-US" sz="1600" b="1" u="sng">
                <a:latin typeface="Comic Sans MS" pitchFamily="66" charset="0"/>
              </a:rPr>
              <a:t>The Quadratic Formula</a:t>
            </a: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You need to be able to recognise when the formula is better to use.</a:t>
            </a:r>
          </a:p>
          <a:p>
            <a:pPr eaLnBrk="1" hangingPunct="1">
              <a:buFontTx/>
              <a:buNone/>
            </a:pPr>
            <a:endParaRPr lang="en-GB" altLang="en-US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>
                <a:latin typeface="Comic Sans MS" pitchFamily="66" charset="0"/>
              </a:rPr>
              <a:t>	Examples would be when the coefficient of 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is larger, or when the 3 parts cannot easily be divided by the same number.</a:t>
            </a:r>
            <a:endParaRPr lang="en-GB" altLang="en-US" sz="1600" b="1" u="sng">
              <a:latin typeface="Comic Sans MS" pitchFamily="66" charset="0"/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609600" y="4495800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09600" y="4876800"/>
            <a:ext cx="3810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4x</a:t>
            </a:r>
            <a:r>
              <a:rPr lang="en-GB" altLang="en-US" sz="1400" baseline="30000"/>
              <a:t>2</a:t>
            </a:r>
            <a:r>
              <a:rPr lang="en-GB" altLang="en-US" sz="1400"/>
              <a:t> – 3x – 2 = 0 by using the formula.</a:t>
            </a:r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 flipV="1">
            <a:off x="1143000" y="5181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1676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 flipV="1">
            <a:off x="2057400" y="5181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838200" y="54864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a = 4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371600" y="54864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b = -3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981200" y="54864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c = -2</a:t>
            </a:r>
          </a:p>
        </p:txBody>
      </p:sp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5638800" y="1447800"/>
          <a:ext cx="19002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3" imgW="1218671" imgH="444307" progId="Equation.DSMT4">
                  <p:embed/>
                </p:oleObj>
              </mc:Choice>
              <mc:Fallback>
                <p:oleObj name="Equation" r:id="rId3" imgW="1218671" imgH="444307" progId="Equation.DSMT4">
                  <p:embed/>
                  <p:pic>
                    <p:nvPicPr>
                      <p:cNvPr id="58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447800"/>
                        <a:ext cx="190023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5359400" y="2209800"/>
          <a:ext cx="25336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5" imgW="1625600" imgH="457200" progId="Equation.DSMT4">
                  <p:embed/>
                </p:oleObj>
              </mc:Choice>
              <mc:Fallback>
                <p:oleObj name="Equation" r:id="rId5" imgW="1625600" imgH="45720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2209800"/>
                        <a:ext cx="25336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5791200" y="3048000"/>
          <a:ext cx="16430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7" imgW="1054100" imgH="431800" progId="Equation.DSMT4">
                  <p:embed/>
                </p:oleObj>
              </mc:Choice>
              <mc:Fallback>
                <p:oleObj name="Equation" r:id="rId7" imgW="1054100" imgH="43180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048000"/>
                        <a:ext cx="164306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6019800" y="3810000"/>
          <a:ext cx="11890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9" imgW="761669" imgH="431613" progId="Equation.DSMT4">
                  <p:embed/>
                </p:oleObj>
              </mc:Choice>
              <mc:Fallback>
                <p:oleObj name="Equation" r:id="rId9" imgW="761669" imgH="431613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10000"/>
                        <a:ext cx="118903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5181600" y="5029200"/>
          <a:ext cx="11890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tion" r:id="rId11" imgW="761669" imgH="431613" progId="Equation.DSMT4">
                  <p:embed/>
                </p:oleObj>
              </mc:Choice>
              <mc:Fallback>
                <p:oleObj name="Equation" r:id="rId11" imgW="761669" imgH="431613" progId="Equation.DSMT4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029200"/>
                        <a:ext cx="118903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6934200" y="5029200"/>
          <a:ext cx="11890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13" imgW="761669" imgH="431613" progId="Equation.DSMT4">
                  <p:embed/>
                </p:oleObj>
              </mc:Choice>
              <mc:Fallback>
                <p:oleObj name="Equation" r:id="rId13" imgW="761669" imgH="431613" progId="Equation.DSMT4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029200"/>
                        <a:ext cx="118903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7" name="Line 19"/>
          <p:cNvSpPr>
            <a:spLocks noChangeShapeType="1"/>
          </p:cNvSpPr>
          <p:nvPr/>
        </p:nvSpPr>
        <p:spPr bwMode="auto">
          <a:xfrm flipH="1">
            <a:off x="6248400" y="4572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6934200" y="4572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9" name="Oval 21"/>
          <p:cNvSpPr>
            <a:spLocks noChangeArrowheads="1"/>
          </p:cNvSpPr>
          <p:nvPr/>
        </p:nvSpPr>
        <p:spPr bwMode="auto">
          <a:xfrm>
            <a:off x="5181600" y="4953000"/>
            <a:ext cx="1295400" cy="838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390" name="Oval 22"/>
          <p:cNvSpPr>
            <a:spLocks noChangeArrowheads="1"/>
          </p:cNvSpPr>
          <p:nvPr/>
        </p:nvSpPr>
        <p:spPr bwMode="auto">
          <a:xfrm>
            <a:off x="6934200" y="4953000"/>
            <a:ext cx="1295400" cy="838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8A3BB5AF-B5C2-4CA6-89BF-DDAB19FCA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pic>
        <p:nvPicPr>
          <p:cNvPr id="27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E106F0B1-4673-4C1B-B47A-20B98C2D1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5A64707-792F-433C-8BCF-198BB7D38C3D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9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74" grpId="0"/>
      <p:bldP spid="58375" grpId="0" animBg="1"/>
      <p:bldP spid="58376" grpId="0" animBg="1"/>
      <p:bldP spid="58377" grpId="0" animBg="1"/>
      <p:bldP spid="58378" grpId="0"/>
      <p:bldP spid="58379" grpId="0"/>
      <p:bldP spid="58380" grpId="0"/>
      <p:bldP spid="58387" grpId="0" animBg="1"/>
      <p:bldP spid="58388" grpId="0" animBg="1"/>
      <p:bldP spid="58389" grpId="0" animBg="1"/>
      <p:bldP spid="583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1682A89-9373-465F-B036-8EC68816C8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330" y="1325563"/>
                <a:ext cx="4305670" cy="5164014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Solve these equations: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</a:rPr>
                      <m:t>5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=6(2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US" sz="18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endParaRPr lang="en-US" sz="18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</a:t>
                </a:r>
                <a:r>
                  <a:rPr lang="en-US" sz="18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800" dirty="0">
                    <a:latin typeface="Comic Sans MS" panose="030F0702030302020204" pitchFamily="66" charset="0"/>
                  </a:rPr>
                  <a:t> these expressions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endParaRPr lang="en-US" sz="18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−14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400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1682A89-9373-465F-B036-8EC68816C8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330" y="1325563"/>
                <a:ext cx="4305670" cy="5164014"/>
              </a:xfrm>
              <a:blipFill>
                <a:blip r:embed="rId2"/>
                <a:stretch>
                  <a:fillRect l="-1700" t="-2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45ECE4F6-ACB2-4306-B27D-BE09E2B2EF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2000" y="1325563"/>
                <a:ext cx="4305670" cy="516401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Sketch the graphs of the following equations, labelling the points where each graph crosses the axes: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=10−2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d)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Solve these inequalities: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+8&lt;11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−5≥13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&lt;11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	</a:t>
                </a:r>
              </a:p>
            </p:txBody>
          </p:sp>
        </mc:Choice>
        <mc:Fallback xmlns="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45ECE4F6-ACB2-4306-B27D-BE09E2B2E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25563"/>
                <a:ext cx="4305670" cy="5164014"/>
              </a:xfrm>
              <a:prstGeom prst="rect">
                <a:avLst/>
              </a:prstGeom>
              <a:blipFill>
                <a:blip r:embed="rId3"/>
                <a:stretch>
                  <a:fillRect l="-1133" t="-1061" r="-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8E529F0-9627-4C64-9F30-358B4291F17B}"/>
              </a:ext>
            </a:extLst>
          </p:cNvPr>
          <p:cNvGrpSpPr/>
          <p:nvPr/>
        </p:nvGrpSpPr>
        <p:grpSpPr>
          <a:xfrm>
            <a:off x="5078027" y="2521258"/>
            <a:ext cx="763480" cy="763480"/>
            <a:chOff x="3320248" y="2547891"/>
            <a:chExt cx="763480" cy="763480"/>
          </a:xfrm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8B3BA38-801A-4D1B-B32B-5D7A56A23945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12A62736-55F7-4254-B799-9EBECFAECC2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DC0C859-AAF0-444C-B889-1C003B958A97}"/>
              </a:ext>
            </a:extLst>
          </p:cNvPr>
          <p:cNvGrpSpPr/>
          <p:nvPr/>
        </p:nvGrpSpPr>
        <p:grpSpPr>
          <a:xfrm>
            <a:off x="6942338" y="2521258"/>
            <a:ext cx="763480" cy="763480"/>
            <a:chOff x="3320248" y="2547891"/>
            <a:chExt cx="763480" cy="763480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AD77505C-CEBA-464C-9928-6FACFCB5D110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519332E-676D-4122-8D2E-A610C7AA30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DD4906B-2D3C-43A7-8A9D-3D5F9AD73020}"/>
              </a:ext>
            </a:extLst>
          </p:cNvPr>
          <p:cNvGrpSpPr/>
          <p:nvPr/>
        </p:nvGrpSpPr>
        <p:grpSpPr>
          <a:xfrm>
            <a:off x="5069150" y="3666478"/>
            <a:ext cx="763480" cy="763480"/>
            <a:chOff x="3320248" y="2547891"/>
            <a:chExt cx="763480" cy="763480"/>
          </a:xfrm>
        </p:grpSpPr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CA7D0C59-E242-4D3B-B8BD-F0948785C08B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B4BC52CA-BD68-474E-8B27-00A5F674133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C043616-53B2-4F47-B52A-080179BCF964}"/>
              </a:ext>
            </a:extLst>
          </p:cNvPr>
          <p:cNvGrpSpPr/>
          <p:nvPr/>
        </p:nvGrpSpPr>
        <p:grpSpPr>
          <a:xfrm>
            <a:off x="6933461" y="3666478"/>
            <a:ext cx="763480" cy="763480"/>
            <a:chOff x="3320248" y="2547891"/>
            <a:chExt cx="763480" cy="763480"/>
          </a:xfrm>
        </p:grpSpPr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40840547-BA7E-4B78-B883-9E32C04F0983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08B71024-69CF-4382-8205-ECB58698ED7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2BF5FF2-467A-494C-BB87-4E46ED124FD6}"/>
                  </a:ext>
                </a:extLst>
              </p:cNvPr>
              <p:cNvSpPr txBox="1"/>
              <p:nvPr/>
            </p:nvSpPr>
            <p:spPr>
              <a:xfrm>
                <a:off x="2233180" y="1661248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D2BF5FF2-467A-494C-BB87-4E46ED124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180" y="1661248"/>
                <a:ext cx="88197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B2756F24-DB71-49B1-BA2A-B3CC1C9EF71C}"/>
                  </a:ext>
                </a:extLst>
              </p:cNvPr>
              <p:cNvSpPr txBox="1"/>
              <p:nvPr/>
            </p:nvSpPr>
            <p:spPr>
              <a:xfrm>
                <a:off x="2793953" y="2054843"/>
                <a:ext cx="7280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B2756F24-DB71-49B1-BA2A-B3CC1C9EF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953" y="2054843"/>
                <a:ext cx="72808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4F5DA7D-66AC-4B74-8FE0-DE6251C61C37}"/>
                  </a:ext>
                </a:extLst>
              </p:cNvPr>
              <p:cNvSpPr txBox="1"/>
              <p:nvPr/>
            </p:nvSpPr>
            <p:spPr>
              <a:xfrm>
                <a:off x="1792193" y="2427838"/>
                <a:ext cx="13880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84F5DA7D-66AC-4B74-8FE0-DE6251C61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193" y="2427838"/>
                <a:ext cx="138800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9D25EB6-5B7C-43BC-A98B-46F528D32A27}"/>
                  </a:ext>
                </a:extLst>
              </p:cNvPr>
              <p:cNvSpPr txBox="1"/>
              <p:nvPr/>
            </p:nvSpPr>
            <p:spPr>
              <a:xfrm>
                <a:off x="2207457" y="2821433"/>
                <a:ext cx="12567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16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9D25EB6-5B7C-43BC-A98B-46F528D32A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457" y="2821433"/>
                <a:ext cx="125675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A51A70DA-A938-4F77-9E61-A833BD0A4CD7}"/>
                  </a:ext>
                </a:extLst>
              </p:cNvPr>
              <p:cNvSpPr txBox="1"/>
              <p:nvPr/>
            </p:nvSpPr>
            <p:spPr>
              <a:xfrm>
                <a:off x="456167" y="4998321"/>
                <a:ext cx="1519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A51A70DA-A938-4F77-9E61-A833BD0A4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67" y="4998321"/>
                <a:ext cx="1519198" cy="338554"/>
              </a:xfrm>
              <a:prstGeom prst="rect">
                <a:avLst/>
              </a:prstGeom>
              <a:blipFill>
                <a:blip r:embed="rId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67576E1-1C01-4138-85C6-4DB8DA481FAD}"/>
                  </a:ext>
                </a:extLst>
              </p:cNvPr>
              <p:cNvSpPr txBox="1"/>
              <p:nvPr/>
            </p:nvSpPr>
            <p:spPr>
              <a:xfrm>
                <a:off x="2165202" y="4998321"/>
                <a:ext cx="1519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67576E1-1C01-4138-85C6-4DB8DA481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202" y="4998321"/>
                <a:ext cx="1519198" cy="338554"/>
              </a:xfrm>
              <a:prstGeom prst="rect">
                <a:avLst/>
              </a:prstGeom>
              <a:blipFill>
                <a:blip r:embed="rId9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EC9A9BF-2FCA-49C4-82B8-7607A5F6A7FD}"/>
                  </a:ext>
                </a:extLst>
              </p:cNvPr>
              <p:cNvSpPr txBox="1"/>
              <p:nvPr/>
            </p:nvSpPr>
            <p:spPr>
              <a:xfrm>
                <a:off x="456167" y="5816547"/>
                <a:ext cx="16330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6EC9A9BF-2FCA-49C4-82B8-7607A5F6A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67" y="5816547"/>
                <a:ext cx="1633011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AC928AC-81E0-4482-A92E-5329475B2724}"/>
                  </a:ext>
                </a:extLst>
              </p:cNvPr>
              <p:cNvSpPr txBox="1"/>
              <p:nvPr/>
            </p:nvSpPr>
            <p:spPr>
              <a:xfrm>
                <a:off x="2165202" y="5816547"/>
                <a:ext cx="17468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+20)(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−20)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AC928AC-81E0-4482-A92E-5329475B2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202" y="5816547"/>
                <a:ext cx="1746825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BE83891-9DC5-4A0B-A576-32BFA6D4A49C}"/>
                  </a:ext>
                </a:extLst>
              </p:cNvPr>
              <p:cNvSpPr txBox="1"/>
              <p:nvPr/>
            </p:nvSpPr>
            <p:spPr>
              <a:xfrm>
                <a:off x="6232177" y="4761067"/>
                <a:ext cx="7280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BE83891-9DC5-4A0B-A576-32BFA6D4A4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177" y="4761067"/>
                <a:ext cx="72808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0CDF42C-EC9A-43ED-B843-A8FE0CB45A4F}"/>
                  </a:ext>
                </a:extLst>
              </p:cNvPr>
              <p:cNvSpPr txBox="1"/>
              <p:nvPr/>
            </p:nvSpPr>
            <p:spPr>
              <a:xfrm>
                <a:off x="6326738" y="5149843"/>
                <a:ext cx="7280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0CDF42C-EC9A-43ED-B843-A8FE0CB45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738" y="5149843"/>
                <a:ext cx="728084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A58C6B4-0A6E-4613-91EF-BCF5A163C3FB}"/>
                  </a:ext>
                </a:extLst>
              </p:cNvPr>
              <p:cNvSpPr txBox="1"/>
              <p:nvPr/>
            </p:nvSpPr>
            <p:spPr>
              <a:xfrm>
                <a:off x="6813366" y="5531582"/>
                <a:ext cx="883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A58C6B4-0A6E-4613-91EF-BCF5A163C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366" y="5531582"/>
                <a:ext cx="883575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E76A3E9-3B2A-45F6-9D67-42B0990F7F0D}"/>
                  </a:ext>
                </a:extLst>
              </p:cNvPr>
              <p:cNvSpPr txBox="1"/>
              <p:nvPr/>
            </p:nvSpPr>
            <p:spPr>
              <a:xfrm>
                <a:off x="6101887" y="5913321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&gt;−7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E76A3E9-3B2A-45F6-9D67-42B0990F7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887" y="5913321"/>
                <a:ext cx="881973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F5E6F64-FA5B-4D06-A999-0A518EC9010F}"/>
              </a:ext>
            </a:extLst>
          </p:cNvPr>
          <p:cNvCxnSpPr>
            <a:cxnSpLocks/>
          </p:cNvCxnSpPr>
          <p:nvPr/>
        </p:nvCxnSpPr>
        <p:spPr>
          <a:xfrm flipH="1">
            <a:off x="5401003" y="2533510"/>
            <a:ext cx="299924" cy="7512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8B010188-A5C4-4C5B-AEE2-B12803EF898A}"/>
              </a:ext>
            </a:extLst>
          </p:cNvPr>
          <p:cNvCxnSpPr>
            <a:cxnSpLocks/>
          </p:cNvCxnSpPr>
          <p:nvPr/>
        </p:nvCxnSpPr>
        <p:spPr>
          <a:xfrm>
            <a:off x="7233305" y="2478073"/>
            <a:ext cx="463636" cy="76575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A8C86FAD-03BC-4398-8879-4C583BC39D73}"/>
              </a:ext>
            </a:extLst>
          </p:cNvPr>
          <p:cNvCxnSpPr>
            <a:cxnSpLocks/>
          </p:cNvCxnSpPr>
          <p:nvPr/>
        </p:nvCxnSpPr>
        <p:spPr>
          <a:xfrm>
            <a:off x="5131592" y="3706428"/>
            <a:ext cx="701038" cy="45276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円弧 56">
            <a:extLst>
              <a:ext uri="{FF2B5EF4-FFF2-40B4-BE49-F238E27FC236}">
                <a16:creationId xmlns:a16="http://schemas.microsoft.com/office/drawing/2014/main" id="{D11F08B7-E5FD-4B90-B2EE-3974F7ABEBD1}"/>
              </a:ext>
            </a:extLst>
          </p:cNvPr>
          <p:cNvSpPr/>
          <p:nvPr/>
        </p:nvSpPr>
        <p:spPr>
          <a:xfrm rot="5400000">
            <a:off x="6879962" y="3485787"/>
            <a:ext cx="888231" cy="217344"/>
          </a:xfrm>
          <a:prstGeom prst="arc">
            <a:avLst>
              <a:gd name="adj1" fmla="val 16200000"/>
              <a:gd name="adj2" fmla="val 523485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A2E4818E-FBC7-4430-8B2D-5C34E49E8AB8}"/>
                  </a:ext>
                </a:extLst>
              </p:cNvPr>
              <p:cNvSpPr txBox="1"/>
              <p:nvPr/>
            </p:nvSpPr>
            <p:spPr>
              <a:xfrm>
                <a:off x="5477668" y="2852210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A2E4818E-FBC7-4430-8B2D-5C34E49E8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68" y="2852210"/>
                <a:ext cx="311304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10F6BF5A-0337-49BC-AC3C-D2A055B0F323}"/>
                  </a:ext>
                </a:extLst>
              </p:cNvPr>
              <p:cNvSpPr txBox="1"/>
              <p:nvPr/>
            </p:nvSpPr>
            <p:spPr>
              <a:xfrm>
                <a:off x="5099598" y="2987594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10F6BF5A-0337-49BC-AC3C-D2A055B0F3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598" y="2987594"/>
                <a:ext cx="42672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E76E37B7-DEDD-4B02-BEE8-3027F65097C5}"/>
                  </a:ext>
                </a:extLst>
              </p:cNvPr>
              <p:cNvSpPr txBox="1"/>
              <p:nvPr/>
            </p:nvSpPr>
            <p:spPr>
              <a:xfrm>
                <a:off x="7315201" y="2864379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E76E37B7-DEDD-4B02-BEE8-3027F6509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1" y="2864379"/>
                <a:ext cx="311304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35FF85E5-6F89-48A7-BD7C-5ECDE4192182}"/>
                  </a:ext>
                </a:extLst>
              </p:cNvPr>
              <p:cNvSpPr txBox="1"/>
              <p:nvPr/>
            </p:nvSpPr>
            <p:spPr>
              <a:xfrm>
                <a:off x="7014068" y="2507956"/>
                <a:ext cx="4026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35FF85E5-6F89-48A7-BD7C-5ECDE4192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068" y="2507956"/>
                <a:ext cx="40267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2266A179-78C7-4875-B093-ED9052043BB3}"/>
                  </a:ext>
                </a:extLst>
              </p:cNvPr>
              <p:cNvSpPr txBox="1"/>
              <p:nvPr/>
            </p:nvSpPr>
            <p:spPr>
              <a:xfrm>
                <a:off x="5412873" y="4023714"/>
                <a:ext cx="4026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2266A179-78C7-4875-B093-ED9052043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873" y="4023714"/>
                <a:ext cx="402674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76C4A14-78E4-47CB-ACD0-B74EC2D37340}"/>
                  </a:ext>
                </a:extLst>
              </p:cNvPr>
              <p:cNvSpPr txBox="1"/>
              <p:nvPr/>
            </p:nvSpPr>
            <p:spPr>
              <a:xfrm>
                <a:off x="5231973" y="3617735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76C4A14-78E4-47CB-ACD0-B74EC2D37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73" y="3617735"/>
                <a:ext cx="31130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07452245-835C-4E1E-88E4-501FFCD3FE33}"/>
                  </a:ext>
                </a:extLst>
              </p:cNvPr>
              <p:cNvSpPr txBox="1"/>
              <p:nvPr/>
            </p:nvSpPr>
            <p:spPr>
              <a:xfrm>
                <a:off x="7224428" y="3991319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07452245-835C-4E1E-88E4-501FFCD3F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428" y="3991319"/>
                <a:ext cx="311304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12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1361740" y="2487947"/>
            <a:ext cx="6438301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2A and 2B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1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D9ADF6D0-62B4-4E88-A0BF-887415812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F6B982B3-8B07-4140-B645-B5EE766EE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05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579606D4-8AD2-4202-A974-69A077D33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28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a)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919D185-59D7-4CB9-AB94-B36A171C166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365875" y="2286000"/>
          <a:ext cx="7683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5" imgW="494870" imgH="203024" progId="Equation.DSMT4">
                  <p:embed/>
                </p:oleObj>
              </mc:Choice>
              <mc:Fallback>
                <p:oleObj name="Equation" r:id="rId5" imgW="494870" imgH="203024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919D185-59D7-4CB9-AB94-B36A171C16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2286000"/>
                        <a:ext cx="76835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>
            <a:extLst>
              <a:ext uri="{FF2B5EF4-FFF2-40B4-BE49-F238E27FC236}">
                <a16:creationId xmlns:a16="http://schemas.microsoft.com/office/drawing/2014/main" id="{B2B1628E-277D-4A59-8C86-364810F46DF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918200" y="2667000"/>
          <a:ext cx="10826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10" name="Object 12">
                        <a:extLst>
                          <a:ext uri="{FF2B5EF4-FFF2-40B4-BE49-F238E27FC236}">
                            <a16:creationId xmlns:a16="http://schemas.microsoft.com/office/drawing/2014/main" id="{B2B1628E-277D-4A59-8C86-364810F46D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2667000"/>
                        <a:ext cx="10826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FE473F4F-23F4-4863-82E9-F6F6BE2179D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867400" y="3048000"/>
          <a:ext cx="11414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9" imgW="736600" imgH="203200" progId="Equation.DSMT4">
                  <p:embed/>
                </p:oleObj>
              </mc:Choice>
              <mc:Fallback>
                <p:oleObj name="Equation" r:id="rId9" imgW="736600" imgH="203200" progId="Equation.DSMT4">
                  <p:embed/>
                  <p:pic>
                    <p:nvPicPr>
                      <p:cNvPr id="11" name="Object 13">
                        <a:extLst>
                          <a:ext uri="{FF2B5EF4-FFF2-40B4-BE49-F238E27FC236}">
                            <a16:creationId xmlns:a16="http://schemas.microsoft.com/office/drawing/2014/main" id="{FE473F4F-23F4-4863-82E9-F6F6BE2179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048000"/>
                        <a:ext cx="114141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4">
            <a:extLst>
              <a:ext uri="{FF2B5EF4-FFF2-40B4-BE49-F238E27FC236}">
                <a16:creationId xmlns:a16="http://schemas.microsoft.com/office/drawing/2014/main" id="{10C52DF5-B002-47E6-89C2-7D707AE1A33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29200" y="4114800"/>
          <a:ext cx="5508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11" imgW="355138" imgH="177569" progId="Equation.DSMT4">
                  <p:embed/>
                </p:oleObj>
              </mc:Choice>
              <mc:Fallback>
                <p:oleObj name="Equation" r:id="rId11" imgW="355138" imgH="177569" progId="Equation.DSMT4">
                  <p:embed/>
                  <p:pic>
                    <p:nvPicPr>
                      <p:cNvPr id="12" name="Object 14">
                        <a:extLst>
                          <a:ext uri="{FF2B5EF4-FFF2-40B4-BE49-F238E27FC236}">
                            <a16:creationId xmlns:a16="http://schemas.microsoft.com/office/drawing/2014/main" id="{10C52DF5-B002-47E6-89C2-7D707AE1A3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114800"/>
                        <a:ext cx="55086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5">
            <a:extLst>
              <a:ext uri="{FF2B5EF4-FFF2-40B4-BE49-F238E27FC236}">
                <a16:creationId xmlns:a16="http://schemas.microsoft.com/office/drawing/2014/main" id="{DAC044BC-2DF9-438D-A316-65257B2851B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400800" y="4114800"/>
          <a:ext cx="86518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13" imgW="558558" imgH="177723" progId="Equation.DSMT4">
                  <p:embed/>
                </p:oleObj>
              </mc:Choice>
              <mc:Fallback>
                <p:oleObj name="Equation" r:id="rId13" imgW="558558" imgH="177723" progId="Equation.DSMT4">
                  <p:embed/>
                  <p:pic>
                    <p:nvPicPr>
                      <p:cNvPr id="13" name="Object 15">
                        <a:extLst>
                          <a:ext uri="{FF2B5EF4-FFF2-40B4-BE49-F238E27FC236}">
                            <a16:creationId xmlns:a16="http://schemas.microsoft.com/office/drawing/2014/main" id="{DAC044BC-2DF9-438D-A316-65257B2851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114800"/>
                        <a:ext cx="865188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6">
            <a:extLst>
              <a:ext uri="{FF2B5EF4-FFF2-40B4-BE49-F238E27FC236}">
                <a16:creationId xmlns:a16="http://schemas.microsoft.com/office/drawing/2014/main" id="{565789CD-1F1F-4BD8-B72A-F031AD82320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05600" y="4495800"/>
          <a:ext cx="5508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14" name="Object 16">
                        <a:extLst>
                          <a:ext uri="{FF2B5EF4-FFF2-40B4-BE49-F238E27FC236}">
                            <a16:creationId xmlns:a16="http://schemas.microsoft.com/office/drawing/2014/main" id="{565789CD-1F1F-4BD8-B72A-F031AD8232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95800"/>
                        <a:ext cx="55086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rc 17">
            <a:extLst>
              <a:ext uri="{FF2B5EF4-FFF2-40B4-BE49-F238E27FC236}">
                <a16:creationId xmlns:a16="http://schemas.microsoft.com/office/drawing/2014/main" id="{EAA39EFC-2806-4BA2-B3FF-1C5FC1B9A135}"/>
              </a:ext>
            </a:extLst>
          </p:cNvPr>
          <p:cNvSpPr>
            <a:spLocks/>
          </p:cNvSpPr>
          <p:nvPr/>
        </p:nvSpPr>
        <p:spPr bwMode="auto">
          <a:xfrm>
            <a:off x="7315200" y="2438400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Arc 18">
            <a:extLst>
              <a:ext uri="{FF2B5EF4-FFF2-40B4-BE49-F238E27FC236}">
                <a16:creationId xmlns:a16="http://schemas.microsoft.com/office/drawing/2014/main" id="{F80B77A1-6746-4882-A174-FD064D5102A2}"/>
              </a:ext>
            </a:extLst>
          </p:cNvPr>
          <p:cNvSpPr>
            <a:spLocks/>
          </p:cNvSpPr>
          <p:nvPr/>
        </p:nvSpPr>
        <p:spPr bwMode="auto">
          <a:xfrm>
            <a:off x="7315200" y="2819400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7BF86E6E-8133-4A19-ADE6-48C7CC6B2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9x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BB0957B6-8467-4D65-8D63-E358B1C2E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19" name="Line 21">
            <a:extLst>
              <a:ext uri="{FF2B5EF4-FFF2-40B4-BE49-F238E27FC236}">
                <a16:creationId xmlns:a16="http://schemas.microsoft.com/office/drawing/2014/main" id="{01D4B1E8-9E1F-41A8-9926-4A774E044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3528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22">
            <a:extLst>
              <a:ext uri="{FF2B5EF4-FFF2-40B4-BE49-F238E27FC236}">
                <a16:creationId xmlns:a16="http://schemas.microsoft.com/office/drawing/2014/main" id="{1B100686-BC15-4FBC-B7EF-E89DD01AA0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3528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3">
            <a:extLst>
              <a:ext uri="{FF2B5EF4-FFF2-40B4-BE49-F238E27FC236}">
                <a16:creationId xmlns:a16="http://schemas.microsoft.com/office/drawing/2014/main" id="{8C7A74E5-04C7-4006-90CF-3D5B59ACB6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3429000"/>
            <a:ext cx="6096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id="{3F3E441A-4DB3-41DD-B1EA-084A177B6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429000"/>
            <a:ext cx="3810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629446D7-9196-49D9-8619-019BBFFD8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1600200" cy="755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Either ‘x’ or ‘x-9’ must be equal to 0</a:t>
            </a:r>
          </a:p>
        </p:txBody>
      </p:sp>
      <p:sp>
        <p:nvSpPr>
          <p:cNvPr id="24" name="Oval 27">
            <a:extLst>
              <a:ext uri="{FF2B5EF4-FFF2-40B4-BE49-F238E27FC236}">
                <a16:creationId xmlns:a16="http://schemas.microsoft.com/office/drawing/2014/main" id="{3EB9C4D4-57FD-4F64-BF47-0B30D75C5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038600"/>
            <a:ext cx="6858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28">
            <a:extLst>
              <a:ext uri="{FF2B5EF4-FFF2-40B4-BE49-F238E27FC236}">
                <a16:creationId xmlns:a16="http://schemas.microsoft.com/office/drawing/2014/main" id="{51827280-5D71-4951-9D4B-34310AA8D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419600"/>
            <a:ext cx="6858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49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Box 5">
            <a:extLst>
              <a:ext uri="{FF2B5EF4-FFF2-40B4-BE49-F238E27FC236}">
                <a16:creationId xmlns:a16="http://schemas.microsoft.com/office/drawing/2014/main" id="{2BB833A5-E8CC-4BC4-A4BF-06A8773AE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524000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AD3EB7CD-0EE5-4EB7-97C8-F8FFD619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05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434AC036-67B7-400B-864A-0A602643F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28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b)</a:t>
            </a:r>
          </a:p>
        </p:txBody>
      </p:sp>
      <p:graphicFrame>
        <p:nvGraphicFramePr>
          <p:cNvPr id="29" name="Object 8">
            <a:extLst>
              <a:ext uri="{FF2B5EF4-FFF2-40B4-BE49-F238E27FC236}">
                <a16:creationId xmlns:a16="http://schemas.microsoft.com/office/drawing/2014/main" id="{AD30A48B-EDEE-4644-A050-597E7F0D2E1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91200" y="2286000"/>
          <a:ext cx="15176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5" imgW="977476" imgH="203112" progId="Equation.DSMT4">
                  <p:embed/>
                </p:oleObj>
              </mc:Choice>
              <mc:Fallback>
                <p:oleObj name="Equation" r:id="rId5" imgW="977476" imgH="203112" progId="Equation.DSMT4">
                  <p:embed/>
                  <p:pic>
                    <p:nvPicPr>
                      <p:cNvPr id="29" name="Object 8">
                        <a:extLst>
                          <a:ext uri="{FF2B5EF4-FFF2-40B4-BE49-F238E27FC236}">
                            <a16:creationId xmlns:a16="http://schemas.microsoft.com/office/drawing/2014/main" id="{AD30A48B-EDEE-4644-A050-597E7F0D2E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86000"/>
                        <a:ext cx="151765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Arc 14">
            <a:extLst>
              <a:ext uri="{FF2B5EF4-FFF2-40B4-BE49-F238E27FC236}">
                <a16:creationId xmlns:a16="http://schemas.microsoft.com/office/drawing/2014/main" id="{FB303F2D-25D7-43BA-BC3D-1F6021257411}"/>
              </a:ext>
            </a:extLst>
          </p:cNvPr>
          <p:cNvSpPr>
            <a:spLocks/>
          </p:cNvSpPr>
          <p:nvPr/>
        </p:nvSpPr>
        <p:spPr bwMode="auto">
          <a:xfrm>
            <a:off x="7391400" y="2438400"/>
            <a:ext cx="228600" cy="5334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81322676 h 43199"/>
              <a:gd name="T4" fmla="*/ 0 w 21600"/>
              <a:gd name="T5" fmla="*/ 40662246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947D7EF4-5B0E-4FDC-88E9-1771090BD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5146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graphicFrame>
        <p:nvGraphicFramePr>
          <p:cNvPr id="32" name="Object 25">
            <a:extLst>
              <a:ext uri="{FF2B5EF4-FFF2-40B4-BE49-F238E27FC236}">
                <a16:creationId xmlns:a16="http://schemas.microsoft.com/office/drawing/2014/main" id="{EBECF690-F92D-442A-8159-16CF76D45DF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15000" y="2819400"/>
          <a:ext cx="16160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7" imgW="1040948" imgH="203112" progId="Equation.DSMT4">
                  <p:embed/>
                </p:oleObj>
              </mc:Choice>
              <mc:Fallback>
                <p:oleObj name="Equation" r:id="rId7" imgW="1040948" imgH="203112" progId="Equation.DSMT4">
                  <p:embed/>
                  <p:pic>
                    <p:nvPicPr>
                      <p:cNvPr id="32" name="Object 25">
                        <a:extLst>
                          <a:ext uri="{FF2B5EF4-FFF2-40B4-BE49-F238E27FC236}">
                            <a16:creationId xmlns:a16="http://schemas.microsoft.com/office/drawing/2014/main" id="{EBECF690-F92D-442A-8159-16CF76D45D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819400"/>
                        <a:ext cx="16160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Line 26">
            <a:extLst>
              <a:ext uri="{FF2B5EF4-FFF2-40B4-BE49-F238E27FC236}">
                <a16:creationId xmlns:a16="http://schemas.microsoft.com/office/drawing/2014/main" id="{A74C93A4-A7EE-476A-92C6-3055C462A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124200"/>
            <a:ext cx="609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27">
            <a:extLst>
              <a:ext uri="{FF2B5EF4-FFF2-40B4-BE49-F238E27FC236}">
                <a16:creationId xmlns:a16="http://schemas.microsoft.com/office/drawing/2014/main" id="{597B8932-D4B9-477E-9CCF-CD1521764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5" name="Object 28">
            <a:extLst>
              <a:ext uri="{FF2B5EF4-FFF2-40B4-BE49-F238E27FC236}">
                <a16:creationId xmlns:a16="http://schemas.microsoft.com/office/drawing/2014/main" id="{54F29F9F-8C6A-4CC6-8D95-835EE5F61E7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334000" y="3657600"/>
          <a:ext cx="8667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9" imgW="558558" imgH="177723" progId="Equation.DSMT4">
                  <p:embed/>
                </p:oleObj>
              </mc:Choice>
              <mc:Fallback>
                <p:oleObj name="Equation" r:id="rId9" imgW="558558" imgH="177723" progId="Equation.DSMT4">
                  <p:embed/>
                  <p:pic>
                    <p:nvPicPr>
                      <p:cNvPr id="35" name="Object 28">
                        <a:extLst>
                          <a:ext uri="{FF2B5EF4-FFF2-40B4-BE49-F238E27FC236}">
                            <a16:creationId xmlns:a16="http://schemas.microsoft.com/office/drawing/2014/main" id="{54F29F9F-8C6A-4CC6-8D95-835EE5F61E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657600"/>
                        <a:ext cx="8667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9">
            <a:extLst>
              <a:ext uri="{FF2B5EF4-FFF2-40B4-BE49-F238E27FC236}">
                <a16:creationId xmlns:a16="http://schemas.microsoft.com/office/drawing/2014/main" id="{EB736B1C-5C9F-4AF5-AF63-B6BE6812029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629400" y="3657600"/>
          <a:ext cx="8667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11" imgW="558558" imgH="177723" progId="Equation.DSMT4">
                  <p:embed/>
                </p:oleObj>
              </mc:Choice>
              <mc:Fallback>
                <p:oleObj name="Equation" r:id="rId11" imgW="558558" imgH="177723" progId="Equation.DSMT4">
                  <p:embed/>
                  <p:pic>
                    <p:nvPicPr>
                      <p:cNvPr id="36" name="Object 29">
                        <a:extLst>
                          <a:ext uri="{FF2B5EF4-FFF2-40B4-BE49-F238E27FC236}">
                            <a16:creationId xmlns:a16="http://schemas.microsoft.com/office/drawing/2014/main" id="{EB736B1C-5C9F-4AF5-AF63-B6BE681202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657600"/>
                        <a:ext cx="8667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0">
            <a:extLst>
              <a:ext uri="{FF2B5EF4-FFF2-40B4-BE49-F238E27FC236}">
                <a16:creationId xmlns:a16="http://schemas.microsoft.com/office/drawing/2014/main" id="{88504025-F5E7-4183-817A-480490141A6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38800" y="4038600"/>
          <a:ext cx="6699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3" imgW="431425" imgH="177646" progId="Equation.DSMT4">
                  <p:embed/>
                </p:oleObj>
              </mc:Choice>
              <mc:Fallback>
                <p:oleObj name="Equation" r:id="rId13" imgW="431425" imgH="177646" progId="Equation.DSMT4">
                  <p:embed/>
                  <p:pic>
                    <p:nvPicPr>
                      <p:cNvPr id="37" name="Object 30">
                        <a:extLst>
                          <a:ext uri="{FF2B5EF4-FFF2-40B4-BE49-F238E27FC236}">
                            <a16:creationId xmlns:a16="http://schemas.microsoft.com/office/drawing/2014/main" id="{88504025-F5E7-4183-817A-480490141A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038600"/>
                        <a:ext cx="6699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1">
            <a:extLst>
              <a:ext uri="{FF2B5EF4-FFF2-40B4-BE49-F238E27FC236}">
                <a16:creationId xmlns:a16="http://schemas.microsoft.com/office/drawing/2014/main" id="{F9E83DF4-3294-479A-A7D8-B70397F6881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34200" y="4038600"/>
          <a:ext cx="53181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5" imgW="342603" imgH="177646" progId="Equation.DSMT4">
                  <p:embed/>
                </p:oleObj>
              </mc:Choice>
              <mc:Fallback>
                <p:oleObj name="Equation" r:id="rId15" imgW="342603" imgH="177646" progId="Equation.DSMT4">
                  <p:embed/>
                  <p:pic>
                    <p:nvPicPr>
                      <p:cNvPr id="38" name="Object 31">
                        <a:extLst>
                          <a:ext uri="{FF2B5EF4-FFF2-40B4-BE49-F238E27FC236}">
                            <a16:creationId xmlns:a16="http://schemas.microsoft.com/office/drawing/2014/main" id="{F9E83DF4-3294-479A-A7D8-B70397F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038600"/>
                        <a:ext cx="53181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Line 32">
            <a:extLst>
              <a:ext uri="{FF2B5EF4-FFF2-40B4-BE49-F238E27FC236}">
                <a16:creationId xmlns:a16="http://schemas.microsoft.com/office/drawing/2014/main" id="{43EE31FA-A7BF-408B-8E7C-C532F7C953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200400"/>
            <a:ext cx="228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Line 33">
            <a:extLst>
              <a:ext uri="{FF2B5EF4-FFF2-40B4-BE49-F238E27FC236}">
                <a16:creationId xmlns:a16="http://schemas.microsoft.com/office/drawing/2014/main" id="{31B5D0BB-08FF-4998-8678-8C1C243DA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276600"/>
            <a:ext cx="30480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34">
            <a:extLst>
              <a:ext uri="{FF2B5EF4-FFF2-40B4-BE49-F238E27FC236}">
                <a16:creationId xmlns:a16="http://schemas.microsoft.com/office/drawing/2014/main" id="{1E3EE317-176F-496A-BC32-9F34DEC92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038600"/>
            <a:ext cx="8382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" name="Oval 35">
            <a:extLst>
              <a:ext uri="{FF2B5EF4-FFF2-40B4-BE49-F238E27FC236}">
                <a16:creationId xmlns:a16="http://schemas.microsoft.com/office/drawing/2014/main" id="{4F85D2DF-DFED-4AE8-83A3-DD216EC12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038600"/>
            <a:ext cx="8382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7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BA76CEDC-899B-44F9-A0C8-77E020401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320772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F0D4D66-E972-4B2C-A15B-5D06EEAB0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701772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272F7815-05E0-48F7-9D90-298953148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082772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c)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1164930-9495-4CE8-979A-DD25E5A4C94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91200" y="2082772"/>
          <a:ext cx="151765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5" imgW="977476" imgH="203112" progId="Equation.DSMT4">
                  <p:embed/>
                </p:oleObj>
              </mc:Choice>
              <mc:Fallback>
                <p:oleObj name="Equation" r:id="rId5" imgW="977476" imgH="203112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1164930-9495-4CE8-979A-DD25E5A4C9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082772"/>
                        <a:ext cx="151765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rc 9">
            <a:extLst>
              <a:ext uri="{FF2B5EF4-FFF2-40B4-BE49-F238E27FC236}">
                <a16:creationId xmlns:a16="http://schemas.microsoft.com/office/drawing/2014/main" id="{598C4150-3AD4-4281-8643-2437A817EE98}"/>
              </a:ext>
            </a:extLst>
          </p:cNvPr>
          <p:cNvSpPr>
            <a:spLocks/>
          </p:cNvSpPr>
          <p:nvPr/>
        </p:nvSpPr>
        <p:spPr bwMode="auto">
          <a:xfrm>
            <a:off x="7543800" y="2235172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51211946 h 43199"/>
              <a:gd name="T4" fmla="*/ 0 w 21600"/>
              <a:gd name="T5" fmla="*/ 2560653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6151B900-B49F-4D24-80A5-1A0E2BF82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311372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graphicFrame>
        <p:nvGraphicFramePr>
          <p:cNvPr id="12" name="Object 24">
            <a:extLst>
              <a:ext uri="{FF2B5EF4-FFF2-40B4-BE49-F238E27FC236}">
                <a16:creationId xmlns:a16="http://schemas.microsoft.com/office/drawing/2014/main" id="{AD5ACDAE-045E-4896-8531-AE068CDFD8F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38800" y="2539972"/>
          <a:ext cx="17938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7" imgW="1155700" imgH="203200" progId="Equation.DSMT4">
                  <p:embed/>
                </p:oleObj>
              </mc:Choice>
              <mc:Fallback>
                <p:oleObj name="Equation" r:id="rId7" imgW="1155700" imgH="203200" progId="Equation.DSMT4">
                  <p:embed/>
                  <p:pic>
                    <p:nvPicPr>
                      <p:cNvPr id="12" name="Object 24">
                        <a:extLst>
                          <a:ext uri="{FF2B5EF4-FFF2-40B4-BE49-F238E27FC236}">
                            <a16:creationId xmlns:a16="http://schemas.microsoft.com/office/drawing/2014/main" id="{AD5ACDAE-045E-4896-8531-AE068CDFD8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539972"/>
                        <a:ext cx="17938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6">
            <a:extLst>
              <a:ext uri="{FF2B5EF4-FFF2-40B4-BE49-F238E27FC236}">
                <a16:creationId xmlns:a16="http://schemas.microsoft.com/office/drawing/2014/main" id="{D65F5EA8-1335-48AF-93AE-639641185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6" y="2910667"/>
            <a:ext cx="3886200" cy="232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Factorising this is slightly different.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itchFamily="2" charset="2"/>
              </a:rPr>
              <a:t>There must be a ‘2x’ at the start of a bracket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itchFamily="2" charset="2"/>
              </a:rPr>
              <a:t> The numbers in the brackets must still multiply to give ‘-5’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itchFamily="2" charset="2"/>
              </a:rPr>
              <a:t> The number in the second bracket will be doubled when they are expanded though, so the numbers must add to give ‘-9’ WHEN ONE HAS BEEN DOUBLED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035D3E54-C8CC-4472-B9B2-69B57C621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930511"/>
            <a:ext cx="3857626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Line 28">
            <a:extLst>
              <a:ext uri="{FF2B5EF4-FFF2-40B4-BE49-F238E27FC236}">
                <a16:creationId xmlns:a16="http://schemas.microsoft.com/office/drawing/2014/main" id="{DAE0E1BC-0E4C-47EE-BB49-57D64DE0CF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2844772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29">
            <a:extLst>
              <a:ext uri="{FF2B5EF4-FFF2-40B4-BE49-F238E27FC236}">
                <a16:creationId xmlns:a16="http://schemas.microsoft.com/office/drawing/2014/main" id="{AB9C8551-C69E-4105-88CB-258BAED4A7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844772"/>
            <a:ext cx="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Arc 30">
            <a:extLst>
              <a:ext uri="{FF2B5EF4-FFF2-40B4-BE49-F238E27FC236}">
                <a16:creationId xmlns:a16="http://schemas.microsoft.com/office/drawing/2014/main" id="{33E0242D-548E-4C18-86ED-30DD4660C5E8}"/>
              </a:ext>
            </a:extLst>
          </p:cNvPr>
          <p:cNvSpPr>
            <a:spLocks/>
          </p:cNvSpPr>
          <p:nvPr/>
        </p:nvSpPr>
        <p:spPr bwMode="auto">
          <a:xfrm rot="16200000" flipH="1">
            <a:off x="6248400" y="2463772"/>
            <a:ext cx="228600" cy="9906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520891872 h 43199"/>
              <a:gd name="T4" fmla="*/ 0 w 21600"/>
              <a:gd name="T5" fmla="*/ 260451715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31">
            <a:extLst>
              <a:ext uri="{FF2B5EF4-FFF2-40B4-BE49-F238E27FC236}">
                <a16:creationId xmlns:a16="http://schemas.microsoft.com/office/drawing/2014/main" id="{9607C011-8F1D-44D8-B82B-DBFBF1074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216372"/>
            <a:ext cx="37338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Using -5 and +1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itchFamily="2" charset="2"/>
              </a:rPr>
              <a:t>They multiply to give -5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</a:rPr>
              <a:t> If we double the -5, they add to give -9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</a:rPr>
              <a:t> So the -5 goes opposite the ‘2x’ term</a:t>
            </a: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0DC20AF6-A1C1-4016-A9D2-1B0B5A327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216372"/>
            <a:ext cx="3733800" cy="129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33">
            <a:extLst>
              <a:ext uri="{FF2B5EF4-FFF2-40B4-BE49-F238E27FC236}">
                <a16:creationId xmlns:a16="http://schemas.microsoft.com/office/drawing/2014/main" id="{F89771DE-E023-433E-8662-970800005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539972"/>
            <a:ext cx="3048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1" name="Object 34">
            <a:extLst>
              <a:ext uri="{FF2B5EF4-FFF2-40B4-BE49-F238E27FC236}">
                <a16:creationId xmlns:a16="http://schemas.microsoft.com/office/drawing/2014/main" id="{5846063A-A087-4CEF-9DBD-25808BCB4B1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38800" y="2539972"/>
          <a:ext cx="17145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9" imgW="1104900" imgH="203200" progId="Equation.DSMT4">
                  <p:embed/>
                </p:oleObj>
              </mc:Choice>
              <mc:Fallback>
                <p:oleObj name="Equation" r:id="rId9" imgW="1104900" imgH="203200" progId="Equation.DSMT4">
                  <p:embed/>
                  <p:pic>
                    <p:nvPicPr>
                      <p:cNvPr id="21" name="Object 34">
                        <a:extLst>
                          <a:ext uri="{FF2B5EF4-FFF2-40B4-BE49-F238E27FC236}">
                            <a16:creationId xmlns:a16="http://schemas.microsoft.com/office/drawing/2014/main" id="{5846063A-A087-4CEF-9DBD-25808BCB4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539972"/>
                        <a:ext cx="171450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5">
            <a:extLst>
              <a:ext uri="{FF2B5EF4-FFF2-40B4-BE49-F238E27FC236}">
                <a16:creationId xmlns:a16="http://schemas.microsoft.com/office/drawing/2014/main" id="{32514611-B952-4E4C-877F-7F39A086B17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70550" y="3225772"/>
          <a:ext cx="7493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11" imgW="482391" imgH="393529" progId="Equation.DSMT4">
                  <p:embed/>
                </p:oleObj>
              </mc:Choice>
              <mc:Fallback>
                <p:oleObj name="Equation" r:id="rId11" imgW="482391" imgH="393529" progId="Equation.DSMT4">
                  <p:embed/>
                  <p:pic>
                    <p:nvPicPr>
                      <p:cNvPr id="22" name="Object 35">
                        <a:extLst>
                          <a:ext uri="{FF2B5EF4-FFF2-40B4-BE49-F238E27FC236}">
                            <a16:creationId xmlns:a16="http://schemas.microsoft.com/office/drawing/2014/main" id="{32514611-B952-4E4C-877F-7F39A086B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0" y="3225772"/>
                        <a:ext cx="7493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6">
            <a:extLst>
              <a:ext uri="{FF2B5EF4-FFF2-40B4-BE49-F238E27FC236}">
                <a16:creationId xmlns:a16="http://schemas.microsoft.com/office/drawing/2014/main" id="{433DC7B5-BBA4-4DBA-AAD9-747D57F9DF5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34200" y="3378172"/>
          <a:ext cx="5334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3" imgW="342603" imgH="177646" progId="Equation.DSMT4">
                  <p:embed/>
                </p:oleObj>
              </mc:Choice>
              <mc:Fallback>
                <p:oleObj name="Equation" r:id="rId13" imgW="342603" imgH="177646" progId="Equation.DSMT4">
                  <p:embed/>
                  <p:pic>
                    <p:nvPicPr>
                      <p:cNvPr id="23" name="Object 36">
                        <a:extLst>
                          <a:ext uri="{FF2B5EF4-FFF2-40B4-BE49-F238E27FC236}">
                            <a16:creationId xmlns:a16="http://schemas.microsoft.com/office/drawing/2014/main" id="{433DC7B5-BBA4-4DBA-AAD9-747D57F9DF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378172"/>
                        <a:ext cx="53340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7">
            <a:extLst>
              <a:ext uri="{FF2B5EF4-FFF2-40B4-BE49-F238E27FC236}">
                <a16:creationId xmlns:a16="http://schemas.microsoft.com/office/drawing/2014/main" id="{6243A7FF-77DE-49EF-9922-711BC4ECAFF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553200" y="3454372"/>
          <a:ext cx="27781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15" imgW="177646" imgH="139579" progId="Equation.DSMT4">
                  <p:embed/>
                </p:oleObj>
              </mc:Choice>
              <mc:Fallback>
                <p:oleObj name="Equation" r:id="rId15" imgW="177646" imgH="139579" progId="Equation.DSMT4">
                  <p:embed/>
                  <p:pic>
                    <p:nvPicPr>
                      <p:cNvPr id="24" name="Object 37">
                        <a:extLst>
                          <a:ext uri="{FF2B5EF4-FFF2-40B4-BE49-F238E27FC236}">
                            <a16:creationId xmlns:a16="http://schemas.microsoft.com/office/drawing/2014/main" id="{6243A7FF-77DE-49EF-9922-711BC4ECAF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54372"/>
                        <a:ext cx="277813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90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6D050837-5EFC-4F6C-9265-08973ECEC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4988" y="1209675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989F5B82-D606-4E77-A4C0-608D94E25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4988" y="1590675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7C527F4F-CBFC-4336-93D2-5CEAE38FC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4988" y="197167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d)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1DB24EF-06DC-4B38-9F5F-50D8669A7DC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59388" y="1971675"/>
          <a:ext cx="16160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5" imgW="1040948" imgH="203112" progId="Equation.DSMT4">
                  <p:embed/>
                </p:oleObj>
              </mc:Choice>
              <mc:Fallback>
                <p:oleObj name="Equation" r:id="rId5" imgW="1040948" imgH="203112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1DB24EF-06DC-4B38-9F5F-50D8669A7D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388" y="1971675"/>
                        <a:ext cx="16160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rc 9">
            <a:extLst>
              <a:ext uri="{FF2B5EF4-FFF2-40B4-BE49-F238E27FC236}">
                <a16:creationId xmlns:a16="http://schemas.microsoft.com/office/drawing/2014/main" id="{F1E0DDD8-638C-407E-9551-04733410D06A}"/>
              </a:ext>
            </a:extLst>
          </p:cNvPr>
          <p:cNvSpPr>
            <a:spLocks/>
          </p:cNvSpPr>
          <p:nvPr/>
        </p:nvSpPr>
        <p:spPr bwMode="auto">
          <a:xfrm>
            <a:off x="7664388" y="2124075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7C8AC66B-0307-4DC4-B860-55F96202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788" y="2124075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BE2B6B7-C057-4E16-8001-375B33D2A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88" y="3095440"/>
            <a:ext cx="3886200" cy="253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Factorising this is even more difficult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itchFamily="2" charset="2"/>
              </a:rPr>
              <a:t> The brackets could start with 6x and x, or 2x and 3x (either of these would give the 6x</a:t>
            </a:r>
            <a:r>
              <a:rPr lang="en-GB" altLang="en-US" sz="1400" baseline="30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GB" altLang="en-US" sz="1400" dirty="0">
                <a:solidFill>
                  <a:srgbClr val="FF0000"/>
                </a:solidFill>
                <a:sym typeface="Wingdings" pitchFamily="2" charset="2"/>
              </a:rPr>
              <a:t> needed)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</a:rPr>
              <a:t> So the numbers must multiply to give -5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</a:rPr>
              <a:t> And add to give 13 when either;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</a:rPr>
              <a:t>One is made 6 times bigger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</a:rPr>
              <a:t>One is made twice as big, and the other 3 times bigger 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CFF50823-CBAB-437C-A7EA-094DC2D8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88" y="3095440"/>
            <a:ext cx="3810000" cy="2514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7D9ACC40-E10F-48DF-BA2F-2A4D68FA9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188" y="3876675"/>
            <a:ext cx="37338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Using 3x and 2x at the starts of the brackets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1400">
                <a:solidFill>
                  <a:srgbClr val="FF0000"/>
                </a:solidFill>
              </a:rPr>
              <a:t>And -1 and +5 inside the brackets…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>
                <a:solidFill>
                  <a:srgbClr val="FF0000"/>
                </a:solidFill>
                <a:sym typeface="Wingdings" pitchFamily="2" charset="2"/>
              </a:rPr>
              <a:t> They multiply to give -5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>
                <a:solidFill>
                  <a:srgbClr val="FF0000"/>
                </a:solidFill>
              </a:rPr>
              <a:t> They will add to give 13 if the +5 is </a:t>
            </a:r>
            <a:r>
              <a:rPr lang="en-GB" altLang="en-US" sz="1400" u="sng">
                <a:solidFill>
                  <a:srgbClr val="FF0000"/>
                </a:solidFill>
              </a:rPr>
              <a:t>tripled</a:t>
            </a:r>
            <a:r>
              <a:rPr lang="en-GB" altLang="en-US" sz="1400">
                <a:solidFill>
                  <a:srgbClr val="FF0000"/>
                </a:solidFill>
              </a:rPr>
              <a:t>, and the -1 is </a:t>
            </a:r>
            <a:r>
              <a:rPr lang="en-GB" altLang="en-US" sz="1400" u="sng">
                <a:solidFill>
                  <a:srgbClr val="FF0000"/>
                </a:solidFill>
              </a:rPr>
              <a:t>doubled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400">
                <a:solidFill>
                  <a:srgbClr val="FF0000"/>
                </a:solidFill>
              </a:rPr>
              <a:t> So +5 goes opposite the 3x, and -1 opposite the 2x</a:t>
            </a: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E40068C9-155B-4A31-93CD-98D4F3E20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188" y="3876675"/>
            <a:ext cx="3733800" cy="2209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6" name="Object 25">
            <a:extLst>
              <a:ext uri="{FF2B5EF4-FFF2-40B4-BE49-F238E27FC236}">
                <a16:creationId xmlns:a16="http://schemas.microsoft.com/office/drawing/2014/main" id="{2738D053-390E-4799-861D-98137974259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06988" y="2352675"/>
          <a:ext cx="18526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7" imgW="1193800" imgH="203200" progId="Equation.DSMT4">
                  <p:embed/>
                </p:oleObj>
              </mc:Choice>
              <mc:Fallback>
                <p:oleObj name="Equation" r:id="rId7" imgW="1193800" imgH="203200" progId="Equation.DSMT4">
                  <p:embed/>
                  <p:pic>
                    <p:nvPicPr>
                      <p:cNvPr id="16" name="Object 25">
                        <a:extLst>
                          <a:ext uri="{FF2B5EF4-FFF2-40B4-BE49-F238E27FC236}">
                            <a16:creationId xmlns:a16="http://schemas.microsoft.com/office/drawing/2014/main" id="{2738D053-390E-4799-861D-9813797425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6988" y="2352675"/>
                        <a:ext cx="185261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6">
            <a:extLst>
              <a:ext uri="{FF2B5EF4-FFF2-40B4-BE49-F238E27FC236}">
                <a16:creationId xmlns:a16="http://schemas.microsoft.com/office/drawing/2014/main" id="{B73022F8-184F-47A4-9B53-F79DB550A63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06988" y="2352675"/>
          <a:ext cx="18145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9" imgW="1167893" imgH="203112" progId="Equation.DSMT4">
                  <p:embed/>
                </p:oleObj>
              </mc:Choice>
              <mc:Fallback>
                <p:oleObj name="Equation" r:id="rId9" imgW="1167893" imgH="203112" progId="Equation.DSMT4">
                  <p:embed/>
                  <p:pic>
                    <p:nvPicPr>
                      <p:cNvPr id="17" name="Object 26">
                        <a:extLst>
                          <a:ext uri="{FF2B5EF4-FFF2-40B4-BE49-F238E27FC236}">
                            <a16:creationId xmlns:a16="http://schemas.microsoft.com/office/drawing/2014/main" id="{B73022F8-184F-47A4-9B53-F79DB550A6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6988" y="2352675"/>
                        <a:ext cx="181451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7">
            <a:extLst>
              <a:ext uri="{FF2B5EF4-FFF2-40B4-BE49-F238E27FC236}">
                <a16:creationId xmlns:a16="http://schemas.microsoft.com/office/drawing/2014/main" id="{BFF9673F-7ADF-4A3E-A8FC-FE1103527C9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3588" y="2962275"/>
          <a:ext cx="92551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11" imgW="596641" imgH="177723" progId="Equation.DSMT4">
                  <p:embed/>
                </p:oleObj>
              </mc:Choice>
              <mc:Fallback>
                <p:oleObj name="Equation" r:id="rId11" imgW="596641" imgH="177723" progId="Equation.DSMT4">
                  <p:embed/>
                  <p:pic>
                    <p:nvPicPr>
                      <p:cNvPr id="18" name="Object 27">
                        <a:extLst>
                          <a:ext uri="{FF2B5EF4-FFF2-40B4-BE49-F238E27FC236}">
                            <a16:creationId xmlns:a16="http://schemas.microsoft.com/office/drawing/2014/main" id="{BFF9673F-7ADF-4A3E-A8FC-FE1103527C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588" y="2962275"/>
                        <a:ext cx="92551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8">
            <a:extLst>
              <a:ext uri="{FF2B5EF4-FFF2-40B4-BE49-F238E27FC236}">
                <a16:creationId xmlns:a16="http://schemas.microsoft.com/office/drawing/2014/main" id="{6BC63F6E-52CB-4EDB-BAB7-1E7F678EB20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49988" y="2962275"/>
          <a:ext cx="9842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3" imgW="634449" imgH="177646" progId="Equation.DSMT4">
                  <p:embed/>
                </p:oleObj>
              </mc:Choice>
              <mc:Fallback>
                <p:oleObj name="Equation" r:id="rId13" imgW="634449" imgH="177646" progId="Equation.DSMT4">
                  <p:embed/>
                  <p:pic>
                    <p:nvPicPr>
                      <p:cNvPr id="19" name="Object 28">
                        <a:extLst>
                          <a:ext uri="{FF2B5EF4-FFF2-40B4-BE49-F238E27FC236}">
                            <a16:creationId xmlns:a16="http://schemas.microsoft.com/office/drawing/2014/main" id="{6BC63F6E-52CB-4EDB-BAB7-1E7F678EB2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9988" y="2962275"/>
                        <a:ext cx="98425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9">
            <a:extLst>
              <a:ext uri="{FF2B5EF4-FFF2-40B4-BE49-F238E27FC236}">
                <a16:creationId xmlns:a16="http://schemas.microsoft.com/office/drawing/2014/main" id="{69880AF1-B8B9-4991-A875-E0913B35DFB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54588" y="3190875"/>
          <a:ext cx="7286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15" imgW="469696" imgH="304668" progId="Equation.DSMT4">
                  <p:embed/>
                </p:oleObj>
              </mc:Choice>
              <mc:Fallback>
                <p:oleObj name="Equation" r:id="rId15" imgW="469696" imgH="304668" progId="Equation.DSMT4">
                  <p:embed/>
                  <p:pic>
                    <p:nvPicPr>
                      <p:cNvPr id="20" name="Object 29">
                        <a:extLst>
                          <a:ext uri="{FF2B5EF4-FFF2-40B4-BE49-F238E27FC236}">
                            <a16:creationId xmlns:a16="http://schemas.microsoft.com/office/drawing/2014/main" id="{69880AF1-B8B9-4991-A875-E0913B35DF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588" y="3190875"/>
                        <a:ext cx="7286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0">
            <a:extLst>
              <a:ext uri="{FF2B5EF4-FFF2-40B4-BE49-F238E27FC236}">
                <a16:creationId xmlns:a16="http://schemas.microsoft.com/office/drawing/2014/main" id="{3F448787-EBCE-40C0-BBA3-A4A780AD2BA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207188" y="3190875"/>
          <a:ext cx="8858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17" imgW="571252" imgH="304668" progId="Equation.DSMT4">
                  <p:embed/>
                </p:oleObj>
              </mc:Choice>
              <mc:Fallback>
                <p:oleObj name="Equation" r:id="rId17" imgW="571252" imgH="304668" progId="Equation.DSMT4">
                  <p:embed/>
                  <p:pic>
                    <p:nvPicPr>
                      <p:cNvPr id="21" name="Object 30">
                        <a:extLst>
                          <a:ext uri="{FF2B5EF4-FFF2-40B4-BE49-F238E27FC236}">
                            <a16:creationId xmlns:a16="http://schemas.microsoft.com/office/drawing/2014/main" id="{3F448787-EBCE-40C0-BBA3-A4A780AD2B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188" y="3190875"/>
                        <a:ext cx="8858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31">
            <a:extLst>
              <a:ext uri="{FF2B5EF4-FFF2-40B4-BE49-F238E27FC236}">
                <a16:creationId xmlns:a16="http://schemas.microsoft.com/office/drawing/2014/main" id="{91D789A1-3022-460D-9F45-113FFF4F7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8388" y="3190875"/>
            <a:ext cx="9906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Oval 32">
            <a:extLst>
              <a:ext uri="{FF2B5EF4-FFF2-40B4-BE49-F238E27FC236}">
                <a16:creationId xmlns:a16="http://schemas.microsoft.com/office/drawing/2014/main" id="{155FB65E-25ED-4672-9E4B-A4814C1F4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188" y="3190875"/>
            <a:ext cx="9906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80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3" grpId="0" animBg="1"/>
      <p:bldP spid="15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E564E8F9-56DE-41F5-89B3-8FB9FE6E8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637" y="1470734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F1475316-C63D-4D81-BF39-F16A0BEA1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637" y="1851734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E33E430-061F-4D58-B9F1-E1289A4CD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637" y="2232734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e)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61D712A-D201-4C39-B8B3-DEE22FFC3A1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269637" y="2232734"/>
          <a:ext cx="195103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5" imgW="1256755" imgH="203112" progId="Equation.DSMT4">
                  <p:embed/>
                </p:oleObj>
              </mc:Choice>
              <mc:Fallback>
                <p:oleObj name="Equation" r:id="rId5" imgW="1256755" imgH="203112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61D712A-D201-4C39-B8B3-DEE22FFC3A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637" y="2232734"/>
                        <a:ext cx="1951038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rc 9">
            <a:extLst>
              <a:ext uri="{FF2B5EF4-FFF2-40B4-BE49-F238E27FC236}">
                <a16:creationId xmlns:a16="http://schemas.microsoft.com/office/drawing/2014/main" id="{837A3972-6970-4EC1-8D8D-E820B1B5AC33}"/>
              </a:ext>
            </a:extLst>
          </p:cNvPr>
          <p:cNvSpPr>
            <a:spLocks/>
          </p:cNvSpPr>
          <p:nvPr/>
        </p:nvSpPr>
        <p:spPr bwMode="auto">
          <a:xfrm>
            <a:off x="7327037" y="2385134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7DF574EC-45FB-4EB9-A958-18E8DA20D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637" y="2308934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Subtract 2 Subtract 3x</a:t>
            </a:r>
          </a:p>
        </p:txBody>
      </p:sp>
      <p:graphicFrame>
        <p:nvGraphicFramePr>
          <p:cNvPr id="12" name="Object 22">
            <a:extLst>
              <a:ext uri="{FF2B5EF4-FFF2-40B4-BE49-F238E27FC236}">
                <a16:creationId xmlns:a16="http://schemas.microsoft.com/office/drawing/2014/main" id="{43A2F3FA-DB95-4E28-8189-74B7EC91D52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269637" y="2613734"/>
          <a:ext cx="14970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7" imgW="965200" imgH="203200" progId="Equation.DSMT4">
                  <p:embed/>
                </p:oleObj>
              </mc:Choice>
              <mc:Fallback>
                <p:oleObj name="Equation" r:id="rId7" imgW="965200" imgH="203200" progId="Equation.DSMT4">
                  <p:embed/>
                  <p:pic>
                    <p:nvPicPr>
                      <p:cNvPr id="12" name="Object 22">
                        <a:extLst>
                          <a:ext uri="{FF2B5EF4-FFF2-40B4-BE49-F238E27FC236}">
                            <a16:creationId xmlns:a16="http://schemas.microsoft.com/office/drawing/2014/main" id="{43A2F3FA-DB95-4E28-8189-74B7EC91D5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637" y="2613734"/>
                        <a:ext cx="149701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rc 23">
            <a:extLst>
              <a:ext uri="{FF2B5EF4-FFF2-40B4-BE49-F238E27FC236}">
                <a16:creationId xmlns:a16="http://schemas.microsoft.com/office/drawing/2014/main" id="{A9E3A249-EE3A-436D-A4BE-22B7AA81A866}"/>
              </a:ext>
            </a:extLst>
          </p:cNvPr>
          <p:cNvSpPr>
            <a:spLocks/>
          </p:cNvSpPr>
          <p:nvPr/>
        </p:nvSpPr>
        <p:spPr bwMode="auto">
          <a:xfrm>
            <a:off x="7327037" y="2766134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F6BDCCF1-9307-4796-99B6-9A0DE0C59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637" y="2842334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graphicFrame>
        <p:nvGraphicFramePr>
          <p:cNvPr id="15" name="Object 25">
            <a:extLst>
              <a:ext uri="{FF2B5EF4-FFF2-40B4-BE49-F238E27FC236}">
                <a16:creationId xmlns:a16="http://schemas.microsoft.com/office/drawing/2014/main" id="{601E4B5C-F2FA-4A90-B106-FD4E2F69545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93437" y="2994734"/>
          <a:ext cx="16351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9" imgW="1054100" imgH="203200" progId="Equation.DSMT4">
                  <p:embed/>
                </p:oleObj>
              </mc:Choice>
              <mc:Fallback>
                <p:oleObj name="Equation" r:id="rId9" imgW="1054100" imgH="203200" progId="Equation.DSMT4">
                  <p:embed/>
                  <p:pic>
                    <p:nvPicPr>
                      <p:cNvPr id="15" name="Object 25">
                        <a:extLst>
                          <a:ext uri="{FF2B5EF4-FFF2-40B4-BE49-F238E27FC236}">
                            <a16:creationId xmlns:a16="http://schemas.microsoft.com/office/drawing/2014/main" id="{601E4B5C-F2FA-4A90-B106-FD4E2F6954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3437" y="2994734"/>
                        <a:ext cx="163512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6">
            <a:extLst>
              <a:ext uri="{FF2B5EF4-FFF2-40B4-BE49-F238E27FC236}">
                <a16:creationId xmlns:a16="http://schemas.microsoft.com/office/drawing/2014/main" id="{692398A6-4271-460F-B11E-270AF5C6DF4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17237" y="3604334"/>
          <a:ext cx="8667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11" imgW="558558" imgH="177723" progId="Equation.DSMT4">
                  <p:embed/>
                </p:oleObj>
              </mc:Choice>
              <mc:Fallback>
                <p:oleObj name="Equation" r:id="rId11" imgW="558558" imgH="177723" progId="Equation.DSMT4">
                  <p:embed/>
                  <p:pic>
                    <p:nvPicPr>
                      <p:cNvPr id="16" name="Object 26">
                        <a:extLst>
                          <a:ext uri="{FF2B5EF4-FFF2-40B4-BE49-F238E27FC236}">
                            <a16:creationId xmlns:a16="http://schemas.microsoft.com/office/drawing/2014/main" id="{692398A6-4271-460F-B11E-270AF5C6DF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7237" y="3604334"/>
                        <a:ext cx="8667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7">
            <a:extLst>
              <a:ext uri="{FF2B5EF4-FFF2-40B4-BE49-F238E27FC236}">
                <a16:creationId xmlns:a16="http://schemas.microsoft.com/office/drawing/2014/main" id="{A2AC1B04-F575-4969-9837-0E1B308E4DA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498237" y="3909134"/>
          <a:ext cx="5524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3" imgW="355138" imgH="177569" progId="Equation.DSMT4">
                  <p:embed/>
                </p:oleObj>
              </mc:Choice>
              <mc:Fallback>
                <p:oleObj name="Equation" r:id="rId13" imgW="355138" imgH="177569" progId="Equation.DSMT4">
                  <p:embed/>
                  <p:pic>
                    <p:nvPicPr>
                      <p:cNvPr id="17" name="Object 27">
                        <a:extLst>
                          <a:ext uri="{FF2B5EF4-FFF2-40B4-BE49-F238E27FC236}">
                            <a16:creationId xmlns:a16="http://schemas.microsoft.com/office/drawing/2014/main" id="{A2AC1B04-F575-4969-9837-0E1B308E4D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8237" y="3909134"/>
                        <a:ext cx="55245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28">
            <a:extLst>
              <a:ext uri="{FF2B5EF4-FFF2-40B4-BE49-F238E27FC236}">
                <a16:creationId xmlns:a16="http://schemas.microsoft.com/office/drawing/2014/main" id="{B50AC2E2-89FE-433B-AFFB-EF35B7339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037" y="3909134"/>
            <a:ext cx="6858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7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3" grpId="0" animBg="1"/>
      <p:bldP spid="14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quadratic equation can be written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𝒂𝒙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constants,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 They can have 0, 1 or 2 real solutions.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3"/>
                <a:stretch>
                  <a:fillRect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2A/B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43A4482F-EF43-44E9-A6BA-CC20DB47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21502D0D-277F-411B-A4A6-3CA2904DA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493" y="1400175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91E6E22B-3504-4489-AB8D-9E78F2C61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493" y="1781175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/>
              <a:t>Solve the equation…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617711E-156E-4AE8-8E46-BA4264749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493" y="216217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f)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D618A5C-3F33-4561-BCB0-333458C2C68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12293" y="2162175"/>
          <a:ext cx="136048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5" imgW="876300" imgH="228600" progId="Equation.DSMT4">
                  <p:embed/>
                </p:oleObj>
              </mc:Choice>
              <mc:Fallback>
                <p:oleObj name="Equation" r:id="rId5" imgW="87630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D618A5C-3F33-4561-BCB0-333458C2C6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293" y="2162175"/>
                        <a:ext cx="136048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rc 9">
            <a:extLst>
              <a:ext uri="{FF2B5EF4-FFF2-40B4-BE49-F238E27FC236}">
                <a16:creationId xmlns:a16="http://schemas.microsoft.com/office/drawing/2014/main" id="{C4021260-2E65-41C7-AC0F-42A545D71DE6}"/>
              </a:ext>
            </a:extLst>
          </p:cNvPr>
          <p:cNvSpPr>
            <a:spLocks/>
          </p:cNvSpPr>
          <p:nvPr/>
        </p:nvSpPr>
        <p:spPr bwMode="auto">
          <a:xfrm>
            <a:off x="7264893" y="2314575"/>
            <a:ext cx="228600" cy="381000"/>
          </a:xfrm>
          <a:custGeom>
            <a:avLst/>
            <a:gdLst>
              <a:gd name="T0" fmla="*/ 0 w 21600"/>
              <a:gd name="T1" fmla="*/ 0 h 43199"/>
              <a:gd name="T2" fmla="*/ 197919 w 21600"/>
              <a:gd name="T3" fmla="*/ 29636542 h 43199"/>
              <a:gd name="T4" fmla="*/ 0 w 21600"/>
              <a:gd name="T5" fmla="*/ 1481858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4"/>
                  <a:pt x="12030" y="43107"/>
                  <a:pt x="167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391F8065-C5FB-42A5-8C87-93F0B1EA9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493" y="2009775"/>
            <a:ext cx="1295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Square root both sides (2 possible answers!)</a:t>
            </a:r>
          </a:p>
        </p:txBody>
      </p:sp>
      <p:sp>
        <p:nvSpPr>
          <p:cNvPr id="12" name="Oval 17">
            <a:extLst>
              <a:ext uri="{FF2B5EF4-FFF2-40B4-BE49-F238E27FC236}">
                <a16:creationId xmlns:a16="http://schemas.microsoft.com/office/drawing/2014/main" id="{37CA83E6-5033-4064-B3F0-A712E8EFB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493" y="4219575"/>
            <a:ext cx="6858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" name="Object 18">
            <a:extLst>
              <a:ext uri="{FF2B5EF4-FFF2-40B4-BE49-F238E27FC236}">
                <a16:creationId xmlns:a16="http://schemas.microsoft.com/office/drawing/2014/main" id="{732268F4-A08F-4318-AE8C-E1DCD4B2BA6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817093" y="2619375"/>
          <a:ext cx="110331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7" imgW="710891" imgH="177723" progId="Equation.DSMT4">
                  <p:embed/>
                </p:oleObj>
              </mc:Choice>
              <mc:Fallback>
                <p:oleObj name="Equation" r:id="rId7" imgW="710891" imgH="177723" progId="Equation.DSMT4">
                  <p:embed/>
                  <p:pic>
                    <p:nvPicPr>
                      <p:cNvPr id="13" name="Object 18">
                        <a:extLst>
                          <a:ext uri="{FF2B5EF4-FFF2-40B4-BE49-F238E27FC236}">
                            <a16:creationId xmlns:a16="http://schemas.microsoft.com/office/drawing/2014/main" id="{732268F4-A08F-4318-AE8C-E1DCD4B2BA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093" y="2619375"/>
                        <a:ext cx="110331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9">
            <a:extLst>
              <a:ext uri="{FF2B5EF4-FFF2-40B4-BE49-F238E27FC236}">
                <a16:creationId xmlns:a16="http://schemas.microsoft.com/office/drawing/2014/main" id="{365C83FB-7533-481D-AE4E-DD4B87EBC1F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207493" y="3457575"/>
          <a:ext cx="9652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9" imgW="621760" imgH="177646" progId="Equation.DSMT4">
                  <p:embed/>
                </p:oleObj>
              </mc:Choice>
              <mc:Fallback>
                <p:oleObj name="Equation" r:id="rId9" imgW="621760" imgH="177646" progId="Equation.DSMT4">
                  <p:embed/>
                  <p:pic>
                    <p:nvPicPr>
                      <p:cNvPr id="14" name="Object 19">
                        <a:extLst>
                          <a:ext uri="{FF2B5EF4-FFF2-40B4-BE49-F238E27FC236}">
                            <a16:creationId xmlns:a16="http://schemas.microsoft.com/office/drawing/2014/main" id="{365C83FB-7533-481D-AE4E-DD4B87EBC1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493" y="3457575"/>
                        <a:ext cx="96520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0">
            <a:extLst>
              <a:ext uri="{FF2B5EF4-FFF2-40B4-BE49-F238E27FC236}">
                <a16:creationId xmlns:a16="http://schemas.microsoft.com/office/drawing/2014/main" id="{12B928C1-02E1-4852-A8DC-A8FA7DC5C6B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655293" y="3457575"/>
          <a:ext cx="110331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11" imgW="710891" imgH="177723" progId="Equation.DSMT4">
                  <p:embed/>
                </p:oleObj>
              </mc:Choice>
              <mc:Fallback>
                <p:oleObj name="Equation" r:id="rId11" imgW="710891" imgH="177723" progId="Equation.DSMT4">
                  <p:embed/>
                  <p:pic>
                    <p:nvPicPr>
                      <p:cNvPr id="15" name="Object 20">
                        <a:extLst>
                          <a:ext uri="{FF2B5EF4-FFF2-40B4-BE49-F238E27FC236}">
                            <a16:creationId xmlns:a16="http://schemas.microsoft.com/office/drawing/2014/main" id="{12B928C1-02E1-4852-A8DC-A8FA7DC5C6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5293" y="3457575"/>
                        <a:ext cx="110331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Line 21">
            <a:extLst>
              <a:ext uri="{FF2B5EF4-FFF2-40B4-BE49-F238E27FC236}">
                <a16:creationId xmlns:a16="http://schemas.microsoft.com/office/drawing/2014/main" id="{97AF3DB9-E487-402E-925F-FB6D4F935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7093" y="292417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22">
            <a:extLst>
              <a:ext uri="{FF2B5EF4-FFF2-40B4-BE49-F238E27FC236}">
                <a16:creationId xmlns:a16="http://schemas.microsoft.com/office/drawing/2014/main" id="{E5939CB5-10A8-4DF7-9FE6-C4BDACE88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6693" y="292417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8" name="Object 23">
            <a:extLst>
              <a:ext uri="{FF2B5EF4-FFF2-40B4-BE49-F238E27FC236}">
                <a16:creationId xmlns:a16="http://schemas.microsoft.com/office/drawing/2014/main" id="{A7FA0915-8881-4FF7-B5E1-9C6D6791EF3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12293" y="3838575"/>
          <a:ext cx="64928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3" imgW="418918" imgH="177723" progId="Equation.DSMT4">
                  <p:embed/>
                </p:oleObj>
              </mc:Choice>
              <mc:Fallback>
                <p:oleObj name="Equation" r:id="rId13" imgW="418918" imgH="177723" progId="Equation.DSMT4">
                  <p:embed/>
                  <p:pic>
                    <p:nvPicPr>
                      <p:cNvPr id="18" name="Object 23">
                        <a:extLst>
                          <a:ext uri="{FF2B5EF4-FFF2-40B4-BE49-F238E27FC236}">
                            <a16:creationId xmlns:a16="http://schemas.microsoft.com/office/drawing/2014/main" id="{A7FA0915-8881-4FF7-B5E1-9C6D6791EF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293" y="3838575"/>
                        <a:ext cx="649288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4">
            <a:extLst>
              <a:ext uri="{FF2B5EF4-FFF2-40B4-BE49-F238E27FC236}">
                <a16:creationId xmlns:a16="http://schemas.microsoft.com/office/drawing/2014/main" id="{D3DC4076-BB56-4842-B153-27E7C623EED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64693" y="4219575"/>
          <a:ext cx="5508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19" name="Object 24">
                        <a:extLst>
                          <a:ext uri="{FF2B5EF4-FFF2-40B4-BE49-F238E27FC236}">
                            <a16:creationId xmlns:a16="http://schemas.microsoft.com/office/drawing/2014/main" id="{D3DC4076-BB56-4842-B153-27E7C623EE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693" y="4219575"/>
                        <a:ext cx="55086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5">
            <a:extLst>
              <a:ext uri="{FF2B5EF4-FFF2-40B4-BE49-F238E27FC236}">
                <a16:creationId xmlns:a16="http://schemas.microsoft.com/office/drawing/2014/main" id="{8A80456D-338C-4195-BDCF-3C3EF05B8E6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60093" y="3838575"/>
          <a:ext cx="80803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17" imgW="520248" imgH="177646" progId="Equation.DSMT4">
                  <p:embed/>
                </p:oleObj>
              </mc:Choice>
              <mc:Fallback>
                <p:oleObj name="Equation" r:id="rId17" imgW="520248" imgH="177646" progId="Equation.DSMT4">
                  <p:embed/>
                  <p:pic>
                    <p:nvPicPr>
                      <p:cNvPr id="20" name="Object 25">
                        <a:extLst>
                          <a:ext uri="{FF2B5EF4-FFF2-40B4-BE49-F238E27FC236}">
                            <a16:creationId xmlns:a16="http://schemas.microsoft.com/office/drawing/2014/main" id="{8A80456D-338C-4195-BDCF-3C3EF05B8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0093" y="3838575"/>
                        <a:ext cx="808038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6">
            <a:extLst>
              <a:ext uri="{FF2B5EF4-FFF2-40B4-BE49-F238E27FC236}">
                <a16:creationId xmlns:a16="http://schemas.microsoft.com/office/drawing/2014/main" id="{37121B0C-E6CC-47F1-BBBD-E9C8225EDF4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12493" y="4219575"/>
          <a:ext cx="6699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19" imgW="431425" imgH="177646" progId="Equation.DSMT4">
                  <p:embed/>
                </p:oleObj>
              </mc:Choice>
              <mc:Fallback>
                <p:oleObj name="Equation" r:id="rId19" imgW="431425" imgH="177646" progId="Equation.DSMT4">
                  <p:embed/>
                  <p:pic>
                    <p:nvPicPr>
                      <p:cNvPr id="21" name="Object 26">
                        <a:extLst>
                          <a:ext uri="{FF2B5EF4-FFF2-40B4-BE49-F238E27FC236}">
                            <a16:creationId xmlns:a16="http://schemas.microsoft.com/office/drawing/2014/main" id="{37121B0C-E6CC-47F1-BBBD-E9C8225EDF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493" y="4219575"/>
                        <a:ext cx="6699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7">
            <a:extLst>
              <a:ext uri="{FF2B5EF4-FFF2-40B4-BE49-F238E27FC236}">
                <a16:creationId xmlns:a16="http://schemas.microsoft.com/office/drawing/2014/main" id="{31D4095F-C7D7-47F3-889E-022ABDFAD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493" y="4219575"/>
            <a:ext cx="6858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9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2" grpId="0" animBg="1"/>
      <p:bldP spid="16" grpId="0" animBg="1"/>
      <p:bldP spid="17" grpId="0" animBg="1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1075</Words>
  <Application>Microsoft Office PowerPoint</Application>
  <PresentationFormat>On-screen Show (4:3)</PresentationFormat>
  <Paragraphs>142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Equation</vt:lpstr>
      <vt:lpstr>PowerPoint Presentation</vt:lpstr>
      <vt:lpstr>Prior Knowledge Check</vt:lpstr>
      <vt:lpstr>PowerPoint Presentation</vt:lpstr>
      <vt:lpstr>Quadratics</vt:lpstr>
      <vt:lpstr>Quadratics</vt:lpstr>
      <vt:lpstr>Quadratics</vt:lpstr>
      <vt:lpstr>Quadratics</vt:lpstr>
      <vt:lpstr>Quadratics</vt:lpstr>
      <vt:lpstr>Quadratics</vt:lpstr>
      <vt:lpstr>Quadratics</vt:lpstr>
      <vt:lpstr>Quadratics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51</cp:revision>
  <dcterms:created xsi:type="dcterms:W3CDTF">2017-08-14T15:35:38Z</dcterms:created>
  <dcterms:modified xsi:type="dcterms:W3CDTF">2021-03-29T09:43:46Z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