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9" r:id="rId3"/>
    <p:sldId id="258" r:id="rId4"/>
    <p:sldId id="260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61" r:id="rId14"/>
    <p:sldId id="262" r:id="rId15"/>
    <p:sldId id="288" r:id="rId16"/>
    <p:sldId id="289" r:id="rId17"/>
    <p:sldId id="290" r:id="rId18"/>
    <p:sldId id="299" r:id="rId19"/>
    <p:sldId id="300" r:id="rId20"/>
    <p:sldId id="287" r:id="rId21"/>
    <p:sldId id="263" r:id="rId22"/>
    <p:sldId id="264" r:id="rId23"/>
    <p:sldId id="301" r:id="rId24"/>
    <p:sldId id="302" r:id="rId25"/>
    <p:sldId id="303" r:id="rId26"/>
    <p:sldId id="304" r:id="rId27"/>
    <p:sldId id="305" r:id="rId28"/>
    <p:sldId id="265" r:id="rId29"/>
    <p:sldId id="266" r:id="rId30"/>
    <p:sldId id="306" r:id="rId31"/>
    <p:sldId id="307" r:id="rId32"/>
    <p:sldId id="308" r:id="rId33"/>
    <p:sldId id="309" r:id="rId34"/>
    <p:sldId id="310" r:id="rId35"/>
    <p:sldId id="311" r:id="rId36"/>
    <p:sldId id="267" r:id="rId37"/>
    <p:sldId id="268" r:id="rId38"/>
    <p:sldId id="312" r:id="rId39"/>
    <p:sldId id="313" r:id="rId40"/>
    <p:sldId id="269" r:id="rId41"/>
    <p:sldId id="270" r:id="rId42"/>
    <p:sldId id="314" r:id="rId43"/>
    <p:sldId id="31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2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47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33EDA-66DD-4F82-AB06-E0BFB3CB65B6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03A3-8360-4157-9340-4E77FDF87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7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3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8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5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E03A3-8360-4157-9340-4E77FDF87E6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7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6000">
              <a:schemeClr val="accent1">
                <a:lumMod val="20000"/>
                <a:lumOff val="80000"/>
              </a:schemeClr>
            </a:gs>
            <a:gs pos="9500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3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2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image" Target="../media/image7.jpe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7.jpeg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7.jpeg"/><Relationship Id="rId7" Type="http://schemas.openxmlformats.org/officeDocument/2006/relationships/image" Target="../media/image54.wmf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4.png"/><Relationship Id="rId5" Type="http://schemas.openxmlformats.org/officeDocument/2006/relationships/image" Target="../media/image53.wmf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7.jpeg"/><Relationship Id="rId7" Type="http://schemas.openxmlformats.org/officeDocument/2006/relationships/image" Target="../media/image54.wmf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0.png"/><Relationship Id="rId5" Type="http://schemas.openxmlformats.org/officeDocument/2006/relationships/image" Target="../media/image53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.jpe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6.png"/><Relationship Id="rId5" Type="http://schemas.openxmlformats.org/officeDocument/2006/relationships/image" Target="../media/image53.wmf"/><Relationship Id="rId10" Type="http://schemas.openxmlformats.org/officeDocument/2006/relationships/image" Target="../media/image75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.jpeg"/><Relationship Id="rId7" Type="http://schemas.openxmlformats.org/officeDocument/2006/relationships/image" Target="../media/image54.wmf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80.png"/><Relationship Id="rId5" Type="http://schemas.openxmlformats.org/officeDocument/2006/relationships/image" Target="../media/image53.wmf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7.jpeg"/><Relationship Id="rId7" Type="http://schemas.openxmlformats.org/officeDocument/2006/relationships/image" Target="../media/image54.wmf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91.png"/><Relationship Id="rId5" Type="http://schemas.openxmlformats.org/officeDocument/2006/relationships/image" Target="../media/image53.wmf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7.jpe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33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7.jpeg"/><Relationship Id="rId7" Type="http://schemas.openxmlformats.org/officeDocument/2006/relationships/image" Target="../media/image151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7.jpeg"/><Relationship Id="rId7" Type="http://schemas.openxmlformats.org/officeDocument/2006/relationships/image" Target="../media/image15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7.jpeg"/><Relationship Id="rId7" Type="http://schemas.openxmlformats.org/officeDocument/2006/relationships/image" Target="../media/image16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7.jpeg"/><Relationship Id="rId7" Type="http://schemas.openxmlformats.org/officeDocument/2006/relationships/image" Target="../media/image167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5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7.jpeg"/><Relationship Id="rId9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81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7.jpeg"/><Relationship Id="rId9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5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7.jpeg"/><Relationship Id="rId9" Type="http://schemas.openxmlformats.org/officeDocument/2006/relationships/image" Target="../media/image1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9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7.jpeg"/><Relationship Id="rId9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3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98.png"/><Relationship Id="rId5" Type="http://schemas.openxmlformats.org/officeDocument/2006/relationships/image" Target="../media/image176.png"/><Relationship Id="rId10" Type="http://schemas.openxmlformats.org/officeDocument/2006/relationships/image" Target="../media/image197.png"/><Relationship Id="rId4" Type="http://schemas.openxmlformats.org/officeDocument/2006/relationships/image" Target="../media/image7.jpeg"/><Relationship Id="rId9" Type="http://schemas.openxmlformats.org/officeDocument/2006/relationships/image" Target="../media/image1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9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204.png"/><Relationship Id="rId5" Type="http://schemas.openxmlformats.org/officeDocument/2006/relationships/image" Target="../media/image176.png"/><Relationship Id="rId10" Type="http://schemas.openxmlformats.org/officeDocument/2006/relationships/image" Target="../media/image203.png"/><Relationship Id="rId4" Type="http://schemas.openxmlformats.org/officeDocument/2006/relationships/image" Target="../media/image7.jpeg"/><Relationship Id="rId9" Type="http://schemas.openxmlformats.org/officeDocument/2006/relationships/image" Target="../media/image20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67.bin"/><Relationship Id="rId26" Type="http://schemas.openxmlformats.org/officeDocument/2006/relationships/image" Target="../media/image70.wmf"/><Relationship Id="rId3" Type="http://schemas.openxmlformats.org/officeDocument/2006/relationships/image" Target="../media/image7.jpeg"/><Relationship Id="rId21" Type="http://schemas.openxmlformats.org/officeDocument/2006/relationships/oleObject" Target="../embeddings/oleObject69.bin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6.wmf"/><Relationship Id="rId25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7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3.wmf"/><Relationship Id="rId24" Type="http://schemas.openxmlformats.org/officeDocument/2006/relationships/image" Target="../media/image69.wmf"/><Relationship Id="rId5" Type="http://schemas.openxmlformats.org/officeDocument/2006/relationships/image" Target="../media/image47.wmf"/><Relationship Id="rId15" Type="http://schemas.openxmlformats.org/officeDocument/2006/relationships/image" Target="../media/image65.wmf"/><Relationship Id="rId23" Type="http://schemas.openxmlformats.org/officeDocument/2006/relationships/oleObject" Target="../embeddings/oleObject70.bin"/><Relationship Id="rId28" Type="http://schemas.openxmlformats.org/officeDocument/2006/relationships/image" Target="../media/image71.wmf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5.bin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7.jpeg"/><Relationship Id="rId7" Type="http://schemas.openxmlformats.org/officeDocument/2006/relationships/image" Target="../media/image74.wmf"/><Relationship Id="rId12" Type="http://schemas.openxmlformats.org/officeDocument/2006/relationships/image" Target="../media/image2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7.jpeg"/><Relationship Id="rId7" Type="http://schemas.openxmlformats.org/officeDocument/2006/relationships/image" Target="../media/image217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7.jpeg"/><Relationship Id="rId7" Type="http://schemas.openxmlformats.org/officeDocument/2006/relationships/image" Target="../media/image225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6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2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8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630420" y="2426181"/>
            <a:ext cx="5954194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Quadratics</a:t>
            </a:r>
            <a:endParaRPr lang="ja-JP" altLang="en-US" sz="96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34EE6802-411D-4732-B86A-00E62DEC8AD7}"/>
              </a:ext>
            </a:extLst>
          </p:cNvPr>
          <p:cNvSpPr txBox="1"/>
          <p:nvPr/>
        </p:nvSpPr>
        <p:spPr>
          <a:xfrm>
            <a:off x="2247185" y="3890614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3"/>
                <a:stretch>
                  <a:fillRect t="-766" r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0A23A7D5-7047-43D6-B018-FAAA84915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4" y="1400175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DFDB066-050C-4686-9645-3BCBB776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4" y="17811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3C33115C-0232-462C-8138-AB3315F69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4" y="21621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g)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67995F2-E202-4B4B-BB66-15F9DF8BA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271074"/>
              </p:ext>
            </p:extLst>
          </p:nvPr>
        </p:nvGraphicFramePr>
        <p:xfrm>
          <a:off x="5629769" y="2162175"/>
          <a:ext cx="1123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" name="Equation" r:id="rId5" imgW="723586" imgH="228501" progId="Equation.DSMT4">
                  <p:embed/>
                </p:oleObj>
              </mc:Choice>
              <mc:Fallback>
                <p:oleObj name="Equation" r:id="rId5" imgW="723586" imgH="228501" progId="Equation.DSMT4">
                  <p:embed/>
                  <p:pic>
                    <p:nvPicPr>
                      <p:cNvPr id="460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769" y="2162175"/>
                        <a:ext cx="11239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7AF5277A-2B0F-403D-B3E4-CEBDD237635E}"/>
              </a:ext>
            </a:extLst>
          </p:cNvPr>
          <p:cNvSpPr>
            <a:spLocks/>
          </p:cNvSpPr>
          <p:nvPr/>
        </p:nvSpPr>
        <p:spPr bwMode="auto">
          <a:xfrm>
            <a:off x="7264894" y="2314575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1CE3E679-0438-48E0-B8C9-6235FFE5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494" y="2009775"/>
            <a:ext cx="1295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Square root both sides (2 possible answers!)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D3A427-D1E0-425F-A8FB-C32BBF9B5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4" y="3990975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F0D1A15-9CD5-4DCC-B80A-961CCB6A5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43494"/>
              </p:ext>
            </p:extLst>
          </p:nvPr>
        </p:nvGraphicFramePr>
        <p:xfrm>
          <a:off x="5893294" y="2619375"/>
          <a:ext cx="1182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Equation" r:id="rId7" imgW="761669" imgH="228501" progId="Equation.DSMT4">
                  <p:embed/>
                </p:oleObj>
              </mc:Choice>
              <mc:Fallback>
                <p:oleObj name="Equation" r:id="rId7" imgW="761669" imgH="228501" progId="Equation.DSMT4">
                  <p:embed/>
                  <p:pic>
                    <p:nvPicPr>
                      <p:cNvPr id="46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294" y="2619375"/>
                        <a:ext cx="11826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5">
            <a:extLst>
              <a:ext uri="{FF2B5EF4-FFF2-40B4-BE49-F238E27FC236}">
                <a16:creationId xmlns:a16="http://schemas.microsoft.com/office/drawing/2014/main" id="{8D2B55F1-750B-4E67-A9BB-2E2537D43F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494" y="30765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4C4F59C8-E9D7-45A3-9CA6-E07458518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094" y="30765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6" name="Object 22">
            <a:extLst>
              <a:ext uri="{FF2B5EF4-FFF2-40B4-BE49-F238E27FC236}">
                <a16:creationId xmlns:a16="http://schemas.microsoft.com/office/drawing/2014/main" id="{A2EB56CF-0644-482A-A69C-913E41CB0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46620"/>
              </p:ext>
            </p:extLst>
          </p:nvPr>
        </p:nvGraphicFramePr>
        <p:xfrm>
          <a:off x="5207494" y="3609975"/>
          <a:ext cx="10445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9" imgW="672808" imgH="228501" progId="Equation.DSMT4">
                  <p:embed/>
                </p:oleObj>
              </mc:Choice>
              <mc:Fallback>
                <p:oleObj name="Equation" r:id="rId9" imgW="672808" imgH="228501" progId="Equation.DSMT4">
                  <p:embed/>
                  <p:pic>
                    <p:nvPicPr>
                      <p:cNvPr id="46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494" y="3609975"/>
                        <a:ext cx="10445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>
            <a:extLst>
              <a:ext uri="{FF2B5EF4-FFF2-40B4-BE49-F238E27FC236}">
                <a16:creationId xmlns:a16="http://schemas.microsoft.com/office/drawing/2014/main" id="{1CE8108A-223B-4D58-9299-F3C9C8292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99615"/>
              </p:ext>
            </p:extLst>
          </p:nvPr>
        </p:nvGraphicFramePr>
        <p:xfrm>
          <a:off x="6731494" y="3609975"/>
          <a:ext cx="11826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11" imgW="761669" imgH="228501" progId="Equation.DSMT4">
                  <p:embed/>
                </p:oleObj>
              </mc:Choice>
              <mc:Fallback>
                <p:oleObj name="Equation" r:id="rId11" imgW="761669" imgH="228501" progId="Equation.DSMT4">
                  <p:embed/>
                  <p:pic>
                    <p:nvPicPr>
                      <p:cNvPr id="46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494" y="3609975"/>
                        <a:ext cx="11826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>
            <a:extLst>
              <a:ext uri="{FF2B5EF4-FFF2-40B4-BE49-F238E27FC236}">
                <a16:creationId xmlns:a16="http://schemas.microsoft.com/office/drawing/2014/main" id="{ACD69D3B-9E6C-4E49-BBEF-C98ACD559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12422"/>
              </p:ext>
            </p:extLst>
          </p:nvPr>
        </p:nvGraphicFramePr>
        <p:xfrm>
          <a:off x="7036294" y="4067175"/>
          <a:ext cx="10445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13" imgW="672808" imgH="228501" progId="Equation.DSMT4">
                  <p:embed/>
                </p:oleObj>
              </mc:Choice>
              <mc:Fallback>
                <p:oleObj name="Equation" r:id="rId13" imgW="672808" imgH="228501" progId="Equation.DSMT4">
                  <p:embed/>
                  <p:pic>
                    <p:nvPicPr>
                      <p:cNvPr id="46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294" y="4067175"/>
                        <a:ext cx="10445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5">
            <a:extLst>
              <a:ext uri="{FF2B5EF4-FFF2-40B4-BE49-F238E27FC236}">
                <a16:creationId xmlns:a16="http://schemas.microsoft.com/office/drawing/2014/main" id="{2B97E6CF-23B8-4DBB-8433-A27D2433D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90539"/>
              </p:ext>
            </p:extLst>
          </p:nvPr>
        </p:nvGraphicFramePr>
        <p:xfrm>
          <a:off x="5512294" y="4067175"/>
          <a:ext cx="10445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15" imgW="672808" imgH="228501" progId="Equation.DSMT4">
                  <p:embed/>
                </p:oleObj>
              </mc:Choice>
              <mc:Fallback>
                <p:oleObj name="Equation" r:id="rId15" imgW="672808" imgH="228501" progId="Equation.DSMT4">
                  <p:embed/>
                  <p:pic>
                    <p:nvPicPr>
                      <p:cNvPr id="46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294" y="4067175"/>
                        <a:ext cx="10445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26">
            <a:extLst>
              <a:ext uri="{FF2B5EF4-FFF2-40B4-BE49-F238E27FC236}">
                <a16:creationId xmlns:a16="http://schemas.microsoft.com/office/drawing/2014/main" id="{B9F4B039-DD67-4F51-99CA-60B8C67C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4" y="3990975"/>
            <a:ext cx="1143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1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 animBg="1"/>
      <p:bldP spid="14" grpId="0" animBg="1"/>
      <p:bldP spid="1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276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b="1" u="sng" dirty="0">
                <a:latin typeface="Comic Sans MS" pitchFamily="66" charset="0"/>
              </a:rPr>
              <a:t>The Quadratic Formula</a:t>
            </a: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	You will have used the Quadratic Formula at GCSE level. </a:t>
            </a:r>
          </a:p>
          <a:p>
            <a:pPr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	You can also use it at A-level for Quadratics where the solutions are not rational numbers</a:t>
            </a:r>
          </a:p>
          <a:p>
            <a:pPr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	We are going to see where this formula comes from in the next section…</a:t>
            </a:r>
            <a:endParaRPr lang="en-GB" altLang="en-US" sz="1400" b="1" u="sng" dirty="0">
              <a:latin typeface="Comic Sans MS" pitchFamily="66" charset="0"/>
            </a:endParaRPr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5029200" y="3200400"/>
          <a:ext cx="23622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4" imgW="977476" imgH="444307" progId="Equation.DSMT4">
                  <p:embed/>
                </p:oleObj>
              </mc:Choice>
              <mc:Fallback>
                <p:oleObj name="Equation" r:id="rId4" imgW="977476" imgH="444307" progId="Equation.DSMT4">
                  <p:embed/>
                  <p:pic>
                    <p:nvPicPr>
                      <p:cNvPr id="563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00400"/>
                        <a:ext cx="23622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2" name="Line 12"/>
          <p:cNvSpPr>
            <a:spLocks noChangeShapeType="1"/>
          </p:cNvSpPr>
          <p:nvPr/>
        </p:nvSpPr>
        <p:spPr bwMode="auto">
          <a:xfrm flipV="1">
            <a:off x="3505200" y="3962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5EB9C4D-F1B7-4B90-8C79-21C639A2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6C5AF828-4FE5-4390-9501-412771F9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C74966-31D7-41A0-A151-B16F647D3F63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243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733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</a:t>
            </a:r>
            <a:r>
              <a:rPr lang="en-GB" altLang="en-US" sz="1600" b="1" u="sng">
                <a:latin typeface="Comic Sans MS" pitchFamily="66" charset="0"/>
              </a:rPr>
              <a:t>The Quadratic Formula</a:t>
            </a: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You need to be able to recognise when the formula is better to use.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Examples would be when the coefficient of x</a:t>
            </a:r>
            <a:r>
              <a:rPr lang="en-GB" altLang="en-US" sz="1600" baseline="30000">
                <a:latin typeface="Comic Sans MS" pitchFamily="66" charset="0"/>
              </a:rPr>
              <a:t>2</a:t>
            </a:r>
            <a:r>
              <a:rPr lang="en-GB" altLang="en-US" sz="1600">
                <a:latin typeface="Comic Sans MS" pitchFamily="66" charset="0"/>
              </a:rPr>
              <a:t> is larger, or when the 3 parts cannot easily be divided by the same number.</a:t>
            </a:r>
            <a:endParaRPr lang="en-GB" altLang="en-US" sz="1600" b="1" u="sng">
              <a:latin typeface="Comic Sans MS" pitchFamily="66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449580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09600" y="48768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4x</a:t>
            </a:r>
            <a:r>
              <a:rPr lang="en-GB" altLang="en-US" sz="1400" baseline="30000"/>
              <a:t>2</a:t>
            </a:r>
            <a:r>
              <a:rPr lang="en-GB" altLang="en-US" sz="1400"/>
              <a:t> – 3x – 2 = 0 by using the formula.</a:t>
            </a: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1143000" y="5181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16764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 flipV="1">
            <a:off x="2057400" y="5181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838200" y="54864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a = 4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1371600" y="5486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b = -3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981200" y="54864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c = -2</a:t>
            </a:r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5638800" y="1447800"/>
          <a:ext cx="19002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Equation" r:id="rId3" imgW="1218671" imgH="444307" progId="Equation.DSMT4">
                  <p:embed/>
                </p:oleObj>
              </mc:Choice>
              <mc:Fallback>
                <p:oleObj name="Equation" r:id="rId3" imgW="1218671" imgH="444307" progId="Equation.DSMT4">
                  <p:embed/>
                  <p:pic>
                    <p:nvPicPr>
                      <p:cNvPr id="58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19002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5359400" y="2209800"/>
          <a:ext cx="25336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" name="Equation" r:id="rId5" imgW="1625600" imgH="457200" progId="Equation.DSMT4">
                  <p:embed/>
                </p:oleObj>
              </mc:Choice>
              <mc:Fallback>
                <p:oleObj name="Equation" r:id="rId5" imgW="1625600" imgH="457200" progId="Equation.DSMT4">
                  <p:embed/>
                  <p:pic>
                    <p:nvPicPr>
                      <p:cNvPr id="58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209800"/>
                        <a:ext cx="25336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5791200" y="3048000"/>
          <a:ext cx="16430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8" name="Equation" r:id="rId7" imgW="1054100" imgH="431800" progId="Equation.DSMT4">
                  <p:embed/>
                </p:oleObj>
              </mc:Choice>
              <mc:Fallback>
                <p:oleObj name="Equation" r:id="rId7" imgW="1054100" imgH="431800" progId="Equation.DSMT4">
                  <p:embed/>
                  <p:pic>
                    <p:nvPicPr>
                      <p:cNvPr id="583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48000"/>
                        <a:ext cx="164306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6019800" y="3810000"/>
          <a:ext cx="1189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9" name="Equation" r:id="rId9" imgW="761669" imgH="431613" progId="Equation.DSMT4">
                  <p:embed/>
                </p:oleObj>
              </mc:Choice>
              <mc:Fallback>
                <p:oleObj name="Equation" r:id="rId9" imgW="761669" imgH="431613" progId="Equation.DSMT4">
                  <p:embed/>
                  <p:pic>
                    <p:nvPicPr>
                      <p:cNvPr id="583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10000"/>
                        <a:ext cx="1189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/>
        </p:nvGraphicFramePr>
        <p:xfrm>
          <a:off x="5181600" y="5029200"/>
          <a:ext cx="1189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0" name="Equation" r:id="rId11" imgW="761669" imgH="431613" progId="Equation.DSMT4">
                  <p:embed/>
                </p:oleObj>
              </mc:Choice>
              <mc:Fallback>
                <p:oleObj name="Equation" r:id="rId11" imgW="761669" imgH="431613" progId="Equation.DSMT4">
                  <p:embed/>
                  <p:pic>
                    <p:nvPicPr>
                      <p:cNvPr id="583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189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6" name="Object 18"/>
          <p:cNvGraphicFramePr>
            <a:graphicFrameLocks noChangeAspect="1"/>
          </p:cNvGraphicFramePr>
          <p:nvPr/>
        </p:nvGraphicFramePr>
        <p:xfrm>
          <a:off x="6934200" y="5029200"/>
          <a:ext cx="1189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" name="Equation" r:id="rId13" imgW="761669" imgH="431613" progId="Equation.DSMT4">
                  <p:embed/>
                </p:oleObj>
              </mc:Choice>
              <mc:Fallback>
                <p:oleObj name="Equation" r:id="rId13" imgW="761669" imgH="431613" progId="Equation.DSMT4">
                  <p:embed/>
                  <p:pic>
                    <p:nvPicPr>
                      <p:cNvPr id="583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029200"/>
                        <a:ext cx="1189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7" name="Line 19"/>
          <p:cNvSpPr>
            <a:spLocks noChangeShapeType="1"/>
          </p:cNvSpPr>
          <p:nvPr/>
        </p:nvSpPr>
        <p:spPr bwMode="auto">
          <a:xfrm flipH="1">
            <a:off x="6248400" y="4572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6934200" y="4572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5181600" y="4953000"/>
            <a:ext cx="12954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6934200" y="4953000"/>
            <a:ext cx="12954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8A3BB5AF-B5C2-4CA6-89BF-DDAB19FC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pic>
        <p:nvPicPr>
          <p:cNvPr id="27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E106F0B1-4673-4C1B-B47A-20B98C2D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A64707-792F-433C-8BCF-198BB7D38C3D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4" grpId="0"/>
      <p:bldP spid="58375" grpId="0" animBg="1"/>
      <p:bldP spid="58376" grpId="0" animBg="1"/>
      <p:bldP spid="58377" grpId="0" animBg="1"/>
      <p:bldP spid="58378" grpId="0"/>
      <p:bldP spid="58379" grpId="0"/>
      <p:bldP spid="58380" grpId="0"/>
      <p:bldP spid="58387" grpId="0" animBg="1"/>
      <p:bldP spid="58388" grpId="0" animBg="1"/>
      <p:bldP spid="58389" grpId="0" animBg="1"/>
      <p:bldP spid="583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BC11B45-BB02-4802-B93C-5A5C0332D219}"/>
              </a:ext>
            </a:extLst>
          </p:cNvPr>
          <p:cNvSpPr/>
          <p:nvPr/>
        </p:nvSpPr>
        <p:spPr>
          <a:xfrm>
            <a:off x="1361740" y="2487947"/>
            <a:ext cx="6438301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Exercise 2C and 2D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1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1EC7DD-C640-43E9-8233-10AF2CF14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97473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8" name="Equation" r:id="rId4" imgW="469696" imgH="203112" progId="Equation.DSMT4">
                  <p:embed/>
                </p:oleObj>
              </mc:Choice>
              <mc:Fallback>
                <p:oleObj name="Equation" r:id="rId4" imgW="469696" imgH="203112" progId="Equation.DSMT4">
                  <p:embed/>
                  <p:pic>
                    <p:nvPicPr>
                      <p:cNvPr id="48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B55EEC5-2D92-4D94-8D3C-023009A97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422063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9" name="Equation" r:id="rId6" imgW="1002865" imgH="469696" progId="Equation.DSMT4">
                  <p:embed/>
                </p:oleObj>
              </mc:Choice>
              <mc:Fallback>
                <p:oleObj name="Equation" r:id="rId6" imgW="1002865" imgH="469696" progId="Equation.DSMT4">
                  <p:embed/>
                  <p:pic>
                    <p:nvPicPr>
                      <p:cNvPr id="48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8">
            <a:extLst>
              <a:ext uri="{FF2B5EF4-FFF2-40B4-BE49-F238E27FC236}">
                <a16:creationId xmlns:a16="http://schemas.microsoft.com/office/drawing/2014/main" id="{171F453F-19C8-469E-9FEF-CA01A9581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1C6317CE-5743-4546-91B7-9D9E6AF2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1400175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A6B7016-06C3-4829-9D46-E7A04AE5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1781175"/>
            <a:ext cx="3810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Complete the square for the following expression…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D4A69AA-ECCA-45AD-8004-DB1628E0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24669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a)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544262E-CDBE-4EB5-A32E-E451F4C93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16165"/>
              </p:ext>
            </p:extLst>
          </p:nvPr>
        </p:nvGraphicFramePr>
        <p:xfrm>
          <a:off x="5788025" y="2466975"/>
          <a:ext cx="7302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0" name="Equation" r:id="rId8" imgW="469696" imgH="203112" progId="Equation.DSMT4">
                  <p:embed/>
                </p:oleObj>
              </mc:Choice>
              <mc:Fallback>
                <p:oleObj name="Equation" r:id="rId8" imgW="469696" imgH="203112" progId="Equation.DSMT4">
                  <p:embed/>
                  <p:pic>
                    <p:nvPicPr>
                      <p:cNvPr id="481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2466975"/>
                        <a:ext cx="7302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>
            <a:extLst>
              <a:ext uri="{FF2B5EF4-FFF2-40B4-BE49-F238E27FC236}">
                <a16:creationId xmlns:a16="http://schemas.microsoft.com/office/drawing/2014/main" id="{CA800579-B398-459E-A7A6-7FD583A3D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A25893D-E9DE-41C4-B120-73B9244E5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025" y="29241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5469187-BF4D-4449-AD94-673D92DA5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431814"/>
              </p:ext>
            </p:extLst>
          </p:nvPr>
        </p:nvGraphicFramePr>
        <p:xfrm>
          <a:off x="5559425" y="3381375"/>
          <a:ext cx="1203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1" name="Equation" r:id="rId10" imgW="774364" imgH="279279" progId="Equation.DSMT4">
                  <p:embed/>
                </p:oleObj>
              </mc:Choice>
              <mc:Fallback>
                <p:oleObj name="Equation" r:id="rId10" imgW="774364" imgH="279279" progId="Equation.DSMT4">
                  <p:embed/>
                  <p:pic>
                    <p:nvPicPr>
                      <p:cNvPr id="481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381375"/>
                        <a:ext cx="12033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7">
            <a:extLst>
              <a:ext uri="{FF2B5EF4-FFF2-40B4-BE49-F238E27FC236}">
                <a16:creationId xmlns:a16="http://schemas.microsoft.com/office/drawing/2014/main" id="{09352160-85F5-46D3-AA6B-32EF7F94E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3990975"/>
            <a:ext cx="2438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If we check by expanding our answer…</a:t>
            </a:r>
          </a:p>
        </p:txBody>
      </p:sp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2B3F1988-F583-4B00-9EAF-F42B8BBFD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30393"/>
              </p:ext>
            </p:extLst>
          </p:nvPr>
        </p:nvGraphicFramePr>
        <p:xfrm>
          <a:off x="5559425" y="4676775"/>
          <a:ext cx="1203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2" name="Equation" r:id="rId12" imgW="774364" imgH="279279" progId="Equation.DSMT4">
                  <p:embed/>
                </p:oleObj>
              </mc:Choice>
              <mc:Fallback>
                <p:oleObj name="Equation" r:id="rId12" imgW="774364" imgH="279279" progId="Equation.DSMT4">
                  <p:embed/>
                  <p:pic>
                    <p:nvPicPr>
                      <p:cNvPr id="481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4676775"/>
                        <a:ext cx="12033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215F5D3D-CDFE-48E7-B51D-B9B40C508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448851"/>
              </p:ext>
            </p:extLst>
          </p:nvPr>
        </p:nvGraphicFramePr>
        <p:xfrm>
          <a:off x="5283200" y="5153025"/>
          <a:ext cx="17557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3" name="Equation" r:id="rId14" imgW="1129810" imgH="253890" progId="Equation.DSMT4">
                  <p:embed/>
                </p:oleObj>
              </mc:Choice>
              <mc:Fallback>
                <p:oleObj name="Equation" r:id="rId14" imgW="1129810" imgH="253890" progId="Equation.DSMT4">
                  <p:embed/>
                  <p:pic>
                    <p:nvPicPr>
                      <p:cNvPr id="481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5153025"/>
                        <a:ext cx="17557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>
            <a:extLst>
              <a:ext uri="{FF2B5EF4-FFF2-40B4-BE49-F238E27FC236}">
                <a16:creationId xmlns:a16="http://schemas.microsoft.com/office/drawing/2014/main" id="{C1717EA1-2A2A-4F45-A7DE-FFB541680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21467"/>
              </p:ext>
            </p:extLst>
          </p:nvPr>
        </p:nvGraphicFramePr>
        <p:xfrm>
          <a:off x="5178425" y="5667375"/>
          <a:ext cx="20320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4" name="Equation" r:id="rId16" imgW="1307532" imgH="203112" progId="Equation.DSMT4">
                  <p:embed/>
                </p:oleObj>
              </mc:Choice>
              <mc:Fallback>
                <p:oleObj name="Equation" r:id="rId16" imgW="1307532" imgH="203112" progId="Equation.DSMT4">
                  <p:embed/>
                  <p:pic>
                    <p:nvPicPr>
                      <p:cNvPr id="481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5667375"/>
                        <a:ext cx="20320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>
            <a:extLst>
              <a:ext uri="{FF2B5EF4-FFF2-40B4-BE49-F238E27FC236}">
                <a16:creationId xmlns:a16="http://schemas.microsoft.com/office/drawing/2014/main" id="{7B23888B-4444-46FB-A8DE-94CF75D020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36711"/>
              </p:ext>
            </p:extLst>
          </p:nvPr>
        </p:nvGraphicFramePr>
        <p:xfrm>
          <a:off x="5864225" y="6124575"/>
          <a:ext cx="7302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5" name="Equation" r:id="rId18" imgW="469696" imgH="203112" progId="Equation.DSMT4">
                  <p:embed/>
                </p:oleObj>
              </mc:Choice>
              <mc:Fallback>
                <p:oleObj name="Equation" r:id="rId18" imgW="469696" imgH="203112" progId="Equation.DSMT4">
                  <p:embed/>
                  <p:pic>
                    <p:nvPicPr>
                      <p:cNvPr id="481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6124575"/>
                        <a:ext cx="7302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2">
            <a:extLst>
              <a:ext uri="{FF2B5EF4-FFF2-40B4-BE49-F238E27FC236}">
                <a16:creationId xmlns:a16="http://schemas.microsoft.com/office/drawing/2014/main" id="{99D0BF7D-2AE5-4F51-BE97-4CA31E9DBBA3}"/>
              </a:ext>
            </a:extLst>
          </p:cNvPr>
          <p:cNvSpPr>
            <a:spLocks/>
          </p:cNvSpPr>
          <p:nvPr/>
        </p:nvSpPr>
        <p:spPr bwMode="auto">
          <a:xfrm>
            <a:off x="7312025" y="4905375"/>
            <a:ext cx="228600" cy="457200"/>
          </a:xfrm>
          <a:custGeom>
            <a:avLst/>
            <a:gdLst>
              <a:gd name="T0" fmla="*/ 0 w 21600"/>
              <a:gd name="T1" fmla="*/ 0 h 43189"/>
              <a:gd name="T2" fmla="*/ 820335 w 21600"/>
              <a:gd name="T3" fmla="*/ 51235660 h 43189"/>
              <a:gd name="T4" fmla="*/ 0 w 21600"/>
              <a:gd name="T5" fmla="*/ 25624330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23">
            <a:extLst>
              <a:ext uri="{FF2B5EF4-FFF2-40B4-BE49-F238E27FC236}">
                <a16:creationId xmlns:a16="http://schemas.microsoft.com/office/drawing/2014/main" id="{C4843811-6048-413A-B6DE-B76057713E2F}"/>
              </a:ext>
            </a:extLst>
          </p:cNvPr>
          <p:cNvSpPr>
            <a:spLocks/>
          </p:cNvSpPr>
          <p:nvPr/>
        </p:nvSpPr>
        <p:spPr bwMode="auto">
          <a:xfrm>
            <a:off x="7312025" y="5362575"/>
            <a:ext cx="228600" cy="457200"/>
          </a:xfrm>
          <a:custGeom>
            <a:avLst/>
            <a:gdLst>
              <a:gd name="T0" fmla="*/ 0 w 21600"/>
              <a:gd name="T1" fmla="*/ 0 h 43189"/>
              <a:gd name="T2" fmla="*/ 820335 w 21600"/>
              <a:gd name="T3" fmla="*/ 51235660 h 43189"/>
              <a:gd name="T4" fmla="*/ 0 w 21600"/>
              <a:gd name="T5" fmla="*/ 25624330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24">
            <a:extLst>
              <a:ext uri="{FF2B5EF4-FFF2-40B4-BE49-F238E27FC236}">
                <a16:creationId xmlns:a16="http://schemas.microsoft.com/office/drawing/2014/main" id="{28086A46-0670-477E-A5ED-8D192CFD6EF4}"/>
              </a:ext>
            </a:extLst>
          </p:cNvPr>
          <p:cNvSpPr>
            <a:spLocks/>
          </p:cNvSpPr>
          <p:nvPr/>
        </p:nvSpPr>
        <p:spPr bwMode="auto">
          <a:xfrm>
            <a:off x="7312025" y="5819775"/>
            <a:ext cx="228600" cy="457200"/>
          </a:xfrm>
          <a:custGeom>
            <a:avLst/>
            <a:gdLst>
              <a:gd name="T0" fmla="*/ 0 w 21600"/>
              <a:gd name="T1" fmla="*/ 0 h 43189"/>
              <a:gd name="T2" fmla="*/ 820335 w 21600"/>
              <a:gd name="T3" fmla="*/ 51235660 h 43189"/>
              <a:gd name="T4" fmla="*/ 0 w 21600"/>
              <a:gd name="T5" fmla="*/ 25624330 h 43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9"/>
                  <a:pt x="12345" y="42815"/>
                  <a:pt x="691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 animBg="1"/>
      <p:bldP spid="17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070922D-EE27-458D-ADF0-27615B663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54674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Equation" r:id="rId4" imgW="469696" imgH="203112" progId="Equation.DSMT4">
                  <p:embed/>
                </p:oleObj>
              </mc:Choice>
              <mc:Fallback>
                <p:oleObj name="Equation" r:id="rId4" imgW="469696" imgH="20311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61EC7DD-C640-43E9-8233-10AF2CF14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FA006200-27B5-4C24-B495-8254460C0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092303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quation" r:id="rId6" imgW="1002865" imgH="469696" progId="Equation.DSMT4">
                  <p:embed/>
                </p:oleObj>
              </mc:Choice>
              <mc:Fallback>
                <p:oleObj name="Equation" r:id="rId6" imgW="1002865" imgH="469696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B55EEC5-2D92-4D94-8D3C-023009A97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8D1AF4BD-758C-4037-8B9C-4347CDE53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AB210E2C-D96D-4405-BCB2-A6A99866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7D6610D0-20EF-42F6-9360-8666F8FC46DC}"/>
                  </a:ext>
                </a:extLst>
              </p:cNvPr>
              <p:cNvSpPr txBox="1"/>
              <p:nvPr/>
            </p:nvSpPr>
            <p:spPr>
              <a:xfrm>
                <a:off x="5232400" y="1400175"/>
                <a:ext cx="1015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3">
                <a:extLst>
                  <a:ext uri="{FF2B5EF4-FFF2-40B4-BE49-F238E27FC236}">
                    <a16:creationId xmlns:a16="http://schemas.microsoft.com/office/drawing/2014/main" id="{7D6610D0-20EF-42F6-9360-8666F8FC4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1400175"/>
                <a:ext cx="10153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6">
                <a:extLst>
                  <a:ext uri="{FF2B5EF4-FFF2-40B4-BE49-F238E27FC236}">
                    <a16:creationId xmlns:a16="http://schemas.microsoft.com/office/drawing/2014/main" id="{D521BC72-A112-4937-8E44-254354CA4783}"/>
                  </a:ext>
                </a:extLst>
              </p:cNvPr>
              <p:cNvSpPr txBox="1"/>
              <p:nvPr/>
            </p:nvSpPr>
            <p:spPr>
              <a:xfrm>
                <a:off x="4851400" y="231457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6">
                <a:extLst>
                  <a:ext uri="{FF2B5EF4-FFF2-40B4-BE49-F238E27FC236}">
                    <a16:creationId xmlns:a16="http://schemas.microsoft.com/office/drawing/2014/main" id="{D521BC72-A112-4937-8E44-254354CA4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0" y="2314575"/>
                <a:ext cx="1066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8">
            <a:extLst>
              <a:ext uri="{FF2B5EF4-FFF2-40B4-BE49-F238E27FC236}">
                <a16:creationId xmlns:a16="http://schemas.microsoft.com/office/drawing/2014/main" id="{DFE22371-F022-44D3-BB50-6F9A161B0AD2}"/>
              </a:ext>
            </a:extLst>
          </p:cNvPr>
          <p:cNvCxnSpPr/>
          <p:nvPr/>
        </p:nvCxnSpPr>
        <p:spPr>
          <a:xfrm flipH="1">
            <a:off x="5537200" y="1781175"/>
            <a:ext cx="304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10">
            <a:extLst>
              <a:ext uri="{FF2B5EF4-FFF2-40B4-BE49-F238E27FC236}">
                <a16:creationId xmlns:a16="http://schemas.microsoft.com/office/drawing/2014/main" id="{432C4446-2647-4FE7-91C2-EB4CBCD519D9}"/>
              </a:ext>
            </a:extLst>
          </p:cNvPr>
          <p:cNvSpPr/>
          <p:nvPr/>
        </p:nvSpPr>
        <p:spPr>
          <a:xfrm rot="5400000" flipV="1">
            <a:off x="5689600" y="23145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3234A369-5DF1-4ACC-9E6B-458048258316}"/>
              </a:ext>
            </a:extLst>
          </p:cNvPr>
          <p:cNvSpPr txBox="1"/>
          <p:nvPr/>
        </p:nvSpPr>
        <p:spPr>
          <a:xfrm>
            <a:off x="5156200" y="185737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D7617373-0A67-48A4-9E3F-CED03F4007CB}"/>
              </a:ext>
            </a:extLst>
          </p:cNvPr>
          <p:cNvSpPr txBox="1"/>
          <p:nvPr/>
        </p:nvSpPr>
        <p:spPr>
          <a:xfrm>
            <a:off x="5537200" y="284797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24" name="Arc 13">
            <a:extLst>
              <a:ext uri="{FF2B5EF4-FFF2-40B4-BE49-F238E27FC236}">
                <a16:creationId xmlns:a16="http://schemas.microsoft.com/office/drawing/2014/main" id="{F0452CEF-3FAE-453F-92F4-254811C107D8}"/>
              </a:ext>
            </a:extLst>
          </p:cNvPr>
          <p:cNvSpPr/>
          <p:nvPr/>
        </p:nvSpPr>
        <p:spPr>
          <a:xfrm>
            <a:off x="6299200" y="1552575"/>
            <a:ext cx="457200" cy="9906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189332D3-32DD-4837-87AA-D057D8B99E93}"/>
              </a:ext>
            </a:extLst>
          </p:cNvPr>
          <p:cNvSpPr txBox="1"/>
          <p:nvPr/>
        </p:nvSpPr>
        <p:spPr>
          <a:xfrm>
            <a:off x="6680200" y="1628775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a squared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6C5B9D5D-5CB1-40A8-83E8-0CEFD3114949}"/>
                  </a:ext>
                </a:extLst>
              </p:cNvPr>
              <p:cNvSpPr txBox="1"/>
              <p:nvPr/>
            </p:nvSpPr>
            <p:spPr>
              <a:xfrm>
                <a:off x="5156200" y="3914775"/>
                <a:ext cx="11435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3">
                <a:extLst>
                  <a:ext uri="{FF2B5EF4-FFF2-40B4-BE49-F238E27FC236}">
                    <a16:creationId xmlns:a16="http://schemas.microsoft.com/office/drawing/2014/main" id="{6C5B9D5D-5CB1-40A8-83E8-0CEFD3114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200" y="3914775"/>
                <a:ext cx="11435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5">
            <a:extLst>
              <a:ext uri="{FF2B5EF4-FFF2-40B4-BE49-F238E27FC236}">
                <a16:creationId xmlns:a16="http://schemas.microsoft.com/office/drawing/2014/main" id="{76957B78-AC74-46D5-B13D-829140D577C6}"/>
              </a:ext>
            </a:extLst>
          </p:cNvPr>
          <p:cNvCxnSpPr/>
          <p:nvPr/>
        </p:nvCxnSpPr>
        <p:spPr>
          <a:xfrm flipH="1">
            <a:off x="5461000" y="4295775"/>
            <a:ext cx="304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6">
            <a:extLst>
              <a:ext uri="{FF2B5EF4-FFF2-40B4-BE49-F238E27FC236}">
                <a16:creationId xmlns:a16="http://schemas.microsoft.com/office/drawing/2014/main" id="{C001014E-C3F4-4D7C-8F2C-AE5826D91D67}"/>
              </a:ext>
            </a:extLst>
          </p:cNvPr>
          <p:cNvSpPr/>
          <p:nvPr/>
        </p:nvSpPr>
        <p:spPr>
          <a:xfrm rot="5400000" flipV="1">
            <a:off x="5613400" y="48291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3E71FFE0-4094-4DFF-BE06-40ED13F17270}"/>
              </a:ext>
            </a:extLst>
          </p:cNvPr>
          <p:cNvSpPr txBox="1"/>
          <p:nvPr/>
        </p:nvSpPr>
        <p:spPr>
          <a:xfrm>
            <a:off x="5080000" y="437197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667DC62A-98E8-4431-8FCE-95F20005655D}"/>
              </a:ext>
            </a:extLst>
          </p:cNvPr>
          <p:cNvSpPr txBox="1"/>
          <p:nvPr/>
        </p:nvSpPr>
        <p:spPr>
          <a:xfrm>
            <a:off x="5461000" y="536257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31" name="Arc 29">
            <a:extLst>
              <a:ext uri="{FF2B5EF4-FFF2-40B4-BE49-F238E27FC236}">
                <a16:creationId xmlns:a16="http://schemas.microsoft.com/office/drawing/2014/main" id="{EB06F33A-AC4A-457B-8953-C5743357970D}"/>
              </a:ext>
            </a:extLst>
          </p:cNvPr>
          <p:cNvSpPr/>
          <p:nvPr/>
        </p:nvSpPr>
        <p:spPr>
          <a:xfrm>
            <a:off x="6375400" y="4067175"/>
            <a:ext cx="457200" cy="9906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0B582365-E791-4596-9CBF-36471F2C2D8F}"/>
              </a:ext>
            </a:extLst>
          </p:cNvPr>
          <p:cNvSpPr txBox="1"/>
          <p:nvPr/>
        </p:nvSpPr>
        <p:spPr>
          <a:xfrm>
            <a:off x="6756400" y="4143375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a squared bracket</a:t>
            </a: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258BACCD-6570-47CB-B68E-D102094FEC1E}"/>
              </a:ext>
            </a:extLst>
          </p:cNvPr>
          <p:cNvSpPr/>
          <p:nvPr/>
        </p:nvSpPr>
        <p:spPr>
          <a:xfrm>
            <a:off x="5232400" y="1400175"/>
            <a:ext cx="9906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2">
            <a:extLst>
              <a:ext uri="{FF2B5EF4-FFF2-40B4-BE49-F238E27FC236}">
                <a16:creationId xmlns:a16="http://schemas.microsoft.com/office/drawing/2014/main" id="{F6ABF222-F796-4E82-9ADB-A4E737A9229B}"/>
              </a:ext>
            </a:extLst>
          </p:cNvPr>
          <p:cNvSpPr/>
          <p:nvPr/>
        </p:nvSpPr>
        <p:spPr>
          <a:xfrm>
            <a:off x="4927600" y="2314575"/>
            <a:ext cx="1524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BD694F4E-D223-43C9-B2C4-307384BF62D4}"/>
              </a:ext>
            </a:extLst>
          </p:cNvPr>
          <p:cNvSpPr/>
          <p:nvPr/>
        </p:nvSpPr>
        <p:spPr>
          <a:xfrm>
            <a:off x="4851400" y="4829175"/>
            <a:ext cx="16764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7ABDCCDA-FF74-45A5-8B6A-6A20F158D94C}"/>
              </a:ext>
            </a:extLst>
          </p:cNvPr>
          <p:cNvSpPr/>
          <p:nvPr/>
        </p:nvSpPr>
        <p:spPr>
          <a:xfrm>
            <a:off x="5156200" y="3914775"/>
            <a:ext cx="1143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5">
                <a:extLst>
                  <a:ext uri="{FF2B5EF4-FFF2-40B4-BE49-F238E27FC236}">
                    <a16:creationId xmlns:a16="http://schemas.microsoft.com/office/drawing/2014/main" id="{8A52B826-BFE9-41DF-A441-073351A2EF57}"/>
                  </a:ext>
                </a:extLst>
              </p:cNvPr>
              <p:cNvSpPr txBox="1"/>
              <p:nvPr/>
            </p:nvSpPr>
            <p:spPr>
              <a:xfrm>
                <a:off x="5689600" y="2314575"/>
                <a:ext cx="818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(4)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5">
                <a:extLst>
                  <a:ext uri="{FF2B5EF4-FFF2-40B4-BE49-F238E27FC236}">
                    <a16:creationId xmlns:a16="http://schemas.microsoft.com/office/drawing/2014/main" id="{8A52B826-BFE9-41DF-A441-073351A2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2314575"/>
                <a:ext cx="818225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6">
                <a:extLst>
                  <a:ext uri="{FF2B5EF4-FFF2-40B4-BE49-F238E27FC236}">
                    <a16:creationId xmlns:a16="http://schemas.microsoft.com/office/drawing/2014/main" id="{1C10D609-EDA7-45F6-8DDC-D5F4066191BB}"/>
                  </a:ext>
                </a:extLst>
              </p:cNvPr>
              <p:cNvSpPr txBox="1"/>
              <p:nvPr/>
            </p:nvSpPr>
            <p:spPr>
              <a:xfrm>
                <a:off x="4851400" y="482917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6">
                <a:extLst>
                  <a:ext uri="{FF2B5EF4-FFF2-40B4-BE49-F238E27FC236}">
                    <a16:creationId xmlns:a16="http://schemas.microsoft.com/office/drawing/2014/main" id="{1C10D609-EDA7-45F6-8DDC-D5F40661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0" y="4829175"/>
                <a:ext cx="10668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7">
                <a:extLst>
                  <a:ext uri="{FF2B5EF4-FFF2-40B4-BE49-F238E27FC236}">
                    <a16:creationId xmlns:a16="http://schemas.microsoft.com/office/drawing/2014/main" id="{A3ABCC2C-4D57-4C91-A790-67EA5096F4AA}"/>
                  </a:ext>
                </a:extLst>
              </p:cNvPr>
              <p:cNvSpPr txBox="1"/>
              <p:nvPr/>
            </p:nvSpPr>
            <p:spPr>
              <a:xfrm>
                <a:off x="5689600" y="482917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(36)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7">
                <a:extLst>
                  <a:ext uri="{FF2B5EF4-FFF2-40B4-BE49-F238E27FC236}">
                    <a16:creationId xmlns:a16="http://schemas.microsoft.com/office/drawing/2014/main" id="{A3ABCC2C-4D57-4C91-A790-67EA5096F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4829175"/>
                <a:ext cx="914400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8">
            <a:extLst>
              <a:ext uri="{FF2B5EF4-FFF2-40B4-BE49-F238E27FC236}">
                <a16:creationId xmlns:a16="http://schemas.microsoft.com/office/drawing/2014/main" id="{E865D01B-A333-4336-BF17-29D8D4D6FC47}"/>
              </a:ext>
            </a:extLst>
          </p:cNvPr>
          <p:cNvSpPr txBox="1"/>
          <p:nvPr/>
        </p:nvSpPr>
        <p:spPr>
          <a:xfrm>
            <a:off x="4241800" y="574357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In both cases, the first and second expressions are equal!</a:t>
            </a:r>
          </a:p>
        </p:txBody>
      </p:sp>
    </p:spTree>
    <p:extLst>
      <p:ext uri="{BB962C8B-B14F-4D97-AF65-F5344CB8AC3E}">
        <p14:creationId xmlns:p14="http://schemas.microsoft.com/office/powerpoint/2010/main" val="9065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1" grpId="1" animBg="1"/>
      <p:bldP spid="22" grpId="0"/>
      <p:bldP spid="22" grpId="1"/>
      <p:bldP spid="23" grpId="0"/>
      <p:bldP spid="23" grpId="1"/>
      <p:bldP spid="24" grpId="0" animBg="1"/>
      <p:bldP spid="25" grpId="0"/>
      <p:bldP spid="26" grpId="0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27172E7F-21A6-4410-ACAE-1DA3BB70F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454674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Equation" r:id="rId4" imgW="469696" imgH="203112" progId="Equation.DSMT4">
                  <p:embed/>
                </p:oleObj>
              </mc:Choice>
              <mc:Fallback>
                <p:oleObj name="Equation" r:id="rId4" imgW="469696" imgH="20311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61EC7DD-C640-43E9-8233-10AF2CF14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2DA83AAC-2117-4470-84F1-2BBDF2E88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092303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Equation" r:id="rId6" imgW="1002865" imgH="469696" progId="Equation.DSMT4">
                  <p:embed/>
                </p:oleObj>
              </mc:Choice>
              <mc:Fallback>
                <p:oleObj name="Equation" r:id="rId6" imgW="1002865" imgH="469696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B55EEC5-2D92-4D94-8D3C-023009A97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8CE5D2E8-2950-4401-A778-A41105FE2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20646C4-DB22-4AD2-A292-608976511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3">
                <a:extLst>
                  <a:ext uri="{FF2B5EF4-FFF2-40B4-BE49-F238E27FC236}">
                    <a16:creationId xmlns:a16="http://schemas.microsoft.com/office/drawing/2014/main" id="{7D2507E5-17F4-452F-8A08-F66A23169F86}"/>
                  </a:ext>
                </a:extLst>
              </p:cNvPr>
              <p:cNvSpPr txBox="1"/>
              <p:nvPr/>
            </p:nvSpPr>
            <p:spPr>
              <a:xfrm>
                <a:off x="5232400" y="1400175"/>
                <a:ext cx="1015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3">
                <a:extLst>
                  <a:ext uri="{FF2B5EF4-FFF2-40B4-BE49-F238E27FC236}">
                    <a16:creationId xmlns:a16="http://schemas.microsoft.com/office/drawing/2014/main" id="{7D2507E5-17F4-452F-8A08-F66A2316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1400175"/>
                <a:ext cx="10153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6">
                <a:extLst>
                  <a:ext uri="{FF2B5EF4-FFF2-40B4-BE49-F238E27FC236}">
                    <a16:creationId xmlns:a16="http://schemas.microsoft.com/office/drawing/2014/main" id="{AA2DB4D1-1402-4BB1-A93A-5269F0FE1546}"/>
                  </a:ext>
                </a:extLst>
              </p:cNvPr>
              <p:cNvSpPr txBox="1"/>
              <p:nvPr/>
            </p:nvSpPr>
            <p:spPr>
              <a:xfrm>
                <a:off x="4851400" y="231457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6">
                <a:extLst>
                  <a:ext uri="{FF2B5EF4-FFF2-40B4-BE49-F238E27FC236}">
                    <a16:creationId xmlns:a16="http://schemas.microsoft.com/office/drawing/2014/main" id="{AA2DB4D1-1402-4BB1-A93A-5269F0FE1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0" y="2314575"/>
                <a:ext cx="10668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8">
            <a:extLst>
              <a:ext uri="{FF2B5EF4-FFF2-40B4-BE49-F238E27FC236}">
                <a16:creationId xmlns:a16="http://schemas.microsoft.com/office/drawing/2014/main" id="{1C219A88-E3F8-416B-9857-81977AB2B855}"/>
              </a:ext>
            </a:extLst>
          </p:cNvPr>
          <p:cNvCxnSpPr/>
          <p:nvPr/>
        </p:nvCxnSpPr>
        <p:spPr>
          <a:xfrm flipH="1">
            <a:off x="5537200" y="1781175"/>
            <a:ext cx="304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10">
            <a:extLst>
              <a:ext uri="{FF2B5EF4-FFF2-40B4-BE49-F238E27FC236}">
                <a16:creationId xmlns:a16="http://schemas.microsoft.com/office/drawing/2014/main" id="{AF89A67C-1711-440C-A205-5A4FD0644BDD}"/>
              </a:ext>
            </a:extLst>
          </p:cNvPr>
          <p:cNvSpPr/>
          <p:nvPr/>
        </p:nvSpPr>
        <p:spPr>
          <a:xfrm rot="5400000" flipV="1">
            <a:off x="5689600" y="23145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22B3AFD8-7E5F-4DAE-8E82-9B1AB70C0C5D}"/>
              </a:ext>
            </a:extLst>
          </p:cNvPr>
          <p:cNvSpPr txBox="1"/>
          <p:nvPr/>
        </p:nvSpPr>
        <p:spPr>
          <a:xfrm>
            <a:off x="5156200" y="185737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6D79A3D0-43A5-4209-AF98-0E9CA7973BBA}"/>
              </a:ext>
            </a:extLst>
          </p:cNvPr>
          <p:cNvSpPr txBox="1"/>
          <p:nvPr/>
        </p:nvSpPr>
        <p:spPr>
          <a:xfrm>
            <a:off x="5537200" y="284797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29" name="Arc 13">
            <a:extLst>
              <a:ext uri="{FF2B5EF4-FFF2-40B4-BE49-F238E27FC236}">
                <a16:creationId xmlns:a16="http://schemas.microsoft.com/office/drawing/2014/main" id="{7C38B129-1090-499D-8C82-062EA8148AAF}"/>
              </a:ext>
            </a:extLst>
          </p:cNvPr>
          <p:cNvSpPr/>
          <p:nvPr/>
        </p:nvSpPr>
        <p:spPr>
          <a:xfrm>
            <a:off x="6299200" y="1552575"/>
            <a:ext cx="457200" cy="9906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A820E76E-A64F-4BB6-8CE4-33C5780BC084}"/>
              </a:ext>
            </a:extLst>
          </p:cNvPr>
          <p:cNvSpPr txBox="1"/>
          <p:nvPr/>
        </p:nvSpPr>
        <p:spPr>
          <a:xfrm>
            <a:off x="6680200" y="1628775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a squared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3">
                <a:extLst>
                  <a:ext uri="{FF2B5EF4-FFF2-40B4-BE49-F238E27FC236}">
                    <a16:creationId xmlns:a16="http://schemas.microsoft.com/office/drawing/2014/main" id="{E91FCFD2-262E-4E99-BFDB-FA6DA7B73FAD}"/>
                  </a:ext>
                </a:extLst>
              </p:cNvPr>
              <p:cNvSpPr txBox="1"/>
              <p:nvPr/>
            </p:nvSpPr>
            <p:spPr>
              <a:xfrm>
                <a:off x="5232400" y="3914775"/>
                <a:ext cx="1015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23">
                <a:extLst>
                  <a:ext uri="{FF2B5EF4-FFF2-40B4-BE49-F238E27FC236}">
                    <a16:creationId xmlns:a16="http://schemas.microsoft.com/office/drawing/2014/main" id="{E91FCFD2-262E-4E99-BFDB-FA6DA7B73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3914775"/>
                <a:ext cx="101534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25">
            <a:extLst>
              <a:ext uri="{FF2B5EF4-FFF2-40B4-BE49-F238E27FC236}">
                <a16:creationId xmlns:a16="http://schemas.microsoft.com/office/drawing/2014/main" id="{2F21B8F1-878A-4679-AB3B-E10F945C7729}"/>
              </a:ext>
            </a:extLst>
          </p:cNvPr>
          <p:cNvCxnSpPr/>
          <p:nvPr/>
        </p:nvCxnSpPr>
        <p:spPr>
          <a:xfrm flipH="1">
            <a:off x="5461000" y="4295775"/>
            <a:ext cx="304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26">
            <a:extLst>
              <a:ext uri="{FF2B5EF4-FFF2-40B4-BE49-F238E27FC236}">
                <a16:creationId xmlns:a16="http://schemas.microsoft.com/office/drawing/2014/main" id="{2FE7503E-F571-4FE7-B803-32D9AF74A5B6}"/>
              </a:ext>
            </a:extLst>
          </p:cNvPr>
          <p:cNvSpPr/>
          <p:nvPr/>
        </p:nvSpPr>
        <p:spPr>
          <a:xfrm rot="5400000" flipV="1">
            <a:off x="5613400" y="48291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92C382D0-FAB2-4447-947A-619A194C42A5}"/>
              </a:ext>
            </a:extLst>
          </p:cNvPr>
          <p:cNvSpPr txBox="1"/>
          <p:nvPr/>
        </p:nvSpPr>
        <p:spPr>
          <a:xfrm>
            <a:off x="5080000" y="4371975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105A9360-441E-4CE7-B5BB-8672183D0260}"/>
              </a:ext>
            </a:extLst>
          </p:cNvPr>
          <p:cNvSpPr txBox="1"/>
          <p:nvPr/>
        </p:nvSpPr>
        <p:spPr>
          <a:xfrm>
            <a:off x="5461000" y="536257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  <p:sp>
        <p:nvSpPr>
          <p:cNvPr id="36" name="Arc 29">
            <a:extLst>
              <a:ext uri="{FF2B5EF4-FFF2-40B4-BE49-F238E27FC236}">
                <a16:creationId xmlns:a16="http://schemas.microsoft.com/office/drawing/2014/main" id="{AF2C0C8B-E0F1-407E-9739-A331E2CD512D}"/>
              </a:ext>
            </a:extLst>
          </p:cNvPr>
          <p:cNvSpPr/>
          <p:nvPr/>
        </p:nvSpPr>
        <p:spPr>
          <a:xfrm>
            <a:off x="6375400" y="4067175"/>
            <a:ext cx="457200" cy="9906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75CC6052-C627-49B6-B0B7-A0E5A196408D}"/>
              </a:ext>
            </a:extLst>
          </p:cNvPr>
          <p:cNvSpPr txBox="1"/>
          <p:nvPr/>
        </p:nvSpPr>
        <p:spPr>
          <a:xfrm>
            <a:off x="6756400" y="4143375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a squared bracket</a:t>
            </a: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67305969-75FA-46CB-B3B1-EB47E0A2797A}"/>
              </a:ext>
            </a:extLst>
          </p:cNvPr>
          <p:cNvSpPr/>
          <p:nvPr/>
        </p:nvSpPr>
        <p:spPr>
          <a:xfrm>
            <a:off x="5232400" y="1400175"/>
            <a:ext cx="9906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A7F86312-329C-4299-A17D-4BBBD78E4857}"/>
              </a:ext>
            </a:extLst>
          </p:cNvPr>
          <p:cNvSpPr/>
          <p:nvPr/>
        </p:nvSpPr>
        <p:spPr>
          <a:xfrm>
            <a:off x="4927600" y="2314575"/>
            <a:ext cx="1524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2041D940-BB21-4575-82CA-FE3F729126A2}"/>
              </a:ext>
            </a:extLst>
          </p:cNvPr>
          <p:cNvSpPr/>
          <p:nvPr/>
        </p:nvSpPr>
        <p:spPr>
          <a:xfrm>
            <a:off x="4851400" y="4829175"/>
            <a:ext cx="16764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29AFEE93-392A-4B83-8F87-008AF38CD6E8}"/>
              </a:ext>
            </a:extLst>
          </p:cNvPr>
          <p:cNvSpPr/>
          <p:nvPr/>
        </p:nvSpPr>
        <p:spPr>
          <a:xfrm>
            <a:off x="5156200" y="3914775"/>
            <a:ext cx="1143000" cy="381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5">
                <a:extLst>
                  <a:ext uri="{FF2B5EF4-FFF2-40B4-BE49-F238E27FC236}">
                    <a16:creationId xmlns:a16="http://schemas.microsoft.com/office/drawing/2014/main" id="{589B1BD0-2FA8-4DE1-8020-76B61E02CD2E}"/>
                  </a:ext>
                </a:extLst>
              </p:cNvPr>
              <p:cNvSpPr txBox="1"/>
              <p:nvPr/>
            </p:nvSpPr>
            <p:spPr>
              <a:xfrm>
                <a:off x="5689600" y="2314575"/>
                <a:ext cx="818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(16)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35">
                <a:extLst>
                  <a:ext uri="{FF2B5EF4-FFF2-40B4-BE49-F238E27FC236}">
                    <a16:creationId xmlns:a16="http://schemas.microsoft.com/office/drawing/2014/main" id="{589B1BD0-2FA8-4DE1-8020-76B61E02C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2314575"/>
                <a:ext cx="818225" cy="369332"/>
              </a:xfrm>
              <a:prstGeom prst="rect">
                <a:avLst/>
              </a:prstGeom>
              <a:blipFill>
                <a:blip r:embed="rId11"/>
                <a:stretch>
                  <a:fillRect r="-5926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6">
                <a:extLst>
                  <a:ext uri="{FF2B5EF4-FFF2-40B4-BE49-F238E27FC236}">
                    <a16:creationId xmlns:a16="http://schemas.microsoft.com/office/drawing/2014/main" id="{B376B69C-6A74-49CA-BDE5-3EC7E0EE4EEA}"/>
                  </a:ext>
                </a:extLst>
              </p:cNvPr>
              <p:cNvSpPr txBox="1"/>
              <p:nvPr/>
            </p:nvSpPr>
            <p:spPr>
              <a:xfrm>
                <a:off x="4851400" y="482917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36">
                <a:extLst>
                  <a:ext uri="{FF2B5EF4-FFF2-40B4-BE49-F238E27FC236}">
                    <a16:creationId xmlns:a16="http://schemas.microsoft.com/office/drawing/2014/main" id="{B376B69C-6A74-49CA-BDE5-3EC7E0EE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400" y="4829175"/>
                <a:ext cx="10668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37">
                <a:extLst>
                  <a:ext uri="{FF2B5EF4-FFF2-40B4-BE49-F238E27FC236}">
                    <a16:creationId xmlns:a16="http://schemas.microsoft.com/office/drawing/2014/main" id="{0E5789BB-A851-43C8-9BDB-104152202A8A}"/>
                  </a:ext>
                </a:extLst>
              </p:cNvPr>
              <p:cNvSpPr txBox="1"/>
              <p:nvPr/>
            </p:nvSpPr>
            <p:spPr>
              <a:xfrm>
                <a:off x="5689600" y="482917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37">
                <a:extLst>
                  <a:ext uri="{FF2B5EF4-FFF2-40B4-BE49-F238E27FC236}">
                    <a16:creationId xmlns:a16="http://schemas.microsoft.com/office/drawing/2014/main" id="{0E5789BB-A851-43C8-9BDB-10415220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4829175"/>
                <a:ext cx="914400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38">
            <a:extLst>
              <a:ext uri="{FF2B5EF4-FFF2-40B4-BE49-F238E27FC236}">
                <a16:creationId xmlns:a16="http://schemas.microsoft.com/office/drawing/2014/main" id="{012D5E0A-BA70-46D5-8B7E-5AB2C2EF68F7}"/>
              </a:ext>
            </a:extLst>
          </p:cNvPr>
          <p:cNvSpPr txBox="1"/>
          <p:nvPr/>
        </p:nvSpPr>
        <p:spPr>
          <a:xfrm>
            <a:off x="4241800" y="574357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In both cases, the first and second expressions are equal!</a:t>
            </a:r>
          </a:p>
        </p:txBody>
      </p:sp>
    </p:spTree>
    <p:extLst>
      <p:ext uri="{BB962C8B-B14F-4D97-AF65-F5344CB8AC3E}">
        <p14:creationId xmlns:p14="http://schemas.microsoft.com/office/powerpoint/2010/main" val="31081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  <p:bldP spid="26" grpId="1" animBg="1"/>
      <p:bldP spid="27" grpId="0"/>
      <p:bldP spid="27" grpId="1"/>
      <p:bldP spid="28" grpId="0"/>
      <p:bldP spid="28" grpId="1"/>
      <p:bldP spid="29" grpId="0" animBg="1"/>
      <p:bldP spid="30" grpId="0"/>
      <p:bldP spid="31" grpId="0"/>
      <p:bldP spid="33" grpId="0" animBg="1"/>
      <p:bldP spid="33" grpId="1" animBg="1"/>
      <p:bldP spid="34" grpId="0"/>
      <p:bldP spid="34" grpId="1"/>
      <p:bldP spid="35" grpId="0"/>
      <p:bldP spid="35" grpId="1"/>
      <p:bldP spid="36" grpId="0" animBg="1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7DE7ABE4-64E5-4B36-B858-1143868C5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680812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4" imgW="469696" imgH="203112" progId="Equation.DSMT4">
                  <p:embed/>
                </p:oleObj>
              </mc:Choice>
              <mc:Fallback>
                <p:oleObj name="Equation" r:id="rId4" imgW="469696" imgH="203112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7172E7F-21A6-4410-ACAE-1DA3BB70F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F315F6A7-C74E-4CD6-B99A-FE5C4649F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13000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6" imgW="1002865" imgH="469696" progId="Equation.DSMT4">
                  <p:embed/>
                </p:oleObj>
              </mc:Choice>
              <mc:Fallback>
                <p:oleObj name="Equation" r:id="rId6" imgW="1002865" imgH="469696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2DA83AAC-2117-4470-84F1-2BBDF2E884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8">
            <a:extLst>
              <a:ext uri="{FF2B5EF4-FFF2-40B4-BE49-F238E27FC236}">
                <a16:creationId xmlns:a16="http://schemas.microsoft.com/office/drawing/2014/main" id="{C9348BD4-DB61-49E2-86C0-F9F7CE945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9ACDBFEC-23C9-4784-98F3-F7B2BE070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5CF34A01-D1A3-4758-96E9-8A00EC23CA86}"/>
                  </a:ext>
                </a:extLst>
              </p:cNvPr>
              <p:cNvSpPr txBox="1"/>
              <p:nvPr/>
            </p:nvSpPr>
            <p:spPr>
              <a:xfrm>
                <a:off x="5070413" y="1400175"/>
                <a:ext cx="1271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5CF34A01-D1A3-4758-96E9-8A00EC23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413" y="1400175"/>
                <a:ext cx="12718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6">
                <a:extLst>
                  <a:ext uri="{FF2B5EF4-FFF2-40B4-BE49-F238E27FC236}">
                    <a16:creationId xmlns:a16="http://schemas.microsoft.com/office/drawing/2014/main" id="{2535CC52-E7A7-44DA-BC5B-6B79B0668F5A}"/>
                  </a:ext>
                </a:extLst>
              </p:cNvPr>
              <p:cNvSpPr txBox="1"/>
              <p:nvPr/>
            </p:nvSpPr>
            <p:spPr>
              <a:xfrm>
                <a:off x="5026025" y="2153297"/>
                <a:ext cx="1387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16">
                <a:extLst>
                  <a:ext uri="{FF2B5EF4-FFF2-40B4-BE49-F238E27FC236}">
                    <a16:creationId xmlns:a16="http://schemas.microsoft.com/office/drawing/2014/main" id="{2535CC52-E7A7-44DA-BC5B-6B79B0668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25" y="2153297"/>
                <a:ext cx="138713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C40DBA0C-9F5D-4B28-A9FB-31DBE6B5B985}"/>
                  </a:ext>
                </a:extLst>
              </p:cNvPr>
              <p:cNvSpPr txBox="1"/>
              <p:nvPr/>
            </p:nvSpPr>
            <p:spPr>
              <a:xfrm>
                <a:off x="4568825" y="2991497"/>
                <a:ext cx="213103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−(16)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17">
                <a:extLst>
                  <a:ext uri="{FF2B5EF4-FFF2-40B4-BE49-F238E27FC236}">
                    <a16:creationId xmlns:a16="http://schemas.microsoft.com/office/drawing/2014/main" id="{C40DBA0C-9F5D-4B28-A9FB-31DBE6B5B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25" y="2991497"/>
                <a:ext cx="2131033" cy="404983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80C2DC75-6D63-4422-805D-116BA23E7636}"/>
                  </a:ext>
                </a:extLst>
              </p:cNvPr>
              <p:cNvSpPr txBox="1"/>
              <p:nvPr/>
            </p:nvSpPr>
            <p:spPr>
              <a:xfrm>
                <a:off x="4797425" y="3905897"/>
                <a:ext cx="1731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80C2DC75-6D63-4422-805D-116BA23E7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25" y="3905897"/>
                <a:ext cx="17313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19">
            <a:extLst>
              <a:ext uri="{FF2B5EF4-FFF2-40B4-BE49-F238E27FC236}">
                <a16:creationId xmlns:a16="http://schemas.microsoft.com/office/drawing/2014/main" id="{ADDC2434-99F5-4410-91B8-7F5D8263EA7D}"/>
              </a:ext>
            </a:extLst>
          </p:cNvPr>
          <p:cNvSpPr/>
          <p:nvPr/>
        </p:nvSpPr>
        <p:spPr>
          <a:xfrm>
            <a:off x="6169025" y="1619897"/>
            <a:ext cx="4572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14BB4A67-EE98-4A85-BBB7-846726583146}"/>
              </a:ext>
            </a:extLst>
          </p:cNvPr>
          <p:cNvSpPr txBox="1"/>
          <p:nvPr/>
        </p:nvSpPr>
        <p:spPr>
          <a:xfrm>
            <a:off x="6626225" y="1696097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Take out 2 as a factor</a:t>
            </a:r>
          </a:p>
        </p:txBody>
      </p:sp>
      <p:sp>
        <p:nvSpPr>
          <p:cNvPr id="32" name="Arc 21">
            <a:extLst>
              <a:ext uri="{FF2B5EF4-FFF2-40B4-BE49-F238E27FC236}">
                <a16:creationId xmlns:a16="http://schemas.microsoft.com/office/drawing/2014/main" id="{FF268F10-C7A4-4950-9A60-AF0FCC57AAAF}"/>
              </a:ext>
            </a:extLst>
          </p:cNvPr>
          <p:cNvSpPr/>
          <p:nvPr/>
        </p:nvSpPr>
        <p:spPr>
          <a:xfrm>
            <a:off x="6473825" y="2381897"/>
            <a:ext cx="457200" cy="8382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3D839B09-A0C9-4146-B656-2D437938EBB5}"/>
              </a:ext>
            </a:extLst>
          </p:cNvPr>
          <p:cNvSpPr txBox="1"/>
          <p:nvPr/>
        </p:nvSpPr>
        <p:spPr>
          <a:xfrm>
            <a:off x="6931026" y="2381897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inner part</a:t>
            </a:r>
          </a:p>
        </p:txBody>
      </p:sp>
      <p:sp>
        <p:nvSpPr>
          <p:cNvPr id="34" name="Arc 23">
            <a:extLst>
              <a:ext uri="{FF2B5EF4-FFF2-40B4-BE49-F238E27FC236}">
                <a16:creationId xmlns:a16="http://schemas.microsoft.com/office/drawing/2014/main" id="{1DA85662-C38A-41FD-AA95-0A00B6697674}"/>
              </a:ext>
            </a:extLst>
          </p:cNvPr>
          <p:cNvSpPr/>
          <p:nvPr/>
        </p:nvSpPr>
        <p:spPr>
          <a:xfrm>
            <a:off x="6473825" y="3220097"/>
            <a:ext cx="457200" cy="8382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6C2BBD48-B680-4B32-A2C9-773D4B4C4001}"/>
              </a:ext>
            </a:extLst>
          </p:cNvPr>
          <p:cNvSpPr txBox="1"/>
          <p:nvPr/>
        </p:nvSpPr>
        <p:spPr>
          <a:xfrm>
            <a:off x="6911051" y="3296297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both of the inner parts by the 2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D732A354-58E8-467B-A556-193685AF73F1}"/>
              </a:ext>
            </a:extLst>
          </p:cNvPr>
          <p:cNvSpPr/>
          <p:nvPr/>
        </p:nvSpPr>
        <p:spPr>
          <a:xfrm>
            <a:off x="5349319" y="2200645"/>
            <a:ext cx="868533" cy="2752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8C357789-032B-458B-880B-4AD7FB73671C}"/>
              </a:ext>
            </a:extLst>
          </p:cNvPr>
          <p:cNvSpPr/>
          <p:nvPr/>
        </p:nvSpPr>
        <p:spPr>
          <a:xfrm>
            <a:off x="4960182" y="3045502"/>
            <a:ext cx="1479612" cy="30036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26">
            <a:extLst>
              <a:ext uri="{FF2B5EF4-FFF2-40B4-BE49-F238E27FC236}">
                <a16:creationId xmlns:a16="http://schemas.microsoft.com/office/drawing/2014/main" id="{3DC224B3-7477-4631-A492-7DCB399E4AA6}"/>
              </a:ext>
            </a:extLst>
          </p:cNvPr>
          <p:cNvCxnSpPr/>
          <p:nvPr/>
        </p:nvCxnSpPr>
        <p:spPr>
          <a:xfrm flipH="1">
            <a:off x="5560905" y="2512843"/>
            <a:ext cx="326994" cy="4246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27">
            <a:extLst>
              <a:ext uri="{FF2B5EF4-FFF2-40B4-BE49-F238E27FC236}">
                <a16:creationId xmlns:a16="http://schemas.microsoft.com/office/drawing/2014/main" id="{B1AE1122-CBF9-4449-BF85-767DFE39D955}"/>
              </a:ext>
            </a:extLst>
          </p:cNvPr>
          <p:cNvSpPr/>
          <p:nvPr/>
        </p:nvSpPr>
        <p:spPr>
          <a:xfrm rot="5400000" flipV="1">
            <a:off x="5717743" y="3072875"/>
            <a:ext cx="381000" cy="685800"/>
          </a:xfrm>
          <a:prstGeom prst="arc">
            <a:avLst>
              <a:gd name="adj1" fmla="val 16200000"/>
              <a:gd name="adj2" fmla="val 536874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0758FCB2-5BC1-4A45-B49F-4AE50D4F12DC}"/>
              </a:ext>
            </a:extLst>
          </p:cNvPr>
          <p:cNvSpPr txBox="1"/>
          <p:nvPr/>
        </p:nvSpPr>
        <p:spPr>
          <a:xfrm>
            <a:off x="5210977" y="2553532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12653545-662D-427F-B6B5-DF05492D4234}"/>
              </a:ext>
            </a:extLst>
          </p:cNvPr>
          <p:cNvSpPr txBox="1"/>
          <p:nvPr/>
        </p:nvSpPr>
        <p:spPr>
          <a:xfrm>
            <a:off x="5547588" y="3615154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8811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/>
      <p:bldP spid="40" grpId="1"/>
      <p:bldP spid="41" grpId="0"/>
      <p:bldP spid="4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Object 6">
            <a:extLst>
              <a:ext uri="{FF2B5EF4-FFF2-40B4-BE49-F238E27FC236}">
                <a16:creationId xmlns:a16="http://schemas.microsoft.com/office/drawing/2014/main" id="{45D22026-392C-4913-AE8B-1C368F2AC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52319"/>
              </p:ext>
            </p:extLst>
          </p:nvPr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Equation" r:id="rId4" imgW="469696" imgH="203112" progId="Equation.DSMT4">
                  <p:embed/>
                </p:oleObj>
              </mc:Choice>
              <mc:Fallback>
                <p:oleObj name="Equation" r:id="rId4" imgW="469696" imgH="203112" progId="Equation.DSMT4">
                  <p:embed/>
                  <p:pic>
                    <p:nvPicPr>
                      <p:cNvPr id="22" name="Object 6">
                        <a:extLst>
                          <a:ext uri="{FF2B5EF4-FFF2-40B4-BE49-F238E27FC236}">
                            <a16:creationId xmlns:a16="http://schemas.microsoft.com/office/drawing/2014/main" id="{7DE7ABE4-64E5-4B36-B858-1143868C5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>
            <a:extLst>
              <a:ext uri="{FF2B5EF4-FFF2-40B4-BE49-F238E27FC236}">
                <a16:creationId xmlns:a16="http://schemas.microsoft.com/office/drawing/2014/main" id="{BFA00679-6755-41A2-8B4A-DEE48AB13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47418"/>
              </p:ext>
            </p:extLst>
          </p:nvPr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6" imgW="1002865" imgH="469696" progId="Equation.DSMT4">
                  <p:embed/>
                </p:oleObj>
              </mc:Choice>
              <mc:Fallback>
                <p:oleObj name="Equation" r:id="rId6" imgW="1002865" imgH="469696" progId="Equation.DSMT4">
                  <p:embed/>
                  <p:pic>
                    <p:nvPicPr>
                      <p:cNvPr id="23" name="Object 7">
                        <a:extLst>
                          <a:ext uri="{FF2B5EF4-FFF2-40B4-BE49-F238E27FC236}">
                            <a16:creationId xmlns:a16="http://schemas.microsoft.com/office/drawing/2014/main" id="{F315F6A7-C74E-4CD6-B99A-FE5C4649F7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Line 8">
            <a:extLst>
              <a:ext uri="{FF2B5EF4-FFF2-40B4-BE49-F238E27FC236}">
                <a16:creationId xmlns:a16="http://schemas.microsoft.com/office/drawing/2014/main" id="{94AF948B-5BF4-45E6-BEFA-E46398969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40FAE6C5-39FB-484C-A374-7A464F83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">
                <a:extLst>
                  <a:ext uri="{FF2B5EF4-FFF2-40B4-BE49-F238E27FC236}">
                    <a16:creationId xmlns:a16="http://schemas.microsoft.com/office/drawing/2014/main" id="{188F42B7-D9E7-4CA6-AE79-390B87E32E7C}"/>
                  </a:ext>
                </a:extLst>
              </p:cNvPr>
              <p:cNvSpPr txBox="1"/>
              <p:nvPr/>
            </p:nvSpPr>
            <p:spPr>
              <a:xfrm>
                <a:off x="4568825" y="1454705"/>
                <a:ext cx="184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−3=0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3">
                <a:extLst>
                  <a:ext uri="{FF2B5EF4-FFF2-40B4-BE49-F238E27FC236}">
                    <a16:creationId xmlns:a16="http://schemas.microsoft.com/office/drawing/2014/main" id="{188F42B7-D9E7-4CA6-AE79-390B87E3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25" y="1454705"/>
                <a:ext cx="18489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49035246-209E-4968-8612-314788EC32B4}"/>
                  </a:ext>
                </a:extLst>
              </p:cNvPr>
              <p:cNvSpPr txBox="1"/>
              <p:nvPr/>
            </p:nvSpPr>
            <p:spPr>
              <a:xfrm>
                <a:off x="3932065" y="2078640"/>
                <a:ext cx="10708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49035246-209E-4968-8612-314788EC3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65" y="2078640"/>
                <a:ext cx="107087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50D93FDF-D710-4C6C-BEF9-F6160707C750}"/>
                  </a:ext>
                </a:extLst>
              </p:cNvPr>
              <p:cNvSpPr txBox="1"/>
              <p:nvPr/>
            </p:nvSpPr>
            <p:spPr>
              <a:xfrm>
                <a:off x="4770265" y="2078640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(4)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50D93FDF-D710-4C6C-BEF9-F6160707C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265" y="2078640"/>
                <a:ext cx="782587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7">
                <a:extLst>
                  <a:ext uri="{FF2B5EF4-FFF2-40B4-BE49-F238E27FC236}">
                    <a16:creationId xmlns:a16="http://schemas.microsoft.com/office/drawing/2014/main" id="{194655D5-AB69-43C3-9151-A525070CADAA}"/>
                  </a:ext>
                </a:extLst>
              </p:cNvPr>
              <p:cNvSpPr txBox="1"/>
              <p:nvPr/>
            </p:nvSpPr>
            <p:spPr>
              <a:xfrm>
                <a:off x="5379865" y="2078640"/>
                <a:ext cx="590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7">
                <a:extLst>
                  <a:ext uri="{FF2B5EF4-FFF2-40B4-BE49-F238E27FC236}">
                    <a16:creationId xmlns:a16="http://schemas.microsoft.com/office/drawing/2014/main" id="{194655D5-AB69-43C3-9151-A525070C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65" y="2078640"/>
                <a:ext cx="5902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">
                <a:extLst>
                  <a:ext uri="{FF2B5EF4-FFF2-40B4-BE49-F238E27FC236}">
                    <a16:creationId xmlns:a16="http://schemas.microsoft.com/office/drawing/2014/main" id="{9BE9CCC2-06EA-4D2A-81B3-6EE04F187CA9}"/>
                  </a:ext>
                </a:extLst>
              </p:cNvPr>
              <p:cNvSpPr txBox="1"/>
              <p:nvPr/>
            </p:nvSpPr>
            <p:spPr>
              <a:xfrm>
                <a:off x="5760865" y="207864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8">
                <a:extLst>
                  <a:ext uri="{FF2B5EF4-FFF2-40B4-BE49-F238E27FC236}">
                    <a16:creationId xmlns:a16="http://schemas.microsoft.com/office/drawing/2014/main" id="{9BE9CCC2-06EA-4D2A-81B3-6EE04F187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65" y="2078640"/>
                <a:ext cx="6858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9">
                <a:extLst>
                  <a:ext uri="{FF2B5EF4-FFF2-40B4-BE49-F238E27FC236}">
                    <a16:creationId xmlns:a16="http://schemas.microsoft.com/office/drawing/2014/main" id="{557739FD-134A-4E5D-A079-80631EFCF942}"/>
                  </a:ext>
                </a:extLst>
              </p:cNvPr>
              <p:cNvSpPr txBox="1"/>
              <p:nvPr/>
            </p:nvSpPr>
            <p:spPr>
              <a:xfrm>
                <a:off x="4491872" y="2701821"/>
                <a:ext cx="1474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9">
                <a:extLst>
                  <a:ext uri="{FF2B5EF4-FFF2-40B4-BE49-F238E27FC236}">
                    <a16:creationId xmlns:a16="http://schemas.microsoft.com/office/drawing/2014/main" id="{557739FD-134A-4E5D-A079-80631EFCF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72" y="2701821"/>
                <a:ext cx="147482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2">
                <a:extLst>
                  <a:ext uri="{FF2B5EF4-FFF2-40B4-BE49-F238E27FC236}">
                    <a16:creationId xmlns:a16="http://schemas.microsoft.com/office/drawing/2014/main" id="{474B262F-75F3-4246-ADC2-CFECD713C080}"/>
                  </a:ext>
                </a:extLst>
              </p:cNvPr>
              <p:cNvSpPr txBox="1"/>
              <p:nvPr/>
            </p:nvSpPr>
            <p:spPr>
              <a:xfrm>
                <a:off x="5759356" y="270182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12">
                <a:extLst>
                  <a:ext uri="{FF2B5EF4-FFF2-40B4-BE49-F238E27FC236}">
                    <a16:creationId xmlns:a16="http://schemas.microsoft.com/office/drawing/2014/main" id="{474B262F-75F3-4246-ADC2-CFECD713C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56" y="2701820"/>
                <a:ext cx="6858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19680005-5FCD-426F-AB85-297F4D83362C}"/>
                  </a:ext>
                </a:extLst>
              </p:cNvPr>
              <p:cNvSpPr txBox="1"/>
              <p:nvPr/>
            </p:nvSpPr>
            <p:spPr>
              <a:xfrm>
                <a:off x="4873625" y="3283505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19680005-5FCD-426F-AB85-297F4D833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25" y="3283505"/>
                <a:ext cx="16002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14">
                <a:extLst>
                  <a:ext uri="{FF2B5EF4-FFF2-40B4-BE49-F238E27FC236}">
                    <a16:creationId xmlns:a16="http://schemas.microsoft.com/office/drawing/2014/main" id="{8178EC6E-3AC9-47E9-873C-B0F2078E7E2B}"/>
                  </a:ext>
                </a:extLst>
              </p:cNvPr>
              <p:cNvSpPr txBox="1"/>
              <p:nvPr/>
            </p:nvSpPr>
            <p:spPr>
              <a:xfrm>
                <a:off x="5178425" y="3816905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14">
                <a:extLst>
                  <a:ext uri="{FF2B5EF4-FFF2-40B4-BE49-F238E27FC236}">
                    <a16:creationId xmlns:a16="http://schemas.microsoft.com/office/drawing/2014/main" id="{8178EC6E-3AC9-47E9-873C-B0F2078E7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25" y="3816905"/>
                <a:ext cx="160020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FE1BB291-E3A9-4CC8-9326-3A896CB5F856}"/>
                  </a:ext>
                </a:extLst>
              </p:cNvPr>
              <p:cNvSpPr txBox="1"/>
              <p:nvPr/>
            </p:nvSpPr>
            <p:spPr>
              <a:xfrm>
                <a:off x="5575269" y="4367658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FE1BB291-E3A9-4CC8-9326-3A896CB5F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69" y="4367658"/>
                <a:ext cx="160020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6">
                <a:extLst>
                  <a:ext uri="{FF2B5EF4-FFF2-40B4-BE49-F238E27FC236}">
                    <a16:creationId xmlns:a16="http://schemas.microsoft.com/office/drawing/2014/main" id="{32D1FCDF-A4E7-4973-BB6C-25A38AEBA417}"/>
                  </a:ext>
                </a:extLst>
              </p:cNvPr>
              <p:cNvSpPr txBox="1"/>
              <p:nvPr/>
            </p:nvSpPr>
            <p:spPr>
              <a:xfrm>
                <a:off x="5211082" y="5874305"/>
                <a:ext cx="1979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=0.65 </m:t>
                      </m:r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  <m:r>
                        <a:rPr lang="en-US" b="0" i="1" smtClean="0">
                          <a:latin typeface="Cambria Math"/>
                        </a:rPr>
                        <m:t> −4.65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16">
                <a:extLst>
                  <a:ext uri="{FF2B5EF4-FFF2-40B4-BE49-F238E27FC236}">
                    <a16:creationId xmlns:a16="http://schemas.microsoft.com/office/drawing/2014/main" id="{32D1FCDF-A4E7-4973-BB6C-25A38AEB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082" y="5874305"/>
                <a:ext cx="197969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17">
            <a:extLst>
              <a:ext uri="{FF2B5EF4-FFF2-40B4-BE49-F238E27FC236}">
                <a16:creationId xmlns:a16="http://schemas.microsoft.com/office/drawing/2014/main" id="{2D77CAC2-A8BE-44AB-98BD-C5FC2B1228C1}"/>
              </a:ext>
            </a:extLst>
          </p:cNvPr>
          <p:cNvSpPr/>
          <p:nvPr/>
        </p:nvSpPr>
        <p:spPr>
          <a:xfrm rot="10800000" flipH="1" flipV="1">
            <a:off x="6139601" y="1637069"/>
            <a:ext cx="453967" cy="61229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CC3535CC-2B31-46AF-B99B-DCCC8248596A}"/>
              </a:ext>
            </a:extLst>
          </p:cNvPr>
          <p:cNvSpPr txBox="1"/>
          <p:nvPr/>
        </p:nvSpPr>
        <p:spPr>
          <a:xfrm>
            <a:off x="6575029" y="1647953"/>
            <a:ext cx="207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2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Arc 19">
            <a:extLst>
              <a:ext uri="{FF2B5EF4-FFF2-40B4-BE49-F238E27FC236}">
                <a16:creationId xmlns:a16="http://schemas.microsoft.com/office/drawing/2014/main" id="{5A6788F1-6AB9-4014-9B3A-582E3E977850}"/>
              </a:ext>
            </a:extLst>
          </p:cNvPr>
          <p:cNvSpPr/>
          <p:nvPr/>
        </p:nvSpPr>
        <p:spPr>
          <a:xfrm rot="10800000" flipH="1" flipV="1">
            <a:off x="6172259" y="2311984"/>
            <a:ext cx="432196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20">
            <a:extLst>
              <a:ext uri="{FF2B5EF4-FFF2-40B4-BE49-F238E27FC236}">
                <a16:creationId xmlns:a16="http://schemas.microsoft.com/office/drawing/2014/main" id="{EB4D3BE8-E748-4B8C-84B3-87D5FEAD75D1}"/>
              </a:ext>
            </a:extLst>
          </p:cNvPr>
          <p:cNvSpPr/>
          <p:nvPr/>
        </p:nvSpPr>
        <p:spPr>
          <a:xfrm rot="10800000" flipH="1" flipV="1">
            <a:off x="6335545" y="2899812"/>
            <a:ext cx="432196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21">
            <a:extLst>
              <a:ext uri="{FF2B5EF4-FFF2-40B4-BE49-F238E27FC236}">
                <a16:creationId xmlns:a16="http://schemas.microsoft.com/office/drawing/2014/main" id="{D64C43C9-4F7D-4270-A5E0-31E82FDA1F2C}"/>
              </a:ext>
            </a:extLst>
          </p:cNvPr>
          <p:cNvSpPr/>
          <p:nvPr/>
        </p:nvSpPr>
        <p:spPr>
          <a:xfrm rot="10800000" flipH="1" flipV="1">
            <a:off x="6531488" y="3454983"/>
            <a:ext cx="432196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22">
            <a:extLst>
              <a:ext uri="{FF2B5EF4-FFF2-40B4-BE49-F238E27FC236}">
                <a16:creationId xmlns:a16="http://schemas.microsoft.com/office/drawing/2014/main" id="{7464CCD6-E0EB-4087-843B-1624CDCA7DBC}"/>
              </a:ext>
            </a:extLst>
          </p:cNvPr>
          <p:cNvSpPr/>
          <p:nvPr/>
        </p:nvSpPr>
        <p:spPr>
          <a:xfrm rot="10800000" flipH="1" flipV="1">
            <a:off x="6966918" y="4021041"/>
            <a:ext cx="432196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670E281F-8537-4B70-B417-8A1C82F04A25}"/>
              </a:ext>
            </a:extLst>
          </p:cNvPr>
          <p:cNvSpPr txBox="1"/>
          <p:nvPr/>
        </p:nvSpPr>
        <p:spPr>
          <a:xfrm>
            <a:off x="6542372" y="2322867"/>
            <a:ext cx="124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Collect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Box 24">
            <a:extLst>
              <a:ext uri="{FF2B5EF4-FFF2-40B4-BE49-F238E27FC236}">
                <a16:creationId xmlns:a16="http://schemas.microsoft.com/office/drawing/2014/main" id="{F3EDCE1E-39DB-4DCD-B8CB-05600A8DB5AF}"/>
              </a:ext>
            </a:extLst>
          </p:cNvPr>
          <p:cNvSpPr txBox="1"/>
          <p:nvPr/>
        </p:nvSpPr>
        <p:spPr>
          <a:xfrm>
            <a:off x="6716543" y="2943353"/>
            <a:ext cx="124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7 to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25">
            <a:extLst>
              <a:ext uri="{FF2B5EF4-FFF2-40B4-BE49-F238E27FC236}">
                <a16:creationId xmlns:a16="http://schemas.microsoft.com/office/drawing/2014/main" id="{C644CC1E-E033-4463-86E5-3693F46D6544}"/>
              </a:ext>
            </a:extLst>
          </p:cNvPr>
          <p:cNvSpPr txBox="1"/>
          <p:nvPr/>
        </p:nvSpPr>
        <p:spPr>
          <a:xfrm>
            <a:off x="6966914" y="3487638"/>
            <a:ext cx="124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26">
            <a:extLst>
              <a:ext uri="{FF2B5EF4-FFF2-40B4-BE49-F238E27FC236}">
                <a16:creationId xmlns:a16="http://schemas.microsoft.com/office/drawing/2014/main" id="{81FF8577-17E6-4552-9E15-3B65545A8B33}"/>
              </a:ext>
            </a:extLst>
          </p:cNvPr>
          <p:cNvSpPr txBox="1"/>
          <p:nvPr/>
        </p:nvSpPr>
        <p:spPr>
          <a:xfrm>
            <a:off x="7337029" y="4042809"/>
            <a:ext cx="160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2 from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27">
            <a:extLst>
              <a:ext uri="{FF2B5EF4-FFF2-40B4-BE49-F238E27FC236}">
                <a16:creationId xmlns:a16="http://schemas.microsoft.com/office/drawing/2014/main" id="{4E42AF50-132F-405B-BADC-298246A428ED}"/>
              </a:ext>
            </a:extLst>
          </p:cNvPr>
          <p:cNvSpPr txBox="1"/>
          <p:nvPr/>
        </p:nvSpPr>
        <p:spPr>
          <a:xfrm>
            <a:off x="4267258" y="4978980"/>
            <a:ext cx="399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Finally, you can calculate the answers (or in some cases you can just leave them like this!)!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Rectangle 28">
            <a:extLst>
              <a:ext uri="{FF2B5EF4-FFF2-40B4-BE49-F238E27FC236}">
                <a16:creationId xmlns:a16="http://schemas.microsoft.com/office/drawing/2014/main" id="{D2B46E5B-8B95-4A8A-903E-683F84BE709F}"/>
              </a:ext>
            </a:extLst>
          </p:cNvPr>
          <p:cNvSpPr/>
          <p:nvPr/>
        </p:nvSpPr>
        <p:spPr>
          <a:xfrm>
            <a:off x="4640928" y="1467207"/>
            <a:ext cx="842297" cy="30318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id="{52A618DB-A10A-463A-9792-B7C25B872D23}"/>
              </a:ext>
            </a:extLst>
          </p:cNvPr>
          <p:cNvSpPr/>
          <p:nvPr/>
        </p:nvSpPr>
        <p:spPr>
          <a:xfrm>
            <a:off x="4053099" y="2120350"/>
            <a:ext cx="1408354" cy="30318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Arrow Connector 30">
            <a:extLst>
              <a:ext uri="{FF2B5EF4-FFF2-40B4-BE49-F238E27FC236}">
                <a16:creationId xmlns:a16="http://schemas.microsoft.com/office/drawing/2014/main" id="{D1AF5BBD-70D6-498B-8A7D-E1BB0887CC74}"/>
              </a:ext>
            </a:extLst>
          </p:cNvPr>
          <p:cNvCxnSpPr/>
          <p:nvPr/>
        </p:nvCxnSpPr>
        <p:spPr>
          <a:xfrm flipH="1">
            <a:off x="4677682" y="1813934"/>
            <a:ext cx="468086" cy="2721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31">
            <a:extLst>
              <a:ext uri="{FF2B5EF4-FFF2-40B4-BE49-F238E27FC236}">
                <a16:creationId xmlns:a16="http://schemas.microsoft.com/office/drawing/2014/main" id="{8BDA2DCD-4777-4B89-9901-E4B0ECB7D28C}"/>
              </a:ext>
            </a:extLst>
          </p:cNvPr>
          <p:cNvSpPr/>
          <p:nvPr/>
        </p:nvSpPr>
        <p:spPr>
          <a:xfrm rot="5400000" flipV="1">
            <a:off x="4791981" y="2080634"/>
            <a:ext cx="272143" cy="609599"/>
          </a:xfrm>
          <a:prstGeom prst="arc">
            <a:avLst>
              <a:gd name="adj1" fmla="val 16200000"/>
              <a:gd name="adj2" fmla="val 511539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32">
            <a:extLst>
              <a:ext uri="{FF2B5EF4-FFF2-40B4-BE49-F238E27FC236}">
                <a16:creationId xmlns:a16="http://schemas.microsoft.com/office/drawing/2014/main" id="{B63B13B6-F4AA-4BD7-B797-F8580087F37B}"/>
              </a:ext>
            </a:extLst>
          </p:cNvPr>
          <p:cNvSpPr txBox="1"/>
          <p:nvPr/>
        </p:nvSpPr>
        <p:spPr>
          <a:xfrm>
            <a:off x="4340225" y="1770392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TextBox 33">
            <a:extLst>
              <a:ext uri="{FF2B5EF4-FFF2-40B4-BE49-F238E27FC236}">
                <a16:creationId xmlns:a16="http://schemas.microsoft.com/office/drawing/2014/main" id="{F135DD40-F6C0-4C80-969E-0D9E1572E203}"/>
              </a:ext>
            </a:extLst>
          </p:cNvPr>
          <p:cNvSpPr txBox="1"/>
          <p:nvPr/>
        </p:nvSpPr>
        <p:spPr>
          <a:xfrm>
            <a:off x="4547054" y="251062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 animBg="1"/>
      <p:bldP spid="73" grpId="1" animBg="1"/>
      <p:bldP spid="74" grpId="0" animBg="1"/>
      <p:bldP spid="74" grpId="1" animBg="1"/>
      <p:bldP spid="76" grpId="0" animBg="1"/>
      <p:bldP spid="76" grpId="1" animBg="1"/>
      <p:bldP spid="77" grpId="0"/>
      <p:bldP spid="77" grpId="1"/>
      <p:bldP spid="78" grpId="0"/>
      <p:bldP spid="7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867150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It is often useful to rewrite quadratic expressions by completing the square.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6A5EA29-BC2F-4E7F-AAAD-48988F83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Object 6">
            <a:extLst>
              <a:ext uri="{FF2B5EF4-FFF2-40B4-BE49-F238E27FC236}">
                <a16:creationId xmlns:a16="http://schemas.microsoft.com/office/drawing/2014/main" id="{45D22026-392C-4913-AE8B-1C368F2ACC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7038" y="2546350"/>
          <a:ext cx="8318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4" imgW="469696" imgH="203112" progId="Equation.DSMT4">
                  <p:embed/>
                </p:oleObj>
              </mc:Choice>
              <mc:Fallback>
                <p:oleObj name="Equation" r:id="rId4" imgW="469696" imgH="203112" progId="Equation.DSMT4">
                  <p:embed/>
                  <p:pic>
                    <p:nvPicPr>
                      <p:cNvPr id="47" name="Object 6">
                        <a:extLst>
                          <a:ext uri="{FF2B5EF4-FFF2-40B4-BE49-F238E27FC236}">
                            <a16:creationId xmlns:a16="http://schemas.microsoft.com/office/drawing/2014/main" id="{45D22026-392C-4913-AE8B-1C368F2ACC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546350"/>
                        <a:ext cx="8318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>
            <a:extLst>
              <a:ext uri="{FF2B5EF4-FFF2-40B4-BE49-F238E27FC236}">
                <a16:creationId xmlns:a16="http://schemas.microsoft.com/office/drawing/2014/main" id="{BFA00679-6755-41A2-8B4A-DEE48AB137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9838" y="3536950"/>
          <a:ext cx="17748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6" imgW="1002865" imgH="469696" progId="Equation.DSMT4">
                  <p:embed/>
                </p:oleObj>
              </mc:Choice>
              <mc:Fallback>
                <p:oleObj name="Equation" r:id="rId6" imgW="1002865" imgH="469696" progId="Equation.DSMT4">
                  <p:embed/>
                  <p:pic>
                    <p:nvPicPr>
                      <p:cNvPr id="48" name="Object 7">
                        <a:extLst>
                          <a:ext uri="{FF2B5EF4-FFF2-40B4-BE49-F238E27FC236}">
                            <a16:creationId xmlns:a16="http://schemas.microsoft.com/office/drawing/2014/main" id="{BFA00679-6755-41A2-8B4A-DEE48AB137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3536950"/>
                        <a:ext cx="17748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Line 8">
            <a:extLst>
              <a:ext uri="{FF2B5EF4-FFF2-40B4-BE49-F238E27FC236}">
                <a16:creationId xmlns:a16="http://schemas.microsoft.com/office/drawing/2014/main" id="{94AF948B-5BF4-45E6-BEFA-E46398969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3003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40FAE6C5-39FB-484C-A374-7A464F83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679950"/>
            <a:ext cx="2438400" cy="666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‘So </a:t>
            </a:r>
            <a:r>
              <a:rPr lang="en-GB" altLang="en-US" sz="1800" baseline="30000">
                <a:solidFill>
                  <a:srgbClr val="FF0000"/>
                </a:solidFill>
              </a:rPr>
              <a:t>b</a:t>
            </a:r>
            <a:r>
              <a:rPr lang="en-GB" altLang="en-US" sz="1800">
                <a:solidFill>
                  <a:srgbClr val="FF0000"/>
                </a:solidFill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</a:rPr>
              <a:t>2</a:t>
            </a:r>
            <a:r>
              <a:rPr lang="en-GB" altLang="en-US" sz="1800">
                <a:solidFill>
                  <a:srgbClr val="FF0000"/>
                </a:solidFill>
              </a:rPr>
              <a:t> is half of the coefficient of x’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2285342-83A7-435B-A46C-EF0EE6C6B482}"/>
              </a:ext>
            </a:extLst>
          </p:cNvPr>
          <p:cNvSpPr txBox="1"/>
          <p:nvPr/>
        </p:nvSpPr>
        <p:spPr>
          <a:xfrm>
            <a:off x="8393474" y="64886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2C/D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3">
                <a:extLst>
                  <a:ext uri="{FF2B5EF4-FFF2-40B4-BE49-F238E27FC236}">
                    <a16:creationId xmlns:a16="http://schemas.microsoft.com/office/drawing/2014/main" id="{B9988247-2A4A-44F3-9DFF-B67FB0EB6ED2}"/>
                  </a:ext>
                </a:extLst>
              </p:cNvPr>
              <p:cNvSpPr txBox="1"/>
              <p:nvPr/>
            </p:nvSpPr>
            <p:spPr>
              <a:xfrm>
                <a:off x="4496722" y="1549400"/>
                <a:ext cx="1905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3">
                <a:extLst>
                  <a:ext uri="{FF2B5EF4-FFF2-40B4-BE49-F238E27FC236}">
                    <a16:creationId xmlns:a16="http://schemas.microsoft.com/office/drawing/2014/main" id="{B9988247-2A4A-44F3-9DFF-B67FB0EB6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722" y="1549400"/>
                <a:ext cx="19059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5">
                <a:extLst>
                  <a:ext uri="{FF2B5EF4-FFF2-40B4-BE49-F238E27FC236}">
                    <a16:creationId xmlns:a16="http://schemas.microsoft.com/office/drawing/2014/main" id="{1F47A377-C277-4589-A2BE-D0FABB75D469}"/>
                  </a:ext>
                </a:extLst>
              </p:cNvPr>
              <p:cNvSpPr txBox="1"/>
              <p:nvPr/>
            </p:nvSpPr>
            <p:spPr>
              <a:xfrm>
                <a:off x="3859962" y="2173335"/>
                <a:ext cx="1103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5">
                <a:extLst>
                  <a:ext uri="{FF2B5EF4-FFF2-40B4-BE49-F238E27FC236}">
                    <a16:creationId xmlns:a16="http://schemas.microsoft.com/office/drawing/2014/main" id="{1F47A377-C277-4589-A2BE-D0FABB75D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62" y="2173335"/>
                <a:ext cx="11039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6">
                <a:extLst>
                  <a:ext uri="{FF2B5EF4-FFF2-40B4-BE49-F238E27FC236}">
                    <a16:creationId xmlns:a16="http://schemas.microsoft.com/office/drawing/2014/main" id="{72915671-E4A3-4EFF-8CC9-EEBBFC9B1C62}"/>
                  </a:ext>
                </a:extLst>
              </p:cNvPr>
              <p:cNvSpPr txBox="1"/>
              <p:nvPr/>
            </p:nvSpPr>
            <p:spPr>
              <a:xfrm>
                <a:off x="4698162" y="2173335"/>
                <a:ext cx="806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(9)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6">
                <a:extLst>
                  <a:ext uri="{FF2B5EF4-FFF2-40B4-BE49-F238E27FC236}">
                    <a16:creationId xmlns:a16="http://schemas.microsoft.com/office/drawing/2014/main" id="{72915671-E4A3-4EFF-8CC9-EEBBFC9B1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162" y="2173335"/>
                <a:ext cx="806743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">
                <a:extLst>
                  <a:ext uri="{FF2B5EF4-FFF2-40B4-BE49-F238E27FC236}">
                    <a16:creationId xmlns:a16="http://schemas.microsoft.com/office/drawing/2014/main" id="{280E9C0F-A3AD-401B-BF6D-85776B8995EA}"/>
                  </a:ext>
                </a:extLst>
              </p:cNvPr>
              <p:cNvSpPr txBox="1"/>
              <p:nvPr/>
            </p:nvSpPr>
            <p:spPr>
              <a:xfrm>
                <a:off x="5307762" y="2173335"/>
                <a:ext cx="6084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TextBox 7">
                <a:extLst>
                  <a:ext uri="{FF2B5EF4-FFF2-40B4-BE49-F238E27FC236}">
                    <a16:creationId xmlns:a16="http://schemas.microsoft.com/office/drawing/2014/main" id="{280E9C0F-A3AD-401B-BF6D-85776B899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762" y="2173335"/>
                <a:ext cx="60844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8">
                <a:extLst>
                  <a:ext uri="{FF2B5EF4-FFF2-40B4-BE49-F238E27FC236}">
                    <a16:creationId xmlns:a16="http://schemas.microsoft.com/office/drawing/2014/main" id="{4B1C32E0-1E3C-4CB8-B350-E5F681C731F5}"/>
                  </a:ext>
                </a:extLst>
              </p:cNvPr>
              <p:cNvSpPr txBox="1"/>
              <p:nvPr/>
            </p:nvSpPr>
            <p:spPr>
              <a:xfrm>
                <a:off x="5688762" y="2173335"/>
                <a:ext cx="706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8">
                <a:extLst>
                  <a:ext uri="{FF2B5EF4-FFF2-40B4-BE49-F238E27FC236}">
                    <a16:creationId xmlns:a16="http://schemas.microsoft.com/office/drawing/2014/main" id="{4B1C32E0-1E3C-4CB8-B350-E5F681C7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762" y="2173335"/>
                <a:ext cx="70696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9">
                <a:extLst>
                  <a:ext uri="{FF2B5EF4-FFF2-40B4-BE49-F238E27FC236}">
                    <a16:creationId xmlns:a16="http://schemas.microsoft.com/office/drawing/2014/main" id="{4BFCBF63-2B9B-4A4B-96E9-9EE228EFAB0D}"/>
                  </a:ext>
                </a:extLst>
              </p:cNvPr>
              <p:cNvSpPr txBox="1"/>
              <p:nvPr/>
            </p:nvSpPr>
            <p:spPr>
              <a:xfrm>
                <a:off x="4419769" y="2796516"/>
                <a:ext cx="1520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9">
                <a:extLst>
                  <a:ext uri="{FF2B5EF4-FFF2-40B4-BE49-F238E27FC236}">
                    <a16:creationId xmlns:a16="http://schemas.microsoft.com/office/drawing/2014/main" id="{4BFCBF63-2B9B-4A4B-96E9-9EE228EF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769" y="2796516"/>
                <a:ext cx="152035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12">
                <a:extLst>
                  <a:ext uri="{FF2B5EF4-FFF2-40B4-BE49-F238E27FC236}">
                    <a16:creationId xmlns:a16="http://schemas.microsoft.com/office/drawing/2014/main" id="{6B0BE321-34EE-494F-AC0C-E5F39D7F5530}"/>
                  </a:ext>
                </a:extLst>
              </p:cNvPr>
              <p:cNvSpPr txBox="1"/>
              <p:nvPr/>
            </p:nvSpPr>
            <p:spPr>
              <a:xfrm>
                <a:off x="5687253" y="2796515"/>
                <a:ext cx="706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TextBox 12">
                <a:extLst>
                  <a:ext uri="{FF2B5EF4-FFF2-40B4-BE49-F238E27FC236}">
                    <a16:creationId xmlns:a16="http://schemas.microsoft.com/office/drawing/2014/main" id="{6B0BE321-34EE-494F-AC0C-E5F39D7F5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53" y="2796515"/>
                <a:ext cx="70696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13">
                <a:extLst>
                  <a:ext uri="{FF2B5EF4-FFF2-40B4-BE49-F238E27FC236}">
                    <a16:creationId xmlns:a16="http://schemas.microsoft.com/office/drawing/2014/main" id="{F5D8EBED-ABB5-46E8-B7CB-908A3812777C}"/>
                  </a:ext>
                </a:extLst>
              </p:cNvPr>
              <p:cNvSpPr txBox="1"/>
              <p:nvPr/>
            </p:nvSpPr>
            <p:spPr>
              <a:xfrm>
                <a:off x="4801521" y="3378200"/>
                <a:ext cx="1649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13">
                <a:extLst>
                  <a:ext uri="{FF2B5EF4-FFF2-40B4-BE49-F238E27FC236}">
                    <a16:creationId xmlns:a16="http://schemas.microsoft.com/office/drawing/2014/main" id="{F5D8EBED-ABB5-46E8-B7CB-908A38127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21" y="3378200"/>
                <a:ext cx="164959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14">
                <a:extLst>
                  <a:ext uri="{FF2B5EF4-FFF2-40B4-BE49-F238E27FC236}">
                    <a16:creationId xmlns:a16="http://schemas.microsoft.com/office/drawing/2014/main" id="{B34EB7C0-C401-46D8-B429-E85198681E49}"/>
                  </a:ext>
                </a:extLst>
              </p:cNvPr>
              <p:cNvSpPr txBox="1"/>
              <p:nvPr/>
            </p:nvSpPr>
            <p:spPr>
              <a:xfrm>
                <a:off x="5106321" y="3916459"/>
                <a:ext cx="1649593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−3=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14">
                <a:extLst>
                  <a:ext uri="{FF2B5EF4-FFF2-40B4-BE49-F238E27FC236}">
                    <a16:creationId xmlns:a16="http://schemas.microsoft.com/office/drawing/2014/main" id="{B34EB7C0-C401-46D8-B429-E85198681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21" y="3916459"/>
                <a:ext cx="1649593" cy="4075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15">
                <a:extLst>
                  <a:ext uri="{FF2B5EF4-FFF2-40B4-BE49-F238E27FC236}">
                    <a16:creationId xmlns:a16="http://schemas.microsoft.com/office/drawing/2014/main" id="{5BBAE4DC-4D17-41DD-A64D-0704CDDE2F46}"/>
                  </a:ext>
                </a:extLst>
              </p:cNvPr>
              <p:cNvSpPr txBox="1"/>
              <p:nvPr/>
            </p:nvSpPr>
            <p:spPr>
              <a:xfrm>
                <a:off x="5426965" y="4467212"/>
                <a:ext cx="1649593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15">
                <a:extLst>
                  <a:ext uri="{FF2B5EF4-FFF2-40B4-BE49-F238E27FC236}">
                    <a16:creationId xmlns:a16="http://schemas.microsoft.com/office/drawing/2014/main" id="{5BBAE4DC-4D17-41DD-A64D-0704CDDE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65" y="4467212"/>
                <a:ext cx="1649593" cy="4075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16">
                <a:extLst>
                  <a:ext uri="{FF2B5EF4-FFF2-40B4-BE49-F238E27FC236}">
                    <a16:creationId xmlns:a16="http://schemas.microsoft.com/office/drawing/2014/main" id="{593B8C16-EBE2-4FB7-BB55-5E1402D7C7CA}"/>
                  </a:ext>
                </a:extLst>
              </p:cNvPr>
              <p:cNvSpPr txBox="1"/>
              <p:nvPr/>
            </p:nvSpPr>
            <p:spPr>
              <a:xfrm>
                <a:off x="5138979" y="5969000"/>
                <a:ext cx="2040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=5.24  </m:t>
                      </m:r>
                      <m:r>
                        <a:rPr lang="en-US" b="0" i="1" smtClean="0">
                          <a:latin typeface="Cambria Math"/>
                        </a:rPr>
                        <m:t>𝑜𝑟</m:t>
                      </m:r>
                      <m:r>
                        <a:rPr lang="en-US" b="0" i="1" smtClean="0">
                          <a:latin typeface="Cambria Math"/>
                        </a:rPr>
                        <m:t>  0.76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TextBox 16">
                <a:extLst>
                  <a:ext uri="{FF2B5EF4-FFF2-40B4-BE49-F238E27FC236}">
                    <a16:creationId xmlns:a16="http://schemas.microsoft.com/office/drawing/2014/main" id="{593B8C16-EBE2-4FB7-BB55-5E1402D7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979" y="5969000"/>
                <a:ext cx="204079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17">
            <a:extLst>
              <a:ext uri="{FF2B5EF4-FFF2-40B4-BE49-F238E27FC236}">
                <a16:creationId xmlns:a16="http://schemas.microsoft.com/office/drawing/2014/main" id="{CA116F3A-809A-49CC-94A5-FC6AB3B98A74}"/>
              </a:ext>
            </a:extLst>
          </p:cNvPr>
          <p:cNvSpPr/>
          <p:nvPr/>
        </p:nvSpPr>
        <p:spPr>
          <a:xfrm rot="10800000" flipH="1" flipV="1">
            <a:off x="6067498" y="1762652"/>
            <a:ext cx="467980" cy="53445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18">
            <a:extLst>
              <a:ext uri="{FF2B5EF4-FFF2-40B4-BE49-F238E27FC236}">
                <a16:creationId xmlns:a16="http://schemas.microsoft.com/office/drawing/2014/main" id="{BA766C1F-591B-487C-984C-B7802FCD9A8F}"/>
              </a:ext>
            </a:extLst>
          </p:cNvPr>
          <p:cNvSpPr txBox="1"/>
          <p:nvPr/>
        </p:nvSpPr>
        <p:spPr>
          <a:xfrm>
            <a:off x="6434379" y="1797564"/>
            <a:ext cx="214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2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Arc 19">
            <a:extLst>
              <a:ext uri="{FF2B5EF4-FFF2-40B4-BE49-F238E27FC236}">
                <a16:creationId xmlns:a16="http://schemas.microsoft.com/office/drawing/2014/main" id="{45D40E81-5215-4FEA-AB7D-DF439ABE616D}"/>
              </a:ext>
            </a:extLst>
          </p:cNvPr>
          <p:cNvSpPr/>
          <p:nvPr/>
        </p:nvSpPr>
        <p:spPr>
          <a:xfrm rot="10800000" flipH="1" flipV="1">
            <a:off x="6100155" y="2433416"/>
            <a:ext cx="445537" cy="50594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20">
            <a:extLst>
              <a:ext uri="{FF2B5EF4-FFF2-40B4-BE49-F238E27FC236}">
                <a16:creationId xmlns:a16="http://schemas.microsoft.com/office/drawing/2014/main" id="{7A7C517E-4E4F-4EAD-9B0B-75FE042F65B0}"/>
              </a:ext>
            </a:extLst>
          </p:cNvPr>
          <p:cNvSpPr/>
          <p:nvPr/>
        </p:nvSpPr>
        <p:spPr>
          <a:xfrm rot="10800000" flipH="1" flipV="1">
            <a:off x="6263441" y="3021244"/>
            <a:ext cx="445537" cy="50594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21">
            <a:extLst>
              <a:ext uri="{FF2B5EF4-FFF2-40B4-BE49-F238E27FC236}">
                <a16:creationId xmlns:a16="http://schemas.microsoft.com/office/drawing/2014/main" id="{F5CEC177-4686-4EC5-9D97-194CBEF81A10}"/>
              </a:ext>
            </a:extLst>
          </p:cNvPr>
          <p:cNvSpPr/>
          <p:nvPr/>
        </p:nvSpPr>
        <p:spPr>
          <a:xfrm rot="10800000" flipH="1" flipV="1">
            <a:off x="6459384" y="3576415"/>
            <a:ext cx="445537" cy="50594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22">
            <a:extLst>
              <a:ext uri="{FF2B5EF4-FFF2-40B4-BE49-F238E27FC236}">
                <a16:creationId xmlns:a16="http://schemas.microsoft.com/office/drawing/2014/main" id="{6E70E78B-EE15-4B90-B2BD-F32FCD089F55}"/>
              </a:ext>
            </a:extLst>
          </p:cNvPr>
          <p:cNvSpPr/>
          <p:nvPr/>
        </p:nvSpPr>
        <p:spPr>
          <a:xfrm rot="10800000" flipH="1" flipV="1">
            <a:off x="6894814" y="4142473"/>
            <a:ext cx="445537" cy="50594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23">
            <a:extLst>
              <a:ext uri="{FF2B5EF4-FFF2-40B4-BE49-F238E27FC236}">
                <a16:creationId xmlns:a16="http://schemas.microsoft.com/office/drawing/2014/main" id="{B1F391FD-4257-4DF7-95EE-5D6CD111B1BC}"/>
              </a:ext>
            </a:extLst>
          </p:cNvPr>
          <p:cNvSpPr txBox="1"/>
          <p:nvPr/>
        </p:nvSpPr>
        <p:spPr>
          <a:xfrm>
            <a:off x="6470268" y="2437126"/>
            <a:ext cx="128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Collect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TextBox 24">
            <a:extLst>
              <a:ext uri="{FF2B5EF4-FFF2-40B4-BE49-F238E27FC236}">
                <a16:creationId xmlns:a16="http://schemas.microsoft.com/office/drawing/2014/main" id="{4DE8DC69-FF49-4C92-BCF6-911B823F20AB}"/>
              </a:ext>
            </a:extLst>
          </p:cNvPr>
          <p:cNvSpPr txBox="1"/>
          <p:nvPr/>
        </p:nvSpPr>
        <p:spPr>
          <a:xfrm>
            <a:off x="6644439" y="3057612"/>
            <a:ext cx="128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5 to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TextBox 25">
            <a:extLst>
              <a:ext uri="{FF2B5EF4-FFF2-40B4-BE49-F238E27FC236}">
                <a16:creationId xmlns:a16="http://schemas.microsoft.com/office/drawing/2014/main" id="{49BDDB9A-DD04-4863-984F-3C7CD3759FC4}"/>
              </a:ext>
            </a:extLst>
          </p:cNvPr>
          <p:cNvSpPr txBox="1"/>
          <p:nvPr/>
        </p:nvSpPr>
        <p:spPr>
          <a:xfrm>
            <a:off x="6829496" y="3601897"/>
            <a:ext cx="128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TextBox 26">
            <a:extLst>
              <a:ext uri="{FF2B5EF4-FFF2-40B4-BE49-F238E27FC236}">
                <a16:creationId xmlns:a16="http://schemas.microsoft.com/office/drawing/2014/main" id="{A88DF12E-D7EB-4EE1-A221-8370094A9961}"/>
              </a:ext>
            </a:extLst>
          </p:cNvPr>
          <p:cNvSpPr txBox="1"/>
          <p:nvPr/>
        </p:nvSpPr>
        <p:spPr>
          <a:xfrm>
            <a:off x="7188726" y="4167954"/>
            <a:ext cx="165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3 to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TextBox 27">
            <a:extLst>
              <a:ext uri="{FF2B5EF4-FFF2-40B4-BE49-F238E27FC236}">
                <a16:creationId xmlns:a16="http://schemas.microsoft.com/office/drawing/2014/main" id="{5F0E198F-FDD7-407B-A5DB-A2CB1DF363BC}"/>
              </a:ext>
            </a:extLst>
          </p:cNvPr>
          <p:cNvSpPr txBox="1"/>
          <p:nvPr/>
        </p:nvSpPr>
        <p:spPr>
          <a:xfrm>
            <a:off x="4195154" y="5132369"/>
            <a:ext cx="4115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Finally, you can calculate the answers (or in some cases you can just leave them like this!)!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666239D8-6252-4466-83DD-65435CD73F32}"/>
              </a:ext>
            </a:extLst>
          </p:cNvPr>
          <p:cNvSpPr/>
          <p:nvPr/>
        </p:nvSpPr>
        <p:spPr>
          <a:xfrm>
            <a:off x="4568825" y="1553492"/>
            <a:ext cx="868296" cy="30254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0040FE13-03E2-4F67-97D2-E16BB5D89056}"/>
              </a:ext>
            </a:extLst>
          </p:cNvPr>
          <p:cNvSpPr/>
          <p:nvPr/>
        </p:nvSpPr>
        <p:spPr>
          <a:xfrm>
            <a:off x="3980995" y="2206635"/>
            <a:ext cx="1451825" cy="26463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Straight Arrow Connector 30">
            <a:extLst>
              <a:ext uri="{FF2B5EF4-FFF2-40B4-BE49-F238E27FC236}">
                <a16:creationId xmlns:a16="http://schemas.microsoft.com/office/drawing/2014/main" id="{D73760EF-EE7F-499E-9897-C0466A4E8D55}"/>
              </a:ext>
            </a:extLst>
          </p:cNvPr>
          <p:cNvCxnSpPr>
            <a:cxnSpLocks/>
          </p:cNvCxnSpPr>
          <p:nvPr/>
        </p:nvCxnSpPr>
        <p:spPr>
          <a:xfrm flipH="1">
            <a:off x="4605579" y="1861675"/>
            <a:ext cx="468086" cy="2721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rc 31">
            <a:extLst>
              <a:ext uri="{FF2B5EF4-FFF2-40B4-BE49-F238E27FC236}">
                <a16:creationId xmlns:a16="http://schemas.microsoft.com/office/drawing/2014/main" id="{D99D28AF-8DA0-462C-873A-723BEC4D533C}"/>
              </a:ext>
            </a:extLst>
          </p:cNvPr>
          <p:cNvSpPr/>
          <p:nvPr/>
        </p:nvSpPr>
        <p:spPr>
          <a:xfrm rot="5400000" flipV="1">
            <a:off x="4746586" y="2136266"/>
            <a:ext cx="237544" cy="628415"/>
          </a:xfrm>
          <a:prstGeom prst="arc">
            <a:avLst>
              <a:gd name="adj1" fmla="val 16200000"/>
              <a:gd name="adj2" fmla="val 511539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32">
            <a:extLst>
              <a:ext uri="{FF2B5EF4-FFF2-40B4-BE49-F238E27FC236}">
                <a16:creationId xmlns:a16="http://schemas.microsoft.com/office/drawing/2014/main" id="{DDF81B61-46A2-416B-BF40-ED3FEEF89E51}"/>
              </a:ext>
            </a:extLst>
          </p:cNvPr>
          <p:cNvSpPr txBox="1"/>
          <p:nvPr/>
        </p:nvSpPr>
        <p:spPr>
          <a:xfrm>
            <a:off x="4268122" y="1857262"/>
            <a:ext cx="57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TextBox 33">
            <a:extLst>
              <a:ext uri="{FF2B5EF4-FFF2-40B4-BE49-F238E27FC236}">
                <a16:creationId xmlns:a16="http://schemas.microsoft.com/office/drawing/2014/main" id="{6DB72366-0F50-4A95-B082-0041B08A9BF4}"/>
              </a:ext>
            </a:extLst>
          </p:cNvPr>
          <p:cNvSpPr txBox="1"/>
          <p:nvPr/>
        </p:nvSpPr>
        <p:spPr>
          <a:xfrm>
            <a:off x="4474951" y="2597490"/>
            <a:ext cx="795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 animBg="1"/>
      <p:bldP spid="97" grpId="1" animBg="1"/>
      <p:bldP spid="98" grpId="0" animBg="1"/>
      <p:bldP spid="98" grpId="1" animBg="1"/>
      <p:bldP spid="100" grpId="0" animBg="1"/>
      <p:bldP spid="100" grpId="1" animBg="1"/>
      <p:bldP spid="101" grpId="0"/>
      <p:bldP spid="101" grpId="1"/>
      <p:bldP spid="102" grpId="0"/>
      <p:bldP spid="1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1682A89-9373-465F-B036-8EC68816C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330" y="1325563"/>
                <a:ext cx="4305670" cy="516401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Solve these equations: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+6=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=6(2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8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en-US" sz="18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</a:t>
                </a:r>
                <a:r>
                  <a:rPr lang="en-US" sz="18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800" dirty="0">
                    <a:latin typeface="Comic Sans MS" panose="030F0702030302020204" pitchFamily="66" charset="0"/>
                  </a:rPr>
                  <a:t> these expressions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sz="18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400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1682A89-9373-465F-B036-8EC68816C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330" y="1325563"/>
                <a:ext cx="4305670" cy="5164014"/>
              </a:xfrm>
              <a:blipFill>
                <a:blip r:embed="rId2"/>
                <a:stretch>
                  <a:fillRect l="-1700" t="-2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5ECE4F6-ACB2-4306-B27D-BE09E2B2EF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1325563"/>
                <a:ext cx="4305670" cy="51640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Sketch the graphs of the following equations, labelling the points where each graph crosses the axes: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=10−2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d)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Solve these inequalities: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+8&lt;11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−5≥13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&lt;11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5ECE4F6-ACB2-4306-B27D-BE09E2B2E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25563"/>
                <a:ext cx="4305670" cy="5164014"/>
              </a:xfrm>
              <a:prstGeom prst="rect">
                <a:avLst/>
              </a:prstGeom>
              <a:blipFill>
                <a:blip r:embed="rId3"/>
                <a:stretch>
                  <a:fillRect l="-1133" t="-1061" r="-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8E529F0-9627-4C64-9F30-358B4291F17B}"/>
              </a:ext>
            </a:extLst>
          </p:cNvPr>
          <p:cNvGrpSpPr/>
          <p:nvPr/>
        </p:nvGrpSpPr>
        <p:grpSpPr>
          <a:xfrm>
            <a:off x="5078027" y="2521258"/>
            <a:ext cx="763480" cy="763480"/>
            <a:chOff x="3320248" y="2547891"/>
            <a:chExt cx="763480" cy="763480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8B3BA38-801A-4D1B-B32B-5D7A56A23945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12A62736-55F7-4254-B799-9EBECFAECC2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DC0C859-AAF0-444C-B889-1C003B958A97}"/>
              </a:ext>
            </a:extLst>
          </p:cNvPr>
          <p:cNvGrpSpPr/>
          <p:nvPr/>
        </p:nvGrpSpPr>
        <p:grpSpPr>
          <a:xfrm>
            <a:off x="6942338" y="2521258"/>
            <a:ext cx="763480" cy="763480"/>
            <a:chOff x="3320248" y="2547891"/>
            <a:chExt cx="763480" cy="763480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AD77505C-CEBA-464C-9928-6FACFCB5D110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519332E-676D-4122-8D2E-A610C7AA30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DD4906B-2D3C-43A7-8A9D-3D5F9AD73020}"/>
              </a:ext>
            </a:extLst>
          </p:cNvPr>
          <p:cNvGrpSpPr/>
          <p:nvPr/>
        </p:nvGrpSpPr>
        <p:grpSpPr>
          <a:xfrm>
            <a:off x="5069150" y="3666478"/>
            <a:ext cx="763480" cy="763480"/>
            <a:chOff x="3320248" y="2547891"/>
            <a:chExt cx="763480" cy="763480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A7D0C59-E242-4D3B-B8BD-F0948785C08B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BC52CA-BD68-474E-8B27-00A5F674133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C043616-53B2-4F47-B52A-080179BCF964}"/>
              </a:ext>
            </a:extLst>
          </p:cNvPr>
          <p:cNvGrpSpPr/>
          <p:nvPr/>
        </p:nvGrpSpPr>
        <p:grpSpPr>
          <a:xfrm>
            <a:off x="6933461" y="3666478"/>
            <a:ext cx="763480" cy="763480"/>
            <a:chOff x="3320248" y="2547891"/>
            <a:chExt cx="763480" cy="763480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0840547-BA7E-4B78-B883-9E32C04F0983}"/>
                </a:ext>
              </a:extLst>
            </p:cNvPr>
            <p:cNvCxnSpPr/>
            <p:nvPr/>
          </p:nvCxnSpPr>
          <p:spPr>
            <a:xfrm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8B71024-69CF-4382-8205-ECB58698ED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01988" y="2547891"/>
              <a:ext cx="0" cy="7634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2BF5FF2-467A-494C-BB87-4E46ED124FD6}"/>
                  </a:ext>
                </a:extLst>
              </p:cNvPr>
              <p:cNvSpPr txBox="1"/>
              <p:nvPr/>
            </p:nvSpPr>
            <p:spPr>
              <a:xfrm>
                <a:off x="2233180" y="1661248"/>
                <a:ext cx="881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2BF5FF2-467A-494C-BB87-4E46ED124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80" y="1661248"/>
                <a:ext cx="88197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2756F24-DB71-49B1-BA2A-B3CC1C9EF71C}"/>
                  </a:ext>
                </a:extLst>
              </p:cNvPr>
              <p:cNvSpPr txBox="1"/>
              <p:nvPr/>
            </p:nvSpPr>
            <p:spPr>
              <a:xfrm>
                <a:off x="2793953" y="2054843"/>
                <a:ext cx="728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2756F24-DB71-49B1-BA2A-B3CC1C9EF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53" y="2054843"/>
                <a:ext cx="72808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4F5DA7D-66AC-4B74-8FE0-DE6251C61C37}"/>
                  </a:ext>
                </a:extLst>
              </p:cNvPr>
              <p:cNvSpPr txBox="1"/>
              <p:nvPr/>
            </p:nvSpPr>
            <p:spPr>
              <a:xfrm>
                <a:off x="1792193" y="2427838"/>
                <a:ext cx="13880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4F5DA7D-66AC-4B74-8FE0-DE6251C61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93" y="2427838"/>
                <a:ext cx="138800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9D25EB6-5B7C-43BC-A98B-46F528D32A27}"/>
                  </a:ext>
                </a:extLst>
              </p:cNvPr>
              <p:cNvSpPr txBox="1"/>
              <p:nvPr/>
            </p:nvSpPr>
            <p:spPr>
              <a:xfrm>
                <a:off x="2207457" y="2821433"/>
                <a:ext cx="1256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16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9D25EB6-5B7C-43BC-A98B-46F528D32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57" y="2821433"/>
                <a:ext cx="125675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51A70DA-A938-4F77-9E61-A833BD0A4CD7}"/>
                  </a:ext>
                </a:extLst>
              </p:cNvPr>
              <p:cNvSpPr txBox="1"/>
              <p:nvPr/>
            </p:nvSpPr>
            <p:spPr>
              <a:xfrm>
                <a:off x="456167" y="4998321"/>
                <a:ext cx="1519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51A70DA-A938-4F77-9E61-A833BD0A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7" y="4998321"/>
                <a:ext cx="1519198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67576E1-1C01-4138-85C6-4DB8DA481FAD}"/>
                  </a:ext>
                </a:extLst>
              </p:cNvPr>
              <p:cNvSpPr txBox="1"/>
              <p:nvPr/>
            </p:nvSpPr>
            <p:spPr>
              <a:xfrm>
                <a:off x="2165202" y="4998321"/>
                <a:ext cx="1519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67576E1-1C01-4138-85C6-4DB8DA481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02" y="4998321"/>
                <a:ext cx="1519198" cy="33855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EC9A9BF-2FCA-49C4-82B8-7607A5F6A7FD}"/>
                  </a:ext>
                </a:extLst>
              </p:cNvPr>
              <p:cNvSpPr txBox="1"/>
              <p:nvPr/>
            </p:nvSpPr>
            <p:spPr>
              <a:xfrm>
                <a:off x="456167" y="5816547"/>
                <a:ext cx="16330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EC9A9BF-2FCA-49C4-82B8-7607A5F6A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7" y="5816547"/>
                <a:ext cx="1633011" cy="338554"/>
              </a:xfrm>
              <a:prstGeom prst="rect">
                <a:avLst/>
              </a:prstGeom>
              <a:blipFill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AC928AC-81E0-4482-A92E-5329475B2724}"/>
                  </a:ext>
                </a:extLst>
              </p:cNvPr>
              <p:cNvSpPr txBox="1"/>
              <p:nvPr/>
            </p:nvSpPr>
            <p:spPr>
              <a:xfrm>
                <a:off x="2165202" y="5816547"/>
                <a:ext cx="17468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+20)(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AC928AC-81E0-4482-A92E-5329475B2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202" y="5816547"/>
                <a:ext cx="1746825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BE83891-9DC5-4A0B-A576-32BFA6D4A49C}"/>
                  </a:ext>
                </a:extLst>
              </p:cNvPr>
              <p:cNvSpPr txBox="1"/>
              <p:nvPr/>
            </p:nvSpPr>
            <p:spPr>
              <a:xfrm>
                <a:off x="6232177" y="4761067"/>
                <a:ext cx="7280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BE83891-9DC5-4A0B-A576-32BFA6D4A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177" y="4761067"/>
                <a:ext cx="72808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0CDF42C-EC9A-43ED-B843-A8FE0CB45A4F}"/>
                  </a:ext>
                </a:extLst>
              </p:cNvPr>
              <p:cNvSpPr txBox="1"/>
              <p:nvPr/>
            </p:nvSpPr>
            <p:spPr>
              <a:xfrm>
                <a:off x="6326738" y="5149843"/>
                <a:ext cx="7280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0CDF42C-EC9A-43ED-B843-A8FE0CB4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38" y="5149843"/>
                <a:ext cx="72808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A58C6B4-0A6E-4613-91EF-BCF5A163C3FB}"/>
                  </a:ext>
                </a:extLst>
              </p:cNvPr>
              <p:cNvSpPr txBox="1"/>
              <p:nvPr/>
            </p:nvSpPr>
            <p:spPr>
              <a:xfrm>
                <a:off x="6813366" y="5531582"/>
                <a:ext cx="88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≤2.5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A58C6B4-0A6E-4613-91EF-BCF5A163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366" y="5531582"/>
                <a:ext cx="883575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E76A3E9-3B2A-45F6-9D67-42B0990F7F0D}"/>
                  </a:ext>
                </a:extLst>
              </p:cNvPr>
              <p:cNvSpPr txBox="1"/>
              <p:nvPr/>
            </p:nvSpPr>
            <p:spPr>
              <a:xfrm>
                <a:off x="6101887" y="5913321"/>
                <a:ext cx="881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&gt;−7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E76A3E9-3B2A-45F6-9D67-42B0990F7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87" y="5913321"/>
                <a:ext cx="881973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3F5E6F64-FA5B-4D06-A999-0A518EC9010F}"/>
              </a:ext>
            </a:extLst>
          </p:cNvPr>
          <p:cNvCxnSpPr>
            <a:cxnSpLocks/>
          </p:cNvCxnSpPr>
          <p:nvPr/>
        </p:nvCxnSpPr>
        <p:spPr>
          <a:xfrm flipH="1">
            <a:off x="5401003" y="2533510"/>
            <a:ext cx="299924" cy="7512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8B010188-A5C4-4C5B-AEE2-B12803EF898A}"/>
              </a:ext>
            </a:extLst>
          </p:cNvPr>
          <p:cNvCxnSpPr>
            <a:cxnSpLocks/>
          </p:cNvCxnSpPr>
          <p:nvPr/>
        </p:nvCxnSpPr>
        <p:spPr>
          <a:xfrm>
            <a:off x="7233305" y="2478073"/>
            <a:ext cx="463636" cy="7657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8C86FAD-03BC-4398-8879-4C583BC39D73}"/>
              </a:ext>
            </a:extLst>
          </p:cNvPr>
          <p:cNvCxnSpPr>
            <a:cxnSpLocks/>
          </p:cNvCxnSpPr>
          <p:nvPr/>
        </p:nvCxnSpPr>
        <p:spPr>
          <a:xfrm>
            <a:off x="5131592" y="3706428"/>
            <a:ext cx="701038" cy="4527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弧 56">
            <a:extLst>
              <a:ext uri="{FF2B5EF4-FFF2-40B4-BE49-F238E27FC236}">
                <a16:creationId xmlns:a16="http://schemas.microsoft.com/office/drawing/2014/main" id="{D11F08B7-E5FD-4B90-B2EE-3974F7ABEBD1}"/>
              </a:ext>
            </a:extLst>
          </p:cNvPr>
          <p:cNvSpPr/>
          <p:nvPr/>
        </p:nvSpPr>
        <p:spPr>
          <a:xfrm rot="5400000">
            <a:off x="6879962" y="3485787"/>
            <a:ext cx="888231" cy="217344"/>
          </a:xfrm>
          <a:prstGeom prst="arc">
            <a:avLst>
              <a:gd name="adj1" fmla="val 16200000"/>
              <a:gd name="adj2" fmla="val 5234852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A2E4818E-FBC7-4430-8B2D-5C34E49E8AB8}"/>
                  </a:ext>
                </a:extLst>
              </p:cNvPr>
              <p:cNvSpPr txBox="1"/>
              <p:nvPr/>
            </p:nvSpPr>
            <p:spPr>
              <a:xfrm>
                <a:off x="5477668" y="2852210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A2E4818E-FBC7-4430-8B2D-5C34E49E8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668" y="2852210"/>
                <a:ext cx="311304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10F6BF5A-0337-49BC-AC3C-D2A055B0F323}"/>
                  </a:ext>
                </a:extLst>
              </p:cNvPr>
              <p:cNvSpPr txBox="1"/>
              <p:nvPr/>
            </p:nvSpPr>
            <p:spPr>
              <a:xfrm>
                <a:off x="5099598" y="2987594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10F6BF5A-0337-49BC-AC3C-D2A055B0F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98" y="2987594"/>
                <a:ext cx="42672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E76E37B7-DEDD-4B02-BEE8-3027F65097C5}"/>
                  </a:ext>
                </a:extLst>
              </p:cNvPr>
              <p:cNvSpPr txBox="1"/>
              <p:nvPr/>
            </p:nvSpPr>
            <p:spPr>
              <a:xfrm>
                <a:off x="7315201" y="2864379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E76E37B7-DEDD-4B02-BEE8-3027F6509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1" y="2864379"/>
                <a:ext cx="311304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5FF85E5-6F89-48A7-BD7C-5ECDE4192182}"/>
                  </a:ext>
                </a:extLst>
              </p:cNvPr>
              <p:cNvSpPr txBox="1"/>
              <p:nvPr/>
            </p:nvSpPr>
            <p:spPr>
              <a:xfrm>
                <a:off x="7014068" y="2507956"/>
                <a:ext cx="402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5FF85E5-6F89-48A7-BD7C-5ECDE419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068" y="2507956"/>
                <a:ext cx="402674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266A179-78C7-4875-B093-ED9052043BB3}"/>
                  </a:ext>
                </a:extLst>
              </p:cNvPr>
              <p:cNvSpPr txBox="1"/>
              <p:nvPr/>
            </p:nvSpPr>
            <p:spPr>
              <a:xfrm>
                <a:off x="5412873" y="4023714"/>
                <a:ext cx="402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266A179-78C7-4875-B093-ED9052043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873" y="4023714"/>
                <a:ext cx="402674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76C4A14-78E4-47CB-ACD0-B74EC2D37340}"/>
                  </a:ext>
                </a:extLst>
              </p:cNvPr>
              <p:cNvSpPr txBox="1"/>
              <p:nvPr/>
            </p:nvSpPr>
            <p:spPr>
              <a:xfrm>
                <a:off x="5231973" y="3617735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D76C4A14-78E4-47CB-ACD0-B74EC2D37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73" y="3617735"/>
                <a:ext cx="311304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7452245-835C-4E1E-88E4-501FFCD3FE33}"/>
                  </a:ext>
                </a:extLst>
              </p:cNvPr>
              <p:cNvSpPr txBox="1"/>
              <p:nvPr/>
            </p:nvSpPr>
            <p:spPr>
              <a:xfrm>
                <a:off x="7224428" y="3991319"/>
                <a:ext cx="3113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7452245-835C-4E1E-88E4-501FFCD3F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428" y="3991319"/>
                <a:ext cx="311304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14694" y="858195"/>
                <a:ext cx="1964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694" y="858195"/>
                <a:ext cx="196444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1292" y="861112"/>
                <a:ext cx="2233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+12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92" y="861112"/>
                <a:ext cx="22336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110567" y="1699312"/>
            <a:ext cx="990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 rot="10800000" flipH="1" flipV="1">
            <a:off x="7605224" y="1055595"/>
            <a:ext cx="381000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3607" y="1111483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90894" y="1315395"/>
                <a:ext cx="189866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894" y="1315395"/>
                <a:ext cx="1898660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22292" y="1470712"/>
                <a:ext cx="184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−5=0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92" y="1470712"/>
                <a:ext cx="1848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 rot="10800000" flipV="1">
            <a:off x="836492" y="1089712"/>
            <a:ext cx="381000" cy="579635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rot="10800000" flipH="1" flipV="1">
            <a:off x="7605224" y="1676081"/>
            <a:ext cx="370114" cy="72934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88892" y="2265369"/>
                <a:ext cx="1070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92" y="2265369"/>
                <a:ext cx="10708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70634" y="2265369"/>
                <a:ext cx="590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34" y="2265369"/>
                <a:ext cx="5902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284292" y="2265369"/>
                <a:ext cx="590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 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292" y="2265369"/>
                <a:ext cx="5902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74149" y="2265369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149" y="2265369"/>
                <a:ext cx="6030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 rot="10800000" flipV="1">
            <a:off x="803834" y="2504855"/>
            <a:ext cx="468085" cy="859972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-121450" y="2591941"/>
            <a:ext cx="979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9 and add 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881520" y="3136227"/>
                <a:ext cx="1904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=9+5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520" y="3136227"/>
                <a:ext cx="19044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85377" y="357165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783549" y="4007082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549" y="4007082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4493" y="440985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88350" y="4769083"/>
                <a:ext cx="18288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+3=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350" y="4769083"/>
                <a:ext cx="1828800" cy="4019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-94757" y="5205199"/>
            <a:ext cx="109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89795" y="5534291"/>
                <a:ext cx="18288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=−3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795" y="5534291"/>
                <a:ext cx="1828800" cy="401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00294" y="2033852"/>
                <a:ext cx="1277979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294" y="2033852"/>
                <a:ext cx="1277979" cy="7693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56209" y="2088280"/>
                <a:ext cx="81862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09" y="2088280"/>
                <a:ext cx="818621" cy="6481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509351" y="2164480"/>
                <a:ext cx="634341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51" y="2164480"/>
                <a:ext cx="634341" cy="5666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64523" y="2273337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23" y="2273337"/>
                <a:ext cx="6030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 rot="10800000" flipV="1">
            <a:off x="814720" y="1699311"/>
            <a:ext cx="370114" cy="74022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83390" y="4391326"/>
                <a:ext cx="1016625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90" y="4391326"/>
                <a:ext cx="1016625" cy="64812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650733" y="5175098"/>
                <a:ext cx="1252331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𝑎𝑐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733" y="5175098"/>
                <a:ext cx="1252331" cy="64812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94276" y="6013298"/>
                <a:ext cx="1122550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76" y="6013298"/>
                <a:ext cx="1122550" cy="64812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 rot="10800000" flipH="1" flipV="1">
            <a:off x="5924359" y="4794098"/>
            <a:ext cx="446316" cy="6966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316245" y="4665387"/>
            <a:ext cx="1556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Multiply by 4a to make the denominators equal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Arc 61"/>
          <p:cNvSpPr/>
          <p:nvPr/>
        </p:nvSpPr>
        <p:spPr>
          <a:xfrm rot="10800000" flipH="1" flipV="1">
            <a:off x="5957016" y="5643184"/>
            <a:ext cx="446316" cy="6966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261816" y="5764844"/>
            <a:ext cx="142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32409" y="2893823"/>
                <a:ext cx="2436116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409" y="2893823"/>
                <a:ext cx="2436116" cy="7693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 rot="10800000" flipH="1" flipV="1">
            <a:off x="7616110" y="2481624"/>
            <a:ext cx="359228" cy="838200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877366" y="108825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44709" y="1784940"/>
            <a:ext cx="117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888250" y="2416311"/>
                <a:ext cx="1132116" cy="932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250" y="2416311"/>
                <a:ext cx="1132116" cy="932050"/>
              </a:xfrm>
              <a:prstGeom prst="rect">
                <a:avLst/>
              </a:prstGeom>
              <a:blipFill>
                <a:blip r:embed="rId22"/>
                <a:stretch>
                  <a:fillRect b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54181" y="3732023"/>
                <a:ext cx="2464329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−4</m:t>
                          </m:r>
                          <m:r>
                            <a:rPr lang="en-US" i="1">
                              <a:latin typeface="Cambria Math"/>
                            </a:rPr>
                            <m:t>𝑎𝑐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81" y="3732023"/>
                <a:ext cx="2464329" cy="7693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/>
          <p:cNvSpPr/>
          <p:nvPr/>
        </p:nvSpPr>
        <p:spPr>
          <a:xfrm rot="10800000" flipH="1" flipV="1">
            <a:off x="7626995" y="3385138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7942680" y="351576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Arc 71"/>
          <p:cNvSpPr/>
          <p:nvPr/>
        </p:nvSpPr>
        <p:spPr>
          <a:xfrm rot="10800000" flipV="1">
            <a:off x="825605" y="3441026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335182" y="4624652"/>
                <a:ext cx="114307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182" y="4624652"/>
                <a:ext cx="1143070" cy="6182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293125" y="4559338"/>
                <a:ext cx="1485728" cy="68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25" y="4559338"/>
                <a:ext cx="1485728" cy="6833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706782" y="4918567"/>
                <a:ext cx="778482" cy="43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82" y="4918567"/>
                <a:ext cx="778482" cy="43774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78528" y="4946963"/>
                <a:ext cx="499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528" y="4946963"/>
                <a:ext cx="499689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 rot="10800000" flipH="1" flipV="1">
            <a:off x="7659652" y="4212452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964452" y="432131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Arc 78"/>
          <p:cNvSpPr/>
          <p:nvPr/>
        </p:nvSpPr>
        <p:spPr>
          <a:xfrm rot="10800000" flipV="1">
            <a:off x="803834" y="4290112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868583" y="5517281"/>
                <a:ext cx="605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83" y="5517281"/>
                <a:ext cx="605230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293124" y="5277794"/>
                <a:ext cx="2023567" cy="685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GB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24" y="5277794"/>
                <a:ext cx="2023567" cy="68512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857697" y="6072451"/>
                <a:ext cx="2284856" cy="685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697" y="6072451"/>
                <a:ext cx="2284856" cy="68512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rc 82"/>
          <p:cNvSpPr/>
          <p:nvPr/>
        </p:nvSpPr>
        <p:spPr>
          <a:xfrm rot="10800000" flipH="1" flipV="1">
            <a:off x="8007832" y="4977661"/>
            <a:ext cx="386893" cy="716457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286335" y="4954082"/>
                <a:ext cx="945787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335" y="4954082"/>
                <a:ext cx="945787" cy="631520"/>
              </a:xfrm>
              <a:prstGeom prst="rect">
                <a:avLst/>
              </a:prstGeom>
              <a:blipFill>
                <a:blip r:embed="rId31"/>
                <a:stretch>
                  <a:fillRect l="-1935" t="-1942" r="-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 rot="10800000" flipH="1" flipV="1">
            <a:off x="8015853" y="5718526"/>
            <a:ext cx="380999" cy="77288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8303981" y="5847628"/>
            <a:ext cx="94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 rot="10800000" flipV="1">
            <a:off x="816156" y="5120436"/>
            <a:ext cx="386893" cy="716457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762919" y="1810951"/>
            <a:ext cx="394635" cy="42351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727500" y="1799721"/>
            <a:ext cx="547036" cy="29036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3036" y="1820576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Half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14139" y="176122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Half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Arc 90"/>
          <p:cNvSpPr/>
          <p:nvPr/>
        </p:nvSpPr>
        <p:spPr>
          <a:xfrm rot="16200000" flipH="1">
            <a:off x="1763825" y="2273870"/>
            <a:ext cx="359541" cy="620429"/>
          </a:xfrm>
          <a:prstGeom prst="arc">
            <a:avLst>
              <a:gd name="adj1" fmla="val 16200000"/>
              <a:gd name="adj2" fmla="val 5519964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 rot="16200000" flipH="1">
            <a:off x="4726802" y="2445521"/>
            <a:ext cx="359541" cy="620429"/>
          </a:xfrm>
          <a:prstGeom prst="arc">
            <a:avLst>
              <a:gd name="adj1" fmla="val 16200000"/>
              <a:gd name="adj2" fmla="val 5519964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1597684" y="277187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Square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51036" y="2924273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Square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5412889" y="3607667"/>
            <a:ext cx="1371211" cy="74975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タイトル 1">
            <a:extLst>
              <a:ext uri="{FF2B5EF4-FFF2-40B4-BE49-F238E27FC236}">
                <a16:creationId xmlns:a16="http://schemas.microsoft.com/office/drawing/2014/main" id="{09C5AD40-E284-45F7-8372-8253572F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686" y="418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1" grpId="0" animBg="1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4" grpId="0"/>
      <p:bldP spid="45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7" grpId="1"/>
      <p:bldP spid="58" grpId="0"/>
      <p:bldP spid="58" grpId="1"/>
      <p:bldP spid="59" grpId="0"/>
      <p:bldP spid="59" grpId="1"/>
      <p:bldP spid="60" grpId="0" animBg="1"/>
      <p:bldP spid="60" grpId="1" animBg="1"/>
      <p:bldP spid="61" grpId="0"/>
      <p:bldP spid="61" grpId="1"/>
      <p:bldP spid="62" grpId="0" animBg="1"/>
      <p:bldP spid="62" grpId="1" animBg="1"/>
      <p:bldP spid="63" grpId="0"/>
      <p:bldP spid="63" grpId="1"/>
      <p:bldP spid="64" grpId="0"/>
      <p:bldP spid="65" grpId="0" animBg="1"/>
      <p:bldP spid="66" grpId="0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/>
      <p:bldP spid="75" grpId="0"/>
      <p:bldP spid="75" grpId="1"/>
      <p:bldP spid="76" grpId="0"/>
      <p:bldP spid="77" grpId="0" animBg="1"/>
      <p:bldP spid="78" grpId="0"/>
      <p:bldP spid="79" grpId="0" animBg="1"/>
      <p:bldP spid="80" grpId="0"/>
      <p:bldP spid="81" grpId="0"/>
      <p:bldP spid="82" grpId="0"/>
      <p:bldP spid="83" grpId="0" animBg="1"/>
      <p:bldP spid="84" grpId="0"/>
      <p:bldP spid="85" grpId="0" animBg="1"/>
      <p:bldP spid="86" grpId="0"/>
      <p:bldP spid="88" grpId="0" animBg="1"/>
      <p:bldP spid="6" grpId="0"/>
      <p:bldP spid="6" grpId="1"/>
      <p:bldP spid="90" grpId="0"/>
      <p:bldP spid="90" grpId="1"/>
      <p:bldP spid="91" grpId="0" animBg="1"/>
      <p:bldP spid="91" grpId="1" animBg="1"/>
      <p:bldP spid="92" grpId="0" animBg="1"/>
      <p:bldP spid="92" grpId="1" animBg="1"/>
      <p:bldP spid="93" grpId="0"/>
      <p:bldP spid="93" grpId="1"/>
      <p:bldP spid="94" grpId="0"/>
      <p:bldP spid="9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422997" y="2985097"/>
            <a:ext cx="826251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Exercise 2E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32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set of inputs in a function is called the 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domain</a:t>
                </a:r>
                <a:r>
                  <a:rPr lang="en-US" sz="1600" dirty="0">
                    <a:latin typeface="Comic Sans MS" panose="030F0702030302020204" pitchFamily="66" charset="0"/>
                  </a:rPr>
                  <a:t> (usually the x-axis)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set of outputs is called the 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range</a:t>
                </a:r>
                <a:r>
                  <a:rPr lang="en-US" sz="1600" dirty="0">
                    <a:latin typeface="Comic Sans MS" panose="030F0702030302020204" pitchFamily="66" charset="0"/>
                  </a:rPr>
                  <a:t> (usually the y-axis)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diagram to the right shows 5 mappings for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</a:t>
                </a:r>
                <a:r>
                  <a:rPr lang="en-GB" sz="1600" dirty="0">
                    <a:latin typeface="Comic Sans MS" panose="030F0702030302020204" pitchFamily="66" charset="0"/>
                  </a:rPr>
                  <a:t>he </a:t>
                </a:r>
                <a:r>
                  <a:rPr lang="en-GB" sz="1600" b="1" dirty="0">
                    <a:latin typeface="Comic Sans MS" panose="030F0702030302020204" pitchFamily="66" charset="0"/>
                  </a:rPr>
                  <a:t>roots</a:t>
                </a:r>
                <a:r>
                  <a:rPr lang="en-GB" sz="1600" dirty="0">
                    <a:latin typeface="Comic Sans MS" panose="030F0702030302020204" pitchFamily="66" charset="0"/>
                  </a:rPr>
                  <a:t> of a function are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t="-719" r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865AAC88-A0C6-49F7-98E6-6555A3D6E681}"/>
              </a:ext>
            </a:extLst>
          </p:cNvPr>
          <p:cNvSpPr/>
          <p:nvPr/>
        </p:nvSpPr>
        <p:spPr>
          <a:xfrm>
            <a:off x="5104899" y="2140841"/>
            <a:ext cx="861134" cy="17045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2D6923F-82AF-446B-A8DF-1E85EE8786BC}"/>
              </a:ext>
            </a:extLst>
          </p:cNvPr>
          <p:cNvSpPr/>
          <p:nvPr/>
        </p:nvSpPr>
        <p:spPr>
          <a:xfrm>
            <a:off x="7025157" y="2140841"/>
            <a:ext cx="861134" cy="17045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24B257F-FB2B-4A97-9880-0805E33B2FFE}"/>
                  </a:ext>
                </a:extLst>
              </p:cNvPr>
              <p:cNvSpPr txBox="1"/>
              <p:nvPr/>
            </p:nvSpPr>
            <p:spPr>
              <a:xfrm>
                <a:off x="5200278" y="2238114"/>
                <a:ext cx="670375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24B257F-FB2B-4A97-9880-0805E33B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278" y="2238114"/>
                <a:ext cx="670375" cy="1509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054B582-BF7F-4AEF-88E0-E154973ED469}"/>
                  </a:ext>
                </a:extLst>
              </p:cNvPr>
              <p:cNvSpPr txBox="1"/>
              <p:nvPr/>
            </p:nvSpPr>
            <p:spPr>
              <a:xfrm>
                <a:off x="7056415" y="2238114"/>
                <a:ext cx="79861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0.125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054B582-BF7F-4AEF-88E0-E154973ED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15" y="2238114"/>
                <a:ext cx="798617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679328-BBFA-46C3-87E9-C5A1D7A3B002}"/>
              </a:ext>
            </a:extLst>
          </p:cNvPr>
          <p:cNvSpPr txBox="1"/>
          <p:nvPr/>
        </p:nvSpPr>
        <p:spPr>
          <a:xfrm>
            <a:off x="5143370" y="1833063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Domain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6524B0-36A6-422C-BD62-3AAA8435745D}"/>
              </a:ext>
            </a:extLst>
          </p:cNvPr>
          <p:cNvSpPr txBox="1"/>
          <p:nvPr/>
        </p:nvSpPr>
        <p:spPr>
          <a:xfrm>
            <a:off x="7118130" y="1833062"/>
            <a:ext cx="675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Range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3B50CC-FC35-46DC-93E6-F233D3F5AAFB}"/>
                  </a:ext>
                </a:extLst>
              </p:cNvPr>
              <p:cNvSpPr txBox="1"/>
              <p:nvPr/>
            </p:nvSpPr>
            <p:spPr>
              <a:xfrm>
                <a:off x="5870653" y="1320772"/>
                <a:ext cx="1371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03B50CC-FC35-46DC-93E6-F233D3F5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653" y="1320772"/>
                <a:ext cx="1371850" cy="400110"/>
              </a:xfrm>
              <a:prstGeom prst="rect">
                <a:avLst/>
              </a:prstGeom>
              <a:blipFill>
                <a:blip r:embed="rId6"/>
                <a:stretch>
                  <a:fillRect l="-1778"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1D0567B-D624-455D-9C26-260A6CD83205}"/>
              </a:ext>
            </a:extLst>
          </p:cNvPr>
          <p:cNvCxnSpPr>
            <a:cxnSpLocks/>
          </p:cNvCxnSpPr>
          <p:nvPr/>
        </p:nvCxnSpPr>
        <p:spPr>
          <a:xfrm>
            <a:off x="5690825" y="2414726"/>
            <a:ext cx="161549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872A88B-81E3-42B9-A2C1-9572AA4A2AF5}"/>
              </a:ext>
            </a:extLst>
          </p:cNvPr>
          <p:cNvCxnSpPr>
            <a:cxnSpLocks/>
          </p:cNvCxnSpPr>
          <p:nvPr/>
        </p:nvCxnSpPr>
        <p:spPr>
          <a:xfrm>
            <a:off x="5690825" y="2700291"/>
            <a:ext cx="161549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FDC2C5F-4602-49E5-8C60-E509AE65BD5F}"/>
              </a:ext>
            </a:extLst>
          </p:cNvPr>
          <p:cNvCxnSpPr>
            <a:cxnSpLocks/>
          </p:cNvCxnSpPr>
          <p:nvPr/>
        </p:nvCxnSpPr>
        <p:spPr>
          <a:xfrm>
            <a:off x="5748829" y="2976778"/>
            <a:ext cx="149367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03363B2-A2B7-4BDE-87F2-4034B6863BB2}"/>
              </a:ext>
            </a:extLst>
          </p:cNvPr>
          <p:cNvCxnSpPr>
            <a:cxnSpLocks/>
          </p:cNvCxnSpPr>
          <p:nvPr/>
        </p:nvCxnSpPr>
        <p:spPr>
          <a:xfrm>
            <a:off x="5812648" y="3244588"/>
            <a:ext cx="130548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DAFE93-BB1E-41E4-946E-ECBDD8E45ADB}"/>
              </a:ext>
            </a:extLst>
          </p:cNvPr>
          <p:cNvCxnSpPr>
            <a:cxnSpLocks/>
          </p:cNvCxnSpPr>
          <p:nvPr/>
        </p:nvCxnSpPr>
        <p:spPr>
          <a:xfrm>
            <a:off x="5750933" y="3530153"/>
            <a:ext cx="149157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f and g are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(10)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t="-719" r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8B117AF-88A9-4E7B-A4FB-A7FE4BC3F837}"/>
              </a:ext>
            </a:extLst>
          </p:cNvPr>
          <p:cNvCxnSpPr>
            <a:cxnSpLocks/>
          </p:cNvCxnSpPr>
          <p:nvPr/>
        </p:nvCxnSpPr>
        <p:spPr>
          <a:xfrm flipH="1" flipV="1">
            <a:off x="2440819" y="3615828"/>
            <a:ext cx="2183906" cy="2840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B7C25B-1A37-4D79-A75F-259140C4C9C4}"/>
              </a:ext>
            </a:extLst>
          </p:cNvPr>
          <p:cNvSpPr txBox="1"/>
          <p:nvPr/>
        </p:nvSpPr>
        <p:spPr>
          <a:xfrm>
            <a:off x="4607862" y="3523249"/>
            <a:ext cx="3338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means that x is any real number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Literally, ‘x is a member of the set of real numbers’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EAB3081-3095-494B-BDE2-018A1FE9D3DC}"/>
                  </a:ext>
                </a:extLst>
              </p:cNvPr>
              <p:cNvSpPr txBox="1"/>
              <p:nvPr/>
            </p:nvSpPr>
            <p:spPr>
              <a:xfrm>
                <a:off x="4572000" y="1495888"/>
                <a:ext cx="1600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EAB3081-3095-494B-BDE2-018A1FE9D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5888"/>
                <a:ext cx="1600503" cy="276999"/>
              </a:xfrm>
              <a:prstGeom prst="rect">
                <a:avLst/>
              </a:prstGeom>
              <a:blipFill>
                <a:blip r:embed="rId4"/>
                <a:stretch>
                  <a:fillRect l="-4563" t="-2174" r="-266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C992DFD-7BD9-49C4-A5F9-2F324704837C}"/>
                  </a:ext>
                </a:extLst>
              </p:cNvPr>
              <p:cNvSpPr txBox="1"/>
              <p:nvPr/>
            </p:nvSpPr>
            <p:spPr>
              <a:xfrm>
                <a:off x="4572000" y="1932738"/>
                <a:ext cx="1788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=2(5)−10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C992DFD-7BD9-49C4-A5F9-2F3247048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32738"/>
                <a:ext cx="1788503" cy="276999"/>
              </a:xfrm>
              <a:prstGeom prst="rect">
                <a:avLst/>
              </a:prstGeom>
              <a:blipFill>
                <a:blip r:embed="rId5"/>
                <a:stretch>
                  <a:fillRect l="-4096" t="-2222" r="-273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635406-2D8F-4D80-B04F-BC5852C16DB6}"/>
                  </a:ext>
                </a:extLst>
              </p:cNvPr>
              <p:cNvSpPr txBox="1"/>
              <p:nvPr/>
            </p:nvSpPr>
            <p:spPr>
              <a:xfrm>
                <a:off x="4555585" y="3025851"/>
                <a:ext cx="1468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635406-2D8F-4D80-B04F-BC5852C16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85" y="3025851"/>
                <a:ext cx="1468672" cy="276999"/>
              </a:xfrm>
              <a:prstGeom prst="rect">
                <a:avLst/>
              </a:prstGeom>
              <a:blipFill>
                <a:blip r:embed="rId6"/>
                <a:stretch>
                  <a:fillRect l="-3734" t="-4348" r="-3734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342CC27-BBD4-45F9-9A13-AFCCFD6990A3}"/>
                  </a:ext>
                </a:extLst>
              </p:cNvPr>
              <p:cNvSpPr txBox="1"/>
              <p:nvPr/>
            </p:nvSpPr>
            <p:spPr>
              <a:xfrm>
                <a:off x="4555585" y="3462701"/>
                <a:ext cx="1804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342CC27-BBD4-45F9-9A13-AFCCFD699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85" y="3462701"/>
                <a:ext cx="1804918" cy="276999"/>
              </a:xfrm>
              <a:prstGeom prst="rect">
                <a:avLst/>
              </a:prstGeom>
              <a:blipFill>
                <a:blip r:embed="rId7"/>
                <a:stretch>
                  <a:fillRect l="-2703" t="-4444" r="-304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556D2AB-A3DC-467C-BE7A-67039481C0BE}"/>
                  </a:ext>
                </a:extLst>
              </p:cNvPr>
              <p:cNvSpPr txBox="1"/>
              <p:nvPr/>
            </p:nvSpPr>
            <p:spPr>
              <a:xfrm>
                <a:off x="4999397" y="4504131"/>
                <a:ext cx="1277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556D2AB-A3DC-467C-BE7A-67039481C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397" y="4504131"/>
                <a:ext cx="1277466" cy="276999"/>
              </a:xfrm>
              <a:prstGeom prst="rect">
                <a:avLst/>
              </a:prstGeom>
              <a:blipFill>
                <a:blip r:embed="rId8"/>
                <a:stretch>
                  <a:fillRect l="-6190" t="-2222" r="-619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C4E19E-1213-4BB3-A5DE-3E72523B5F3D}"/>
              </a:ext>
            </a:extLst>
          </p:cNvPr>
          <p:cNvSpPr txBox="1"/>
          <p:nvPr/>
        </p:nvSpPr>
        <p:spPr>
          <a:xfrm>
            <a:off x="4183752" y="145622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1AFEE09-7D95-4955-931F-ACD5B00B8783}"/>
              </a:ext>
            </a:extLst>
          </p:cNvPr>
          <p:cNvSpPr txBox="1"/>
          <p:nvPr/>
        </p:nvSpPr>
        <p:spPr>
          <a:xfrm>
            <a:off x="4183752" y="445796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Arc 25">
            <a:extLst>
              <a:ext uri="{FF2B5EF4-FFF2-40B4-BE49-F238E27FC236}">
                <a16:creationId xmlns:a16="http://schemas.microsoft.com/office/drawing/2014/main" id="{5F7C7E37-9BE9-449A-B2EE-D2A620F911B6}"/>
              </a:ext>
            </a:extLst>
          </p:cNvPr>
          <p:cNvSpPr/>
          <p:nvPr/>
        </p:nvSpPr>
        <p:spPr>
          <a:xfrm rot="10800000" flipH="1" flipV="1">
            <a:off x="6276863" y="1599560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65">
                <a:extLst>
                  <a:ext uri="{FF2B5EF4-FFF2-40B4-BE49-F238E27FC236}">
                    <a16:creationId xmlns:a16="http://schemas.microsoft.com/office/drawing/2014/main" id="{68700C21-58BC-4E3B-A104-6E14B91F0C62}"/>
                  </a:ext>
                </a:extLst>
              </p:cNvPr>
              <p:cNvSpPr txBox="1"/>
              <p:nvPr/>
            </p:nvSpPr>
            <p:spPr>
              <a:xfrm>
                <a:off x="6593624" y="1531840"/>
                <a:ext cx="11170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’s with 5’s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65">
                <a:extLst>
                  <a:ext uri="{FF2B5EF4-FFF2-40B4-BE49-F238E27FC236}">
                    <a16:creationId xmlns:a16="http://schemas.microsoft.com/office/drawing/2014/main" id="{68700C21-58BC-4E3B-A104-6E14B91F0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624" y="1531840"/>
                <a:ext cx="1117028" cy="523220"/>
              </a:xfrm>
              <a:prstGeom prst="rect">
                <a:avLst/>
              </a:prstGeom>
              <a:blipFill>
                <a:blip r:embed="rId9"/>
                <a:stretch>
                  <a:fillRect l="-546" t="-1163" r="-491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25">
            <a:extLst>
              <a:ext uri="{FF2B5EF4-FFF2-40B4-BE49-F238E27FC236}">
                <a16:creationId xmlns:a16="http://schemas.microsoft.com/office/drawing/2014/main" id="{C735DB12-9D78-4214-8732-FF6A164EB1B0}"/>
              </a:ext>
            </a:extLst>
          </p:cNvPr>
          <p:cNvSpPr/>
          <p:nvPr/>
        </p:nvSpPr>
        <p:spPr>
          <a:xfrm rot="10800000" flipH="1" flipV="1">
            <a:off x="6276863" y="2061391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E2CF87-E0CC-458C-B1EE-3D87F7750A6F}"/>
                  </a:ext>
                </a:extLst>
              </p:cNvPr>
              <p:cNvSpPr txBox="1"/>
              <p:nvPr/>
            </p:nvSpPr>
            <p:spPr>
              <a:xfrm>
                <a:off x="4572000" y="2375611"/>
                <a:ext cx="935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E2CF87-E0CC-458C-B1EE-3D87F7750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75611"/>
                <a:ext cx="935705" cy="276999"/>
              </a:xfrm>
              <a:prstGeom prst="rect">
                <a:avLst/>
              </a:prstGeom>
              <a:blipFill>
                <a:blip r:embed="rId10"/>
                <a:stretch>
                  <a:fillRect l="-8497" t="-4444" r="-588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554D52A-3ADE-4D6C-BE8D-61AAEAF0B576}"/>
                  </a:ext>
                </a:extLst>
              </p:cNvPr>
              <p:cNvSpPr txBox="1"/>
              <p:nvPr/>
            </p:nvSpPr>
            <p:spPr>
              <a:xfrm>
                <a:off x="4555585" y="3905459"/>
                <a:ext cx="12038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554D52A-3ADE-4D6C-BE8D-61AAEAF0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85" y="3905459"/>
                <a:ext cx="1203856" cy="276999"/>
              </a:xfrm>
              <a:prstGeom prst="rect">
                <a:avLst/>
              </a:prstGeom>
              <a:blipFill>
                <a:blip r:embed="rId11"/>
                <a:stretch>
                  <a:fillRect l="-4545" r="-454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25">
            <a:extLst>
              <a:ext uri="{FF2B5EF4-FFF2-40B4-BE49-F238E27FC236}">
                <a16:creationId xmlns:a16="http://schemas.microsoft.com/office/drawing/2014/main" id="{A70EE824-1A92-483E-B1C6-465C8D2DA0D5}"/>
              </a:ext>
            </a:extLst>
          </p:cNvPr>
          <p:cNvSpPr/>
          <p:nvPr/>
        </p:nvSpPr>
        <p:spPr>
          <a:xfrm rot="10800000" flipH="1" flipV="1">
            <a:off x="6229640" y="3145754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25">
            <a:extLst>
              <a:ext uri="{FF2B5EF4-FFF2-40B4-BE49-F238E27FC236}">
                <a16:creationId xmlns:a16="http://schemas.microsoft.com/office/drawing/2014/main" id="{A1557C91-A07D-4BA0-BB47-3A13AB1AC7CD}"/>
              </a:ext>
            </a:extLst>
          </p:cNvPr>
          <p:cNvSpPr/>
          <p:nvPr/>
        </p:nvSpPr>
        <p:spPr>
          <a:xfrm rot="10800000" flipH="1" flipV="1">
            <a:off x="6229640" y="3607585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65">
            <a:extLst>
              <a:ext uri="{FF2B5EF4-FFF2-40B4-BE49-F238E27FC236}">
                <a16:creationId xmlns:a16="http://schemas.microsoft.com/office/drawing/2014/main" id="{50A28A77-3B7D-4B92-9A65-824ADB1B99C3}"/>
              </a:ext>
            </a:extLst>
          </p:cNvPr>
          <p:cNvSpPr txBox="1"/>
          <p:nvPr/>
        </p:nvSpPr>
        <p:spPr>
          <a:xfrm>
            <a:off x="6571147" y="2122779"/>
            <a:ext cx="111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65">
                <a:extLst>
                  <a:ext uri="{FF2B5EF4-FFF2-40B4-BE49-F238E27FC236}">
                    <a16:creationId xmlns:a16="http://schemas.microsoft.com/office/drawing/2014/main" id="{1AE1D24C-98F2-4485-99A6-545F3559542A}"/>
                  </a:ext>
                </a:extLst>
              </p:cNvPr>
              <p:cNvSpPr txBox="1"/>
              <p:nvPr/>
            </p:nvSpPr>
            <p:spPr>
              <a:xfrm>
                <a:off x="6570311" y="3148761"/>
                <a:ext cx="11170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’s with 10’s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65">
                <a:extLst>
                  <a:ext uri="{FF2B5EF4-FFF2-40B4-BE49-F238E27FC236}">
                    <a16:creationId xmlns:a16="http://schemas.microsoft.com/office/drawing/2014/main" id="{1AE1D24C-98F2-4485-99A6-545F35595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311" y="3148761"/>
                <a:ext cx="1117028" cy="523220"/>
              </a:xfrm>
              <a:prstGeom prst="rect">
                <a:avLst/>
              </a:prstGeom>
              <a:blipFill>
                <a:blip r:embed="rId12"/>
                <a:stretch>
                  <a:fillRect l="-546" t="-2353" r="-491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65">
            <a:extLst>
              <a:ext uri="{FF2B5EF4-FFF2-40B4-BE49-F238E27FC236}">
                <a16:creationId xmlns:a16="http://schemas.microsoft.com/office/drawing/2014/main" id="{8D788F57-F08C-46DB-9744-FD1C85B25893}"/>
              </a:ext>
            </a:extLst>
          </p:cNvPr>
          <p:cNvSpPr txBox="1"/>
          <p:nvPr/>
        </p:nvSpPr>
        <p:spPr>
          <a:xfrm>
            <a:off x="6547834" y="3739700"/>
            <a:ext cx="111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76C2132-5937-430F-9D98-699774ED4C0F}"/>
                  </a:ext>
                </a:extLst>
              </p:cNvPr>
              <p:cNvSpPr txBox="1"/>
              <p:nvPr/>
            </p:nvSpPr>
            <p:spPr>
              <a:xfrm>
                <a:off x="4666202" y="488903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76C2132-5937-430F-9D98-699774ED4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202" y="4889038"/>
                <a:ext cx="1792478" cy="276999"/>
              </a:xfrm>
              <a:prstGeom prst="rect">
                <a:avLst/>
              </a:prstGeom>
              <a:blipFill>
                <a:blip r:embed="rId13"/>
                <a:stretch>
                  <a:fillRect l="-2381" t="-4444" r="-272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4AFD0CE-1120-4B67-B370-7F85DBBAA9D0}"/>
                  </a:ext>
                </a:extLst>
              </p:cNvPr>
              <p:cNvSpPr txBox="1"/>
              <p:nvPr/>
            </p:nvSpPr>
            <p:spPr>
              <a:xfrm>
                <a:off x="5333059" y="5273945"/>
                <a:ext cx="1664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4AFD0CE-1120-4B67-B370-7F85DBBAA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59" y="5273945"/>
                <a:ext cx="1664238" cy="276999"/>
              </a:xfrm>
              <a:prstGeom prst="rect">
                <a:avLst/>
              </a:prstGeom>
              <a:blipFill>
                <a:blip r:embed="rId14"/>
                <a:stretch>
                  <a:fillRect l="-2930" t="-4348" r="-293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A66F02D-E4A5-49E6-8338-80BD27D899F5}"/>
                  </a:ext>
                </a:extLst>
              </p:cNvPr>
              <p:cNvSpPr txBox="1"/>
              <p:nvPr/>
            </p:nvSpPr>
            <p:spPr>
              <a:xfrm>
                <a:off x="5333059" y="5710432"/>
                <a:ext cx="1935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A66F02D-E4A5-49E6-8338-80BD27D89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59" y="5710432"/>
                <a:ext cx="1935979" cy="276999"/>
              </a:xfrm>
              <a:prstGeom prst="rect">
                <a:avLst/>
              </a:prstGeom>
              <a:blipFill>
                <a:blip r:embed="rId15"/>
                <a:stretch>
                  <a:fillRect l="-2524" t="-2222" r="-410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BA83D2E-FEB8-42D8-8D50-03B3146BDBE2}"/>
                  </a:ext>
                </a:extLst>
              </p:cNvPr>
              <p:cNvSpPr txBox="1"/>
              <p:nvPr/>
            </p:nvSpPr>
            <p:spPr>
              <a:xfrm>
                <a:off x="5333059" y="6146919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CBA83D2E-FEB8-42D8-8D50-03B3146B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059" y="6146919"/>
                <a:ext cx="612925" cy="276999"/>
              </a:xfrm>
              <a:prstGeom prst="rect">
                <a:avLst/>
              </a:prstGeom>
              <a:blipFill>
                <a:blip r:embed="rId16"/>
                <a:stretch>
                  <a:fillRect l="-5000" r="-9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25">
            <a:extLst>
              <a:ext uri="{FF2B5EF4-FFF2-40B4-BE49-F238E27FC236}">
                <a16:creationId xmlns:a16="http://schemas.microsoft.com/office/drawing/2014/main" id="{08B4B0B2-6A6A-4182-B53D-D3E94F0B1DEF}"/>
              </a:ext>
            </a:extLst>
          </p:cNvPr>
          <p:cNvSpPr/>
          <p:nvPr/>
        </p:nvSpPr>
        <p:spPr>
          <a:xfrm rot="10800000" flipH="1" flipV="1">
            <a:off x="6322994" y="4586511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25">
            <a:extLst>
              <a:ext uri="{FF2B5EF4-FFF2-40B4-BE49-F238E27FC236}">
                <a16:creationId xmlns:a16="http://schemas.microsoft.com/office/drawing/2014/main" id="{93039376-5447-486D-B009-FF6753C93D67}"/>
              </a:ext>
            </a:extLst>
          </p:cNvPr>
          <p:cNvSpPr/>
          <p:nvPr/>
        </p:nvSpPr>
        <p:spPr>
          <a:xfrm rot="10800000" flipH="1" flipV="1">
            <a:off x="6905404" y="4979937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25">
            <a:extLst>
              <a:ext uri="{FF2B5EF4-FFF2-40B4-BE49-F238E27FC236}">
                <a16:creationId xmlns:a16="http://schemas.microsoft.com/office/drawing/2014/main" id="{E1723068-0BCC-4FB9-9357-FC7C5C641571}"/>
              </a:ext>
            </a:extLst>
          </p:cNvPr>
          <p:cNvSpPr/>
          <p:nvPr/>
        </p:nvSpPr>
        <p:spPr>
          <a:xfrm rot="10800000" flipH="1" flipV="1">
            <a:off x="7152138" y="5439997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65">
            <a:extLst>
              <a:ext uri="{FF2B5EF4-FFF2-40B4-BE49-F238E27FC236}">
                <a16:creationId xmlns:a16="http://schemas.microsoft.com/office/drawing/2014/main" id="{71CD464F-D578-40EC-B2D6-83990D6698C0}"/>
              </a:ext>
            </a:extLst>
          </p:cNvPr>
          <p:cNvSpPr txBox="1"/>
          <p:nvPr/>
        </p:nvSpPr>
        <p:spPr>
          <a:xfrm>
            <a:off x="6547834" y="4504317"/>
            <a:ext cx="255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with the corresponding expressions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65">
            <a:extLst>
              <a:ext uri="{FF2B5EF4-FFF2-40B4-BE49-F238E27FC236}">
                <a16:creationId xmlns:a16="http://schemas.microsoft.com/office/drawing/2014/main" id="{BE7EFC30-0001-41B4-A2A9-2DD5C0E1AA8A}"/>
              </a:ext>
            </a:extLst>
          </p:cNvPr>
          <p:cNvSpPr txBox="1"/>
          <p:nvPr/>
        </p:nvSpPr>
        <p:spPr>
          <a:xfrm>
            <a:off x="7195887" y="5058076"/>
            <a:ext cx="1948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2x, add 10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65">
            <a:extLst>
              <a:ext uri="{FF2B5EF4-FFF2-40B4-BE49-F238E27FC236}">
                <a16:creationId xmlns:a16="http://schemas.microsoft.com/office/drawing/2014/main" id="{7F670817-ABF9-434B-A870-B526C034A428}"/>
              </a:ext>
            </a:extLst>
          </p:cNvPr>
          <p:cNvSpPr txBox="1"/>
          <p:nvPr/>
        </p:nvSpPr>
        <p:spPr>
          <a:xfrm>
            <a:off x="7423878" y="5484377"/>
            <a:ext cx="112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65">
            <a:extLst>
              <a:ext uri="{FF2B5EF4-FFF2-40B4-BE49-F238E27FC236}">
                <a16:creationId xmlns:a16="http://schemas.microsoft.com/office/drawing/2014/main" id="{D09055A4-4DF4-40CA-926D-EA5E14126706}"/>
              </a:ext>
            </a:extLst>
          </p:cNvPr>
          <p:cNvSpPr txBox="1"/>
          <p:nvPr/>
        </p:nvSpPr>
        <p:spPr>
          <a:xfrm>
            <a:off x="7195887" y="5993030"/>
            <a:ext cx="112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Arc 25">
            <a:extLst>
              <a:ext uri="{FF2B5EF4-FFF2-40B4-BE49-F238E27FC236}">
                <a16:creationId xmlns:a16="http://schemas.microsoft.com/office/drawing/2014/main" id="{F23C3FA9-3EF8-4AEB-B261-8F675A0EC100}"/>
              </a:ext>
            </a:extLst>
          </p:cNvPr>
          <p:cNvSpPr/>
          <p:nvPr/>
        </p:nvSpPr>
        <p:spPr>
          <a:xfrm rot="10800000" flipH="1" flipV="1">
            <a:off x="7082700" y="5900057"/>
            <a:ext cx="363634" cy="46005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41CDC0A-0EAD-46D9-AFDE-974C9FCADC62}"/>
              </a:ext>
            </a:extLst>
          </p:cNvPr>
          <p:cNvSpPr/>
          <p:nvPr/>
        </p:nvSpPr>
        <p:spPr>
          <a:xfrm>
            <a:off x="480449" y="3212958"/>
            <a:ext cx="1438886" cy="24974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604356D-8C5F-4D3E-9939-C9FA64400D2B}"/>
              </a:ext>
            </a:extLst>
          </p:cNvPr>
          <p:cNvSpPr/>
          <p:nvPr/>
        </p:nvSpPr>
        <p:spPr>
          <a:xfrm>
            <a:off x="2309698" y="3212957"/>
            <a:ext cx="1283692" cy="24974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4" grpId="0"/>
      <p:bldP spid="25" grpId="0"/>
      <p:bldP spid="26" grpId="0"/>
      <p:bldP spid="27" grpId="0"/>
      <p:bldP spid="22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 animBg="1"/>
      <p:bldP spid="51" grpId="0" animBg="1"/>
      <p:bldP spid="51" grpId="1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f is defined as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Hence, or otherwise, find the roots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leaving all your answers in surd form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the minimum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for which it occurs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l="-1102" t="-719" r="-2205" b="-1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EAB3081-3095-494B-BDE2-018A1FE9D3DC}"/>
                  </a:ext>
                </a:extLst>
              </p:cNvPr>
              <p:cNvSpPr txBox="1"/>
              <p:nvPr/>
            </p:nvSpPr>
            <p:spPr>
              <a:xfrm>
                <a:off x="4572000" y="1495888"/>
                <a:ext cx="1991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EAB3081-3095-494B-BDE2-018A1FE9D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5888"/>
                <a:ext cx="1991379" cy="276999"/>
              </a:xfrm>
              <a:prstGeom prst="rect">
                <a:avLst/>
              </a:prstGeom>
              <a:blipFill>
                <a:blip r:embed="rId4"/>
                <a:stretch>
                  <a:fillRect l="-3670" t="-4348" r="-244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C4E19E-1213-4BB3-A5DE-3E72523B5F3D}"/>
              </a:ext>
            </a:extLst>
          </p:cNvPr>
          <p:cNvSpPr txBox="1"/>
          <p:nvPr/>
        </p:nvSpPr>
        <p:spPr>
          <a:xfrm>
            <a:off x="4183752" y="145622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Arc 25">
            <a:extLst>
              <a:ext uri="{FF2B5EF4-FFF2-40B4-BE49-F238E27FC236}">
                <a16:creationId xmlns:a16="http://schemas.microsoft.com/office/drawing/2014/main" id="{5F7C7E37-9BE9-449A-B2EE-D2A620F911B6}"/>
              </a:ext>
            </a:extLst>
          </p:cNvPr>
          <p:cNvSpPr/>
          <p:nvPr/>
        </p:nvSpPr>
        <p:spPr>
          <a:xfrm rot="10800000" flipH="1" flipV="1">
            <a:off x="6875780" y="1622756"/>
            <a:ext cx="332888" cy="685438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65">
            <a:extLst>
              <a:ext uri="{FF2B5EF4-FFF2-40B4-BE49-F238E27FC236}">
                <a16:creationId xmlns:a16="http://schemas.microsoft.com/office/drawing/2014/main" id="{68700C21-58BC-4E3B-A104-6E14B91F0C62}"/>
              </a:ext>
            </a:extLst>
          </p:cNvPr>
          <p:cNvSpPr txBox="1"/>
          <p:nvPr/>
        </p:nvSpPr>
        <p:spPr>
          <a:xfrm>
            <a:off x="7134791" y="1699820"/>
            <a:ext cx="200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completing the 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3EEB02C5-DD5A-4735-839F-C0C9B4A8578F}"/>
                  </a:ext>
                </a:extLst>
              </p:cNvPr>
              <p:cNvSpPr txBox="1"/>
              <p:nvPr/>
            </p:nvSpPr>
            <p:spPr>
              <a:xfrm>
                <a:off x="5095265" y="2188252"/>
                <a:ext cx="1124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3EEB02C5-DD5A-4735-839F-C0C9B4A85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65" y="2188252"/>
                <a:ext cx="1124219" cy="276999"/>
              </a:xfrm>
              <a:prstGeom prst="rect">
                <a:avLst/>
              </a:prstGeom>
              <a:blipFill>
                <a:blip r:embed="rId5"/>
                <a:stretch>
                  <a:fillRect l="-2174" t="-4444" r="-163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/>
              <p:nvPr/>
            </p:nvSpPr>
            <p:spPr>
              <a:xfrm>
                <a:off x="5095265" y="2914431"/>
                <a:ext cx="1553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65" y="2914431"/>
                <a:ext cx="1553823" cy="276999"/>
              </a:xfrm>
              <a:prstGeom prst="rect">
                <a:avLst/>
              </a:prstGeom>
              <a:blipFill>
                <a:blip r:embed="rId6"/>
                <a:stretch>
                  <a:fillRect l="-1569" t="-4348" r="-313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30">
            <a:extLst>
              <a:ext uri="{FF2B5EF4-FFF2-40B4-BE49-F238E27FC236}">
                <a16:creationId xmlns:a16="http://schemas.microsoft.com/office/drawing/2014/main" id="{B002B446-0205-49EF-A608-42307C167D08}"/>
              </a:ext>
            </a:extLst>
          </p:cNvPr>
          <p:cNvCxnSpPr>
            <a:cxnSpLocks/>
          </p:cNvCxnSpPr>
          <p:nvPr/>
        </p:nvCxnSpPr>
        <p:spPr>
          <a:xfrm flipH="1">
            <a:off x="5930283" y="1755132"/>
            <a:ext cx="1" cy="3577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31">
            <a:extLst>
              <a:ext uri="{FF2B5EF4-FFF2-40B4-BE49-F238E27FC236}">
                <a16:creationId xmlns:a16="http://schemas.microsoft.com/office/drawing/2014/main" id="{9A84F20A-8DEF-4B25-9D5B-C8A8B6FA5760}"/>
              </a:ext>
            </a:extLst>
          </p:cNvPr>
          <p:cNvSpPr/>
          <p:nvPr/>
        </p:nvSpPr>
        <p:spPr>
          <a:xfrm rot="5400000" flipV="1">
            <a:off x="6058765" y="2219182"/>
            <a:ext cx="216386" cy="492975"/>
          </a:xfrm>
          <a:prstGeom prst="arc">
            <a:avLst>
              <a:gd name="adj1" fmla="val 16200000"/>
              <a:gd name="adj2" fmla="val 511539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32">
            <a:extLst>
              <a:ext uri="{FF2B5EF4-FFF2-40B4-BE49-F238E27FC236}">
                <a16:creationId xmlns:a16="http://schemas.microsoft.com/office/drawing/2014/main" id="{D148BE82-5E34-40C7-BC0A-A5C8D3B45700}"/>
              </a:ext>
            </a:extLst>
          </p:cNvPr>
          <p:cNvSpPr txBox="1"/>
          <p:nvPr/>
        </p:nvSpPr>
        <p:spPr>
          <a:xfrm>
            <a:off x="5401277" y="1768608"/>
            <a:ext cx="608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Half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8838E03E-3BC6-4641-8CF8-2F8AB8451A0C}"/>
              </a:ext>
            </a:extLst>
          </p:cNvPr>
          <p:cNvSpPr txBox="1"/>
          <p:nvPr/>
        </p:nvSpPr>
        <p:spPr>
          <a:xfrm>
            <a:off x="5773950" y="251128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25">
            <a:extLst>
              <a:ext uri="{FF2B5EF4-FFF2-40B4-BE49-F238E27FC236}">
                <a16:creationId xmlns:a16="http://schemas.microsoft.com/office/drawing/2014/main" id="{533E4085-474E-41F1-865D-7AC980E8CD57}"/>
              </a:ext>
            </a:extLst>
          </p:cNvPr>
          <p:cNvSpPr/>
          <p:nvPr/>
        </p:nvSpPr>
        <p:spPr>
          <a:xfrm rot="10800000" flipH="1" flipV="1">
            <a:off x="6886137" y="2325572"/>
            <a:ext cx="332888" cy="685438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5">
            <a:extLst>
              <a:ext uri="{FF2B5EF4-FFF2-40B4-BE49-F238E27FC236}">
                <a16:creationId xmlns:a16="http://schemas.microsoft.com/office/drawing/2014/main" id="{F6621B48-8509-4744-83E1-E1EBF927901C}"/>
              </a:ext>
            </a:extLst>
          </p:cNvPr>
          <p:cNvSpPr txBox="1"/>
          <p:nvPr/>
        </p:nvSpPr>
        <p:spPr>
          <a:xfrm>
            <a:off x="7100760" y="2535799"/>
            <a:ext cx="107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A690C26-7DBE-4BE4-AB4B-47B697CE594D}"/>
              </a:ext>
            </a:extLst>
          </p:cNvPr>
          <p:cNvSpPr/>
          <p:nvPr/>
        </p:nvSpPr>
        <p:spPr>
          <a:xfrm>
            <a:off x="2788643" y="3878783"/>
            <a:ext cx="1197431" cy="34698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6C1A18E-79B2-4099-AF94-C27296764B95}"/>
              </a:ext>
            </a:extLst>
          </p:cNvPr>
          <p:cNvSpPr/>
          <p:nvPr/>
        </p:nvSpPr>
        <p:spPr>
          <a:xfrm>
            <a:off x="5355769" y="2903719"/>
            <a:ext cx="1302483" cy="34698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10BC009-B20B-49B1-B0D6-79A8916AD39A}"/>
                  </a:ext>
                </a:extLst>
              </p:cNvPr>
              <p:cNvSpPr txBox="1"/>
              <p:nvPr/>
            </p:nvSpPr>
            <p:spPr>
              <a:xfrm>
                <a:off x="6170943" y="2180854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10BC009-B20B-49B1-B0D6-79A8916A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43" y="2180854"/>
                <a:ext cx="354264" cy="276999"/>
              </a:xfrm>
              <a:prstGeom prst="rect">
                <a:avLst/>
              </a:prstGeom>
              <a:blipFill>
                <a:blip r:embed="rId7"/>
                <a:stretch>
                  <a:fillRect l="-1724" r="-1724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FC620B89-7B4B-4B54-A79C-952355CCBE7C}"/>
                  </a:ext>
                </a:extLst>
              </p:cNvPr>
              <p:cNvSpPr txBox="1"/>
              <p:nvPr/>
            </p:nvSpPr>
            <p:spPr>
              <a:xfrm>
                <a:off x="6500898" y="2173456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FC620B89-7B4B-4B54-A79C-952355CCB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98" y="2173456"/>
                <a:ext cx="354264" cy="276999"/>
              </a:xfrm>
              <a:prstGeom prst="rect">
                <a:avLst/>
              </a:prstGeom>
              <a:blipFill>
                <a:blip r:embed="rId8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 animBg="1"/>
      <p:bldP spid="30" grpId="0"/>
      <p:bldP spid="54" grpId="0"/>
      <p:bldP spid="55" grpId="0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1" grpId="0"/>
      <p:bldP spid="62" grpId="0" animBg="1"/>
      <p:bldP spid="63" grpId="0" animBg="1"/>
      <p:bldP spid="64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f is defined as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Hence, or otherwise, find the roots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leaving all your answers in surd form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the minimum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for which it occurs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l="-1102" t="-719" r="-2205" b="-1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/>
              <p:nvPr/>
            </p:nvSpPr>
            <p:spPr>
              <a:xfrm>
                <a:off x="1473175" y="4228326"/>
                <a:ext cx="135126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75" y="4228326"/>
                <a:ext cx="1351267" cy="283219"/>
              </a:xfrm>
              <a:prstGeom prst="rect">
                <a:avLst/>
              </a:prstGeom>
              <a:blipFill>
                <a:blip r:embed="rId4"/>
                <a:stretch>
                  <a:fillRect l="-5882" t="-6522" r="-4072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5B0C5A-DCAD-411A-8A72-42FF2A0B1F1B}"/>
                  </a:ext>
                </a:extLst>
              </p:cNvPr>
              <p:cNvSpPr txBox="1"/>
              <p:nvPr/>
            </p:nvSpPr>
            <p:spPr>
              <a:xfrm>
                <a:off x="4575386" y="1910364"/>
                <a:ext cx="1746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−14=0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5B0C5A-DCAD-411A-8A72-42FF2A0B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86" y="1910364"/>
                <a:ext cx="1746184" cy="276999"/>
              </a:xfrm>
              <a:prstGeom prst="rect">
                <a:avLst/>
              </a:prstGeom>
              <a:blipFill>
                <a:blip r:embed="rId5"/>
                <a:stretch>
                  <a:fillRect l="-4196" t="-4348" r="-279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AFD815C-3D71-400A-B059-5A03002ACD3F}"/>
              </a:ext>
            </a:extLst>
          </p:cNvPr>
          <p:cNvSpPr txBox="1"/>
          <p:nvPr/>
        </p:nvSpPr>
        <p:spPr>
          <a:xfrm>
            <a:off x="4156897" y="186419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b)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8F0C9FE-3E44-4ADD-8C2C-096638560F02}"/>
                  </a:ext>
                </a:extLst>
              </p:cNvPr>
              <p:cNvSpPr txBox="1"/>
              <p:nvPr/>
            </p:nvSpPr>
            <p:spPr>
              <a:xfrm>
                <a:off x="5065137" y="2341583"/>
                <a:ext cx="1380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8F0C9FE-3E44-4ADD-8C2C-096638560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137" y="2341583"/>
                <a:ext cx="1380699" cy="276999"/>
              </a:xfrm>
              <a:prstGeom prst="rect">
                <a:avLst/>
              </a:prstGeom>
              <a:blipFill>
                <a:blip r:embed="rId6"/>
                <a:stretch>
                  <a:fillRect l="-5752" t="-4348" r="-354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FD105C0-79F7-48C3-9ABD-1170A1C53336}"/>
                  </a:ext>
                </a:extLst>
              </p:cNvPr>
              <p:cNvSpPr txBox="1"/>
              <p:nvPr/>
            </p:nvSpPr>
            <p:spPr>
              <a:xfrm>
                <a:off x="5297437" y="2772802"/>
                <a:ext cx="1469826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FD105C0-79F7-48C3-9ABD-1170A1C5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437" y="2772802"/>
                <a:ext cx="1469826" cy="309637"/>
              </a:xfrm>
              <a:prstGeom prst="rect">
                <a:avLst/>
              </a:prstGeom>
              <a:blipFill>
                <a:blip r:embed="rId7"/>
                <a:stretch>
                  <a:fillRect l="-2075" r="-3734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4338C80-97BB-4F15-B556-362B2D515A39}"/>
                  </a:ext>
                </a:extLst>
              </p:cNvPr>
              <p:cNvSpPr txBox="1"/>
              <p:nvPr/>
            </p:nvSpPr>
            <p:spPr>
              <a:xfrm>
                <a:off x="5710923" y="3236659"/>
                <a:ext cx="1469826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4338C80-97BB-4F15-B556-362B2D51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23" y="3236659"/>
                <a:ext cx="1469826" cy="309637"/>
              </a:xfrm>
              <a:prstGeom prst="rect">
                <a:avLst/>
              </a:prstGeom>
              <a:blipFill>
                <a:blip r:embed="rId8"/>
                <a:stretch>
                  <a:fillRect l="-2075" r="-3320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5">
            <a:extLst>
              <a:ext uri="{FF2B5EF4-FFF2-40B4-BE49-F238E27FC236}">
                <a16:creationId xmlns:a16="http://schemas.microsoft.com/office/drawing/2014/main" id="{5A0CE7B7-5B08-4CB5-9B6C-FF69ABD084F5}"/>
              </a:ext>
            </a:extLst>
          </p:cNvPr>
          <p:cNvSpPr/>
          <p:nvPr/>
        </p:nvSpPr>
        <p:spPr>
          <a:xfrm rot="10800000" flipH="1" flipV="1">
            <a:off x="6351811" y="2076673"/>
            <a:ext cx="350608" cy="40867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65">
            <a:extLst>
              <a:ext uri="{FF2B5EF4-FFF2-40B4-BE49-F238E27FC236}">
                <a16:creationId xmlns:a16="http://schemas.microsoft.com/office/drawing/2014/main" id="{ADF5F5CA-2C0F-4FFA-BFC0-B88929979D9D}"/>
              </a:ext>
            </a:extLst>
          </p:cNvPr>
          <p:cNvSpPr txBox="1"/>
          <p:nvPr/>
        </p:nvSpPr>
        <p:spPr>
          <a:xfrm>
            <a:off x="6527115" y="2100789"/>
            <a:ext cx="107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14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c 25">
            <a:extLst>
              <a:ext uri="{FF2B5EF4-FFF2-40B4-BE49-F238E27FC236}">
                <a16:creationId xmlns:a16="http://schemas.microsoft.com/office/drawing/2014/main" id="{4AE6C30C-A509-433D-9276-2CE26656ED09}"/>
              </a:ext>
            </a:extLst>
          </p:cNvPr>
          <p:cNvSpPr/>
          <p:nvPr/>
        </p:nvSpPr>
        <p:spPr>
          <a:xfrm rot="10800000" flipH="1" flipV="1">
            <a:off x="6702419" y="2535701"/>
            <a:ext cx="350608" cy="40867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25">
            <a:extLst>
              <a:ext uri="{FF2B5EF4-FFF2-40B4-BE49-F238E27FC236}">
                <a16:creationId xmlns:a16="http://schemas.microsoft.com/office/drawing/2014/main" id="{D3D0AE54-DFDA-4667-B83C-1319510963E3}"/>
              </a:ext>
            </a:extLst>
          </p:cNvPr>
          <p:cNvSpPr/>
          <p:nvPr/>
        </p:nvSpPr>
        <p:spPr>
          <a:xfrm rot="10800000" flipH="1" flipV="1">
            <a:off x="7070127" y="3032323"/>
            <a:ext cx="350608" cy="40867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65">
            <a:extLst>
              <a:ext uri="{FF2B5EF4-FFF2-40B4-BE49-F238E27FC236}">
                <a16:creationId xmlns:a16="http://schemas.microsoft.com/office/drawing/2014/main" id="{D4D2DE46-AC9B-4245-9799-BE77F65C6F69}"/>
              </a:ext>
            </a:extLst>
          </p:cNvPr>
          <p:cNvSpPr txBox="1"/>
          <p:nvPr/>
        </p:nvSpPr>
        <p:spPr>
          <a:xfrm>
            <a:off x="6966165" y="2563568"/>
            <a:ext cx="127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65">
            <a:extLst>
              <a:ext uri="{FF2B5EF4-FFF2-40B4-BE49-F238E27FC236}">
                <a16:creationId xmlns:a16="http://schemas.microsoft.com/office/drawing/2014/main" id="{273D8435-7A2E-4A24-A24C-88E589649A8D}"/>
              </a:ext>
            </a:extLst>
          </p:cNvPr>
          <p:cNvSpPr txBox="1"/>
          <p:nvPr/>
        </p:nvSpPr>
        <p:spPr>
          <a:xfrm>
            <a:off x="7261452" y="3082439"/>
            <a:ext cx="127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6BED861-8C1B-4A6C-B0BF-41182A15306D}"/>
                  </a:ext>
                </a:extLst>
              </p:cNvPr>
              <p:cNvSpPr txBox="1"/>
              <p:nvPr/>
            </p:nvSpPr>
            <p:spPr>
              <a:xfrm>
                <a:off x="1413895" y="5345288"/>
                <a:ext cx="150130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6BED861-8C1B-4A6C-B0BF-41182A15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95" y="5345288"/>
                <a:ext cx="1501308" cy="309637"/>
              </a:xfrm>
              <a:prstGeom prst="rect">
                <a:avLst/>
              </a:prstGeom>
              <a:blipFill>
                <a:blip r:embed="rId9"/>
                <a:stretch>
                  <a:fillRect l="-2033" r="-3659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65">
            <a:extLst>
              <a:ext uri="{FF2B5EF4-FFF2-40B4-BE49-F238E27FC236}">
                <a16:creationId xmlns:a16="http://schemas.microsoft.com/office/drawing/2014/main" id="{02706EA9-1636-40B0-B920-5AD98C617EF6}"/>
              </a:ext>
            </a:extLst>
          </p:cNvPr>
          <p:cNvSpPr txBox="1"/>
          <p:nvPr/>
        </p:nvSpPr>
        <p:spPr>
          <a:xfrm>
            <a:off x="4552902" y="1273225"/>
            <a:ext cx="347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roots are the values of x which make the function equal to 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function f is defined as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Hence, or otherwise, find the roots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leaving all your answers in surd form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the minimum value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state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for which it occurs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l="-1102" t="-719" r="-2205" b="-1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/>
              <p:nvPr/>
            </p:nvSpPr>
            <p:spPr>
              <a:xfrm>
                <a:off x="1473175" y="4228326"/>
                <a:ext cx="135126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F1E4C119-7B42-4312-8AA5-D8602D5AE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75" y="4228326"/>
                <a:ext cx="1351267" cy="283219"/>
              </a:xfrm>
              <a:prstGeom prst="rect">
                <a:avLst/>
              </a:prstGeom>
              <a:blipFill>
                <a:blip r:embed="rId4"/>
                <a:stretch>
                  <a:fillRect l="-5882" t="-6522" r="-4072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5B0C5A-DCAD-411A-8A72-42FF2A0B1F1B}"/>
                  </a:ext>
                </a:extLst>
              </p:cNvPr>
              <p:cNvSpPr txBox="1"/>
              <p:nvPr/>
            </p:nvSpPr>
            <p:spPr>
              <a:xfrm>
                <a:off x="4575386" y="1910364"/>
                <a:ext cx="21751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65B0C5A-DCAD-411A-8A72-42FF2A0B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86" y="1910364"/>
                <a:ext cx="2175147" cy="276999"/>
              </a:xfrm>
              <a:prstGeom prst="rect">
                <a:avLst/>
              </a:prstGeom>
              <a:blipFill>
                <a:blip r:embed="rId5"/>
                <a:stretch>
                  <a:fillRect l="-3371" t="-4348" r="-224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AFD815C-3D71-400A-B059-5A03002ACD3F}"/>
              </a:ext>
            </a:extLst>
          </p:cNvPr>
          <p:cNvSpPr txBox="1"/>
          <p:nvPr/>
        </p:nvSpPr>
        <p:spPr>
          <a:xfrm>
            <a:off x="4156897" y="186419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c)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6BED861-8C1B-4A6C-B0BF-41182A15306D}"/>
                  </a:ext>
                </a:extLst>
              </p:cNvPr>
              <p:cNvSpPr txBox="1"/>
              <p:nvPr/>
            </p:nvSpPr>
            <p:spPr>
              <a:xfrm>
                <a:off x="1413895" y="5345288"/>
                <a:ext cx="150130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6BED861-8C1B-4A6C-B0BF-41182A153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95" y="5345288"/>
                <a:ext cx="1501308" cy="309637"/>
              </a:xfrm>
              <a:prstGeom prst="rect">
                <a:avLst/>
              </a:prstGeom>
              <a:blipFill>
                <a:blip r:embed="rId6"/>
                <a:stretch>
                  <a:fillRect l="-2033" r="-3659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65">
            <a:extLst>
              <a:ext uri="{FF2B5EF4-FFF2-40B4-BE49-F238E27FC236}">
                <a16:creationId xmlns:a16="http://schemas.microsoft.com/office/drawing/2014/main" id="{02706EA9-1636-40B0-B920-5AD98C617EF6}"/>
              </a:ext>
            </a:extLst>
          </p:cNvPr>
          <p:cNvSpPr txBox="1"/>
          <p:nvPr/>
        </p:nvSpPr>
        <p:spPr>
          <a:xfrm>
            <a:off x="4552902" y="1273225"/>
            <a:ext cx="347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Is there a part of the function that has a minimum value?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39E1D5-2C83-4032-9EF4-005804388993}"/>
                  </a:ext>
                </a:extLst>
              </p:cNvPr>
              <p:cNvSpPr txBox="1"/>
              <p:nvPr/>
            </p:nvSpPr>
            <p:spPr>
              <a:xfrm>
                <a:off x="5216741" y="2972167"/>
                <a:ext cx="13158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639E1D5-2C83-4032-9EF4-005804388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41" y="2972167"/>
                <a:ext cx="1315809" cy="276999"/>
              </a:xfrm>
              <a:prstGeom prst="rect">
                <a:avLst/>
              </a:prstGeom>
              <a:blipFill>
                <a:blip r:embed="rId7"/>
                <a:stretch>
                  <a:fillRect t="-4444" r="-370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D4D2252-8677-4142-A160-9B5F7FEF0373}"/>
              </a:ext>
            </a:extLst>
          </p:cNvPr>
          <p:cNvCxnSpPr>
            <a:cxnSpLocks/>
          </p:cNvCxnSpPr>
          <p:nvPr/>
        </p:nvCxnSpPr>
        <p:spPr>
          <a:xfrm>
            <a:off x="5770615" y="2259860"/>
            <a:ext cx="104031" cy="6398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65">
            <a:extLst>
              <a:ext uri="{FF2B5EF4-FFF2-40B4-BE49-F238E27FC236}">
                <a16:creationId xmlns:a16="http://schemas.microsoft.com/office/drawing/2014/main" id="{6994B132-7D2C-46A7-AA65-E7027D353C66}"/>
              </a:ext>
            </a:extLst>
          </p:cNvPr>
          <p:cNvSpPr txBox="1"/>
          <p:nvPr/>
        </p:nvSpPr>
        <p:spPr>
          <a:xfrm>
            <a:off x="5822630" y="2301282"/>
            <a:ext cx="214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 squared value must be equal to or greater than 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85FB2C8-B019-4DDD-B95D-C8A6A89DA854}"/>
                  </a:ext>
                </a:extLst>
              </p:cNvPr>
              <p:cNvSpPr txBox="1"/>
              <p:nvPr/>
            </p:nvSpPr>
            <p:spPr>
              <a:xfrm>
                <a:off x="4695929" y="3458627"/>
                <a:ext cx="2149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≥−14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85FB2C8-B019-4DDD-B95D-C8A6A89DA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29" y="3458627"/>
                <a:ext cx="2149371" cy="276999"/>
              </a:xfrm>
              <a:prstGeom prst="rect">
                <a:avLst/>
              </a:prstGeom>
              <a:blipFill>
                <a:blip r:embed="rId8"/>
                <a:stretch>
                  <a:fillRect t="-4348" r="-2266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25">
            <a:extLst>
              <a:ext uri="{FF2B5EF4-FFF2-40B4-BE49-F238E27FC236}">
                <a16:creationId xmlns:a16="http://schemas.microsoft.com/office/drawing/2014/main" id="{6ADABCB7-0D15-456F-9230-45A5C4EDFEFB}"/>
              </a:ext>
            </a:extLst>
          </p:cNvPr>
          <p:cNvSpPr/>
          <p:nvPr/>
        </p:nvSpPr>
        <p:spPr>
          <a:xfrm rot="10800000" flipH="1" flipV="1">
            <a:off x="6750533" y="3149561"/>
            <a:ext cx="350608" cy="40867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65">
            <a:extLst>
              <a:ext uri="{FF2B5EF4-FFF2-40B4-BE49-F238E27FC236}">
                <a16:creationId xmlns:a16="http://schemas.microsoft.com/office/drawing/2014/main" id="{CF3D9160-7898-4754-A5EC-9B6501353A9F}"/>
              </a:ext>
            </a:extLst>
          </p:cNvPr>
          <p:cNvSpPr txBox="1"/>
          <p:nvPr/>
        </p:nvSpPr>
        <p:spPr>
          <a:xfrm>
            <a:off x="7063283" y="3189381"/>
            <a:ext cx="127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65">
                <a:extLst>
                  <a:ext uri="{FF2B5EF4-FFF2-40B4-BE49-F238E27FC236}">
                    <a16:creationId xmlns:a16="http://schemas.microsoft.com/office/drawing/2014/main" id="{B25E37E6-FEE4-48CB-A0A5-ED123C851F6C}"/>
                  </a:ext>
                </a:extLst>
              </p:cNvPr>
              <p:cNvSpPr txBox="1"/>
              <p:nvPr/>
            </p:nvSpPr>
            <p:spPr>
              <a:xfrm>
                <a:off x="4552902" y="4167069"/>
                <a:ext cx="38897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 the minimum value of the function is -14, which will occur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If you are asked this kind of question you need to explain/show your reasoning clearly…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65">
                <a:extLst>
                  <a:ext uri="{FF2B5EF4-FFF2-40B4-BE49-F238E27FC236}">
                    <a16:creationId xmlns:a16="http://schemas.microsoft.com/office/drawing/2014/main" id="{B25E37E6-FEE4-48CB-A0A5-ED123C851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902" y="4167069"/>
                <a:ext cx="3889762" cy="1384995"/>
              </a:xfrm>
              <a:prstGeom prst="rect">
                <a:avLst/>
              </a:prstGeom>
              <a:blipFill>
                <a:blip r:embed="rId9"/>
                <a:stretch>
                  <a:fillRect l="-157" t="-881" r="-141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3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7" grpId="0"/>
      <p:bldP spid="21" grpId="0"/>
      <p:bldP spid="29" grpId="0"/>
      <p:bldP spid="30" grpId="0"/>
      <p:bldP spid="38" grpId="0" animBg="1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function is a mathematical relationship that maps each value of a set of inputs to a </a:t>
                </a:r>
                <a:r>
                  <a:rPr lang="en-US" sz="1600" b="1" u="sng" dirty="0">
                    <a:latin typeface="Comic Sans MS" panose="030F0702030302020204" pitchFamily="66" charset="0"/>
                  </a:rPr>
                  <a:t>single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output. The notation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is used to represent a function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roots of the function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−8,  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You should look out for this kind of pattern. Although it is not a quadratic, this can be solved in the same way: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5088493"/>
              </a:xfrm>
              <a:blipFill>
                <a:blip r:embed="rId2"/>
                <a:stretch>
                  <a:fillRect l="-315" t="-719" r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5E08470D-AAF2-4860-8639-CC6B5616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8ED3185-17DE-4C09-8400-36BA1F3B3A54}"/>
                  </a:ext>
                </a:extLst>
              </p:cNvPr>
              <p:cNvSpPr txBox="1"/>
              <p:nvPr/>
            </p:nvSpPr>
            <p:spPr>
              <a:xfrm>
                <a:off x="4448345" y="1584841"/>
                <a:ext cx="22890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8ED3185-17DE-4C09-8400-36BA1F3B3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345" y="1584841"/>
                <a:ext cx="2289025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1036EFC-234F-4B7F-9D90-65CAF3D5E2B2}"/>
                  </a:ext>
                </a:extLst>
              </p:cNvPr>
              <p:cNvSpPr txBox="1"/>
              <p:nvPr/>
            </p:nvSpPr>
            <p:spPr>
              <a:xfrm>
                <a:off x="4448344" y="2144673"/>
                <a:ext cx="2672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1036EFC-234F-4B7F-9D90-65CAF3D5E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344" y="2144673"/>
                <a:ext cx="267220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90A9BD8-9F7B-45CB-8AB8-B1D24BD2D0B7}"/>
                  </a:ext>
                </a:extLst>
              </p:cNvPr>
              <p:cNvSpPr txBox="1"/>
              <p:nvPr/>
            </p:nvSpPr>
            <p:spPr>
              <a:xfrm>
                <a:off x="4722882" y="2889171"/>
                <a:ext cx="1083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90A9BD8-9F7B-45CB-8AB8-B1D24BD2D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882" y="2889171"/>
                <a:ext cx="108369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08AA02A-8EE4-479D-BDEC-056ECDF68C66}"/>
                  </a:ext>
                </a:extLst>
              </p:cNvPr>
              <p:cNvSpPr txBox="1"/>
              <p:nvPr/>
            </p:nvSpPr>
            <p:spPr>
              <a:xfrm>
                <a:off x="6617566" y="2883187"/>
                <a:ext cx="910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08AA02A-8EE4-479D-BDEC-056ECDF6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566" y="2883187"/>
                <a:ext cx="9105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0E541D1-96B7-4F5F-A201-923FF964D0E7}"/>
                  </a:ext>
                </a:extLst>
              </p:cNvPr>
              <p:cNvSpPr txBox="1"/>
              <p:nvPr/>
            </p:nvSpPr>
            <p:spPr>
              <a:xfrm>
                <a:off x="4835862" y="3385094"/>
                <a:ext cx="970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0E541D1-96B7-4F5F-A201-923FF964D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62" y="3385094"/>
                <a:ext cx="9707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1D81A04-A715-442C-BF41-368F9CE92D9D}"/>
                  </a:ext>
                </a:extLst>
              </p:cNvPr>
              <p:cNvSpPr txBox="1"/>
              <p:nvPr/>
            </p:nvSpPr>
            <p:spPr>
              <a:xfrm>
                <a:off x="6730545" y="3379110"/>
                <a:ext cx="797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1D81A04-A715-442C-BF41-368F9CE92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45" y="3379110"/>
                <a:ext cx="7975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25">
            <a:extLst>
              <a:ext uri="{FF2B5EF4-FFF2-40B4-BE49-F238E27FC236}">
                <a16:creationId xmlns:a16="http://schemas.microsoft.com/office/drawing/2014/main" id="{8B853637-6416-448C-9B9F-9DE4F0322612}"/>
              </a:ext>
            </a:extLst>
          </p:cNvPr>
          <p:cNvSpPr/>
          <p:nvPr/>
        </p:nvSpPr>
        <p:spPr>
          <a:xfrm rot="10800000" flipH="1" flipV="1">
            <a:off x="6945246" y="1783341"/>
            <a:ext cx="369954" cy="560364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65">
            <a:extLst>
              <a:ext uri="{FF2B5EF4-FFF2-40B4-BE49-F238E27FC236}">
                <a16:creationId xmlns:a16="http://schemas.microsoft.com/office/drawing/2014/main" id="{D0DD1E7E-232D-470C-B35F-8B0B544EDA0E}"/>
              </a:ext>
            </a:extLst>
          </p:cNvPr>
          <p:cNvSpPr txBox="1"/>
          <p:nvPr/>
        </p:nvSpPr>
        <p:spPr>
          <a:xfrm>
            <a:off x="7130223" y="1909634"/>
            <a:ext cx="1278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36AB768-E13E-41B2-8456-635533E06551}"/>
              </a:ext>
            </a:extLst>
          </p:cNvPr>
          <p:cNvCxnSpPr>
            <a:cxnSpLocks/>
          </p:cNvCxnSpPr>
          <p:nvPr/>
        </p:nvCxnSpPr>
        <p:spPr>
          <a:xfrm flipH="1">
            <a:off x="5425620" y="2505971"/>
            <a:ext cx="305061" cy="3693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59065D2-CA03-4115-9BEE-1FB9E24E9A75}"/>
              </a:ext>
            </a:extLst>
          </p:cNvPr>
          <p:cNvCxnSpPr>
            <a:cxnSpLocks/>
          </p:cNvCxnSpPr>
          <p:nvPr/>
        </p:nvCxnSpPr>
        <p:spPr>
          <a:xfrm>
            <a:off x="6730545" y="2493655"/>
            <a:ext cx="305061" cy="3693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  <p:bldP spid="31" grpId="0"/>
      <p:bldP spid="32" grpId="0"/>
      <p:bldP spid="33" grpId="0" animBg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422997" y="2985097"/>
            <a:ext cx="826251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Exercise 2F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f the value of a is positive, the graph will be a ‘u’ shape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</a:t>
                </a:r>
                <a:r>
                  <a:rPr lang="en-GB" sz="1600" dirty="0">
                    <a:latin typeface="Comic Sans MS" panose="030F0702030302020204" pitchFamily="66" charset="0"/>
                  </a:rPr>
                  <a:t>f the value of a is negative, the graph will be an ‘n’ shape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2"/>
                <a:stretch>
                  <a:fillRect t="-766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082C5D0-5225-4E6A-8C2B-87A006D6B25A}"/>
              </a:ext>
            </a:extLst>
          </p:cNvPr>
          <p:cNvCxnSpPr>
            <a:cxnSpLocks/>
          </p:cNvCxnSpPr>
          <p:nvPr/>
        </p:nvCxnSpPr>
        <p:spPr>
          <a:xfrm flipV="1">
            <a:off x="6383044" y="1209676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DB92848-BC5E-447B-93E7-907D37FC653B}"/>
              </a:ext>
            </a:extLst>
          </p:cNvPr>
          <p:cNvCxnSpPr>
            <a:cxnSpLocks/>
          </p:cNvCxnSpPr>
          <p:nvPr/>
        </p:nvCxnSpPr>
        <p:spPr>
          <a:xfrm rot="5400000" flipV="1">
            <a:off x="6383044" y="1237790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61FE706-3EE3-42E1-9FBC-CD89FC139B58}"/>
              </a:ext>
            </a:extLst>
          </p:cNvPr>
          <p:cNvSpPr/>
          <p:nvPr/>
        </p:nvSpPr>
        <p:spPr>
          <a:xfrm>
            <a:off x="5677585" y="1507401"/>
            <a:ext cx="1837678" cy="1766657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006DFB-ED5A-44E2-B46A-0A7F02DA2C01}"/>
              </a:ext>
            </a:extLst>
          </p:cNvPr>
          <p:cNvSpPr txBox="1"/>
          <p:nvPr/>
        </p:nvSpPr>
        <p:spPr>
          <a:xfrm>
            <a:off x="5828168" y="23626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6D3A70-78E3-4C8B-A9CD-254000B034F7}"/>
              </a:ext>
            </a:extLst>
          </p:cNvPr>
          <p:cNvSpPr txBox="1"/>
          <p:nvPr/>
        </p:nvSpPr>
        <p:spPr>
          <a:xfrm>
            <a:off x="6117030" y="302423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9EC30E-D54F-4858-B87F-45813DDF5636}"/>
              </a:ext>
            </a:extLst>
          </p:cNvPr>
          <p:cNvSpPr txBox="1"/>
          <p:nvPr/>
        </p:nvSpPr>
        <p:spPr>
          <a:xfrm>
            <a:off x="6485126" y="327405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B9F159-D2C6-4032-9711-1A835AED77DD}"/>
              </a:ext>
            </a:extLst>
          </p:cNvPr>
          <p:cNvSpPr txBox="1"/>
          <p:nvPr/>
        </p:nvSpPr>
        <p:spPr>
          <a:xfrm>
            <a:off x="7123794" y="236261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AA36AA-F9D9-4B7A-808E-118BE9F88250}"/>
                  </a:ext>
                </a:extLst>
              </p:cNvPr>
              <p:cNvSpPr txBox="1"/>
              <p:nvPr/>
            </p:nvSpPr>
            <p:spPr>
              <a:xfrm>
                <a:off x="7453549" y="2221452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AA36AA-F9D9-4B7A-808E-118BE9F88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49" y="2221452"/>
                <a:ext cx="34637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CB1579-519A-483A-8A97-7B7F329C871A}"/>
                  </a:ext>
                </a:extLst>
              </p:cNvPr>
              <p:cNvSpPr txBox="1"/>
              <p:nvPr/>
            </p:nvSpPr>
            <p:spPr>
              <a:xfrm>
                <a:off x="6207996" y="881063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5CB1579-519A-483A-8A97-7B7F329C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996" y="881063"/>
                <a:ext cx="350096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7329BDD-5C9E-4A0D-8FB5-D0CC7F10A233}"/>
                  </a:ext>
                </a:extLst>
              </p:cNvPr>
              <p:cNvSpPr txBox="1"/>
              <p:nvPr/>
            </p:nvSpPr>
            <p:spPr>
              <a:xfrm>
                <a:off x="4423503" y="3851339"/>
                <a:ext cx="41232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 and 2 – The roots, found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7329BDD-5C9E-4A0D-8FB5-D0CC7F10A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03" y="3851339"/>
                <a:ext cx="4123245" cy="338554"/>
              </a:xfrm>
              <a:prstGeom prst="rect">
                <a:avLst/>
              </a:prstGeom>
              <a:blipFill>
                <a:blip r:embed="rId6"/>
                <a:stretch>
                  <a:fillRect l="-888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6AE8F32-219F-4832-B9BE-7A44BBBC4496}"/>
                  </a:ext>
                </a:extLst>
              </p:cNvPr>
              <p:cNvSpPr txBox="1"/>
              <p:nvPr/>
            </p:nvSpPr>
            <p:spPr>
              <a:xfrm>
                <a:off x="4423503" y="4369894"/>
                <a:ext cx="3841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3 – The y intercept, found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6AE8F32-219F-4832-B9BE-7A44BBBC4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03" y="4369894"/>
                <a:ext cx="3841116" cy="338554"/>
              </a:xfrm>
              <a:prstGeom prst="rect">
                <a:avLst/>
              </a:prstGeom>
              <a:blipFill>
                <a:blip r:embed="rId7"/>
                <a:stretch>
                  <a:fillRect l="-952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0D76A00-ECDF-457C-95EB-ABC6B666A8F9}"/>
              </a:ext>
            </a:extLst>
          </p:cNvPr>
          <p:cNvSpPr txBox="1"/>
          <p:nvPr/>
        </p:nvSpPr>
        <p:spPr>
          <a:xfrm>
            <a:off x="4423503" y="4888449"/>
            <a:ext cx="44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4 – The minimum point, found by completing the square, or by the fact it will be half-way between the roots</a:t>
            </a:r>
          </a:p>
          <a:p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An ‘n’ shape would have a maximum point instead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1361740" y="2487947"/>
            <a:ext cx="6438301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Exercise 2A and 2B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1</a:t>
                </a:r>
                <a:r>
                  <a:rPr lang="en-GB" sz="1600" dirty="0">
                    <a:latin typeface="Comic Sans MS" panose="030F0702030302020204" pitchFamily="66" charset="0"/>
                  </a:rPr>
                  <a:t>) Find the y-intercept by setting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t="-766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/>
              <p:nvPr/>
            </p:nvSpPr>
            <p:spPr>
              <a:xfrm>
                <a:off x="1021823" y="4785064"/>
                <a:ext cx="1854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4785064"/>
                <a:ext cx="1854482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/>
              <p:nvPr/>
            </p:nvSpPr>
            <p:spPr>
              <a:xfrm>
                <a:off x="1022269" y="5199323"/>
                <a:ext cx="2126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9" y="5199323"/>
                <a:ext cx="212660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/>
              <p:nvPr/>
            </p:nvSpPr>
            <p:spPr>
              <a:xfrm>
                <a:off x="1021823" y="5613582"/>
                <a:ext cx="800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5613582"/>
                <a:ext cx="800989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7B02D8E-8247-414B-923A-D16D82281C60}"/>
              </a:ext>
            </a:extLst>
          </p:cNvPr>
          <p:cNvGrpSpPr/>
          <p:nvPr/>
        </p:nvGrpSpPr>
        <p:grpSpPr>
          <a:xfrm>
            <a:off x="6258757" y="1817958"/>
            <a:ext cx="124287" cy="124288"/>
            <a:chOff x="5619565" y="4492100"/>
            <a:chExt cx="124287" cy="124288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2A81B57-A76F-4227-A6AC-D7B7FEA1DC61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516FFBE-4E70-44A4-AA05-CA26295F8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2F9ED7A-0730-4C91-8CE6-1CAE21535000}"/>
              </a:ext>
            </a:extLst>
          </p:cNvPr>
          <p:cNvSpPr txBox="1"/>
          <p:nvPr/>
        </p:nvSpPr>
        <p:spPr>
          <a:xfrm>
            <a:off x="6027230" y="165719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6" grpId="0"/>
      <p:bldP spid="26" grpId="0"/>
      <p:bldP spid="27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2</a:t>
                </a:r>
                <a:r>
                  <a:rPr lang="en-GB" sz="1600" dirty="0">
                    <a:latin typeface="Comic Sans MS" panose="030F0702030302020204" pitchFamily="66" charset="0"/>
                  </a:rPr>
                  <a:t>) Find the roots by setting the function equal to 0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t="-766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/>
              <p:nvPr/>
            </p:nvSpPr>
            <p:spPr>
              <a:xfrm>
                <a:off x="1021823" y="4785064"/>
                <a:ext cx="1854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4785064"/>
                <a:ext cx="185448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/>
              <p:nvPr/>
            </p:nvSpPr>
            <p:spPr>
              <a:xfrm>
                <a:off x="1022269" y="5199323"/>
                <a:ext cx="2120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9" y="5199323"/>
                <a:ext cx="2120645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/>
              <p:nvPr/>
            </p:nvSpPr>
            <p:spPr>
              <a:xfrm>
                <a:off x="1021823" y="5613582"/>
                <a:ext cx="1265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5613582"/>
                <a:ext cx="12659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7B02D8E-8247-414B-923A-D16D82281C60}"/>
              </a:ext>
            </a:extLst>
          </p:cNvPr>
          <p:cNvGrpSpPr/>
          <p:nvPr/>
        </p:nvGrpSpPr>
        <p:grpSpPr>
          <a:xfrm>
            <a:off x="6258757" y="1817958"/>
            <a:ext cx="124287" cy="124288"/>
            <a:chOff x="5619565" y="4492100"/>
            <a:chExt cx="124287" cy="124288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2A81B57-A76F-4227-A6AC-D7B7FEA1DC61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516FFBE-4E70-44A4-AA05-CA26295F8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2F9ED7A-0730-4C91-8CE6-1CAE21535000}"/>
              </a:ext>
            </a:extLst>
          </p:cNvPr>
          <p:cNvSpPr txBox="1"/>
          <p:nvPr/>
        </p:nvSpPr>
        <p:spPr>
          <a:xfrm>
            <a:off x="6027230" y="165719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A2706A64-61F2-4F6E-BFDC-06339520F6E5}"/>
              </a:ext>
            </a:extLst>
          </p:cNvPr>
          <p:cNvGrpSpPr/>
          <p:nvPr/>
        </p:nvGrpSpPr>
        <p:grpSpPr>
          <a:xfrm>
            <a:off x="7123976" y="2497262"/>
            <a:ext cx="124287" cy="124288"/>
            <a:chOff x="5619565" y="4492100"/>
            <a:chExt cx="124287" cy="124288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9EFF1055-D83B-48A9-BBE8-C192CB814540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473F90E4-1330-460F-B3C2-09B5357328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DFE9F49-A274-4705-B8CA-583ECB7029DB}"/>
              </a:ext>
            </a:extLst>
          </p:cNvPr>
          <p:cNvSpPr txBox="1"/>
          <p:nvPr/>
        </p:nvSpPr>
        <p:spPr>
          <a:xfrm>
            <a:off x="7100273" y="2559405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9166BBA-E383-4C8C-8E4A-F7246F05047B}"/>
              </a:ext>
            </a:extLst>
          </p:cNvPr>
          <p:cNvGrpSpPr/>
          <p:nvPr/>
        </p:nvGrpSpPr>
        <p:grpSpPr>
          <a:xfrm>
            <a:off x="6523833" y="2497261"/>
            <a:ext cx="124287" cy="124288"/>
            <a:chOff x="5619565" y="4492100"/>
            <a:chExt cx="124287" cy="124288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344E908-92CA-4B7A-98E0-74F7240C6DA8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4EE92D82-961C-4AFB-8D1D-CAA3FCC9D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23723B0-8A07-48F7-A273-58AE404EB2F8}"/>
              </a:ext>
            </a:extLst>
          </p:cNvPr>
          <p:cNvSpPr txBox="1"/>
          <p:nvPr/>
        </p:nvSpPr>
        <p:spPr>
          <a:xfrm>
            <a:off x="6356412" y="2528397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7" grpId="0"/>
      <p:bldP spid="37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</a:t>
                </a:r>
                <a:r>
                  <a:rPr lang="en-GB" sz="1600" dirty="0">
                    <a:latin typeface="Comic Sans MS" panose="030F0702030302020204" pitchFamily="66" charset="0"/>
                  </a:rPr>
                  <a:t>) The minimum point’s x-coordinate is half-way between the roots, so sub in this x-value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l="-337" t="-766" r="-3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7B02D8E-8247-414B-923A-D16D82281C60}"/>
              </a:ext>
            </a:extLst>
          </p:cNvPr>
          <p:cNvGrpSpPr/>
          <p:nvPr/>
        </p:nvGrpSpPr>
        <p:grpSpPr>
          <a:xfrm>
            <a:off x="6258757" y="1817958"/>
            <a:ext cx="124287" cy="124288"/>
            <a:chOff x="5619565" y="4492100"/>
            <a:chExt cx="124287" cy="124288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2A81B57-A76F-4227-A6AC-D7B7FEA1DC61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516FFBE-4E70-44A4-AA05-CA26295F8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2F9ED7A-0730-4C91-8CE6-1CAE21535000}"/>
              </a:ext>
            </a:extLst>
          </p:cNvPr>
          <p:cNvSpPr txBox="1"/>
          <p:nvPr/>
        </p:nvSpPr>
        <p:spPr>
          <a:xfrm>
            <a:off x="6027230" y="165719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D921580-064F-4AEC-BF2C-BD1481A60AA6}"/>
              </a:ext>
            </a:extLst>
          </p:cNvPr>
          <p:cNvGrpSpPr/>
          <p:nvPr/>
        </p:nvGrpSpPr>
        <p:grpSpPr>
          <a:xfrm>
            <a:off x="7123976" y="2497262"/>
            <a:ext cx="124287" cy="124288"/>
            <a:chOff x="5619565" y="4492100"/>
            <a:chExt cx="124287" cy="124288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9592206-A2E4-4618-BBF9-43902E06837A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DC445CB-582F-4502-BD15-0E01852E4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820074-5431-477C-8D2A-2EC69F91406B}"/>
              </a:ext>
            </a:extLst>
          </p:cNvPr>
          <p:cNvSpPr txBox="1"/>
          <p:nvPr/>
        </p:nvSpPr>
        <p:spPr>
          <a:xfrm>
            <a:off x="7100273" y="2559405"/>
            <a:ext cx="29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55D7CD0-F133-43D4-85B5-18A99133FAFE}"/>
              </a:ext>
            </a:extLst>
          </p:cNvPr>
          <p:cNvGrpSpPr/>
          <p:nvPr/>
        </p:nvGrpSpPr>
        <p:grpSpPr>
          <a:xfrm>
            <a:off x="6523833" y="2497261"/>
            <a:ext cx="124287" cy="124288"/>
            <a:chOff x="5619565" y="4492100"/>
            <a:chExt cx="124287" cy="124288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F8E32D01-110D-4BB2-A6EA-2E90AA98CFFC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72875D6-72FD-47B7-81B0-C659A14C8B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73107-B8C8-400B-A6C6-6EAFAD198672}"/>
              </a:ext>
            </a:extLst>
          </p:cNvPr>
          <p:cNvSpPr txBox="1"/>
          <p:nvPr/>
        </p:nvSpPr>
        <p:spPr>
          <a:xfrm>
            <a:off x="6356412" y="2528397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6119E24-62BC-46D5-BCE1-D7C2AF625452}"/>
                  </a:ext>
                </a:extLst>
              </p:cNvPr>
              <p:cNvSpPr txBox="1"/>
              <p:nvPr/>
            </p:nvSpPr>
            <p:spPr>
              <a:xfrm>
                <a:off x="995190" y="4979112"/>
                <a:ext cx="18544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6119E24-62BC-46D5-BCE1-D7C2AF625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90" y="4979112"/>
                <a:ext cx="185448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F29E89E-21BB-4E6A-9C13-D0ECC9C19282}"/>
                  </a:ext>
                </a:extLst>
              </p:cNvPr>
              <p:cNvSpPr txBox="1"/>
              <p:nvPr/>
            </p:nvSpPr>
            <p:spPr>
              <a:xfrm>
                <a:off x="995636" y="5393371"/>
                <a:ext cx="2479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(2.5)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(2.5)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F29E89E-21BB-4E6A-9C13-D0ECC9C1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36" y="5393371"/>
                <a:ext cx="247926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DD27B60-0714-4FA4-A6AB-7364702981EF}"/>
                  </a:ext>
                </a:extLst>
              </p:cNvPr>
              <p:cNvSpPr txBox="1"/>
              <p:nvPr/>
            </p:nvSpPr>
            <p:spPr>
              <a:xfrm>
                <a:off x="995190" y="5807630"/>
                <a:ext cx="1278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=−2.25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DD27B60-0714-4FA4-A6AB-736470298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90" y="5807630"/>
                <a:ext cx="1278683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22F2D0C-8DE6-4353-812B-9022B2818BD7}"/>
              </a:ext>
            </a:extLst>
          </p:cNvPr>
          <p:cNvGrpSpPr/>
          <p:nvPr/>
        </p:nvGrpSpPr>
        <p:grpSpPr>
          <a:xfrm>
            <a:off x="6819205" y="2827296"/>
            <a:ext cx="124287" cy="124288"/>
            <a:chOff x="5619565" y="4492100"/>
            <a:chExt cx="124287" cy="124288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5E05E773-B0AB-4EF8-9330-8CE9F38F59C9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19975E64-1087-49B1-887A-7DADEA4F1B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C906B0B-E7F1-48B0-A918-0981C4CF6E3B}"/>
              </a:ext>
            </a:extLst>
          </p:cNvPr>
          <p:cNvSpPr txBox="1"/>
          <p:nvPr/>
        </p:nvSpPr>
        <p:spPr>
          <a:xfrm>
            <a:off x="6387769" y="2924551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(2.5,-2.25)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84615303-4155-468B-BF49-DB32B21AB0EC}"/>
              </a:ext>
            </a:extLst>
          </p:cNvPr>
          <p:cNvSpPr/>
          <p:nvPr/>
        </p:nvSpPr>
        <p:spPr>
          <a:xfrm>
            <a:off x="6098959" y="1122782"/>
            <a:ext cx="1553592" cy="1766657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1</a:t>
                </a:r>
                <a:r>
                  <a:rPr lang="en-GB" sz="1600" dirty="0">
                    <a:latin typeface="Comic Sans MS" panose="030F0702030302020204" pitchFamily="66" charset="0"/>
                  </a:rPr>
                  <a:t>) Find the y-intercept by setting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t="-766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/>
              <p:nvPr/>
            </p:nvSpPr>
            <p:spPr>
              <a:xfrm>
                <a:off x="1021823" y="4785064"/>
                <a:ext cx="1982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4785064"/>
                <a:ext cx="1982722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/>
              <p:nvPr/>
            </p:nvSpPr>
            <p:spPr>
              <a:xfrm>
                <a:off x="1022269" y="5199323"/>
                <a:ext cx="2254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=4(0)−2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6FA32B0-9732-4C74-8821-E2F58A65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69" y="5199323"/>
                <a:ext cx="225484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/>
              <p:nvPr/>
            </p:nvSpPr>
            <p:spPr>
              <a:xfrm>
                <a:off x="1021823" y="5613582"/>
                <a:ext cx="9741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D955345-C39D-4868-BED5-AA6E9CD5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5613582"/>
                <a:ext cx="974113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7B02D8E-8247-414B-923A-D16D82281C60}"/>
              </a:ext>
            </a:extLst>
          </p:cNvPr>
          <p:cNvGrpSpPr/>
          <p:nvPr/>
        </p:nvGrpSpPr>
        <p:grpSpPr>
          <a:xfrm>
            <a:off x="6249879" y="3078587"/>
            <a:ext cx="124287" cy="124288"/>
            <a:chOff x="5619565" y="4492100"/>
            <a:chExt cx="124287" cy="124288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2A81B57-A76F-4227-A6AC-D7B7FEA1DC61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516FFBE-4E70-44A4-AA05-CA26295F8D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2F9ED7A-0730-4C91-8CE6-1CAE21535000}"/>
              </a:ext>
            </a:extLst>
          </p:cNvPr>
          <p:cNvSpPr txBox="1"/>
          <p:nvPr/>
        </p:nvSpPr>
        <p:spPr>
          <a:xfrm>
            <a:off x="5956209" y="3086499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6" grpId="0"/>
      <p:bldP spid="26" grpId="0"/>
      <p:bldP spid="27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2</a:t>
                </a:r>
                <a:r>
                  <a:rPr lang="en-GB" sz="1600" dirty="0">
                    <a:latin typeface="Comic Sans MS" panose="030F0702030302020204" pitchFamily="66" charset="0"/>
                  </a:rPr>
                  <a:t>) Find the roots by setting the function equal to 0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t="-766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/>
              <p:nvPr/>
            </p:nvSpPr>
            <p:spPr>
              <a:xfrm>
                <a:off x="1021823" y="4785064"/>
                <a:ext cx="1977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15DFF2-FB16-4886-BACC-7F738F21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23" y="4785064"/>
                <a:ext cx="197714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9B6DD59-6018-43B2-A351-09DFB7A9CB02}"/>
              </a:ext>
            </a:extLst>
          </p:cNvPr>
          <p:cNvCxnSpPr>
            <a:cxnSpLocks/>
          </p:cNvCxnSpPr>
          <p:nvPr/>
        </p:nvCxnSpPr>
        <p:spPr>
          <a:xfrm flipV="1">
            <a:off x="2965271" y="4305670"/>
            <a:ext cx="1065191" cy="6530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65">
                <a:extLst>
                  <a:ext uri="{FF2B5EF4-FFF2-40B4-BE49-F238E27FC236}">
                    <a16:creationId xmlns:a16="http://schemas.microsoft.com/office/drawing/2014/main" id="{0CC1643F-D8FE-431F-BA60-E2FC016CDB46}"/>
                  </a:ext>
                </a:extLst>
              </p:cNvPr>
              <p:cNvSpPr txBox="1"/>
              <p:nvPr/>
            </p:nvSpPr>
            <p:spPr>
              <a:xfrm>
                <a:off x="3869543" y="4005796"/>
                <a:ext cx="16790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the quadratic formula…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65">
                <a:extLst>
                  <a:ext uri="{FF2B5EF4-FFF2-40B4-BE49-F238E27FC236}">
                    <a16:creationId xmlns:a16="http://schemas.microsoft.com/office/drawing/2014/main" id="{0CC1643F-D8FE-431F-BA60-E2FC016CD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43" y="4005796"/>
                <a:ext cx="1679001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F706E7E-E4E0-4223-A434-C9F7D14A1739}"/>
                  </a:ext>
                </a:extLst>
              </p:cNvPr>
              <p:cNvSpPr txBox="1"/>
              <p:nvPr/>
            </p:nvSpPr>
            <p:spPr>
              <a:xfrm>
                <a:off x="5557421" y="3963880"/>
                <a:ext cx="163019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F706E7E-E4E0-4223-A434-C9F7D14A1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963880"/>
                <a:ext cx="1630190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0647780-7D09-4A22-8F9D-5FAE8ADFC1E5}"/>
                  </a:ext>
                </a:extLst>
              </p:cNvPr>
              <p:cNvSpPr txBox="1"/>
              <p:nvPr/>
            </p:nvSpPr>
            <p:spPr>
              <a:xfrm>
                <a:off x="5567778" y="4631185"/>
                <a:ext cx="2284600" cy="505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−4(−2)(−3)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2(−2)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0647780-7D09-4A22-8F9D-5FAE8ADFC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778" y="4631185"/>
                <a:ext cx="2284600" cy="5052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BD5999D-0493-4722-A9B8-F822BBE94C3B}"/>
                  </a:ext>
                </a:extLst>
              </p:cNvPr>
              <p:cNvSpPr txBox="1"/>
              <p:nvPr/>
            </p:nvSpPr>
            <p:spPr>
              <a:xfrm>
                <a:off x="5578136" y="5298490"/>
                <a:ext cx="1176541" cy="451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BD5999D-0493-4722-A9B8-F822BBE94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136" y="5298490"/>
                <a:ext cx="1176541" cy="4517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25">
            <a:extLst>
              <a:ext uri="{FF2B5EF4-FFF2-40B4-BE49-F238E27FC236}">
                <a16:creationId xmlns:a16="http://schemas.microsoft.com/office/drawing/2014/main" id="{47E1EBD8-F33D-43C9-BC04-4102B3DFF3A7}"/>
              </a:ext>
            </a:extLst>
          </p:cNvPr>
          <p:cNvSpPr/>
          <p:nvPr/>
        </p:nvSpPr>
        <p:spPr>
          <a:xfrm rot="10800000" flipH="1" flipV="1">
            <a:off x="7673214" y="4242455"/>
            <a:ext cx="449854" cy="578120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65">
            <a:extLst>
              <a:ext uri="{FF2B5EF4-FFF2-40B4-BE49-F238E27FC236}">
                <a16:creationId xmlns:a16="http://schemas.microsoft.com/office/drawing/2014/main" id="{AD79896F-79D3-49FC-A753-8E0015E92ADB}"/>
              </a:ext>
            </a:extLst>
          </p:cNvPr>
          <p:cNvSpPr txBox="1"/>
          <p:nvPr/>
        </p:nvSpPr>
        <p:spPr>
          <a:xfrm>
            <a:off x="7875947" y="4271094"/>
            <a:ext cx="1108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Arc 25">
            <a:extLst>
              <a:ext uri="{FF2B5EF4-FFF2-40B4-BE49-F238E27FC236}">
                <a16:creationId xmlns:a16="http://schemas.microsoft.com/office/drawing/2014/main" id="{8C5E8F0C-8162-4E29-9C8A-EDC395A5513B}"/>
              </a:ext>
            </a:extLst>
          </p:cNvPr>
          <p:cNvSpPr/>
          <p:nvPr/>
        </p:nvSpPr>
        <p:spPr>
          <a:xfrm rot="10800000" flipH="1" flipV="1">
            <a:off x="7665816" y="4945271"/>
            <a:ext cx="449854" cy="578120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65">
            <a:extLst>
              <a:ext uri="{FF2B5EF4-FFF2-40B4-BE49-F238E27FC236}">
                <a16:creationId xmlns:a16="http://schemas.microsoft.com/office/drawing/2014/main" id="{5358C29A-FACF-4CA4-A1AA-411A1F828601}"/>
              </a:ext>
            </a:extLst>
          </p:cNvPr>
          <p:cNvSpPr txBox="1"/>
          <p:nvPr/>
        </p:nvSpPr>
        <p:spPr>
          <a:xfrm>
            <a:off x="7939571" y="5089319"/>
            <a:ext cx="110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65">
            <a:extLst>
              <a:ext uri="{FF2B5EF4-FFF2-40B4-BE49-F238E27FC236}">
                <a16:creationId xmlns:a16="http://schemas.microsoft.com/office/drawing/2014/main" id="{2EAC61B2-D836-4166-9585-0A254F640C27}"/>
              </a:ext>
            </a:extLst>
          </p:cNvPr>
          <p:cNvSpPr txBox="1"/>
          <p:nvPr/>
        </p:nvSpPr>
        <p:spPr>
          <a:xfrm>
            <a:off x="3883956" y="5898668"/>
            <a:ext cx="526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equation cannot be solved though…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the graph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does not cross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x-axis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6887794B-1E37-41C0-90E0-6D0686A9BBCB}"/>
              </a:ext>
            </a:extLst>
          </p:cNvPr>
          <p:cNvGrpSpPr/>
          <p:nvPr/>
        </p:nvGrpSpPr>
        <p:grpSpPr>
          <a:xfrm>
            <a:off x="6249879" y="3078587"/>
            <a:ext cx="124287" cy="124288"/>
            <a:chOff x="5619565" y="4492100"/>
            <a:chExt cx="124287" cy="124288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122670A4-F480-4E95-B180-25476CBD7449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EEF69EAA-3957-4B4E-90DA-AA618C3E9D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3600910-3CBC-46CE-A774-CF4D55C59EB5}"/>
              </a:ext>
            </a:extLst>
          </p:cNvPr>
          <p:cNvSpPr txBox="1"/>
          <p:nvPr/>
        </p:nvSpPr>
        <p:spPr>
          <a:xfrm>
            <a:off x="5956209" y="3086499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1" grpId="0"/>
      <p:bldP spid="33" grpId="0"/>
      <p:bldP spid="42" grpId="0" animBg="1"/>
      <p:bldP spid="43" grpId="0"/>
      <p:bldP spid="45" grpId="0" animBg="1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Graphs of the function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have a curved shape known as a parabola. They can be sketched by identifying key features.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Sketch the graph of the function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find the coordinates of its turning point.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3</a:t>
                </a:r>
                <a:r>
                  <a:rPr lang="en-GB" sz="1600" dirty="0">
                    <a:latin typeface="Comic Sans MS" panose="030F0702030302020204" pitchFamily="66" charset="0"/>
                  </a:rPr>
                  <a:t>) We will need to use completing the square to find the </a:t>
                </a:r>
                <a:r>
                  <a:rPr lang="en-GB" sz="1600" u="sng" dirty="0">
                    <a:latin typeface="Comic Sans MS" panose="030F0702030302020204" pitchFamily="66" charset="0"/>
                  </a:rPr>
                  <a:t>maximum</a:t>
                </a:r>
                <a:r>
                  <a:rPr lang="en-GB" sz="1600" dirty="0">
                    <a:latin typeface="Comic Sans MS" panose="030F0702030302020204" pitchFamily="66" charset="0"/>
                  </a:rPr>
                  <a:t> point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12379" cy="4776787"/>
              </a:xfrm>
              <a:blipFill>
                <a:blip r:embed="rId3"/>
                <a:stretch>
                  <a:fillRect t="-766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2B25291A-1BBB-4BF0-BC88-EE8688FD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253C99F-584B-4761-8D05-3DDD088D900E}"/>
              </a:ext>
            </a:extLst>
          </p:cNvPr>
          <p:cNvCxnSpPr>
            <a:cxnSpLocks/>
          </p:cNvCxnSpPr>
          <p:nvPr/>
        </p:nvCxnSpPr>
        <p:spPr>
          <a:xfrm flipV="1">
            <a:off x="6320901" y="1369475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C4EC1D-1309-4EE3-9CA6-84A04C6C7E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320901" y="1397589"/>
            <a:ext cx="0" cy="230588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/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44112BE-A82B-4A2A-AA24-71DB8868F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6" y="2381251"/>
                <a:ext cx="34637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/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E29D68C-61F2-4152-AB5C-DD5ECA40C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853" y="1040862"/>
                <a:ext cx="35009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6119E24-62BC-46D5-BCE1-D7C2AF625452}"/>
                  </a:ext>
                </a:extLst>
              </p:cNvPr>
              <p:cNvSpPr txBox="1"/>
              <p:nvPr/>
            </p:nvSpPr>
            <p:spPr>
              <a:xfrm>
                <a:off x="4235539" y="4002569"/>
                <a:ext cx="1720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6119E24-62BC-46D5-BCE1-D7C2AF625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539" y="4002569"/>
                <a:ext cx="17206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823A1070-E918-436A-A259-40F941962A5B}"/>
              </a:ext>
            </a:extLst>
          </p:cNvPr>
          <p:cNvGrpSpPr/>
          <p:nvPr/>
        </p:nvGrpSpPr>
        <p:grpSpPr>
          <a:xfrm>
            <a:off x="6249879" y="3078587"/>
            <a:ext cx="124287" cy="124288"/>
            <a:chOff x="5619565" y="4492100"/>
            <a:chExt cx="124287" cy="124288"/>
          </a:xfrm>
        </p:grpSpPr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4D5F3323-4CEA-4130-A53E-CEFBEDF95147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B21C2272-83AE-492E-8AE4-2CEE400054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6859D02-D824-4C20-A552-5F57197722D5}"/>
              </a:ext>
            </a:extLst>
          </p:cNvPr>
          <p:cNvSpPr txBox="1"/>
          <p:nvPr/>
        </p:nvSpPr>
        <p:spPr>
          <a:xfrm>
            <a:off x="5956209" y="3086499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1F8C940-BC74-49F5-BD5D-D9709530DA34}"/>
                  </a:ext>
                </a:extLst>
              </p:cNvPr>
              <p:cNvSpPr txBox="1"/>
              <p:nvPr/>
            </p:nvSpPr>
            <p:spPr>
              <a:xfrm>
                <a:off x="4237018" y="4483443"/>
                <a:ext cx="19122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1F8C940-BC74-49F5-BD5D-D9709530D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18" y="4483443"/>
                <a:ext cx="19122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C11F601-3390-405A-BFB3-94A817FAB97C}"/>
                  </a:ext>
                </a:extLst>
              </p:cNvPr>
              <p:cNvSpPr txBox="1"/>
              <p:nvPr/>
            </p:nvSpPr>
            <p:spPr>
              <a:xfrm>
                <a:off x="4247375" y="5008705"/>
                <a:ext cx="2341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C11F601-3390-405A-BFB3-94A817FAB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75" y="5008705"/>
                <a:ext cx="234173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16039C3-811E-4F9E-8829-A0AA885BE83B}"/>
                  </a:ext>
                </a:extLst>
              </p:cNvPr>
              <p:cNvSpPr txBox="1"/>
              <p:nvPr/>
            </p:nvSpPr>
            <p:spPr>
              <a:xfrm>
                <a:off x="4248854" y="5516212"/>
                <a:ext cx="2180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16039C3-811E-4F9E-8829-A0AA885BE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854" y="5516212"/>
                <a:ext cx="2180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85D005C-2C45-451D-B4EA-E468F75B16A8}"/>
                  </a:ext>
                </a:extLst>
              </p:cNvPr>
              <p:cNvSpPr txBox="1"/>
              <p:nvPr/>
            </p:nvSpPr>
            <p:spPr>
              <a:xfrm>
                <a:off x="4250334" y="6014840"/>
                <a:ext cx="1776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85D005C-2C45-451D-B4EA-E468F75B1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34" y="6014840"/>
                <a:ext cx="177619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25">
            <a:extLst>
              <a:ext uri="{FF2B5EF4-FFF2-40B4-BE49-F238E27FC236}">
                <a16:creationId xmlns:a16="http://schemas.microsoft.com/office/drawing/2014/main" id="{9F713A1D-8171-44DF-A7D0-553DA379EEF6}"/>
              </a:ext>
            </a:extLst>
          </p:cNvPr>
          <p:cNvSpPr/>
          <p:nvPr/>
        </p:nvSpPr>
        <p:spPr>
          <a:xfrm rot="10800000" flipH="1" flipV="1">
            <a:off x="5908037" y="4172913"/>
            <a:ext cx="448374" cy="48786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65">
            <a:extLst>
              <a:ext uri="{FF2B5EF4-FFF2-40B4-BE49-F238E27FC236}">
                <a16:creationId xmlns:a16="http://schemas.microsoft.com/office/drawing/2014/main" id="{51322507-B234-4C3E-BF9A-BF68101E3BCF}"/>
              </a:ext>
            </a:extLst>
          </p:cNvPr>
          <p:cNvSpPr txBox="1"/>
          <p:nvPr/>
        </p:nvSpPr>
        <p:spPr>
          <a:xfrm>
            <a:off x="6217302" y="4157163"/>
            <a:ext cx="223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Take -2 out as a factor of the first 2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rc 25">
            <a:extLst>
              <a:ext uri="{FF2B5EF4-FFF2-40B4-BE49-F238E27FC236}">
                <a16:creationId xmlns:a16="http://schemas.microsoft.com/office/drawing/2014/main" id="{BF27179F-FE42-4A94-B79F-73C23F4C3806}"/>
              </a:ext>
            </a:extLst>
          </p:cNvPr>
          <p:cNvSpPr/>
          <p:nvPr/>
        </p:nvSpPr>
        <p:spPr>
          <a:xfrm rot="10800000" flipH="1" flipV="1">
            <a:off x="6273501" y="4698175"/>
            <a:ext cx="448374" cy="48786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25">
            <a:extLst>
              <a:ext uri="{FF2B5EF4-FFF2-40B4-BE49-F238E27FC236}">
                <a16:creationId xmlns:a16="http://schemas.microsoft.com/office/drawing/2014/main" id="{761B1C51-DB16-48A6-B53D-AF64BE2B64B3}"/>
              </a:ext>
            </a:extLst>
          </p:cNvPr>
          <p:cNvSpPr/>
          <p:nvPr/>
        </p:nvSpPr>
        <p:spPr>
          <a:xfrm rot="10800000" flipH="1" flipV="1">
            <a:off x="6292736" y="5205682"/>
            <a:ext cx="448374" cy="48786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25">
            <a:extLst>
              <a:ext uri="{FF2B5EF4-FFF2-40B4-BE49-F238E27FC236}">
                <a16:creationId xmlns:a16="http://schemas.microsoft.com/office/drawing/2014/main" id="{6D5F9E84-20F1-4235-B2D7-136D1C95931B}"/>
              </a:ext>
            </a:extLst>
          </p:cNvPr>
          <p:cNvSpPr/>
          <p:nvPr/>
        </p:nvSpPr>
        <p:spPr>
          <a:xfrm rot="10800000" flipH="1" flipV="1">
            <a:off x="6134417" y="5704311"/>
            <a:ext cx="448374" cy="487863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65">
            <a:extLst>
              <a:ext uri="{FF2B5EF4-FFF2-40B4-BE49-F238E27FC236}">
                <a16:creationId xmlns:a16="http://schemas.microsoft.com/office/drawing/2014/main" id="{889F1787-444D-4DA9-9318-591B60A355DF}"/>
              </a:ext>
            </a:extLst>
          </p:cNvPr>
          <p:cNvSpPr txBox="1"/>
          <p:nvPr/>
        </p:nvSpPr>
        <p:spPr>
          <a:xfrm>
            <a:off x="6644910" y="4629160"/>
            <a:ext cx="223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just the bracketed part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939F848-AC3E-4868-96E0-02356B607C1C}"/>
              </a:ext>
            </a:extLst>
          </p:cNvPr>
          <p:cNvSpPr/>
          <p:nvPr/>
        </p:nvSpPr>
        <p:spPr>
          <a:xfrm>
            <a:off x="4670709" y="4500219"/>
            <a:ext cx="931100" cy="31147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5ABF0AE-04AF-4C96-9367-44AB58400CE6}"/>
              </a:ext>
            </a:extLst>
          </p:cNvPr>
          <p:cNvSpPr/>
          <p:nvPr/>
        </p:nvSpPr>
        <p:spPr>
          <a:xfrm>
            <a:off x="4740675" y="5034359"/>
            <a:ext cx="1296139" cy="31147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65">
            <a:extLst>
              <a:ext uri="{FF2B5EF4-FFF2-40B4-BE49-F238E27FC236}">
                <a16:creationId xmlns:a16="http://schemas.microsoft.com/office/drawing/2014/main" id="{F28FD832-F09F-46DD-990E-BEC30F3718D0}"/>
              </a:ext>
            </a:extLst>
          </p:cNvPr>
          <p:cNvSpPr txBox="1"/>
          <p:nvPr/>
        </p:nvSpPr>
        <p:spPr>
          <a:xfrm>
            <a:off x="6495470" y="5181056"/>
            <a:ext cx="202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the squared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65">
            <a:extLst>
              <a:ext uri="{FF2B5EF4-FFF2-40B4-BE49-F238E27FC236}">
                <a16:creationId xmlns:a16="http://schemas.microsoft.com/office/drawing/2014/main" id="{2D1D2E24-9EA1-45A7-BAD1-623D802F9600}"/>
              </a:ext>
            </a:extLst>
          </p:cNvPr>
          <p:cNvSpPr txBox="1"/>
          <p:nvPr/>
        </p:nvSpPr>
        <p:spPr>
          <a:xfrm>
            <a:off x="6550217" y="5812850"/>
            <a:ext cx="924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EC7C2164-CB81-4CAF-99F0-AFB73988172B}"/>
              </a:ext>
            </a:extLst>
          </p:cNvPr>
          <p:cNvCxnSpPr>
            <a:cxnSpLocks/>
          </p:cNvCxnSpPr>
          <p:nvPr/>
        </p:nvCxnSpPr>
        <p:spPr>
          <a:xfrm flipH="1" flipV="1">
            <a:off x="3178206" y="5868140"/>
            <a:ext cx="1056573" cy="3334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5">
            <a:extLst>
              <a:ext uri="{FF2B5EF4-FFF2-40B4-BE49-F238E27FC236}">
                <a16:creationId xmlns:a16="http://schemas.microsoft.com/office/drawing/2014/main" id="{1F210D49-6A56-4969-AD3E-6BB41372627F}"/>
              </a:ext>
            </a:extLst>
          </p:cNvPr>
          <p:cNvSpPr txBox="1"/>
          <p:nvPr/>
        </p:nvSpPr>
        <p:spPr>
          <a:xfrm>
            <a:off x="1472572" y="5408469"/>
            <a:ext cx="167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maximum point will be at (1,-1)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D5DEDC5-CCFE-4A11-84AF-71D9E7D42EB6}"/>
              </a:ext>
            </a:extLst>
          </p:cNvPr>
          <p:cNvGrpSpPr/>
          <p:nvPr/>
        </p:nvGrpSpPr>
        <p:grpSpPr>
          <a:xfrm>
            <a:off x="6632775" y="2667499"/>
            <a:ext cx="124287" cy="124288"/>
            <a:chOff x="5619565" y="4492100"/>
            <a:chExt cx="124287" cy="124288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25A9268C-E6E4-40D4-B6C4-1703E611D41D}"/>
                </a:ext>
              </a:extLst>
            </p:cNvPr>
            <p:cNvCxnSpPr/>
            <p:nvPr/>
          </p:nvCxnSpPr>
          <p:spPr>
            <a:xfrm>
              <a:off x="5619565" y="4492101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E56C54B-D3D3-4A38-8168-FA5C106AB2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565" y="4492100"/>
              <a:ext cx="124287" cy="12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EF56DAD-4D13-489A-8C71-CBF6CA8119B6}"/>
              </a:ext>
            </a:extLst>
          </p:cNvPr>
          <p:cNvSpPr txBox="1"/>
          <p:nvPr/>
        </p:nvSpPr>
        <p:spPr>
          <a:xfrm>
            <a:off x="6405523" y="228535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(1,-1)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69736E29-9B70-45BC-85CB-1A61D2061A3C}"/>
              </a:ext>
            </a:extLst>
          </p:cNvPr>
          <p:cNvSpPr/>
          <p:nvPr/>
        </p:nvSpPr>
        <p:spPr>
          <a:xfrm flipV="1">
            <a:off x="6072326" y="2729638"/>
            <a:ext cx="1242874" cy="901328"/>
          </a:xfrm>
          <a:custGeom>
            <a:avLst/>
            <a:gdLst>
              <a:gd name="connsiteX0" fmla="*/ 0 w 1837678"/>
              <a:gd name="connsiteY0" fmla="*/ 0 h 1766657"/>
              <a:gd name="connsiteX1" fmla="*/ 932156 w 1837678"/>
              <a:gd name="connsiteY1" fmla="*/ 1766656 h 1766657"/>
              <a:gd name="connsiteX2" fmla="*/ 1837678 w 1837678"/>
              <a:gd name="connsiteY2" fmla="*/ 8878 h 17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7678" h="1766657">
                <a:moveTo>
                  <a:pt x="0" y="0"/>
                </a:moveTo>
                <a:cubicBezTo>
                  <a:pt x="312938" y="882588"/>
                  <a:pt x="625876" y="1765176"/>
                  <a:pt x="932156" y="1766656"/>
                </a:cubicBezTo>
                <a:cubicBezTo>
                  <a:pt x="1238436" y="1768136"/>
                  <a:pt x="1538057" y="888507"/>
                  <a:pt x="1837678" y="8878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E3A69F0-59D7-42FE-8576-38D12AE861AA}"/>
              </a:ext>
            </a:extLst>
          </p:cNvPr>
          <p:cNvSpPr/>
          <p:nvPr/>
        </p:nvSpPr>
        <p:spPr>
          <a:xfrm>
            <a:off x="863669" y="3187804"/>
            <a:ext cx="1258094" cy="31147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24D68BA0-73E6-41CE-893C-8793051580FA}"/>
              </a:ext>
            </a:extLst>
          </p:cNvPr>
          <p:cNvSpPr/>
          <p:nvPr/>
        </p:nvSpPr>
        <p:spPr>
          <a:xfrm>
            <a:off x="4327439" y="4023784"/>
            <a:ext cx="1558455" cy="31147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7" grpId="1" animBg="1"/>
      <p:bldP spid="58" grpId="0" animBg="1"/>
      <p:bldP spid="58" grpId="1" animBg="1"/>
      <p:bldP spid="59" grpId="0"/>
      <p:bldP spid="60" grpId="0"/>
      <p:bldP spid="62" grpId="0"/>
      <p:bldP spid="66" grpId="0"/>
      <p:bldP spid="67" grpId="0" animBg="1"/>
      <p:bldP spid="68" grpId="0" animBg="1"/>
      <p:bldP spid="68" grpId="1" animBg="1"/>
      <p:bldP spid="69" grpId="0" animBg="1"/>
      <p:bldP spid="6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422997" y="2985097"/>
            <a:ext cx="826251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Exercise 2G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93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186251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discriminant is a part of the quadratic formula and can be used to find how many roots a function has.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DBD8CB4E-85C0-44C6-9DCB-41594049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5">
            <a:extLst>
              <a:ext uri="{FF2B5EF4-FFF2-40B4-BE49-F238E27FC236}">
                <a16:creationId xmlns:a16="http://schemas.microsoft.com/office/drawing/2014/main" id="{EB76F16F-CF92-4C18-9BDF-94BD8EA14A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76646663-327F-4913-BC3C-FC8FF419E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FEC4E27-F7EB-4442-8F83-31302BB2A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981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ECBE3C6-6359-4BCD-9971-7164336B7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352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11" name="Arc 9">
            <a:extLst>
              <a:ext uri="{FF2B5EF4-FFF2-40B4-BE49-F238E27FC236}">
                <a16:creationId xmlns:a16="http://schemas.microsoft.com/office/drawing/2014/main" id="{45F713CF-EBF4-4974-8911-DC2CAA6E353A}"/>
              </a:ext>
            </a:extLst>
          </p:cNvPr>
          <p:cNvSpPr>
            <a:spLocks/>
          </p:cNvSpPr>
          <p:nvPr/>
        </p:nvSpPr>
        <p:spPr bwMode="auto">
          <a:xfrm rot="5400000">
            <a:off x="3456781" y="24106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795A3F4D-7290-40DB-838C-C0F8810B5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9F04A376-AB7B-43EF-BE3F-926511533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CF7FA0E-E9CC-444F-9D84-CC9A67EF4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D206A579-54B8-444B-B40D-32FC0130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352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16" name="Arc 14">
            <a:extLst>
              <a:ext uri="{FF2B5EF4-FFF2-40B4-BE49-F238E27FC236}">
                <a16:creationId xmlns:a16="http://schemas.microsoft.com/office/drawing/2014/main" id="{F9641251-FFA8-4EFB-91CD-AB6E892A4D48}"/>
              </a:ext>
            </a:extLst>
          </p:cNvPr>
          <p:cNvSpPr>
            <a:spLocks/>
          </p:cNvSpPr>
          <p:nvPr/>
        </p:nvSpPr>
        <p:spPr bwMode="auto">
          <a:xfrm rot="5400000">
            <a:off x="5445919" y="2307432"/>
            <a:ext cx="1163637" cy="1066800"/>
          </a:xfrm>
          <a:custGeom>
            <a:avLst/>
            <a:gdLst>
              <a:gd name="T0" fmla="*/ 59948168 w 22088"/>
              <a:gd name="T1" fmla="*/ 0 h 43200"/>
              <a:gd name="T2" fmla="*/ 0 w 22088"/>
              <a:gd name="T3" fmla="*/ 650461026 h 43200"/>
              <a:gd name="T4" fmla="*/ 71352211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66A4EFD0-2B6E-49DB-A8F7-FC1BEA8E44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2209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BC2BF4D3-1FC9-411E-A0FF-E6216DA1A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8D2E175D-5D99-4402-8479-9FFF80DE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981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2BDCCB6A-9A66-45A2-9C8C-4C1ED277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352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21" name="Arc 19">
            <a:extLst>
              <a:ext uri="{FF2B5EF4-FFF2-40B4-BE49-F238E27FC236}">
                <a16:creationId xmlns:a16="http://schemas.microsoft.com/office/drawing/2014/main" id="{7E366FF1-BD7B-4DC0-876A-AFC8B685C6CC}"/>
              </a:ext>
            </a:extLst>
          </p:cNvPr>
          <p:cNvSpPr>
            <a:spLocks/>
          </p:cNvSpPr>
          <p:nvPr/>
        </p:nvSpPr>
        <p:spPr bwMode="auto">
          <a:xfrm rot="5400000">
            <a:off x="7419181" y="21820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EDF62B0D-09C1-40D3-846E-76B9FF89FF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38FB4735-00C4-42CC-874B-C1D73F1FC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05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B9BB6491-6D85-4D1B-984E-8DD39116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1692DFE0-CB18-4EE5-AECF-6830E12E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029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26" name="Arc 24">
            <a:extLst>
              <a:ext uri="{FF2B5EF4-FFF2-40B4-BE49-F238E27FC236}">
                <a16:creationId xmlns:a16="http://schemas.microsoft.com/office/drawing/2014/main" id="{82DDD57D-2301-41AF-9033-CEB4846DA431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3609181" y="50014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F8F94047-058C-4024-A4D9-A65D4B9B42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613CD250-595A-492F-94AC-BA1AC005C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105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BE841AA4-7308-49F7-A877-D9674EBC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572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54BD5E95-1223-4A1D-9305-8D839201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029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31" name="Arc 29">
            <a:extLst>
              <a:ext uri="{FF2B5EF4-FFF2-40B4-BE49-F238E27FC236}">
                <a16:creationId xmlns:a16="http://schemas.microsoft.com/office/drawing/2014/main" id="{5076FD09-203D-4F02-A979-F5AFF8BAAE98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90381" y="51538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DE4B27A1-1BB9-4FE9-91D0-36240C8EFE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C5BD834C-9067-4FFD-8A58-A9A1C558A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105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807406DE-F6F0-4604-850A-D1A56FC2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72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y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08BFB633-72D3-4398-8F8B-CE21E2B8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0292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200"/>
              <a:t>x</a:t>
            </a:r>
          </a:p>
        </p:txBody>
      </p:sp>
      <p:sp>
        <p:nvSpPr>
          <p:cNvPr id="36" name="Arc 34">
            <a:extLst>
              <a:ext uri="{FF2B5EF4-FFF2-40B4-BE49-F238E27FC236}">
                <a16:creationId xmlns:a16="http://schemas.microsoft.com/office/drawing/2014/main" id="{D30FF9BD-76F9-4479-AA89-DCDE0C9FC57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571581" y="5306219"/>
            <a:ext cx="1163638" cy="1066800"/>
          </a:xfrm>
          <a:custGeom>
            <a:avLst/>
            <a:gdLst>
              <a:gd name="T0" fmla="*/ 59948272 w 22088"/>
              <a:gd name="T1" fmla="*/ 0 h 43200"/>
              <a:gd name="T2" fmla="*/ 0 w 22088"/>
              <a:gd name="T3" fmla="*/ 650461026 h 43200"/>
              <a:gd name="T4" fmla="*/ 71352325 w 22088"/>
              <a:gd name="T5" fmla="*/ 325275642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8" h="43200" fill="none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</a:path>
              <a:path w="22088" h="43200" stroke="0" extrusionOk="0">
                <a:moveTo>
                  <a:pt x="410" y="0"/>
                </a:moveTo>
                <a:cubicBezTo>
                  <a:pt x="436" y="0"/>
                  <a:pt x="462" y="-1"/>
                  <a:pt x="488" y="0"/>
                </a:cubicBezTo>
                <a:cubicBezTo>
                  <a:pt x="12417" y="0"/>
                  <a:pt x="22088" y="9670"/>
                  <a:pt x="22088" y="21600"/>
                </a:cubicBezTo>
                <a:cubicBezTo>
                  <a:pt x="22088" y="33529"/>
                  <a:pt x="12417" y="43200"/>
                  <a:pt x="488" y="43200"/>
                </a:cubicBezTo>
                <a:cubicBezTo>
                  <a:pt x="325" y="43200"/>
                  <a:pt x="162" y="43198"/>
                  <a:pt x="-1" y="43194"/>
                </a:cubicBezTo>
                <a:lnTo>
                  <a:pt x="488" y="21600"/>
                </a:lnTo>
                <a:lnTo>
                  <a:pt x="41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7" name="Object 35">
            <a:extLst>
              <a:ext uri="{FF2B5EF4-FFF2-40B4-BE49-F238E27FC236}">
                <a16:creationId xmlns:a16="http://schemas.microsoft.com/office/drawing/2014/main" id="{87799A88-A82F-4DAE-A524-92156E003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91924"/>
              </p:ext>
            </p:extLst>
          </p:nvPr>
        </p:nvGraphicFramePr>
        <p:xfrm>
          <a:off x="836720" y="3335045"/>
          <a:ext cx="19002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4" name="Equation" r:id="rId4" imgW="1218671" imgH="444307" progId="Equation.DSMT4">
                  <p:embed/>
                </p:oleObj>
              </mc:Choice>
              <mc:Fallback>
                <p:oleObj name="Equation" r:id="rId4" imgW="1218671" imgH="444307" progId="Equation.DSMT4">
                  <p:embed/>
                  <p:pic>
                    <p:nvPicPr>
                      <p:cNvPr id="6045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720" y="3335045"/>
                        <a:ext cx="19002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36">
            <a:extLst>
              <a:ext uri="{FF2B5EF4-FFF2-40B4-BE49-F238E27FC236}">
                <a16:creationId xmlns:a16="http://schemas.microsoft.com/office/drawing/2014/main" id="{341BDBC5-158B-46FC-A856-C6AA5C27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20" y="4249445"/>
            <a:ext cx="25146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</a:rPr>
              <a:t>b</a:t>
            </a:r>
            <a:r>
              <a:rPr lang="en-GB" altLang="en-US" sz="1600" baseline="30000">
                <a:solidFill>
                  <a:srgbClr val="FF0000"/>
                </a:solidFill>
              </a:rPr>
              <a:t>2</a:t>
            </a:r>
            <a:r>
              <a:rPr lang="en-GB" altLang="en-US" sz="1600">
                <a:solidFill>
                  <a:srgbClr val="FF0000"/>
                </a:solidFill>
              </a:rPr>
              <a:t> – 4ac is known as the ‘discriminant’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  <a:sym typeface="Wingdings" pitchFamily="2" charset="2"/>
              </a:rPr>
              <a:t> Its value determines how many solutions the equation has</a:t>
            </a:r>
            <a:endParaRPr lang="en-GB" altLang="en-US" sz="1600">
              <a:solidFill>
                <a:srgbClr val="FF0000"/>
              </a:solidFill>
            </a:endParaRPr>
          </a:p>
        </p:txBody>
      </p:sp>
      <p:graphicFrame>
        <p:nvGraphicFramePr>
          <p:cNvPr id="39" name="Object 37">
            <a:extLst>
              <a:ext uri="{FF2B5EF4-FFF2-40B4-BE49-F238E27FC236}">
                <a16:creationId xmlns:a16="http://schemas.microsoft.com/office/drawing/2014/main" id="{7F3DFB1C-1CBF-49AE-932A-69C3D5DC6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813087"/>
              </p:ext>
            </p:extLst>
          </p:nvPr>
        </p:nvGraphicFramePr>
        <p:xfrm>
          <a:off x="989120" y="2649245"/>
          <a:ext cx="16002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5" name="Equation" r:id="rId6" imgW="965200" imgH="203200" progId="Equation.DSMT4">
                  <p:embed/>
                </p:oleObj>
              </mc:Choice>
              <mc:Fallback>
                <p:oleObj name="Equation" r:id="rId6" imgW="965200" imgH="203200" progId="Equation.DSMT4">
                  <p:embed/>
                  <p:pic>
                    <p:nvPicPr>
                      <p:cNvPr id="6045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120" y="2649245"/>
                        <a:ext cx="16002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8">
            <a:extLst>
              <a:ext uri="{FF2B5EF4-FFF2-40B4-BE49-F238E27FC236}">
                <a16:creationId xmlns:a16="http://schemas.microsoft.com/office/drawing/2014/main" id="{6C941FE3-FF6E-48CE-8A07-C47619EC69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13716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6" name="Equation" r:id="rId8" imgW="774364" imgH="203112" progId="Equation.DSMT4">
                  <p:embed/>
                </p:oleObj>
              </mc:Choice>
              <mc:Fallback>
                <p:oleObj name="Equation" r:id="rId8" imgW="774364" imgH="203112" progId="Equation.DSMT4">
                  <p:embed/>
                  <p:pic>
                    <p:nvPicPr>
                      <p:cNvPr id="6045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16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9">
            <a:extLst>
              <a:ext uri="{FF2B5EF4-FFF2-40B4-BE49-F238E27FC236}">
                <a16:creationId xmlns:a16="http://schemas.microsoft.com/office/drawing/2014/main" id="{D1E21E29-BB75-46F2-8C2A-82909E1AFD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6764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7" name="Equation" r:id="rId10" imgW="355138" imgH="177569" progId="Equation.DSMT4">
                  <p:embed/>
                </p:oleObj>
              </mc:Choice>
              <mc:Fallback>
                <p:oleObj name="Equation" r:id="rId10" imgW="355138" imgH="177569" progId="Equation.DSMT4">
                  <p:embed/>
                  <p:pic>
                    <p:nvPicPr>
                      <p:cNvPr id="6045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0">
            <a:extLst>
              <a:ext uri="{FF2B5EF4-FFF2-40B4-BE49-F238E27FC236}">
                <a16:creationId xmlns:a16="http://schemas.microsoft.com/office/drawing/2014/main" id="{72D7095D-9C1C-42DB-911A-FB0EA17748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3716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8" name="Equation" r:id="rId12" imgW="774364" imgH="203112" progId="Equation.DSMT4">
                  <p:embed/>
                </p:oleObj>
              </mc:Choice>
              <mc:Fallback>
                <p:oleObj name="Equation" r:id="rId12" imgW="774364" imgH="203112" progId="Equation.DSMT4">
                  <p:embed/>
                  <p:pic>
                    <p:nvPicPr>
                      <p:cNvPr id="6045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1">
            <a:extLst>
              <a:ext uri="{FF2B5EF4-FFF2-40B4-BE49-F238E27FC236}">
                <a16:creationId xmlns:a16="http://schemas.microsoft.com/office/drawing/2014/main" id="{48E423D8-A2C2-4981-966B-A606D5532F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16764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9" name="Equation" r:id="rId14" imgW="355138" imgH="177569" progId="Equation.DSMT4">
                  <p:embed/>
                </p:oleObj>
              </mc:Choice>
              <mc:Fallback>
                <p:oleObj name="Equation" r:id="rId14" imgW="355138" imgH="177569" progId="Equation.DSMT4">
                  <p:embed/>
                  <p:pic>
                    <p:nvPicPr>
                      <p:cNvPr id="604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2">
            <a:extLst>
              <a:ext uri="{FF2B5EF4-FFF2-40B4-BE49-F238E27FC236}">
                <a16:creationId xmlns:a16="http://schemas.microsoft.com/office/drawing/2014/main" id="{2BF31995-7018-4F90-A1BB-16BCABA9C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13716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0" name="Equation" r:id="rId16" imgW="774364" imgH="203112" progId="Equation.DSMT4">
                  <p:embed/>
                </p:oleObj>
              </mc:Choice>
              <mc:Fallback>
                <p:oleObj name="Equation" r:id="rId16" imgW="774364" imgH="203112" progId="Equation.DSMT4">
                  <p:embed/>
                  <p:pic>
                    <p:nvPicPr>
                      <p:cNvPr id="6045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716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3">
            <a:extLst>
              <a:ext uri="{FF2B5EF4-FFF2-40B4-BE49-F238E27FC236}">
                <a16:creationId xmlns:a16="http://schemas.microsoft.com/office/drawing/2014/main" id="{DD3ACEEE-7BD0-4C74-8F81-A34EEBB166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16764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1" name="Equation" r:id="rId18" imgW="355138" imgH="177569" progId="Equation.DSMT4">
                  <p:embed/>
                </p:oleObj>
              </mc:Choice>
              <mc:Fallback>
                <p:oleObj name="Equation" r:id="rId18" imgW="355138" imgH="177569" progId="Equation.DSMT4">
                  <p:embed/>
                  <p:pic>
                    <p:nvPicPr>
                      <p:cNvPr id="6045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6764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4">
            <a:extLst>
              <a:ext uri="{FF2B5EF4-FFF2-40B4-BE49-F238E27FC236}">
                <a16:creationId xmlns:a16="http://schemas.microsoft.com/office/drawing/2014/main" id="{17508E42-F2D9-435E-916F-7A728BDB1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1148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2" name="Equation" r:id="rId19" imgW="774364" imgH="203112" progId="Equation.DSMT4">
                  <p:embed/>
                </p:oleObj>
              </mc:Choice>
              <mc:Fallback>
                <p:oleObj name="Equation" r:id="rId19" imgW="774364" imgH="203112" progId="Equation.DSMT4">
                  <p:embed/>
                  <p:pic>
                    <p:nvPicPr>
                      <p:cNvPr id="604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5">
            <a:extLst>
              <a:ext uri="{FF2B5EF4-FFF2-40B4-BE49-F238E27FC236}">
                <a16:creationId xmlns:a16="http://schemas.microsoft.com/office/drawing/2014/main" id="{AB2C19CB-802A-440B-AB6D-2F4AC213A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4196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3" name="Equation" r:id="rId21" imgW="355138" imgH="177569" progId="Equation.DSMT4">
                  <p:embed/>
                </p:oleObj>
              </mc:Choice>
              <mc:Fallback>
                <p:oleObj name="Equation" r:id="rId21" imgW="355138" imgH="177569" progId="Equation.DSMT4">
                  <p:embed/>
                  <p:pic>
                    <p:nvPicPr>
                      <p:cNvPr id="6046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196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6">
            <a:extLst>
              <a:ext uri="{FF2B5EF4-FFF2-40B4-BE49-F238E27FC236}">
                <a16:creationId xmlns:a16="http://schemas.microsoft.com/office/drawing/2014/main" id="{8FAC8512-16D0-49F7-BF0C-24EEA8181B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1148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4" name="Equation" r:id="rId23" imgW="774364" imgH="203112" progId="Equation.DSMT4">
                  <p:embed/>
                </p:oleObj>
              </mc:Choice>
              <mc:Fallback>
                <p:oleObj name="Equation" r:id="rId23" imgW="774364" imgH="203112" progId="Equation.DSMT4">
                  <p:embed/>
                  <p:pic>
                    <p:nvPicPr>
                      <p:cNvPr id="6046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148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7">
            <a:extLst>
              <a:ext uri="{FF2B5EF4-FFF2-40B4-BE49-F238E27FC236}">
                <a16:creationId xmlns:a16="http://schemas.microsoft.com/office/drawing/2014/main" id="{16816F95-EF0C-4E52-A50D-49B35F49CE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44196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5" name="Equation" r:id="rId25" imgW="355138" imgH="177569" progId="Equation.DSMT4">
                  <p:embed/>
                </p:oleObj>
              </mc:Choice>
              <mc:Fallback>
                <p:oleObj name="Equation" r:id="rId25" imgW="355138" imgH="177569" progId="Equation.DSMT4">
                  <p:embed/>
                  <p:pic>
                    <p:nvPicPr>
                      <p:cNvPr id="6046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196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8">
            <a:extLst>
              <a:ext uri="{FF2B5EF4-FFF2-40B4-BE49-F238E27FC236}">
                <a16:creationId xmlns:a16="http://schemas.microsoft.com/office/drawing/2014/main" id="{2636E5EB-1CA7-4232-B5F8-C56EC1DA9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114800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6" name="Equation" r:id="rId27" imgW="774364" imgH="203112" progId="Equation.DSMT4">
                  <p:embed/>
                </p:oleObj>
              </mc:Choice>
              <mc:Fallback>
                <p:oleObj name="Equation" r:id="rId27" imgW="774364" imgH="203112" progId="Equation.DSMT4">
                  <p:embed/>
                  <p:pic>
                    <p:nvPicPr>
                      <p:cNvPr id="6046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114800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9">
            <a:extLst>
              <a:ext uri="{FF2B5EF4-FFF2-40B4-BE49-F238E27FC236}">
                <a16:creationId xmlns:a16="http://schemas.microsoft.com/office/drawing/2014/main" id="{FF37EDE4-88DC-4C0E-AF45-363983E1F8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4419600"/>
          <a:ext cx="48895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7" name="Equation" r:id="rId29" imgW="355138" imgH="177569" progId="Equation.DSMT4">
                  <p:embed/>
                </p:oleObj>
              </mc:Choice>
              <mc:Fallback>
                <p:oleObj name="Equation" r:id="rId29" imgW="355138" imgH="177569" progId="Equation.DSMT4">
                  <p:embed/>
                  <p:pic>
                    <p:nvPicPr>
                      <p:cNvPr id="6046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419600"/>
                        <a:ext cx="48895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0">
            <a:extLst>
              <a:ext uri="{FF2B5EF4-FFF2-40B4-BE49-F238E27FC236}">
                <a16:creationId xmlns:a16="http://schemas.microsoft.com/office/drawing/2014/main" id="{5A75C2A1-98EE-44CF-9798-1B7472A32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120" y="3411245"/>
            <a:ext cx="990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6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186251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discriminant is a part of the quadratic formula and can be used to find how many roots a function has.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DBD8CB4E-85C0-44C6-9DCB-41594049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3">
            <a:extLst>
              <a:ext uri="{FF2B5EF4-FFF2-40B4-BE49-F238E27FC236}">
                <a16:creationId xmlns:a16="http://schemas.microsoft.com/office/drawing/2014/main" id="{29D4F308-259A-41C8-80A3-7A9FF3754905}"/>
              </a:ext>
            </a:extLst>
          </p:cNvPr>
          <p:cNvSpPr txBox="1">
            <a:spLocks noChangeArrowheads="1"/>
          </p:cNvSpPr>
          <p:nvPr/>
        </p:nvSpPr>
        <p:spPr>
          <a:xfrm>
            <a:off x="-115102" y="2736542"/>
            <a:ext cx="3587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	You need to remember;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‘real roots’ 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- 4ac &gt; 0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‘equal roots’ 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– 4ac = 0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‘no real roots’ 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– 4ac &lt; 0</a:t>
            </a:r>
            <a:endParaRPr lang="en-GB" altLang="en-US" sz="1600" dirty="0">
              <a:latin typeface="Comic Sans MS" pitchFamily="66" charset="0"/>
            </a:endParaRPr>
          </a:p>
        </p:txBody>
      </p:sp>
      <p:sp>
        <p:nvSpPr>
          <p:cNvPr id="54" name="Text Box 5">
            <a:extLst>
              <a:ext uri="{FF2B5EF4-FFF2-40B4-BE49-F238E27FC236}">
                <a16:creationId xmlns:a16="http://schemas.microsoft.com/office/drawing/2014/main" id="{DA2FCC0E-2AE9-4839-AE89-5233494B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26" y="1344967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id="{29B84132-BEF1-4221-A519-1CC83D9B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26" y="1725967"/>
            <a:ext cx="3810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Find the values of k for which;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x</a:t>
            </a:r>
            <a:r>
              <a:rPr lang="en-GB" altLang="en-US" sz="1600" baseline="30000"/>
              <a:t>2</a:t>
            </a:r>
            <a:r>
              <a:rPr lang="en-GB" altLang="en-US" sz="1600"/>
              <a:t> + kx + 9 = 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has equal roots.</a:t>
            </a:r>
          </a:p>
        </p:txBody>
      </p:sp>
      <p:graphicFrame>
        <p:nvGraphicFramePr>
          <p:cNvPr id="56" name="Object 7">
            <a:extLst>
              <a:ext uri="{FF2B5EF4-FFF2-40B4-BE49-F238E27FC236}">
                <a16:creationId xmlns:a16="http://schemas.microsoft.com/office/drawing/2014/main" id="{38721001-DE9A-4659-A641-A1A67C4A4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55397"/>
              </p:ext>
            </p:extLst>
          </p:nvPr>
        </p:nvGraphicFramePr>
        <p:xfrm>
          <a:off x="4700726" y="3173767"/>
          <a:ext cx="1447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Equation" r:id="rId4" imgW="774364" imgH="203112" progId="Equation.DSMT4">
                  <p:embed/>
                </p:oleObj>
              </mc:Choice>
              <mc:Fallback>
                <p:oleObj name="Equation" r:id="rId4" imgW="774364" imgH="203112" progId="Equation.DSMT4">
                  <p:embed/>
                  <p:pic>
                    <p:nvPicPr>
                      <p:cNvPr id="63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726" y="3173767"/>
                        <a:ext cx="14478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8">
            <a:extLst>
              <a:ext uri="{FF2B5EF4-FFF2-40B4-BE49-F238E27FC236}">
                <a16:creationId xmlns:a16="http://schemas.microsoft.com/office/drawing/2014/main" id="{49AE38B6-9FEA-4135-A7EA-6857AB02A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26930"/>
              </p:ext>
            </p:extLst>
          </p:nvPr>
        </p:nvGraphicFramePr>
        <p:xfrm>
          <a:off x="4167326" y="3630967"/>
          <a:ext cx="20415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6" imgW="1091726" imgH="228501" progId="Equation.DSMT4">
                  <p:embed/>
                </p:oleObj>
              </mc:Choice>
              <mc:Fallback>
                <p:oleObj name="Equation" r:id="rId6" imgW="1091726" imgH="228501" progId="Equation.DSMT4">
                  <p:embed/>
                  <p:pic>
                    <p:nvPicPr>
                      <p:cNvPr id="634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326" y="3630967"/>
                        <a:ext cx="20415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9">
            <a:extLst>
              <a:ext uri="{FF2B5EF4-FFF2-40B4-BE49-F238E27FC236}">
                <a16:creationId xmlns:a16="http://schemas.microsoft.com/office/drawing/2014/main" id="{3BA8916E-94E1-463E-877F-37AC39F6C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561683"/>
              </p:ext>
            </p:extLst>
          </p:nvPr>
        </p:nvGraphicFramePr>
        <p:xfrm>
          <a:off x="4853126" y="4088167"/>
          <a:ext cx="13049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8" imgW="698197" imgH="203112" progId="Equation.DSMT4">
                  <p:embed/>
                </p:oleObj>
              </mc:Choice>
              <mc:Fallback>
                <p:oleObj name="Equation" r:id="rId8" imgW="698197" imgH="203112" progId="Equation.DSMT4">
                  <p:embed/>
                  <p:pic>
                    <p:nvPicPr>
                      <p:cNvPr id="634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126" y="4088167"/>
                        <a:ext cx="13049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0">
            <a:extLst>
              <a:ext uri="{FF2B5EF4-FFF2-40B4-BE49-F238E27FC236}">
                <a16:creationId xmlns:a16="http://schemas.microsoft.com/office/drawing/2014/main" id="{982709E6-F451-4176-B0E7-B154FAFE0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78366"/>
              </p:ext>
            </p:extLst>
          </p:nvPr>
        </p:nvGraphicFramePr>
        <p:xfrm>
          <a:off x="5386526" y="4545367"/>
          <a:ext cx="9255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10" imgW="494870" imgH="203024" progId="Equation.DSMT4">
                  <p:embed/>
                </p:oleObj>
              </mc:Choice>
              <mc:Fallback>
                <p:oleObj name="Equation" r:id="rId10" imgW="494870" imgH="203024" progId="Equation.DSMT4">
                  <p:embed/>
                  <p:pic>
                    <p:nvPicPr>
                      <p:cNvPr id="634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526" y="4545367"/>
                        <a:ext cx="92551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Oval 12">
            <a:extLst>
              <a:ext uri="{FF2B5EF4-FFF2-40B4-BE49-F238E27FC236}">
                <a16:creationId xmlns:a16="http://schemas.microsoft.com/office/drawing/2014/main" id="{D6D879F9-5FDD-42EB-A04D-933BD414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2" y="3979416"/>
            <a:ext cx="27432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rc 13">
            <a:extLst>
              <a:ext uri="{FF2B5EF4-FFF2-40B4-BE49-F238E27FC236}">
                <a16:creationId xmlns:a16="http://schemas.microsoft.com/office/drawing/2014/main" id="{6EC8622D-7935-406D-B233-A6BEFBB0D7FD}"/>
              </a:ext>
            </a:extLst>
          </p:cNvPr>
          <p:cNvSpPr>
            <a:spLocks/>
          </p:cNvSpPr>
          <p:nvPr/>
        </p:nvSpPr>
        <p:spPr bwMode="auto">
          <a:xfrm>
            <a:off x="6681926" y="34023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rc 14">
            <a:extLst>
              <a:ext uri="{FF2B5EF4-FFF2-40B4-BE49-F238E27FC236}">
                <a16:creationId xmlns:a16="http://schemas.microsoft.com/office/drawing/2014/main" id="{15954B30-8D46-4636-90C4-D66FC00BD261}"/>
              </a:ext>
            </a:extLst>
          </p:cNvPr>
          <p:cNvSpPr>
            <a:spLocks/>
          </p:cNvSpPr>
          <p:nvPr/>
        </p:nvSpPr>
        <p:spPr bwMode="auto">
          <a:xfrm>
            <a:off x="6681926" y="38595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15">
            <a:extLst>
              <a:ext uri="{FF2B5EF4-FFF2-40B4-BE49-F238E27FC236}">
                <a16:creationId xmlns:a16="http://schemas.microsoft.com/office/drawing/2014/main" id="{E32A4A2D-7200-4FB4-8467-E57E19017421}"/>
              </a:ext>
            </a:extLst>
          </p:cNvPr>
          <p:cNvSpPr>
            <a:spLocks/>
          </p:cNvSpPr>
          <p:nvPr/>
        </p:nvSpPr>
        <p:spPr bwMode="auto">
          <a:xfrm>
            <a:off x="6681926" y="43167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Arc 16">
            <a:extLst>
              <a:ext uri="{FF2B5EF4-FFF2-40B4-BE49-F238E27FC236}">
                <a16:creationId xmlns:a16="http://schemas.microsoft.com/office/drawing/2014/main" id="{9304A828-2298-4DC8-8F0E-683FEF2A47E0}"/>
              </a:ext>
            </a:extLst>
          </p:cNvPr>
          <p:cNvSpPr>
            <a:spLocks/>
          </p:cNvSpPr>
          <p:nvPr/>
        </p:nvSpPr>
        <p:spPr bwMode="auto">
          <a:xfrm>
            <a:off x="6681926" y="47739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Text Box 17">
            <a:extLst>
              <a:ext uri="{FF2B5EF4-FFF2-40B4-BE49-F238E27FC236}">
                <a16:creationId xmlns:a16="http://schemas.microsoft.com/office/drawing/2014/main" id="{E33DD840-FD57-44DE-935D-AF2B0F73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326" y="3326167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Sub in a, b and c from the equation (b = k)</a:t>
            </a:r>
          </a:p>
        </p:txBody>
      </p:sp>
      <p:sp>
        <p:nvSpPr>
          <p:cNvPr id="66" name="Text Box 18">
            <a:extLst>
              <a:ext uri="{FF2B5EF4-FFF2-40B4-BE49-F238E27FC236}">
                <a16:creationId xmlns:a16="http://schemas.microsoft.com/office/drawing/2014/main" id="{5DAE1D58-7791-4F9D-8E5D-35C43791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326" y="3935767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Work out the bracket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DA5FAF16-533E-4A0A-ACE2-A1027648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326" y="4392967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Add 36</a:t>
            </a:r>
          </a:p>
        </p:txBody>
      </p:sp>
      <p:sp>
        <p:nvSpPr>
          <p:cNvPr id="68" name="Text Box 20">
            <a:extLst>
              <a:ext uri="{FF2B5EF4-FFF2-40B4-BE49-F238E27FC236}">
                <a16:creationId xmlns:a16="http://schemas.microsoft.com/office/drawing/2014/main" id="{DAB189A8-3251-42A3-A5D4-8850D61F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326" y="4926367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Square Root</a:t>
            </a:r>
          </a:p>
        </p:txBody>
      </p:sp>
      <p:sp>
        <p:nvSpPr>
          <p:cNvPr id="69" name="TextBox 1">
            <a:extLst>
              <a:ext uri="{FF2B5EF4-FFF2-40B4-BE49-F238E27FC236}">
                <a16:creationId xmlns:a16="http://schemas.microsoft.com/office/drawing/2014/main" id="{B6D4566D-57C5-4780-A463-D7B61D09E8B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8800" y="5045434"/>
            <a:ext cx="1080039" cy="369332"/>
          </a:xfrm>
          <a:prstGeom prst="rect">
            <a:avLst/>
          </a:prstGeom>
          <a:blipFill rotWithShape="1">
            <a:blip r:embed="rId12"/>
            <a:stretch>
              <a:fillRect b="-6667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6F4EB71-7D8D-4262-9817-53D6B9C98BB5}"/>
              </a:ext>
            </a:extLst>
          </p:cNvPr>
          <p:cNvSpPr txBox="1"/>
          <p:nvPr/>
        </p:nvSpPr>
        <p:spPr>
          <a:xfrm>
            <a:off x="868682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186251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discriminant is a part of the quadratic formula and can be used to find how many roots a function has.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DBD8CB4E-85C0-44C6-9DCB-41594049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3">
            <a:extLst>
              <a:ext uri="{FF2B5EF4-FFF2-40B4-BE49-F238E27FC236}">
                <a16:creationId xmlns:a16="http://schemas.microsoft.com/office/drawing/2014/main" id="{29D4F308-259A-41C8-80A3-7A9FF3754905}"/>
              </a:ext>
            </a:extLst>
          </p:cNvPr>
          <p:cNvSpPr txBox="1">
            <a:spLocks noChangeArrowheads="1"/>
          </p:cNvSpPr>
          <p:nvPr/>
        </p:nvSpPr>
        <p:spPr>
          <a:xfrm>
            <a:off x="-115102" y="2736542"/>
            <a:ext cx="3587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	You need to remember;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</a:rPr>
              <a:t>	‘real roots’ 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- 4ac &gt; 0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‘equal roots’ 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– 4ac = 0</a:t>
            </a:r>
          </a:p>
          <a:p>
            <a:pPr>
              <a:buFontTx/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‘no real roots’  b</a:t>
            </a:r>
            <a:r>
              <a:rPr lang="en-GB" altLang="en-US" sz="1600" baseline="30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 – 4ac &lt; 0</a:t>
            </a:r>
            <a:endParaRPr lang="en-GB" altLang="en-US" sz="1600" dirty="0">
              <a:latin typeface="Comic Sans MS" pitchFamily="66" charset="0"/>
            </a:endParaRPr>
          </a:p>
        </p:txBody>
      </p:sp>
      <p:sp>
        <p:nvSpPr>
          <p:cNvPr id="54" name="Text Box 5">
            <a:extLst>
              <a:ext uri="{FF2B5EF4-FFF2-40B4-BE49-F238E27FC236}">
                <a16:creationId xmlns:a16="http://schemas.microsoft.com/office/drawing/2014/main" id="{DA2FCC0E-2AE9-4839-AE89-5233494B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26" y="1344967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 dirty="0"/>
              <a:t>Example</a:t>
            </a: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id="{29B84132-BEF1-4221-A519-1CC83D9B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26" y="1725967"/>
            <a:ext cx="3810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dirty="0"/>
              <a:t>Find the values of k for which;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dirty="0"/>
              <a:t>x</a:t>
            </a:r>
            <a:r>
              <a:rPr lang="en-GB" altLang="en-US" sz="1600" baseline="30000" dirty="0"/>
              <a:t>2</a:t>
            </a:r>
            <a:r>
              <a:rPr lang="en-GB" altLang="en-US" sz="1600" dirty="0"/>
              <a:t> + 4x + k = 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dirty="0"/>
              <a:t>has two distinct real solutions.</a:t>
            </a:r>
          </a:p>
        </p:txBody>
      </p:sp>
      <p:sp>
        <p:nvSpPr>
          <p:cNvPr id="60" name="Oval 12">
            <a:extLst>
              <a:ext uri="{FF2B5EF4-FFF2-40B4-BE49-F238E27FC236}">
                <a16:creationId xmlns:a16="http://schemas.microsoft.com/office/drawing/2014/main" id="{D6D879F9-5FDD-42EB-A04D-933BD414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9" y="3295836"/>
            <a:ext cx="27432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Arc 13">
            <a:extLst>
              <a:ext uri="{FF2B5EF4-FFF2-40B4-BE49-F238E27FC236}">
                <a16:creationId xmlns:a16="http://schemas.microsoft.com/office/drawing/2014/main" id="{6EC8622D-7935-406D-B233-A6BEFBB0D7FD}"/>
              </a:ext>
            </a:extLst>
          </p:cNvPr>
          <p:cNvSpPr>
            <a:spLocks/>
          </p:cNvSpPr>
          <p:nvPr/>
        </p:nvSpPr>
        <p:spPr bwMode="auto">
          <a:xfrm>
            <a:off x="6681926" y="34023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Arc 14">
            <a:extLst>
              <a:ext uri="{FF2B5EF4-FFF2-40B4-BE49-F238E27FC236}">
                <a16:creationId xmlns:a16="http://schemas.microsoft.com/office/drawing/2014/main" id="{15954B30-8D46-4636-90C4-D66FC00BD261}"/>
              </a:ext>
            </a:extLst>
          </p:cNvPr>
          <p:cNvSpPr>
            <a:spLocks/>
          </p:cNvSpPr>
          <p:nvPr/>
        </p:nvSpPr>
        <p:spPr bwMode="auto">
          <a:xfrm>
            <a:off x="6681926" y="38595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rc 15">
            <a:extLst>
              <a:ext uri="{FF2B5EF4-FFF2-40B4-BE49-F238E27FC236}">
                <a16:creationId xmlns:a16="http://schemas.microsoft.com/office/drawing/2014/main" id="{E32A4A2D-7200-4FB4-8467-E57E19017421}"/>
              </a:ext>
            </a:extLst>
          </p:cNvPr>
          <p:cNvSpPr>
            <a:spLocks/>
          </p:cNvSpPr>
          <p:nvPr/>
        </p:nvSpPr>
        <p:spPr bwMode="auto">
          <a:xfrm>
            <a:off x="6681926" y="43167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Arc 16">
            <a:extLst>
              <a:ext uri="{FF2B5EF4-FFF2-40B4-BE49-F238E27FC236}">
                <a16:creationId xmlns:a16="http://schemas.microsoft.com/office/drawing/2014/main" id="{9304A828-2298-4DC8-8F0E-683FEF2A47E0}"/>
              </a:ext>
            </a:extLst>
          </p:cNvPr>
          <p:cNvSpPr>
            <a:spLocks/>
          </p:cNvSpPr>
          <p:nvPr/>
        </p:nvSpPr>
        <p:spPr bwMode="auto">
          <a:xfrm>
            <a:off x="6681926" y="4773967"/>
            <a:ext cx="304800" cy="457200"/>
          </a:xfrm>
          <a:custGeom>
            <a:avLst/>
            <a:gdLst>
              <a:gd name="T0" fmla="*/ 0 w 21600"/>
              <a:gd name="T1" fmla="*/ 0 h 43197"/>
              <a:gd name="T2" fmla="*/ 1022703 w 21600"/>
              <a:gd name="T3" fmla="*/ 51216688 h 43197"/>
              <a:gd name="T4" fmla="*/ 0 w 21600"/>
              <a:gd name="T5" fmla="*/ 25610133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87"/>
                  <a:pt x="12149" y="42998"/>
                  <a:pt x="363" y="4319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Text Box 17">
            <a:extLst>
              <a:ext uri="{FF2B5EF4-FFF2-40B4-BE49-F238E27FC236}">
                <a16:creationId xmlns:a16="http://schemas.microsoft.com/office/drawing/2014/main" id="{E33DD840-FD57-44DE-935D-AF2B0F73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326" y="3326167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Sub in a, b and c from the equation (c = k)</a:t>
            </a:r>
          </a:p>
        </p:txBody>
      </p:sp>
      <p:sp>
        <p:nvSpPr>
          <p:cNvPr id="66" name="Text Box 18">
            <a:extLst>
              <a:ext uri="{FF2B5EF4-FFF2-40B4-BE49-F238E27FC236}">
                <a16:creationId xmlns:a16="http://schemas.microsoft.com/office/drawing/2014/main" id="{5DAE1D58-7791-4F9D-8E5D-35C43791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326" y="3935767"/>
            <a:ext cx="131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Simplify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DA5FAF16-533E-4A0A-ACE2-A1027648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362" y="4401845"/>
            <a:ext cx="889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Add 4k</a:t>
            </a:r>
          </a:p>
        </p:txBody>
      </p:sp>
      <p:sp>
        <p:nvSpPr>
          <p:cNvPr id="68" name="Text Box 20">
            <a:extLst>
              <a:ext uri="{FF2B5EF4-FFF2-40B4-BE49-F238E27FC236}">
                <a16:creationId xmlns:a16="http://schemas.microsoft.com/office/drawing/2014/main" id="{DAB189A8-3251-42A3-A5D4-8850D61F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873" y="4864224"/>
            <a:ext cx="114744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Divide by 4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6F4EB71-7D8D-4262-9817-53D6B9C98BB5}"/>
              </a:ext>
            </a:extLst>
          </p:cNvPr>
          <p:cNvSpPr txBox="1"/>
          <p:nvPr/>
        </p:nvSpPr>
        <p:spPr>
          <a:xfrm>
            <a:off x="868682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84BE2FB-4EFE-4D12-BAC4-4D91497E8C13}"/>
                  </a:ext>
                </a:extLst>
              </p:cNvPr>
              <p:cNvSpPr txBox="1"/>
              <p:nvPr/>
            </p:nvSpPr>
            <p:spPr>
              <a:xfrm>
                <a:off x="4536489" y="3280299"/>
                <a:ext cx="13674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84BE2FB-4EFE-4D12-BAC4-4D91497E8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89" y="3280299"/>
                <a:ext cx="1367490" cy="276999"/>
              </a:xfrm>
              <a:prstGeom prst="rect">
                <a:avLst/>
              </a:prstGeom>
              <a:blipFill>
                <a:blip r:embed="rId3"/>
                <a:stretch>
                  <a:fillRect l="-4000" t="-4348" r="-355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59108D-C5BF-492A-9EB9-A4AFFC90FE76}"/>
                  </a:ext>
                </a:extLst>
              </p:cNvPr>
              <p:cNvSpPr txBox="1"/>
              <p:nvPr/>
            </p:nvSpPr>
            <p:spPr>
              <a:xfrm>
                <a:off x="4049697" y="3743417"/>
                <a:ext cx="18581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−4(1)(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59108D-C5BF-492A-9EB9-A4AFFC90F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697" y="3743417"/>
                <a:ext cx="1858137" cy="276999"/>
              </a:xfrm>
              <a:prstGeom prst="rect">
                <a:avLst/>
              </a:prstGeom>
              <a:blipFill>
                <a:blip r:embed="rId4"/>
                <a:stretch>
                  <a:fillRect l="-3934" t="-4348" r="-262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4CF0F10-F3D5-42BA-B31A-5873133600CB}"/>
                  </a:ext>
                </a:extLst>
              </p:cNvPr>
              <p:cNvSpPr txBox="1"/>
              <p:nvPr/>
            </p:nvSpPr>
            <p:spPr>
              <a:xfrm>
                <a:off x="4637103" y="4188780"/>
                <a:ext cx="1276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4CF0F10-F3D5-42BA-B31A-587313360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03" y="4188780"/>
                <a:ext cx="1276311" cy="276999"/>
              </a:xfrm>
              <a:prstGeom prst="rect">
                <a:avLst/>
              </a:prstGeom>
              <a:blipFill>
                <a:blip r:embed="rId5"/>
                <a:stretch>
                  <a:fillRect l="-4306" r="-382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10AC515-4484-4798-9AFB-7922A94DFF8A}"/>
                  </a:ext>
                </a:extLst>
              </p:cNvPr>
              <p:cNvSpPr txBox="1"/>
              <p:nvPr/>
            </p:nvSpPr>
            <p:spPr>
              <a:xfrm>
                <a:off x="5171243" y="4625264"/>
                <a:ext cx="872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6&gt;4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10AC515-4484-4798-9AFB-7922A94DF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43" y="4625264"/>
                <a:ext cx="872355" cy="276999"/>
              </a:xfrm>
              <a:prstGeom prst="rect">
                <a:avLst/>
              </a:prstGeom>
              <a:blipFill>
                <a:blip r:embed="rId6"/>
                <a:stretch>
                  <a:fillRect l="-5594" r="-629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51E6E07-FF09-46BD-87FA-C8190CDA4682}"/>
                  </a:ext>
                </a:extLst>
              </p:cNvPr>
              <p:cNvSpPr txBox="1"/>
              <p:nvPr/>
            </p:nvSpPr>
            <p:spPr>
              <a:xfrm>
                <a:off x="5305888" y="5079504"/>
                <a:ext cx="615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51E6E07-FF09-46BD-87FA-C8190CDA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88" y="5079504"/>
                <a:ext cx="615874" cy="276999"/>
              </a:xfrm>
              <a:prstGeom prst="rect">
                <a:avLst/>
              </a:prstGeom>
              <a:blipFill>
                <a:blip r:embed="rId7"/>
                <a:stretch>
                  <a:fillRect l="-7921" r="-79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4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3"/>
                <a:stretch>
                  <a:fillRect t="-766" r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D9ADF6D0-62B4-4E88-A0BF-88741581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6B982B3-8B07-4140-B645-B5EE766E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05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79606D4-8AD2-4202-A974-69A077D3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a)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919D185-59D7-4CB9-AB94-B36A171C1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66347"/>
              </p:ext>
            </p:extLst>
          </p:nvPr>
        </p:nvGraphicFramePr>
        <p:xfrm>
          <a:off x="6365875" y="2286000"/>
          <a:ext cx="7683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5" imgW="494870" imgH="203024" progId="Equation.DSMT4">
                  <p:embed/>
                </p:oleObj>
              </mc:Choice>
              <mc:Fallback>
                <p:oleObj name="Equation" r:id="rId5" imgW="494870" imgH="203024" progId="Equation.DSMT4">
                  <p:embed/>
                  <p:pic>
                    <p:nvPicPr>
                      <p:cNvPr id="39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286000"/>
                        <a:ext cx="7683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B2B1628E-277D-4A59-8C86-364810F46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25535"/>
              </p:ext>
            </p:extLst>
          </p:nvPr>
        </p:nvGraphicFramePr>
        <p:xfrm>
          <a:off x="5918200" y="2667000"/>
          <a:ext cx="10826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7" imgW="698197" imgH="203112" progId="Equation.DSMT4">
                  <p:embed/>
                </p:oleObj>
              </mc:Choice>
              <mc:Fallback>
                <p:oleObj name="Equation" r:id="rId7" imgW="698197" imgH="203112" progId="Equation.DSMT4">
                  <p:embed/>
                  <p:pic>
                    <p:nvPicPr>
                      <p:cNvPr id="39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667000"/>
                        <a:ext cx="10826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FE473F4F-23F4-4863-82E9-F6F6BE217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78897"/>
              </p:ext>
            </p:extLst>
          </p:nvPr>
        </p:nvGraphicFramePr>
        <p:xfrm>
          <a:off x="5867400" y="3048000"/>
          <a:ext cx="11414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9" imgW="736600" imgH="203200" progId="Equation.DSMT4">
                  <p:embed/>
                </p:oleObj>
              </mc:Choice>
              <mc:Fallback>
                <p:oleObj name="Equation" r:id="rId9" imgW="736600" imgH="203200" progId="Equation.DSMT4">
                  <p:embed/>
                  <p:pic>
                    <p:nvPicPr>
                      <p:cNvPr id="39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48000"/>
                        <a:ext cx="11414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10C52DF5-B002-47E6-89C2-7D707AE1A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087796"/>
              </p:ext>
            </p:extLst>
          </p:nvPr>
        </p:nvGraphicFramePr>
        <p:xfrm>
          <a:off x="5029200" y="4114800"/>
          <a:ext cx="5508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11" imgW="355138" imgH="177569" progId="Equation.DSMT4">
                  <p:embed/>
                </p:oleObj>
              </mc:Choice>
              <mc:Fallback>
                <p:oleObj name="Equation" r:id="rId11" imgW="355138" imgH="177569" progId="Equation.DSMT4">
                  <p:embed/>
                  <p:pic>
                    <p:nvPicPr>
                      <p:cNvPr id="399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5508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DAC044BC-2DF9-438D-A316-65257B285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020796"/>
              </p:ext>
            </p:extLst>
          </p:nvPr>
        </p:nvGraphicFramePr>
        <p:xfrm>
          <a:off x="6400800" y="4114800"/>
          <a:ext cx="8651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13" imgW="558558" imgH="177723" progId="Equation.DSMT4">
                  <p:embed/>
                </p:oleObj>
              </mc:Choice>
              <mc:Fallback>
                <p:oleObj name="Equation" r:id="rId13" imgW="558558" imgH="177723" progId="Equation.DSMT4">
                  <p:embed/>
                  <p:pic>
                    <p:nvPicPr>
                      <p:cNvPr id="399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14800"/>
                        <a:ext cx="8651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>
            <a:extLst>
              <a:ext uri="{FF2B5EF4-FFF2-40B4-BE49-F238E27FC236}">
                <a16:creationId xmlns:a16="http://schemas.microsoft.com/office/drawing/2014/main" id="{565789CD-1F1F-4BD8-B72A-F031AD823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27716"/>
              </p:ext>
            </p:extLst>
          </p:nvPr>
        </p:nvGraphicFramePr>
        <p:xfrm>
          <a:off x="6705600" y="4495800"/>
          <a:ext cx="5508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15" imgW="355138" imgH="177569" progId="Equation.DSMT4">
                  <p:embed/>
                </p:oleObj>
              </mc:Choice>
              <mc:Fallback>
                <p:oleObj name="Equation" r:id="rId15" imgW="355138" imgH="177569" progId="Equation.DSMT4">
                  <p:embed/>
                  <p:pic>
                    <p:nvPicPr>
                      <p:cNvPr id="399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95800"/>
                        <a:ext cx="5508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rc 17">
            <a:extLst>
              <a:ext uri="{FF2B5EF4-FFF2-40B4-BE49-F238E27FC236}">
                <a16:creationId xmlns:a16="http://schemas.microsoft.com/office/drawing/2014/main" id="{EAA39EFC-2806-4BA2-B3FF-1C5FC1B9A135}"/>
              </a:ext>
            </a:extLst>
          </p:cNvPr>
          <p:cNvSpPr>
            <a:spLocks/>
          </p:cNvSpPr>
          <p:nvPr/>
        </p:nvSpPr>
        <p:spPr bwMode="auto">
          <a:xfrm>
            <a:off x="7315200" y="2438400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18">
            <a:extLst>
              <a:ext uri="{FF2B5EF4-FFF2-40B4-BE49-F238E27FC236}">
                <a16:creationId xmlns:a16="http://schemas.microsoft.com/office/drawing/2014/main" id="{F80B77A1-6746-4882-A174-FD064D5102A2}"/>
              </a:ext>
            </a:extLst>
          </p:cNvPr>
          <p:cNvSpPr>
            <a:spLocks/>
          </p:cNvSpPr>
          <p:nvPr/>
        </p:nvSpPr>
        <p:spPr bwMode="auto">
          <a:xfrm>
            <a:off x="7315200" y="2819400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7BF86E6E-8133-4A19-ADE6-48C7CC6B2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4384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Subtract 9x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BB0957B6-8467-4D65-8D63-E358B1C2E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819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01D4B1E8-9E1F-41A8-9926-4A774E044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352800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B100686-BC15-4FBC-B7EF-E89DD01AA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352800"/>
            <a:ext cx="533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8C7A74E5-04C7-4006-90CF-3D5B59ACB6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429000"/>
            <a:ext cx="609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3F3E441A-4DB3-41DD-B1EA-084A177B65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429000"/>
            <a:ext cx="3810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629446D7-9196-49D9-8619-019BBFFD8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352800"/>
            <a:ext cx="1600200" cy="755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Either ‘x’ or ‘x-9’ must be equal to 0</a:t>
            </a:r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3EB9C4D4-57FD-4F64-BF47-0B30D75C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038600"/>
            <a:ext cx="685800" cy="381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51827280-5D71-4951-9D4B-34310AA8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19600"/>
            <a:ext cx="685800" cy="381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7A099B-1FBC-4EB7-A51D-88C0578382D8}"/>
              </a:ext>
            </a:extLst>
          </p:cNvPr>
          <p:cNvSpPr/>
          <p:nvPr/>
        </p:nvSpPr>
        <p:spPr>
          <a:xfrm>
            <a:off x="377311" y="2985097"/>
            <a:ext cx="8353890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54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Teachings for Exercise 2H</a:t>
            </a:r>
            <a:endParaRPr lang="ja-JP" altLang="en-US" sz="54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05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Quadratic equations can be used to create mathematical models of real-life situations.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Projectile motion is a good example of a situation which a quadratic equation can model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spear is thrown over level ground from the top of a tower. The height,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of the spear above the ground after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modelled by the function: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a) Interpret the meaning of the constant 12.25 in the question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  <a:blipFill>
                <a:blip r:embed="rId2"/>
                <a:stretch>
                  <a:fillRect t="-766" r="-1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EE4B8DB4-CC55-4E6D-A658-C333DF7B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BB92F45-DE3D-46C4-B925-1728E81E499A}"/>
              </a:ext>
            </a:extLst>
          </p:cNvPr>
          <p:cNvCxnSpPr>
            <a:cxnSpLocks/>
          </p:cNvCxnSpPr>
          <p:nvPr/>
        </p:nvCxnSpPr>
        <p:spPr>
          <a:xfrm flipV="1">
            <a:off x="3888551" y="3923930"/>
            <a:ext cx="896513" cy="5819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5">
                <a:extLst>
                  <a:ext uri="{FF2B5EF4-FFF2-40B4-BE49-F238E27FC236}">
                    <a16:creationId xmlns:a16="http://schemas.microsoft.com/office/drawing/2014/main" id="{624718FD-501F-4251-9110-002B6DE24057}"/>
                  </a:ext>
                </a:extLst>
              </p:cNvPr>
              <p:cNvSpPr txBox="1"/>
              <p:nvPr/>
            </p:nvSpPr>
            <p:spPr>
              <a:xfrm>
                <a:off x="4775066" y="3189052"/>
                <a:ext cx="356994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substitute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into the function, the answer will be the constant value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the 12.25 represents the starting height/the height of the tower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5">
                <a:extLst>
                  <a:ext uri="{FF2B5EF4-FFF2-40B4-BE49-F238E27FC236}">
                    <a16:creationId xmlns:a16="http://schemas.microsoft.com/office/drawing/2014/main" id="{624718FD-501F-4251-9110-002B6DE24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066" y="3189052"/>
                <a:ext cx="3569944" cy="1815882"/>
              </a:xfrm>
              <a:prstGeom prst="rect">
                <a:avLst/>
              </a:prstGeom>
              <a:blipFill>
                <a:blip r:embed="rId4"/>
                <a:stretch>
                  <a:fillRect l="-512" t="-671" r="-2389" b="-3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Quadratic equations can be used to create mathematical models of real-life situations.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Projectile motion is a good example of a situation which a quadratic equation can model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spear is thrown over level ground from the top of a tower. The height,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of the spear above the ground after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modelled by the function: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After how many seconds does the spear hit the ground?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When the spear hits the ground, its height will be equal to 0…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  <a:blipFill>
                <a:blip r:embed="rId2"/>
                <a:stretch>
                  <a:fillRect t="-766" r="-1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EE4B8DB4-CC55-4E6D-A658-C333DF7B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6D6837-A497-4130-BB4A-A87CCF78E22B}"/>
                  </a:ext>
                </a:extLst>
              </p:cNvPr>
              <p:cNvSpPr txBox="1"/>
              <p:nvPr/>
            </p:nvSpPr>
            <p:spPr>
              <a:xfrm>
                <a:off x="4041399" y="1400175"/>
                <a:ext cx="2788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6D6837-A497-4130-BB4A-A87CCF78E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399" y="1400175"/>
                <a:ext cx="278807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AD5D33-2E89-44E1-BCFD-F6F56168658A}"/>
                  </a:ext>
                </a:extLst>
              </p:cNvPr>
              <p:cNvSpPr txBox="1"/>
              <p:nvPr/>
            </p:nvSpPr>
            <p:spPr>
              <a:xfrm>
                <a:off x="4301983" y="1876240"/>
                <a:ext cx="25274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0=12.25+14.7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AD5D33-2E89-44E1-BCFD-F6F561686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83" y="1876240"/>
                <a:ext cx="252748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5">
                <a:extLst>
                  <a:ext uri="{FF2B5EF4-FFF2-40B4-BE49-F238E27FC236}">
                    <a16:creationId xmlns:a16="http://schemas.microsoft.com/office/drawing/2014/main" id="{A37540E9-C8C6-4785-A875-A8F52DB5E662}"/>
                  </a:ext>
                </a:extLst>
              </p:cNvPr>
              <p:cNvSpPr txBox="1"/>
              <p:nvPr/>
            </p:nvSpPr>
            <p:spPr>
              <a:xfrm>
                <a:off x="6764277" y="1965618"/>
                <a:ext cx="18919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the quadratic formula…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4.9</m:t>
                      </m:r>
                    </m:oMath>
                  </m:oMathPara>
                </a14:m>
                <a:endParaRPr lang="en-US" sz="1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14.7</m:t>
                      </m:r>
                    </m:oMath>
                  </m:oMathPara>
                </a14:m>
                <a:endParaRPr lang="en-US" sz="1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65">
                <a:extLst>
                  <a:ext uri="{FF2B5EF4-FFF2-40B4-BE49-F238E27FC236}">
                    <a16:creationId xmlns:a16="http://schemas.microsoft.com/office/drawing/2014/main" id="{A37540E9-C8C6-4785-A875-A8F52DB5E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77" y="1965618"/>
                <a:ext cx="1891943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45EC3A6-4936-4BFE-A5B8-768A756D7B97}"/>
                  </a:ext>
                </a:extLst>
              </p:cNvPr>
              <p:cNvSpPr txBox="1"/>
              <p:nvPr/>
            </p:nvSpPr>
            <p:spPr>
              <a:xfrm>
                <a:off x="4451663" y="2614289"/>
                <a:ext cx="1835952" cy="527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45EC3A6-4936-4BFE-A5B8-768A756D7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63" y="2614289"/>
                <a:ext cx="1835952" cy="527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90DFDE8-9B2E-429F-8687-6CB9F1A1F63E}"/>
                  </a:ext>
                </a:extLst>
              </p:cNvPr>
              <p:cNvSpPr txBox="1"/>
              <p:nvPr/>
            </p:nvSpPr>
            <p:spPr>
              <a:xfrm>
                <a:off x="4451663" y="3387758"/>
                <a:ext cx="3511410" cy="577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−14.7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(14.7)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−4(−4.9)(12.25)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2(−4.9)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90DFDE8-9B2E-429F-8687-6CB9F1A1F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63" y="3387758"/>
                <a:ext cx="3511410" cy="5774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7A1AF62-EAB1-413A-B913-E48FEF23DC8D}"/>
                  </a:ext>
                </a:extLst>
              </p:cNvPr>
              <p:cNvSpPr txBox="1"/>
              <p:nvPr/>
            </p:nvSpPr>
            <p:spPr>
              <a:xfrm>
                <a:off x="4451663" y="4248590"/>
                <a:ext cx="17361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=−0.679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3.68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7A1AF62-EAB1-413A-B913-E48FEF23D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63" y="4248590"/>
                <a:ext cx="1736116" cy="246221"/>
              </a:xfrm>
              <a:prstGeom prst="rect">
                <a:avLst/>
              </a:prstGeom>
              <a:blipFill>
                <a:blip r:embed="rId9"/>
                <a:stretch>
                  <a:fillRect l="-1754" r="-210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25">
            <a:extLst>
              <a:ext uri="{FF2B5EF4-FFF2-40B4-BE49-F238E27FC236}">
                <a16:creationId xmlns:a16="http://schemas.microsoft.com/office/drawing/2014/main" id="{AAEAB767-609F-430B-9C7A-E8BECFD31BE1}"/>
              </a:ext>
            </a:extLst>
          </p:cNvPr>
          <p:cNvSpPr/>
          <p:nvPr/>
        </p:nvSpPr>
        <p:spPr>
          <a:xfrm rot="10800000" flipH="1" flipV="1">
            <a:off x="6589890" y="1559141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65">
            <a:extLst>
              <a:ext uri="{FF2B5EF4-FFF2-40B4-BE49-F238E27FC236}">
                <a16:creationId xmlns:a16="http://schemas.microsoft.com/office/drawing/2014/main" id="{FF794D97-655C-4F05-BFD5-76A5093A00DB}"/>
              </a:ext>
            </a:extLst>
          </p:cNvPr>
          <p:cNvSpPr txBox="1"/>
          <p:nvPr/>
        </p:nvSpPr>
        <p:spPr>
          <a:xfrm>
            <a:off x="6829470" y="1646581"/>
            <a:ext cx="210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Set the height equal to 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25">
            <a:extLst>
              <a:ext uri="{FF2B5EF4-FFF2-40B4-BE49-F238E27FC236}">
                <a16:creationId xmlns:a16="http://schemas.microsoft.com/office/drawing/2014/main" id="{B428435E-7ED2-4CE0-B1A6-37FBF6DF152D}"/>
              </a:ext>
            </a:extLst>
          </p:cNvPr>
          <p:cNvSpPr/>
          <p:nvPr/>
        </p:nvSpPr>
        <p:spPr>
          <a:xfrm rot="10800000" flipH="1" flipV="1">
            <a:off x="6599873" y="2090880"/>
            <a:ext cx="362281" cy="808149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25">
            <a:extLst>
              <a:ext uri="{FF2B5EF4-FFF2-40B4-BE49-F238E27FC236}">
                <a16:creationId xmlns:a16="http://schemas.microsoft.com/office/drawing/2014/main" id="{DA130AEA-F60C-4EFE-B58C-9FC0EF433234}"/>
              </a:ext>
            </a:extLst>
          </p:cNvPr>
          <p:cNvSpPr/>
          <p:nvPr/>
        </p:nvSpPr>
        <p:spPr>
          <a:xfrm rot="10800000" flipH="1" flipV="1">
            <a:off x="7884063" y="2981281"/>
            <a:ext cx="354415" cy="727738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25">
            <a:extLst>
              <a:ext uri="{FF2B5EF4-FFF2-40B4-BE49-F238E27FC236}">
                <a16:creationId xmlns:a16="http://schemas.microsoft.com/office/drawing/2014/main" id="{65048EC9-BB32-4B30-A1F4-3C0AA3E550BA}"/>
              </a:ext>
            </a:extLst>
          </p:cNvPr>
          <p:cNvSpPr/>
          <p:nvPr/>
        </p:nvSpPr>
        <p:spPr>
          <a:xfrm rot="10800000" flipH="1" flipV="1">
            <a:off x="7817529" y="3709019"/>
            <a:ext cx="349928" cy="712061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65">
            <a:extLst>
              <a:ext uri="{FF2B5EF4-FFF2-40B4-BE49-F238E27FC236}">
                <a16:creationId xmlns:a16="http://schemas.microsoft.com/office/drawing/2014/main" id="{BC61B83D-5D9D-4C73-B10E-EF54682EDC9B}"/>
              </a:ext>
            </a:extLst>
          </p:cNvPr>
          <p:cNvSpPr txBox="1"/>
          <p:nvPr/>
        </p:nvSpPr>
        <p:spPr>
          <a:xfrm>
            <a:off x="8104452" y="3110759"/>
            <a:ext cx="83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65">
            <a:extLst>
              <a:ext uri="{FF2B5EF4-FFF2-40B4-BE49-F238E27FC236}">
                <a16:creationId xmlns:a16="http://schemas.microsoft.com/office/drawing/2014/main" id="{1D0AA58A-42DB-4337-9A17-ACDC0B7D12D5}"/>
              </a:ext>
            </a:extLst>
          </p:cNvPr>
          <p:cNvSpPr txBox="1"/>
          <p:nvPr/>
        </p:nvSpPr>
        <p:spPr>
          <a:xfrm>
            <a:off x="8167457" y="3926549"/>
            <a:ext cx="834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65">
                <a:extLst>
                  <a:ext uri="{FF2B5EF4-FFF2-40B4-BE49-F238E27FC236}">
                    <a16:creationId xmlns:a16="http://schemas.microsoft.com/office/drawing/2014/main" id="{4655AF56-BAE6-4380-AB2B-DF7F54F05660}"/>
                  </a:ext>
                </a:extLst>
              </p:cNvPr>
              <p:cNvSpPr txBox="1"/>
              <p:nvPr/>
            </p:nvSpPr>
            <p:spPr>
              <a:xfrm>
                <a:off x="4572000" y="4896198"/>
                <a:ext cx="38491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answer must be 3.68 seconds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65">
                <a:extLst>
                  <a:ext uri="{FF2B5EF4-FFF2-40B4-BE49-F238E27FC236}">
                    <a16:creationId xmlns:a16="http://schemas.microsoft.com/office/drawing/2014/main" id="{4655AF56-BAE6-4380-AB2B-DF7F54F0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96198"/>
                <a:ext cx="3849134" cy="584775"/>
              </a:xfrm>
              <a:prstGeom prst="rect">
                <a:avLst/>
              </a:prstGeom>
              <a:blipFill>
                <a:blip r:embed="rId10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5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 animBg="1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Quadratic equations can be used to create mathematical models of real-life situations.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Projectile motion is a good example of a situation which a quadratic equation can model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spear is thrown over level ground from the top of a tower. The height,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in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metres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, of the spear above the ground after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seconds is modelled by the function: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are constants to be found.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d) Using your answer to part c), or otherwise, find out the maximum height of the spear, and when it reaches this height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54422" cy="4776787"/>
              </a:xfrm>
              <a:blipFill>
                <a:blip r:embed="rId2"/>
                <a:stretch>
                  <a:fillRect l="-162" t="-766" r="-1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86824" y="648866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EE4B8DB4-CC55-4E6D-A658-C333DF7B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6D6837-A497-4130-BB4A-A87CCF78E22B}"/>
                  </a:ext>
                </a:extLst>
              </p:cNvPr>
              <p:cNvSpPr txBox="1"/>
              <p:nvPr/>
            </p:nvSpPr>
            <p:spPr>
              <a:xfrm>
                <a:off x="3925990" y="1400175"/>
                <a:ext cx="2788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=12.25+14.7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66D6837-A497-4130-BB4A-A87CCF78E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990" y="1400175"/>
                <a:ext cx="278807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AD5D33-2E89-44E1-BCFD-F6F56168658A}"/>
                  </a:ext>
                </a:extLst>
              </p:cNvPr>
              <p:cNvSpPr txBox="1"/>
              <p:nvPr/>
            </p:nvSpPr>
            <p:spPr>
              <a:xfrm>
                <a:off x="4353663" y="1995080"/>
                <a:ext cx="25274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+14.7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AD5D33-2E89-44E1-BCFD-F6F561686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663" y="1995080"/>
                <a:ext cx="252748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25">
            <a:extLst>
              <a:ext uri="{FF2B5EF4-FFF2-40B4-BE49-F238E27FC236}">
                <a16:creationId xmlns:a16="http://schemas.microsoft.com/office/drawing/2014/main" id="{AAEAB767-609F-430B-9C7A-E8BECFD31BE1}"/>
              </a:ext>
            </a:extLst>
          </p:cNvPr>
          <p:cNvSpPr/>
          <p:nvPr/>
        </p:nvSpPr>
        <p:spPr>
          <a:xfrm rot="10800000" flipH="1" flipV="1">
            <a:off x="6598354" y="1610609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65">
            <a:extLst>
              <a:ext uri="{FF2B5EF4-FFF2-40B4-BE49-F238E27FC236}">
                <a16:creationId xmlns:a16="http://schemas.microsoft.com/office/drawing/2014/main" id="{FF794D97-655C-4F05-BFD5-76A5093A00DB}"/>
              </a:ext>
            </a:extLst>
          </p:cNvPr>
          <p:cNvSpPr txBox="1"/>
          <p:nvPr/>
        </p:nvSpPr>
        <p:spPr>
          <a:xfrm>
            <a:off x="6971513" y="1690969"/>
            <a:ext cx="1045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CC9C262-FC63-4234-A8F2-51AF675CAC8E}"/>
                  </a:ext>
                </a:extLst>
              </p:cNvPr>
              <p:cNvSpPr txBox="1"/>
              <p:nvPr/>
            </p:nvSpPr>
            <p:spPr>
              <a:xfrm>
                <a:off x="4353662" y="2574526"/>
                <a:ext cx="2456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CC9C262-FC63-4234-A8F2-51AF675C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662" y="2574526"/>
                <a:ext cx="245646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0DF832-D45C-4510-8F34-EB489CEF750E}"/>
                  </a:ext>
                </a:extLst>
              </p:cNvPr>
              <p:cNvSpPr txBox="1"/>
              <p:nvPr/>
            </p:nvSpPr>
            <p:spPr>
              <a:xfrm>
                <a:off x="4353661" y="3119039"/>
                <a:ext cx="32811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−2.25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0DF832-D45C-4510-8F34-EB489CEF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661" y="3119039"/>
                <a:ext cx="328113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8B4D2B-EADA-41D3-AB5D-4579F26B5C57}"/>
                  </a:ext>
                </a:extLst>
              </p:cNvPr>
              <p:cNvSpPr txBox="1"/>
              <p:nvPr/>
            </p:nvSpPr>
            <p:spPr>
              <a:xfrm>
                <a:off x="4395403" y="3687311"/>
                <a:ext cx="32811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+11.025+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F8B4D2B-EADA-41D3-AB5D-4579F26B5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03" y="3687311"/>
                <a:ext cx="328113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B0A0A07-D43C-42D3-BE26-35E52457D49C}"/>
                  </a:ext>
                </a:extLst>
              </p:cNvPr>
              <p:cNvSpPr txBox="1"/>
              <p:nvPr/>
            </p:nvSpPr>
            <p:spPr>
              <a:xfrm>
                <a:off x="4388006" y="4239207"/>
                <a:ext cx="25543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=−4.9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+23.275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B0A0A07-D43C-42D3-BE26-35E52457D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06" y="4239207"/>
                <a:ext cx="255433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5">
            <a:extLst>
              <a:ext uri="{FF2B5EF4-FFF2-40B4-BE49-F238E27FC236}">
                <a16:creationId xmlns:a16="http://schemas.microsoft.com/office/drawing/2014/main" id="{7F41118C-ABD3-47A5-8032-ADD2FDA4E8FB}"/>
              </a:ext>
            </a:extLst>
          </p:cNvPr>
          <p:cNvSpPr/>
          <p:nvPr/>
        </p:nvSpPr>
        <p:spPr>
          <a:xfrm rot="10800000" flipH="1" flipV="1">
            <a:off x="6617589" y="2189137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5">
            <a:extLst>
              <a:ext uri="{FF2B5EF4-FFF2-40B4-BE49-F238E27FC236}">
                <a16:creationId xmlns:a16="http://schemas.microsoft.com/office/drawing/2014/main" id="{EB6A0579-E9BF-4FB6-AFD2-FD3A5B9C6281}"/>
              </a:ext>
            </a:extLst>
          </p:cNvPr>
          <p:cNvSpPr/>
          <p:nvPr/>
        </p:nvSpPr>
        <p:spPr>
          <a:xfrm rot="10800000" flipH="1" flipV="1">
            <a:off x="7338160" y="2776543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5">
            <a:extLst>
              <a:ext uri="{FF2B5EF4-FFF2-40B4-BE49-F238E27FC236}">
                <a16:creationId xmlns:a16="http://schemas.microsoft.com/office/drawing/2014/main" id="{AAE99713-F574-43FC-8D04-8ADADE5FA5DD}"/>
              </a:ext>
            </a:extLst>
          </p:cNvPr>
          <p:cNvSpPr/>
          <p:nvPr/>
        </p:nvSpPr>
        <p:spPr>
          <a:xfrm rot="10800000" flipH="1" flipV="1">
            <a:off x="7481683" y="3328438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25">
            <a:extLst>
              <a:ext uri="{FF2B5EF4-FFF2-40B4-BE49-F238E27FC236}">
                <a16:creationId xmlns:a16="http://schemas.microsoft.com/office/drawing/2014/main" id="{FC744531-E2B1-49C6-8E13-ED216E01CE53}"/>
              </a:ext>
            </a:extLst>
          </p:cNvPr>
          <p:cNvSpPr/>
          <p:nvPr/>
        </p:nvSpPr>
        <p:spPr>
          <a:xfrm rot="10800000" flipH="1" flipV="1">
            <a:off x="7412142" y="3880333"/>
            <a:ext cx="372264" cy="519436"/>
          </a:xfrm>
          <a:prstGeom prst="arc">
            <a:avLst>
              <a:gd name="adj1" fmla="val 16200000"/>
              <a:gd name="adj2" fmla="val 537036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65">
            <a:extLst>
              <a:ext uri="{FF2B5EF4-FFF2-40B4-BE49-F238E27FC236}">
                <a16:creationId xmlns:a16="http://schemas.microsoft.com/office/drawing/2014/main" id="{A278EDC0-FFF8-4468-817D-169D5B652BFD}"/>
              </a:ext>
            </a:extLst>
          </p:cNvPr>
          <p:cNvSpPr txBox="1"/>
          <p:nvPr/>
        </p:nvSpPr>
        <p:spPr>
          <a:xfrm>
            <a:off x="6889072" y="2189598"/>
            <a:ext cx="22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-4.9 out as a factor of the first 2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65">
            <a:extLst>
              <a:ext uri="{FF2B5EF4-FFF2-40B4-BE49-F238E27FC236}">
                <a16:creationId xmlns:a16="http://schemas.microsoft.com/office/drawing/2014/main" id="{6977CC60-FCE0-41D8-BDFC-29CAC55D3698}"/>
              </a:ext>
            </a:extLst>
          </p:cNvPr>
          <p:cNvSpPr txBox="1"/>
          <p:nvPr/>
        </p:nvSpPr>
        <p:spPr>
          <a:xfrm>
            <a:off x="7654031" y="2670474"/>
            <a:ext cx="148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square, using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65">
            <a:extLst>
              <a:ext uri="{FF2B5EF4-FFF2-40B4-BE49-F238E27FC236}">
                <a16:creationId xmlns:a16="http://schemas.microsoft.com/office/drawing/2014/main" id="{66DFFD83-6B55-4AD1-A600-51AC63DA0F04}"/>
              </a:ext>
            </a:extLst>
          </p:cNvPr>
          <p:cNvSpPr txBox="1"/>
          <p:nvPr/>
        </p:nvSpPr>
        <p:spPr>
          <a:xfrm>
            <a:off x="7744287" y="3328901"/>
            <a:ext cx="148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the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65">
            <a:extLst>
              <a:ext uri="{FF2B5EF4-FFF2-40B4-BE49-F238E27FC236}">
                <a16:creationId xmlns:a16="http://schemas.microsoft.com/office/drawing/2014/main" id="{D6F6DF60-D061-4973-9B08-B77843FF3AB5}"/>
              </a:ext>
            </a:extLst>
          </p:cNvPr>
          <p:cNvSpPr txBox="1"/>
          <p:nvPr/>
        </p:nvSpPr>
        <p:spPr>
          <a:xfrm>
            <a:off x="7754644" y="4013962"/>
            <a:ext cx="794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65">
            <a:extLst>
              <a:ext uri="{FF2B5EF4-FFF2-40B4-BE49-F238E27FC236}">
                <a16:creationId xmlns:a16="http://schemas.microsoft.com/office/drawing/2014/main" id="{0D251FA8-D27F-4B1D-ABB7-6BB1E487273B}"/>
              </a:ext>
            </a:extLst>
          </p:cNvPr>
          <p:cNvSpPr txBox="1"/>
          <p:nvPr/>
        </p:nvSpPr>
        <p:spPr>
          <a:xfrm>
            <a:off x="5261498" y="4983107"/>
            <a:ext cx="32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maximum height of the spear will be 23.275m, 1.5 seconds after it is thrown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6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3"/>
                <a:stretch>
                  <a:fillRect t="-766" r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5">
            <a:extLst>
              <a:ext uri="{FF2B5EF4-FFF2-40B4-BE49-F238E27FC236}">
                <a16:creationId xmlns:a16="http://schemas.microsoft.com/office/drawing/2014/main" id="{2BB833A5-E8CC-4BC4-A4BF-06A8773AE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AD3EB7CD-0EE5-4EB7-97C8-F8FFD619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05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434AC036-67B7-400B-864A-0A602643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b)</a:t>
            </a:r>
          </a:p>
        </p:txBody>
      </p:sp>
      <p:graphicFrame>
        <p:nvGraphicFramePr>
          <p:cNvPr id="29" name="Object 8">
            <a:extLst>
              <a:ext uri="{FF2B5EF4-FFF2-40B4-BE49-F238E27FC236}">
                <a16:creationId xmlns:a16="http://schemas.microsoft.com/office/drawing/2014/main" id="{AD30A48B-EDEE-4644-A050-597E7F0D2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12087"/>
              </p:ext>
            </p:extLst>
          </p:nvPr>
        </p:nvGraphicFramePr>
        <p:xfrm>
          <a:off x="5791200" y="2286000"/>
          <a:ext cx="15176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Equation" r:id="rId5" imgW="977476" imgH="203112" progId="Equation.DSMT4">
                  <p:embed/>
                </p:oleObj>
              </mc:Choice>
              <mc:Fallback>
                <p:oleObj name="Equation" r:id="rId5" imgW="977476" imgH="203112" progId="Equation.DSMT4">
                  <p:embed/>
                  <p:pic>
                    <p:nvPicPr>
                      <p:cNvPr id="409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86000"/>
                        <a:ext cx="15176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rc 14">
            <a:extLst>
              <a:ext uri="{FF2B5EF4-FFF2-40B4-BE49-F238E27FC236}">
                <a16:creationId xmlns:a16="http://schemas.microsoft.com/office/drawing/2014/main" id="{FB303F2D-25D7-43BA-BC3D-1F6021257411}"/>
              </a:ext>
            </a:extLst>
          </p:cNvPr>
          <p:cNvSpPr>
            <a:spLocks/>
          </p:cNvSpPr>
          <p:nvPr/>
        </p:nvSpPr>
        <p:spPr bwMode="auto">
          <a:xfrm>
            <a:off x="7391400" y="2438400"/>
            <a:ext cx="228600" cy="5334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81322676 h 43199"/>
              <a:gd name="T4" fmla="*/ 0 w 21600"/>
              <a:gd name="T5" fmla="*/ 40662246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947D7EF4-5B0E-4FDC-88E9-1771090BD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5146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graphicFrame>
        <p:nvGraphicFramePr>
          <p:cNvPr id="32" name="Object 25">
            <a:extLst>
              <a:ext uri="{FF2B5EF4-FFF2-40B4-BE49-F238E27FC236}">
                <a16:creationId xmlns:a16="http://schemas.microsoft.com/office/drawing/2014/main" id="{EBECF690-F92D-442A-8159-16CF76D45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191605"/>
              </p:ext>
            </p:extLst>
          </p:nvPr>
        </p:nvGraphicFramePr>
        <p:xfrm>
          <a:off x="5715000" y="2819400"/>
          <a:ext cx="16160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Equation" r:id="rId7" imgW="1040948" imgH="203112" progId="Equation.DSMT4">
                  <p:embed/>
                </p:oleObj>
              </mc:Choice>
              <mc:Fallback>
                <p:oleObj name="Equation" r:id="rId7" imgW="1040948" imgH="203112" progId="Equation.DSMT4">
                  <p:embed/>
                  <p:pic>
                    <p:nvPicPr>
                      <p:cNvPr id="4098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819400"/>
                        <a:ext cx="16160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26">
            <a:extLst>
              <a:ext uri="{FF2B5EF4-FFF2-40B4-BE49-F238E27FC236}">
                <a16:creationId xmlns:a16="http://schemas.microsoft.com/office/drawing/2014/main" id="{A74C93A4-A7EE-476A-92C6-3055C462A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124200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597B8932-D4B9-477E-9CCF-CD1521764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124200"/>
            <a:ext cx="685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35" name="Object 28">
            <a:extLst>
              <a:ext uri="{FF2B5EF4-FFF2-40B4-BE49-F238E27FC236}">
                <a16:creationId xmlns:a16="http://schemas.microsoft.com/office/drawing/2014/main" id="{54F29F9F-8C6A-4CC6-8D95-835EE5F61E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842548"/>
              </p:ext>
            </p:extLst>
          </p:nvPr>
        </p:nvGraphicFramePr>
        <p:xfrm>
          <a:off x="5334000" y="3657600"/>
          <a:ext cx="8667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Equation" r:id="rId9" imgW="558558" imgH="177723" progId="Equation.DSMT4">
                  <p:embed/>
                </p:oleObj>
              </mc:Choice>
              <mc:Fallback>
                <p:oleObj name="Equation" r:id="rId9" imgW="558558" imgH="177723" progId="Equation.DSMT4">
                  <p:embed/>
                  <p:pic>
                    <p:nvPicPr>
                      <p:cNvPr id="4098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57600"/>
                        <a:ext cx="8667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9">
            <a:extLst>
              <a:ext uri="{FF2B5EF4-FFF2-40B4-BE49-F238E27FC236}">
                <a16:creationId xmlns:a16="http://schemas.microsoft.com/office/drawing/2014/main" id="{EB736B1C-5C9F-4AF5-AF63-B6BE68120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006007"/>
              </p:ext>
            </p:extLst>
          </p:nvPr>
        </p:nvGraphicFramePr>
        <p:xfrm>
          <a:off x="6629400" y="3657600"/>
          <a:ext cx="8667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Equation" r:id="rId11" imgW="558558" imgH="177723" progId="Equation.DSMT4">
                  <p:embed/>
                </p:oleObj>
              </mc:Choice>
              <mc:Fallback>
                <p:oleObj name="Equation" r:id="rId11" imgW="558558" imgH="177723" progId="Equation.DSMT4">
                  <p:embed/>
                  <p:pic>
                    <p:nvPicPr>
                      <p:cNvPr id="4098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657600"/>
                        <a:ext cx="8667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0">
            <a:extLst>
              <a:ext uri="{FF2B5EF4-FFF2-40B4-BE49-F238E27FC236}">
                <a16:creationId xmlns:a16="http://schemas.microsoft.com/office/drawing/2014/main" id="{88504025-F5E7-4183-817A-480490141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61517"/>
              </p:ext>
            </p:extLst>
          </p:nvPr>
        </p:nvGraphicFramePr>
        <p:xfrm>
          <a:off x="5638800" y="4038600"/>
          <a:ext cx="669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Equation" r:id="rId13" imgW="431425" imgH="177646" progId="Equation.DSMT4">
                  <p:embed/>
                </p:oleObj>
              </mc:Choice>
              <mc:Fallback>
                <p:oleObj name="Equation" r:id="rId13" imgW="431425" imgH="177646" progId="Equation.DSMT4">
                  <p:embed/>
                  <p:pic>
                    <p:nvPicPr>
                      <p:cNvPr id="4099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038600"/>
                        <a:ext cx="6699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1">
            <a:extLst>
              <a:ext uri="{FF2B5EF4-FFF2-40B4-BE49-F238E27FC236}">
                <a16:creationId xmlns:a16="http://schemas.microsoft.com/office/drawing/2014/main" id="{F9E83DF4-3294-479A-A7D8-B70397F68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36666"/>
              </p:ext>
            </p:extLst>
          </p:nvPr>
        </p:nvGraphicFramePr>
        <p:xfrm>
          <a:off x="6934200" y="4038600"/>
          <a:ext cx="5318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Equation" r:id="rId15" imgW="342603" imgH="177646" progId="Equation.DSMT4">
                  <p:embed/>
                </p:oleObj>
              </mc:Choice>
              <mc:Fallback>
                <p:oleObj name="Equation" r:id="rId15" imgW="342603" imgH="177646" progId="Equation.DSMT4">
                  <p:embed/>
                  <p:pic>
                    <p:nvPicPr>
                      <p:cNvPr id="4099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038600"/>
                        <a:ext cx="5318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32">
            <a:extLst>
              <a:ext uri="{FF2B5EF4-FFF2-40B4-BE49-F238E27FC236}">
                <a16:creationId xmlns:a16="http://schemas.microsoft.com/office/drawing/2014/main" id="{43EE31FA-A7BF-408B-8E7C-C532F7C95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200400"/>
            <a:ext cx="228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31B5D0BB-08FF-4998-8678-8C1C243DA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276600"/>
            <a:ext cx="3048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Oval 34">
            <a:extLst>
              <a:ext uri="{FF2B5EF4-FFF2-40B4-BE49-F238E27FC236}">
                <a16:creationId xmlns:a16="http://schemas.microsoft.com/office/drawing/2014/main" id="{1E3EE317-176F-496A-BC32-9F34DEC92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038600"/>
            <a:ext cx="8382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35">
            <a:extLst>
              <a:ext uri="{FF2B5EF4-FFF2-40B4-BE49-F238E27FC236}">
                <a16:creationId xmlns:a16="http://schemas.microsoft.com/office/drawing/2014/main" id="{4F85D2DF-DFED-4AE8-83A3-DD216EC1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038600"/>
            <a:ext cx="8382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7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 animBg="1"/>
      <p:bldP spid="34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3"/>
                <a:stretch>
                  <a:fillRect t="-766" r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BA76CEDC-899B-44F9-A0C8-77E02040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320772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F0D4D66-E972-4B2C-A15B-5D06EEAB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701772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72F7815-05E0-48F7-9D90-298953148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82772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c)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164930-9495-4CE8-979A-DD25E5A4C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00408"/>
              </p:ext>
            </p:extLst>
          </p:nvPr>
        </p:nvGraphicFramePr>
        <p:xfrm>
          <a:off x="5791200" y="2082772"/>
          <a:ext cx="15176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Equation" r:id="rId5" imgW="977476" imgH="203112" progId="Equation.DSMT4">
                  <p:embed/>
                </p:oleObj>
              </mc:Choice>
              <mc:Fallback>
                <p:oleObj name="Equation" r:id="rId5" imgW="977476" imgH="203112" progId="Equation.DSMT4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082772"/>
                        <a:ext cx="15176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598C4150-3AD4-4281-8643-2437A817EE98}"/>
              </a:ext>
            </a:extLst>
          </p:cNvPr>
          <p:cNvSpPr>
            <a:spLocks/>
          </p:cNvSpPr>
          <p:nvPr/>
        </p:nvSpPr>
        <p:spPr bwMode="auto">
          <a:xfrm>
            <a:off x="7543800" y="2235172"/>
            <a:ext cx="228600" cy="4572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51211946 h 43199"/>
              <a:gd name="T4" fmla="*/ 0 w 21600"/>
              <a:gd name="T5" fmla="*/ 2560653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151B900-B49F-4D24-80A5-1A0E2BF82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311372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graphicFrame>
        <p:nvGraphicFramePr>
          <p:cNvPr id="12" name="Object 24">
            <a:extLst>
              <a:ext uri="{FF2B5EF4-FFF2-40B4-BE49-F238E27FC236}">
                <a16:creationId xmlns:a16="http://schemas.microsoft.com/office/drawing/2014/main" id="{AD5ACDAE-045E-4896-8531-AE068CDFD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90898"/>
              </p:ext>
            </p:extLst>
          </p:nvPr>
        </p:nvGraphicFramePr>
        <p:xfrm>
          <a:off x="5638800" y="2539972"/>
          <a:ext cx="17938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Equation" r:id="rId7" imgW="1155700" imgH="203200" progId="Equation.DSMT4">
                  <p:embed/>
                </p:oleObj>
              </mc:Choice>
              <mc:Fallback>
                <p:oleObj name="Equation" r:id="rId7" imgW="1155700" imgH="203200" progId="Equation.DSMT4">
                  <p:embed/>
                  <p:pic>
                    <p:nvPicPr>
                      <p:cNvPr id="4200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39972"/>
                        <a:ext cx="17938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6">
            <a:extLst>
              <a:ext uri="{FF2B5EF4-FFF2-40B4-BE49-F238E27FC236}">
                <a16:creationId xmlns:a16="http://schemas.microsoft.com/office/drawing/2014/main" id="{D65F5EA8-1335-48AF-93AE-639641185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6" y="2910667"/>
            <a:ext cx="388620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Factorising this is slightly different.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There must be a ‘2x’ at the start of a bracket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 The numbers in the brackets must still multiply to give ‘-5’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 The number in the second bracket will be doubled when they are expanded though, so the numbers must add to give ‘-9’ WHEN ONE HAS BEEN DOUBLED</a:t>
            </a: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35D3E54-C8CC-4472-B9B2-69B57C621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30511"/>
            <a:ext cx="3857626" cy="228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DAE0E1BC-0E4C-47EE-BB49-57D64DE0CF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844772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AB9C8551-C69E-4105-88CB-258BAED4A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844772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Arc 30">
            <a:extLst>
              <a:ext uri="{FF2B5EF4-FFF2-40B4-BE49-F238E27FC236}">
                <a16:creationId xmlns:a16="http://schemas.microsoft.com/office/drawing/2014/main" id="{33E0242D-548E-4C18-86ED-30DD4660C5E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248400" y="2463772"/>
            <a:ext cx="228600" cy="9906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520891872 h 43199"/>
              <a:gd name="T4" fmla="*/ 0 w 21600"/>
              <a:gd name="T5" fmla="*/ 260451715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9607C011-8F1D-44D8-B82B-DBFBF107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216372"/>
            <a:ext cx="37338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Using -5 and +1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They multiply to give -5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 If we double the -5, they add to give -9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 So the -5 goes opposite the ‘2x’ term</a:t>
            </a: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0DC20AF6-A1C1-4016-A9D2-1B0B5A327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16372"/>
            <a:ext cx="3733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F89771DE-E023-433E-8662-97080000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39972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1" name="Object 34">
            <a:extLst>
              <a:ext uri="{FF2B5EF4-FFF2-40B4-BE49-F238E27FC236}">
                <a16:creationId xmlns:a16="http://schemas.microsoft.com/office/drawing/2014/main" id="{5846063A-A087-4CEF-9DBD-25808BCB4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315161"/>
              </p:ext>
            </p:extLst>
          </p:nvPr>
        </p:nvGraphicFramePr>
        <p:xfrm>
          <a:off x="5638800" y="2539972"/>
          <a:ext cx="17145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Equation" r:id="rId9" imgW="1104900" imgH="203200" progId="Equation.DSMT4">
                  <p:embed/>
                </p:oleObj>
              </mc:Choice>
              <mc:Fallback>
                <p:oleObj name="Equation" r:id="rId9" imgW="1104900" imgH="203200" progId="Equation.DSMT4">
                  <p:embed/>
                  <p:pic>
                    <p:nvPicPr>
                      <p:cNvPr id="4201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39972"/>
                        <a:ext cx="17145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5">
            <a:extLst>
              <a:ext uri="{FF2B5EF4-FFF2-40B4-BE49-F238E27FC236}">
                <a16:creationId xmlns:a16="http://schemas.microsoft.com/office/drawing/2014/main" id="{32514611-B952-4E4C-877F-7F39A086B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17121"/>
              </p:ext>
            </p:extLst>
          </p:nvPr>
        </p:nvGraphicFramePr>
        <p:xfrm>
          <a:off x="5670550" y="3225772"/>
          <a:ext cx="7493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" name="Equation" r:id="rId11" imgW="482391" imgH="393529" progId="Equation.DSMT4">
                  <p:embed/>
                </p:oleObj>
              </mc:Choice>
              <mc:Fallback>
                <p:oleObj name="Equation" r:id="rId11" imgW="482391" imgH="393529" progId="Equation.DSMT4">
                  <p:embed/>
                  <p:pic>
                    <p:nvPicPr>
                      <p:cNvPr id="4201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3225772"/>
                        <a:ext cx="7493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6">
            <a:extLst>
              <a:ext uri="{FF2B5EF4-FFF2-40B4-BE49-F238E27FC236}">
                <a16:creationId xmlns:a16="http://schemas.microsoft.com/office/drawing/2014/main" id="{433DC7B5-BBA4-4DBA-AAD9-747D57F9D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662300"/>
              </p:ext>
            </p:extLst>
          </p:nvPr>
        </p:nvGraphicFramePr>
        <p:xfrm>
          <a:off x="6934200" y="3378172"/>
          <a:ext cx="5334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" name="Equation" r:id="rId13" imgW="342603" imgH="177646" progId="Equation.DSMT4">
                  <p:embed/>
                </p:oleObj>
              </mc:Choice>
              <mc:Fallback>
                <p:oleObj name="Equation" r:id="rId13" imgW="342603" imgH="177646" progId="Equation.DSMT4">
                  <p:embed/>
                  <p:pic>
                    <p:nvPicPr>
                      <p:cNvPr id="4202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378172"/>
                        <a:ext cx="5334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7">
            <a:extLst>
              <a:ext uri="{FF2B5EF4-FFF2-40B4-BE49-F238E27FC236}">
                <a16:creationId xmlns:a16="http://schemas.microsoft.com/office/drawing/2014/main" id="{6243A7FF-77DE-49EF-9922-711BC4ECA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99858"/>
              </p:ext>
            </p:extLst>
          </p:nvPr>
        </p:nvGraphicFramePr>
        <p:xfrm>
          <a:off x="6553200" y="3454372"/>
          <a:ext cx="2778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15" imgW="177646" imgH="139579" progId="Equation.DSMT4">
                  <p:embed/>
                </p:oleObj>
              </mc:Choice>
              <mc:Fallback>
                <p:oleObj name="Equation" r:id="rId15" imgW="177646" imgH="139579" progId="Equation.DSMT4">
                  <p:embed/>
                  <p:pic>
                    <p:nvPicPr>
                      <p:cNvPr id="4202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454372"/>
                        <a:ext cx="27781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2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3"/>
                <a:stretch>
                  <a:fillRect t="-766" r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6D050837-5EFC-4F6C-9265-08973ECE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88" y="1209675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89F5B82-D606-4E77-A4C0-608D94E2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88" y="15906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7C527F4F-CBFC-4336-93D2-5CEAE38F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88" y="19716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d)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1DB24EF-06DC-4B38-9F5F-50D8669A7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389073"/>
              </p:ext>
            </p:extLst>
          </p:nvPr>
        </p:nvGraphicFramePr>
        <p:xfrm>
          <a:off x="5759388" y="1971675"/>
          <a:ext cx="16160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" name="Equation" r:id="rId5" imgW="1040948" imgH="203112" progId="Equation.DSMT4">
                  <p:embed/>
                </p:oleObj>
              </mc:Choice>
              <mc:Fallback>
                <p:oleObj name="Equation" r:id="rId5" imgW="1040948" imgH="203112" progId="Equation.DSMT4">
                  <p:embed/>
                  <p:pic>
                    <p:nvPicPr>
                      <p:cNvPr id="43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388" y="1971675"/>
                        <a:ext cx="16160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F1E0DDD8-638C-407E-9551-04733410D06A}"/>
              </a:ext>
            </a:extLst>
          </p:cNvPr>
          <p:cNvSpPr>
            <a:spLocks/>
          </p:cNvSpPr>
          <p:nvPr/>
        </p:nvSpPr>
        <p:spPr bwMode="auto">
          <a:xfrm>
            <a:off x="7664388" y="2124075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C8AC66B-0307-4DC4-B860-55F96202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788" y="21240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BE2B6B7-C057-4E16-8001-375B33D2A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88" y="3095440"/>
            <a:ext cx="38862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</a:rPr>
              <a:t>Factorising this is even more difficult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 The brackets could start with 6x and x, or 2x and 3x (either of these would give the 6x</a:t>
            </a:r>
            <a:r>
              <a:rPr lang="en-GB" altLang="en-US" sz="1400" baseline="30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GB" altLang="en-US" sz="1400" dirty="0">
                <a:solidFill>
                  <a:srgbClr val="FF0000"/>
                </a:solidFill>
                <a:sym typeface="Wingdings" pitchFamily="2" charset="2"/>
              </a:rPr>
              <a:t> needed)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 So the numbers must multiply to give -5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 And add to give 13 when either;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One is made 6 times bigger</a:t>
            </a:r>
          </a:p>
          <a:p>
            <a:pPr lvl="1"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 dirty="0">
                <a:solidFill>
                  <a:srgbClr val="FF0000"/>
                </a:solidFill>
              </a:rPr>
              <a:t>One is made twice as big, and the other 3 times bigger 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CFF50823-CBAB-437C-A7EA-094DC2D8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88" y="3095440"/>
            <a:ext cx="3810000" cy="251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7D9ACC40-E10F-48DF-BA2F-2A4D68FA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188" y="3876675"/>
            <a:ext cx="3733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Using 3x and 2x at the starts of the brackets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1400">
                <a:solidFill>
                  <a:srgbClr val="FF0000"/>
                </a:solidFill>
              </a:rPr>
              <a:t>And -1 and +5 inside the brackets…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>
                <a:solidFill>
                  <a:srgbClr val="FF0000"/>
                </a:solidFill>
                <a:sym typeface="Wingdings" pitchFamily="2" charset="2"/>
              </a:rPr>
              <a:t> They multiply to give -5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>
                <a:solidFill>
                  <a:srgbClr val="FF0000"/>
                </a:solidFill>
              </a:rPr>
              <a:t> They will add to give 13 if the +5 is </a:t>
            </a:r>
            <a:r>
              <a:rPr lang="en-GB" altLang="en-US" sz="1400" u="sng">
                <a:solidFill>
                  <a:srgbClr val="FF0000"/>
                </a:solidFill>
              </a:rPr>
              <a:t>tripled</a:t>
            </a:r>
            <a:r>
              <a:rPr lang="en-GB" altLang="en-US" sz="1400">
                <a:solidFill>
                  <a:srgbClr val="FF0000"/>
                </a:solidFill>
              </a:rPr>
              <a:t>, and the -1 is </a:t>
            </a:r>
            <a:r>
              <a:rPr lang="en-GB" altLang="en-US" sz="1400" u="sng">
                <a:solidFill>
                  <a:srgbClr val="FF0000"/>
                </a:solidFill>
              </a:rPr>
              <a:t>doubled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400">
                <a:solidFill>
                  <a:srgbClr val="FF0000"/>
                </a:solidFill>
              </a:rPr>
              <a:t> So +5 goes opposite the 3x, and -1 opposite the 2x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E40068C9-155B-4A31-93CD-98D4F3E20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188" y="3876675"/>
            <a:ext cx="37338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" name="Object 25">
            <a:extLst>
              <a:ext uri="{FF2B5EF4-FFF2-40B4-BE49-F238E27FC236}">
                <a16:creationId xmlns:a16="http://schemas.microsoft.com/office/drawing/2014/main" id="{2738D053-390E-4799-861D-981379742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508479"/>
              </p:ext>
            </p:extLst>
          </p:nvPr>
        </p:nvGraphicFramePr>
        <p:xfrm>
          <a:off x="5606988" y="2352675"/>
          <a:ext cx="18526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" name="Equation" r:id="rId7" imgW="1193800" imgH="203200" progId="Equation.DSMT4">
                  <p:embed/>
                </p:oleObj>
              </mc:Choice>
              <mc:Fallback>
                <p:oleObj name="Equation" r:id="rId7" imgW="1193800" imgH="203200" progId="Equation.DSMT4">
                  <p:embed/>
                  <p:pic>
                    <p:nvPicPr>
                      <p:cNvPr id="430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88" y="2352675"/>
                        <a:ext cx="18526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>
            <a:extLst>
              <a:ext uri="{FF2B5EF4-FFF2-40B4-BE49-F238E27FC236}">
                <a16:creationId xmlns:a16="http://schemas.microsoft.com/office/drawing/2014/main" id="{B73022F8-184F-47A4-9B53-F79DB550A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830142"/>
              </p:ext>
            </p:extLst>
          </p:nvPr>
        </p:nvGraphicFramePr>
        <p:xfrm>
          <a:off x="5606988" y="2352675"/>
          <a:ext cx="18145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" name="Equation" r:id="rId9" imgW="1167893" imgH="203112" progId="Equation.DSMT4">
                  <p:embed/>
                </p:oleObj>
              </mc:Choice>
              <mc:Fallback>
                <p:oleObj name="Equation" r:id="rId9" imgW="1167893" imgH="203112" progId="Equation.DSMT4">
                  <p:embed/>
                  <p:pic>
                    <p:nvPicPr>
                      <p:cNvPr id="4303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988" y="2352675"/>
                        <a:ext cx="18145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>
            <a:extLst>
              <a:ext uri="{FF2B5EF4-FFF2-40B4-BE49-F238E27FC236}">
                <a16:creationId xmlns:a16="http://schemas.microsoft.com/office/drawing/2014/main" id="{BFF9673F-7ADF-4A3E-A8FC-FE1103527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033990"/>
              </p:ext>
            </p:extLst>
          </p:nvPr>
        </p:nvGraphicFramePr>
        <p:xfrm>
          <a:off x="5073588" y="2962275"/>
          <a:ext cx="9255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" name="Equation" r:id="rId11" imgW="596641" imgH="177723" progId="Equation.DSMT4">
                  <p:embed/>
                </p:oleObj>
              </mc:Choice>
              <mc:Fallback>
                <p:oleObj name="Equation" r:id="rId11" imgW="596641" imgH="177723" progId="Equation.DSMT4">
                  <p:embed/>
                  <p:pic>
                    <p:nvPicPr>
                      <p:cNvPr id="4303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588" y="2962275"/>
                        <a:ext cx="9255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>
            <a:extLst>
              <a:ext uri="{FF2B5EF4-FFF2-40B4-BE49-F238E27FC236}">
                <a16:creationId xmlns:a16="http://schemas.microsoft.com/office/drawing/2014/main" id="{6BC63F6E-52CB-4EDB-BAB7-1E7F678EB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670598"/>
              </p:ext>
            </p:extLst>
          </p:nvPr>
        </p:nvGraphicFramePr>
        <p:xfrm>
          <a:off x="6749988" y="2962275"/>
          <a:ext cx="9842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" name="Equation" r:id="rId13" imgW="634449" imgH="177646" progId="Equation.DSMT4">
                  <p:embed/>
                </p:oleObj>
              </mc:Choice>
              <mc:Fallback>
                <p:oleObj name="Equation" r:id="rId13" imgW="634449" imgH="177646" progId="Equation.DSMT4">
                  <p:embed/>
                  <p:pic>
                    <p:nvPicPr>
                      <p:cNvPr id="4303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988" y="2962275"/>
                        <a:ext cx="9842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>
            <a:extLst>
              <a:ext uri="{FF2B5EF4-FFF2-40B4-BE49-F238E27FC236}">
                <a16:creationId xmlns:a16="http://schemas.microsoft.com/office/drawing/2014/main" id="{69880AF1-B8B9-4991-A875-E0913B35D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881011"/>
              </p:ext>
            </p:extLst>
          </p:nvPr>
        </p:nvGraphicFramePr>
        <p:xfrm>
          <a:off x="5454588" y="3190875"/>
          <a:ext cx="7286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" name="Equation" r:id="rId15" imgW="469696" imgH="304668" progId="Equation.DSMT4">
                  <p:embed/>
                </p:oleObj>
              </mc:Choice>
              <mc:Fallback>
                <p:oleObj name="Equation" r:id="rId15" imgW="469696" imgH="304668" progId="Equation.DSMT4">
                  <p:embed/>
                  <p:pic>
                    <p:nvPicPr>
                      <p:cNvPr id="4303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588" y="3190875"/>
                        <a:ext cx="7286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0">
            <a:extLst>
              <a:ext uri="{FF2B5EF4-FFF2-40B4-BE49-F238E27FC236}">
                <a16:creationId xmlns:a16="http://schemas.microsoft.com/office/drawing/2014/main" id="{3F448787-EBCE-40C0-BBA3-A4A780AD2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819336"/>
              </p:ext>
            </p:extLst>
          </p:nvPr>
        </p:nvGraphicFramePr>
        <p:xfrm>
          <a:off x="7207188" y="3190875"/>
          <a:ext cx="885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" name="Equation" r:id="rId17" imgW="571252" imgH="304668" progId="Equation.DSMT4">
                  <p:embed/>
                </p:oleObj>
              </mc:Choice>
              <mc:Fallback>
                <p:oleObj name="Equation" r:id="rId17" imgW="571252" imgH="304668" progId="Equation.DSMT4">
                  <p:embed/>
                  <p:pic>
                    <p:nvPicPr>
                      <p:cNvPr id="4303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188" y="3190875"/>
                        <a:ext cx="885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31">
            <a:extLst>
              <a:ext uri="{FF2B5EF4-FFF2-40B4-BE49-F238E27FC236}">
                <a16:creationId xmlns:a16="http://schemas.microsoft.com/office/drawing/2014/main" id="{91D789A1-3022-460D-9F45-113FFF4F7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388" y="3190875"/>
            <a:ext cx="9906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32">
            <a:extLst>
              <a:ext uri="{FF2B5EF4-FFF2-40B4-BE49-F238E27FC236}">
                <a16:creationId xmlns:a16="http://schemas.microsoft.com/office/drawing/2014/main" id="{155FB65E-25ED-4672-9E4B-A4814C1F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188" y="3190875"/>
            <a:ext cx="9906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0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5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3"/>
                <a:stretch>
                  <a:fillRect t="-766" r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E564E8F9-56DE-41F5-89B3-8FB9FE6E8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637" y="1470734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1475316-C63D-4D81-BF39-F16A0BEA1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637" y="1851734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E33E430-061F-4D58-B9F1-E1289A4C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637" y="2232734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e)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1D712A-D201-4C39-B8B3-DEE22FFC3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071576"/>
              </p:ext>
            </p:extLst>
          </p:nvPr>
        </p:nvGraphicFramePr>
        <p:xfrm>
          <a:off x="5269637" y="2232734"/>
          <a:ext cx="19510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Equation" r:id="rId5" imgW="1256755" imgH="203112" progId="Equation.DSMT4">
                  <p:embed/>
                </p:oleObj>
              </mc:Choice>
              <mc:Fallback>
                <p:oleObj name="Equation" r:id="rId5" imgW="1256755" imgH="203112" progId="Equation.DSMT4">
                  <p:embed/>
                  <p:pic>
                    <p:nvPicPr>
                      <p:cNvPr id="44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637" y="2232734"/>
                        <a:ext cx="19510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837A3972-6970-4EC1-8D8D-E820B1B5AC33}"/>
              </a:ext>
            </a:extLst>
          </p:cNvPr>
          <p:cNvSpPr>
            <a:spLocks/>
          </p:cNvSpPr>
          <p:nvPr/>
        </p:nvSpPr>
        <p:spPr bwMode="auto">
          <a:xfrm>
            <a:off x="7327037" y="2385134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DF574EC-45FB-4EB9-A958-18E8DA20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637" y="2308934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Subtract 2 Subtract 3x</a:t>
            </a:r>
          </a:p>
        </p:txBody>
      </p:sp>
      <p:graphicFrame>
        <p:nvGraphicFramePr>
          <p:cNvPr id="12" name="Object 22">
            <a:extLst>
              <a:ext uri="{FF2B5EF4-FFF2-40B4-BE49-F238E27FC236}">
                <a16:creationId xmlns:a16="http://schemas.microsoft.com/office/drawing/2014/main" id="{43A2F3FA-DB95-4E28-8189-74B7EC91D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15160"/>
              </p:ext>
            </p:extLst>
          </p:nvPr>
        </p:nvGraphicFramePr>
        <p:xfrm>
          <a:off x="5269637" y="2613734"/>
          <a:ext cx="14970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Equation" r:id="rId7" imgW="965200" imgH="203200" progId="Equation.DSMT4">
                  <p:embed/>
                </p:oleObj>
              </mc:Choice>
              <mc:Fallback>
                <p:oleObj name="Equation" r:id="rId7" imgW="965200" imgH="203200" progId="Equation.DSMT4">
                  <p:embed/>
                  <p:pic>
                    <p:nvPicPr>
                      <p:cNvPr id="440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637" y="2613734"/>
                        <a:ext cx="14970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c 23">
            <a:extLst>
              <a:ext uri="{FF2B5EF4-FFF2-40B4-BE49-F238E27FC236}">
                <a16:creationId xmlns:a16="http://schemas.microsoft.com/office/drawing/2014/main" id="{A9E3A249-EE3A-436D-A4BE-22B7AA81A866}"/>
              </a:ext>
            </a:extLst>
          </p:cNvPr>
          <p:cNvSpPr>
            <a:spLocks/>
          </p:cNvSpPr>
          <p:nvPr/>
        </p:nvSpPr>
        <p:spPr bwMode="auto">
          <a:xfrm>
            <a:off x="7327037" y="2766134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F6BDCCF1-9307-4796-99B6-9A0DE0C5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637" y="2842334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Factorise</a:t>
            </a:r>
          </a:p>
        </p:txBody>
      </p:sp>
      <p:graphicFrame>
        <p:nvGraphicFramePr>
          <p:cNvPr id="15" name="Object 25">
            <a:extLst>
              <a:ext uri="{FF2B5EF4-FFF2-40B4-BE49-F238E27FC236}">
                <a16:creationId xmlns:a16="http://schemas.microsoft.com/office/drawing/2014/main" id="{601E4B5C-F2FA-4A90-B106-FD4E2F695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22066"/>
              </p:ext>
            </p:extLst>
          </p:nvPr>
        </p:nvGraphicFramePr>
        <p:xfrm>
          <a:off x="5193437" y="2994734"/>
          <a:ext cx="16351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Equation" r:id="rId9" imgW="1054100" imgH="203200" progId="Equation.DSMT4">
                  <p:embed/>
                </p:oleObj>
              </mc:Choice>
              <mc:Fallback>
                <p:oleObj name="Equation" r:id="rId9" imgW="1054100" imgH="203200" progId="Equation.DSMT4">
                  <p:embed/>
                  <p:pic>
                    <p:nvPicPr>
                      <p:cNvPr id="440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437" y="2994734"/>
                        <a:ext cx="16351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6">
            <a:extLst>
              <a:ext uri="{FF2B5EF4-FFF2-40B4-BE49-F238E27FC236}">
                <a16:creationId xmlns:a16="http://schemas.microsoft.com/office/drawing/2014/main" id="{692398A6-4271-460F-B11E-270AF5C6D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45084"/>
              </p:ext>
            </p:extLst>
          </p:nvPr>
        </p:nvGraphicFramePr>
        <p:xfrm>
          <a:off x="5117237" y="3604334"/>
          <a:ext cx="8667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Equation" r:id="rId11" imgW="558558" imgH="177723" progId="Equation.DSMT4">
                  <p:embed/>
                </p:oleObj>
              </mc:Choice>
              <mc:Fallback>
                <p:oleObj name="Equation" r:id="rId11" imgW="558558" imgH="177723" progId="Equation.DSMT4">
                  <p:embed/>
                  <p:pic>
                    <p:nvPicPr>
                      <p:cNvPr id="440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237" y="3604334"/>
                        <a:ext cx="8667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7">
            <a:extLst>
              <a:ext uri="{FF2B5EF4-FFF2-40B4-BE49-F238E27FC236}">
                <a16:creationId xmlns:a16="http://schemas.microsoft.com/office/drawing/2014/main" id="{A2AC1B04-F575-4969-9837-0E1B308E4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01491"/>
              </p:ext>
            </p:extLst>
          </p:nvPr>
        </p:nvGraphicFramePr>
        <p:xfrm>
          <a:off x="5498237" y="3909134"/>
          <a:ext cx="5524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Equation" r:id="rId13" imgW="355138" imgH="177569" progId="Equation.DSMT4">
                  <p:embed/>
                </p:oleObj>
              </mc:Choice>
              <mc:Fallback>
                <p:oleObj name="Equation" r:id="rId13" imgW="355138" imgH="177569" progId="Equation.DSMT4">
                  <p:embed/>
                  <p:pic>
                    <p:nvPicPr>
                      <p:cNvPr id="4405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237" y="3909134"/>
                        <a:ext cx="5524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28">
            <a:extLst>
              <a:ext uri="{FF2B5EF4-FFF2-40B4-BE49-F238E27FC236}">
                <a16:creationId xmlns:a16="http://schemas.microsoft.com/office/drawing/2014/main" id="{B50AC2E2-89FE-433B-AFFB-EF35B7339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037" y="3909134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8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Quadratics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quadratic equation 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are real constants,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 They can have 0, 1 or 2 real solutions.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867150" cy="4776787"/>
              </a:xfrm>
              <a:blipFill>
                <a:blip r:embed="rId3"/>
                <a:stretch>
                  <a:fillRect t="-766" r="-2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385459" y="648866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2A/B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c1.staticflickr.com/1/14/19835948_cd3a623e39_b.jpg">
            <a:extLst>
              <a:ext uri="{FF2B5EF4-FFF2-40B4-BE49-F238E27FC236}">
                <a16:creationId xmlns:a16="http://schemas.microsoft.com/office/drawing/2014/main" id="{43A4482F-EF43-44E9-A6BA-CC20DB47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104406"/>
            <a:ext cx="1473692" cy="1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1502D0D-277F-411B-A4A6-3CA2904DA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3" y="1400175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 b="1" u="sng"/>
              <a:t>Example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1E6E22B-3504-4489-AB8D-9E78F2C61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3" y="1781175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/>
              <a:t>Solve the equation…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3617711E-156E-4AE8-8E46-BA426474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493" y="2162175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600"/>
              <a:t>f)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D618A5C-3F33-4561-BCB0-333458C2C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53985"/>
              </p:ext>
            </p:extLst>
          </p:nvPr>
        </p:nvGraphicFramePr>
        <p:xfrm>
          <a:off x="5512293" y="2162175"/>
          <a:ext cx="13604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Equation" r:id="rId5" imgW="876300" imgH="228600" progId="Equation.DSMT4">
                  <p:embed/>
                </p:oleObj>
              </mc:Choice>
              <mc:Fallback>
                <p:oleObj name="Equation" r:id="rId5" imgW="876300" imgH="228600" progId="Equation.DSMT4">
                  <p:embed/>
                  <p:pic>
                    <p:nvPicPr>
                      <p:cNvPr id="45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293" y="2162175"/>
                        <a:ext cx="13604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C4021260-2E65-41C7-AC0F-42A545D71DE6}"/>
              </a:ext>
            </a:extLst>
          </p:cNvPr>
          <p:cNvSpPr>
            <a:spLocks/>
          </p:cNvSpPr>
          <p:nvPr/>
        </p:nvSpPr>
        <p:spPr bwMode="auto">
          <a:xfrm>
            <a:off x="7264893" y="2314575"/>
            <a:ext cx="228600" cy="381000"/>
          </a:xfrm>
          <a:custGeom>
            <a:avLst/>
            <a:gdLst>
              <a:gd name="T0" fmla="*/ 0 w 21600"/>
              <a:gd name="T1" fmla="*/ 0 h 43199"/>
              <a:gd name="T2" fmla="*/ 197919 w 21600"/>
              <a:gd name="T3" fmla="*/ 29636542 h 43199"/>
              <a:gd name="T4" fmla="*/ 0 w 21600"/>
              <a:gd name="T5" fmla="*/ 1481858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64"/>
                  <a:pt x="12030" y="43107"/>
                  <a:pt x="167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391F8065-C5FB-42A5-8C87-93F0B1EA9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493" y="2009775"/>
            <a:ext cx="1295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</a:rPr>
              <a:t>Square root both sides (2 possible answers!)</a:t>
            </a: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37CA83E6-5033-4064-B3F0-A712E8EFB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493" y="4219575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" name="Object 18">
            <a:extLst>
              <a:ext uri="{FF2B5EF4-FFF2-40B4-BE49-F238E27FC236}">
                <a16:creationId xmlns:a16="http://schemas.microsoft.com/office/drawing/2014/main" id="{732268F4-A08F-4318-AE8C-E1DCD4B2B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417060"/>
              </p:ext>
            </p:extLst>
          </p:nvPr>
        </p:nvGraphicFramePr>
        <p:xfrm>
          <a:off x="5817093" y="2619375"/>
          <a:ext cx="11033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" name="Equation" r:id="rId7" imgW="710891" imgH="177723" progId="Equation.DSMT4">
                  <p:embed/>
                </p:oleObj>
              </mc:Choice>
              <mc:Fallback>
                <p:oleObj name="Equation" r:id="rId7" imgW="710891" imgH="177723" progId="Equation.DSMT4">
                  <p:embed/>
                  <p:pic>
                    <p:nvPicPr>
                      <p:cNvPr id="450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093" y="2619375"/>
                        <a:ext cx="11033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>
            <a:extLst>
              <a:ext uri="{FF2B5EF4-FFF2-40B4-BE49-F238E27FC236}">
                <a16:creationId xmlns:a16="http://schemas.microsoft.com/office/drawing/2014/main" id="{365C83FB-7533-481D-AE4E-DD4B87EBC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741755"/>
              </p:ext>
            </p:extLst>
          </p:nvPr>
        </p:nvGraphicFramePr>
        <p:xfrm>
          <a:off x="5207493" y="3457575"/>
          <a:ext cx="965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0" name="Equation" r:id="rId9" imgW="621760" imgH="177646" progId="Equation.DSMT4">
                  <p:embed/>
                </p:oleObj>
              </mc:Choice>
              <mc:Fallback>
                <p:oleObj name="Equation" r:id="rId9" imgW="621760" imgH="177646" progId="Equation.DSMT4">
                  <p:embed/>
                  <p:pic>
                    <p:nvPicPr>
                      <p:cNvPr id="450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493" y="3457575"/>
                        <a:ext cx="965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>
            <a:extLst>
              <a:ext uri="{FF2B5EF4-FFF2-40B4-BE49-F238E27FC236}">
                <a16:creationId xmlns:a16="http://schemas.microsoft.com/office/drawing/2014/main" id="{12B928C1-02E1-4852-A8DC-A8FA7DC5C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80884"/>
              </p:ext>
            </p:extLst>
          </p:nvPr>
        </p:nvGraphicFramePr>
        <p:xfrm>
          <a:off x="6655293" y="3457575"/>
          <a:ext cx="110331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" name="Equation" r:id="rId11" imgW="710891" imgH="177723" progId="Equation.DSMT4">
                  <p:embed/>
                </p:oleObj>
              </mc:Choice>
              <mc:Fallback>
                <p:oleObj name="Equation" r:id="rId11" imgW="710891" imgH="177723" progId="Equation.DSMT4">
                  <p:embed/>
                  <p:pic>
                    <p:nvPicPr>
                      <p:cNvPr id="450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293" y="3457575"/>
                        <a:ext cx="110331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21">
            <a:extLst>
              <a:ext uri="{FF2B5EF4-FFF2-40B4-BE49-F238E27FC236}">
                <a16:creationId xmlns:a16="http://schemas.microsoft.com/office/drawing/2014/main" id="{97AF3DB9-E487-402E-925F-FB6D4F9356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7093" y="29241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E5939CB5-10A8-4DF7-9FE6-C4BDACE88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6693" y="29241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8" name="Object 23">
            <a:extLst>
              <a:ext uri="{FF2B5EF4-FFF2-40B4-BE49-F238E27FC236}">
                <a16:creationId xmlns:a16="http://schemas.microsoft.com/office/drawing/2014/main" id="{A7FA0915-8881-4FF7-B5E1-9C6D6791E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3457"/>
              </p:ext>
            </p:extLst>
          </p:nvPr>
        </p:nvGraphicFramePr>
        <p:xfrm>
          <a:off x="5512293" y="3838575"/>
          <a:ext cx="6492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" name="Equation" r:id="rId13" imgW="418918" imgH="177723" progId="Equation.DSMT4">
                  <p:embed/>
                </p:oleObj>
              </mc:Choice>
              <mc:Fallback>
                <p:oleObj name="Equation" r:id="rId13" imgW="418918" imgH="177723" progId="Equation.DSMT4">
                  <p:embed/>
                  <p:pic>
                    <p:nvPicPr>
                      <p:cNvPr id="450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293" y="3838575"/>
                        <a:ext cx="6492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>
            <a:extLst>
              <a:ext uri="{FF2B5EF4-FFF2-40B4-BE49-F238E27FC236}">
                <a16:creationId xmlns:a16="http://schemas.microsoft.com/office/drawing/2014/main" id="{D3DC4076-BB56-4842-B153-27E7C623E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45326"/>
              </p:ext>
            </p:extLst>
          </p:nvPr>
        </p:nvGraphicFramePr>
        <p:xfrm>
          <a:off x="5664693" y="4219575"/>
          <a:ext cx="5508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" name="Equation" r:id="rId15" imgW="355138" imgH="177569" progId="Equation.DSMT4">
                  <p:embed/>
                </p:oleObj>
              </mc:Choice>
              <mc:Fallback>
                <p:oleObj name="Equation" r:id="rId15" imgW="355138" imgH="177569" progId="Equation.DSMT4">
                  <p:embed/>
                  <p:pic>
                    <p:nvPicPr>
                      <p:cNvPr id="450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693" y="4219575"/>
                        <a:ext cx="550863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>
            <a:extLst>
              <a:ext uri="{FF2B5EF4-FFF2-40B4-BE49-F238E27FC236}">
                <a16:creationId xmlns:a16="http://schemas.microsoft.com/office/drawing/2014/main" id="{8A80456D-338C-4195-BDCF-3C3EF05B8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93255"/>
              </p:ext>
            </p:extLst>
          </p:nvPr>
        </p:nvGraphicFramePr>
        <p:xfrm>
          <a:off x="6960093" y="3838575"/>
          <a:ext cx="8080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" name="Equation" r:id="rId17" imgW="520248" imgH="177646" progId="Equation.DSMT4">
                  <p:embed/>
                </p:oleObj>
              </mc:Choice>
              <mc:Fallback>
                <p:oleObj name="Equation" r:id="rId17" imgW="520248" imgH="177646" progId="Equation.DSMT4">
                  <p:embed/>
                  <p:pic>
                    <p:nvPicPr>
                      <p:cNvPr id="450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3" y="3838575"/>
                        <a:ext cx="8080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6">
            <a:extLst>
              <a:ext uri="{FF2B5EF4-FFF2-40B4-BE49-F238E27FC236}">
                <a16:creationId xmlns:a16="http://schemas.microsoft.com/office/drawing/2014/main" id="{37121B0C-E6CC-47F1-BBBD-E9C8225ED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26404"/>
              </p:ext>
            </p:extLst>
          </p:nvPr>
        </p:nvGraphicFramePr>
        <p:xfrm>
          <a:off x="7112493" y="4219575"/>
          <a:ext cx="669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5" name="Equation" r:id="rId19" imgW="431425" imgH="177646" progId="Equation.DSMT4">
                  <p:embed/>
                </p:oleObj>
              </mc:Choice>
              <mc:Fallback>
                <p:oleObj name="Equation" r:id="rId19" imgW="431425" imgH="177646" progId="Equation.DSMT4">
                  <p:embed/>
                  <p:pic>
                    <p:nvPicPr>
                      <p:cNvPr id="450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493" y="4219575"/>
                        <a:ext cx="6699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7">
            <a:extLst>
              <a:ext uri="{FF2B5EF4-FFF2-40B4-BE49-F238E27FC236}">
                <a16:creationId xmlns:a16="http://schemas.microsoft.com/office/drawing/2014/main" id="{31D4095F-C7D7-47F3-889E-022ABDFAD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493" y="4219575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 animBg="1"/>
      <p:bldP spid="16" grpId="0" animBg="1"/>
      <p:bldP spid="17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3957</Words>
  <Application>Microsoft Office PowerPoint</Application>
  <PresentationFormat>画面に合わせる (4:3)</PresentationFormat>
  <Paragraphs>683</Paragraphs>
  <Slides>43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5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MV Boli</vt:lpstr>
      <vt:lpstr>Wingdings</vt:lpstr>
      <vt:lpstr>Office テーマ</vt:lpstr>
      <vt:lpstr>Equation</vt:lpstr>
      <vt:lpstr>PowerPoint プレゼンテーション</vt:lpstr>
      <vt:lpstr>Prior Knowledge Check</vt:lpstr>
      <vt:lpstr>PowerPoint プレゼンテーション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PowerPoint プレゼンテーション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PowerPoint プレゼンテーション</vt:lpstr>
      <vt:lpstr>Quadratics</vt:lpstr>
      <vt:lpstr>Quadratics</vt:lpstr>
      <vt:lpstr>Quadratics</vt:lpstr>
      <vt:lpstr>Quadratics</vt:lpstr>
      <vt:lpstr>Quadratics</vt:lpstr>
      <vt:lpstr>Quadratics</vt:lpstr>
      <vt:lpstr>PowerPoint プレゼンテーション</vt:lpstr>
      <vt:lpstr>Quadratics</vt:lpstr>
      <vt:lpstr>Quadratics</vt:lpstr>
      <vt:lpstr>Quadratics</vt:lpstr>
      <vt:lpstr>Quadratics</vt:lpstr>
      <vt:lpstr>Quadratics</vt:lpstr>
      <vt:lpstr>Quadratics</vt:lpstr>
      <vt:lpstr>Quadratics</vt:lpstr>
      <vt:lpstr>PowerPoint プレゼンテーション</vt:lpstr>
      <vt:lpstr>Quadratics</vt:lpstr>
      <vt:lpstr>Quadratics</vt:lpstr>
      <vt:lpstr>Quadratics</vt:lpstr>
      <vt:lpstr>PowerPoint プレゼンテーション</vt:lpstr>
      <vt:lpstr>Quadratics</vt:lpstr>
      <vt:lpstr>Quadratics</vt:lpstr>
      <vt:lpstr>Quadratics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49</cp:revision>
  <dcterms:created xsi:type="dcterms:W3CDTF">2017-08-14T15:35:38Z</dcterms:created>
  <dcterms:modified xsi:type="dcterms:W3CDTF">2018-08-13T23:39:13Z</dcterms:modified>
</cp:coreProperties>
</file>