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10000">
              <a:schemeClr val="accent6">
                <a:lumMod val="20000"/>
                <a:lumOff val="80000"/>
              </a:schemeClr>
            </a:gs>
            <a:gs pos="90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4.png"/><Relationship Id="rId13" Type="http://schemas.openxmlformats.org/officeDocument/2006/relationships/image" Target="../media/image1.png"/><Relationship Id="rId3" Type="http://schemas.openxmlformats.org/officeDocument/2006/relationships/image" Target="../media/image139.png"/><Relationship Id="rId7" Type="http://schemas.openxmlformats.org/officeDocument/2006/relationships/image" Target="../media/image143.png"/><Relationship Id="rId12" Type="http://schemas.openxmlformats.org/officeDocument/2006/relationships/image" Target="../media/image148.png"/><Relationship Id="rId2" Type="http://schemas.openxmlformats.org/officeDocument/2006/relationships/image" Target="../media/image1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2.png"/><Relationship Id="rId11" Type="http://schemas.openxmlformats.org/officeDocument/2006/relationships/image" Target="../media/image147.png"/><Relationship Id="rId5" Type="http://schemas.openxmlformats.org/officeDocument/2006/relationships/image" Target="../media/image141.png"/><Relationship Id="rId10" Type="http://schemas.openxmlformats.org/officeDocument/2006/relationships/image" Target="../media/image146.png"/><Relationship Id="rId4" Type="http://schemas.openxmlformats.org/officeDocument/2006/relationships/image" Target="../media/image140.png"/><Relationship Id="rId9" Type="http://schemas.openxmlformats.org/officeDocument/2006/relationships/image" Target="../media/image14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4.png"/><Relationship Id="rId3" Type="http://schemas.openxmlformats.org/officeDocument/2006/relationships/image" Target="../media/image149.png"/><Relationship Id="rId7" Type="http://schemas.openxmlformats.org/officeDocument/2006/relationships/image" Target="../media/image153.png"/><Relationship Id="rId2" Type="http://schemas.openxmlformats.org/officeDocument/2006/relationships/image" Target="../media/image1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2.png"/><Relationship Id="rId5" Type="http://schemas.openxmlformats.org/officeDocument/2006/relationships/image" Target="../media/image151.png"/><Relationship Id="rId4" Type="http://schemas.openxmlformats.org/officeDocument/2006/relationships/image" Target="../media/image150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0.png"/><Relationship Id="rId3" Type="http://schemas.openxmlformats.org/officeDocument/2006/relationships/image" Target="../media/image155.png"/><Relationship Id="rId7" Type="http://schemas.openxmlformats.org/officeDocument/2006/relationships/image" Target="../media/image159.png"/><Relationship Id="rId12" Type="http://schemas.openxmlformats.org/officeDocument/2006/relationships/image" Target="../media/image1.png"/><Relationship Id="rId2" Type="http://schemas.openxmlformats.org/officeDocument/2006/relationships/image" Target="../media/image1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8.png"/><Relationship Id="rId11" Type="http://schemas.openxmlformats.org/officeDocument/2006/relationships/image" Target="../media/image163.png"/><Relationship Id="rId5" Type="http://schemas.openxmlformats.org/officeDocument/2006/relationships/image" Target="../media/image157.png"/><Relationship Id="rId10" Type="http://schemas.openxmlformats.org/officeDocument/2006/relationships/image" Target="../media/image162.png"/><Relationship Id="rId4" Type="http://schemas.openxmlformats.org/officeDocument/2006/relationships/image" Target="../media/image156.png"/><Relationship Id="rId9" Type="http://schemas.openxmlformats.org/officeDocument/2006/relationships/image" Target="../media/image16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514969" y="3082752"/>
            <a:ext cx="8114081" cy="90024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onstantia" panose="02030602050306030303" pitchFamily="18" charset="0"/>
              </a:rPr>
              <a:t>Teachings for Exercise 1F</a:t>
            </a:r>
            <a:endParaRPr lang="ja-JP" alt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156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931974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If a fraction has a surd in the denominator, then it can be useful to rearrange it so that the denominator is a rational number. This is called </a:t>
                </a:r>
                <a:r>
                  <a:rPr lang="en-US" sz="1600" b="1" dirty="0" err="1">
                    <a:latin typeface="Comic Sans MS" panose="030F0702030302020204" pitchFamily="66" charset="0"/>
                  </a:rPr>
                  <a:t>rationalising</a:t>
                </a:r>
                <a:r>
                  <a:rPr lang="en-US" sz="1600" b="1" dirty="0">
                    <a:latin typeface="Comic Sans MS" panose="030F0702030302020204" pitchFamily="66" charset="0"/>
                  </a:rPr>
                  <a:t> the denominator.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For fractions of the form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multiply the numerator and denominator by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rad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For fractions of the form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multiply the numerator and denominator by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rad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For fractions of the form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multiply the numerator and denominator by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rad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931974" cy="4776787"/>
              </a:xfrm>
              <a:blipFill>
                <a:blip r:embed="rId2"/>
                <a:stretch>
                  <a:fillRect l="-620" t="-766" r="-29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1F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4D1665C-2942-451D-855C-A09405BDF5C2}"/>
              </a:ext>
            </a:extLst>
          </p:cNvPr>
          <p:cNvSpPr txBox="1"/>
          <p:nvPr/>
        </p:nvSpPr>
        <p:spPr>
          <a:xfrm>
            <a:off x="4216893" y="1482571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mic Sans MS" panose="030F0702030302020204" pitchFamily="66" charset="0"/>
              </a:rPr>
              <a:t>Rationalise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11CB1E08-26BA-4887-86E4-4E561DB77E4B}"/>
                  </a:ext>
                </a:extLst>
              </p:cNvPr>
              <p:cNvSpPr txBox="1"/>
              <p:nvPr/>
            </p:nvSpPr>
            <p:spPr>
              <a:xfrm>
                <a:off x="4216893" y="1915511"/>
                <a:ext cx="665631" cy="5010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den>
                    </m:f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11CB1E08-26BA-4887-86E4-4E561DB77E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1915511"/>
                <a:ext cx="665631" cy="501099"/>
              </a:xfrm>
              <a:prstGeom prst="rect">
                <a:avLst/>
              </a:prstGeom>
              <a:blipFill>
                <a:blip r:embed="rId3"/>
                <a:stretch>
                  <a:fillRect l="-8257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39C765F8-BC06-455B-B2DD-D25A8CB8623E}"/>
                  </a:ext>
                </a:extLst>
              </p:cNvPr>
              <p:cNvSpPr txBox="1"/>
              <p:nvPr/>
            </p:nvSpPr>
            <p:spPr>
              <a:xfrm>
                <a:off x="5416858" y="1915511"/>
                <a:ext cx="454868" cy="5373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39C765F8-BC06-455B-B2DD-D25A8CB862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6858" y="1915511"/>
                <a:ext cx="454868" cy="537327"/>
              </a:xfrm>
              <a:prstGeom prst="rect">
                <a:avLst/>
              </a:prstGeom>
              <a:blipFill>
                <a:blip r:embed="rId4"/>
                <a:stretch>
                  <a:fillRect b="-11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76EF592C-0A32-4679-87B6-FFDF8B804580}"/>
                  </a:ext>
                </a:extLst>
              </p:cNvPr>
              <p:cNvSpPr txBox="1"/>
              <p:nvPr/>
            </p:nvSpPr>
            <p:spPr>
              <a:xfrm>
                <a:off x="5742993" y="1873159"/>
                <a:ext cx="663067" cy="585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76EF592C-0A32-4679-87B6-FFDF8B8045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2993" y="1873159"/>
                <a:ext cx="663067" cy="58580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4573DC36-3764-4830-96F1-49701A747E47}"/>
                  </a:ext>
                </a:extLst>
              </p:cNvPr>
              <p:cNvSpPr txBox="1"/>
              <p:nvPr/>
            </p:nvSpPr>
            <p:spPr>
              <a:xfrm>
                <a:off x="5395046" y="2578321"/>
                <a:ext cx="679480" cy="5441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4573DC36-3764-4830-96F1-49701A747E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046" y="2578321"/>
                <a:ext cx="679480" cy="54412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7FDDEC6D-D05A-48EA-8DA1-669848A7BA4C}"/>
                  </a:ext>
                </a:extLst>
              </p:cNvPr>
              <p:cNvSpPr txBox="1"/>
              <p:nvPr/>
            </p:nvSpPr>
            <p:spPr>
              <a:xfrm>
                <a:off x="4216893" y="3799056"/>
                <a:ext cx="902876" cy="5003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3+</m:t>
                        </m:r>
                        <m:rad>
                          <m:radPr>
                            <m:degHide m:val="on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7FDDEC6D-D05A-48EA-8DA1-669848A7BA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3799056"/>
                <a:ext cx="902876" cy="500393"/>
              </a:xfrm>
              <a:prstGeom prst="rect">
                <a:avLst/>
              </a:prstGeom>
              <a:blipFill>
                <a:blip r:embed="rId7"/>
                <a:stretch>
                  <a:fillRect l="-6081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4FF0155-B82F-4834-8703-F784EDB767C1}"/>
                  </a:ext>
                </a:extLst>
              </p:cNvPr>
              <p:cNvSpPr txBox="1"/>
              <p:nvPr/>
            </p:nvSpPr>
            <p:spPr>
              <a:xfrm>
                <a:off x="5416858" y="3799056"/>
                <a:ext cx="768672" cy="5373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3+</m:t>
                          </m:r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4FF0155-B82F-4834-8703-F784EDB767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6858" y="3799056"/>
                <a:ext cx="768672" cy="537327"/>
              </a:xfrm>
              <a:prstGeom prst="rect">
                <a:avLst/>
              </a:prstGeom>
              <a:blipFill>
                <a:blip r:embed="rId8"/>
                <a:stretch>
                  <a:fillRect b="-11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998DD522-C49F-420B-8D5F-F36394B35797}"/>
                  </a:ext>
                </a:extLst>
              </p:cNvPr>
              <p:cNvSpPr txBox="1"/>
              <p:nvPr/>
            </p:nvSpPr>
            <p:spPr>
              <a:xfrm>
                <a:off x="5994184" y="3758074"/>
                <a:ext cx="976869" cy="5865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3−</m:t>
                          </m:r>
                          <m:rad>
                            <m:radPr>
                              <m:degHide m:val="on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3−</m:t>
                          </m:r>
                          <m:rad>
                            <m:radPr>
                              <m:degHide m:val="on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998DD522-C49F-420B-8D5F-F36394B357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4184" y="3758074"/>
                <a:ext cx="976869" cy="58650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F21BB89B-D75C-4352-845B-EB6E4BC4506B}"/>
                  </a:ext>
                </a:extLst>
              </p:cNvPr>
              <p:cNvSpPr txBox="1"/>
              <p:nvPr/>
            </p:nvSpPr>
            <p:spPr>
              <a:xfrm>
                <a:off x="5395046" y="4461866"/>
                <a:ext cx="1847044" cy="6294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3−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e>
                          </m:d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F21BB89B-D75C-4352-845B-EB6E4BC450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046" y="4461866"/>
                <a:ext cx="1847044" cy="62940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09F89E5C-D7FD-4916-99E5-87520D539AD3}"/>
                  </a:ext>
                </a:extLst>
              </p:cNvPr>
              <p:cNvSpPr txBox="1"/>
              <p:nvPr/>
            </p:nvSpPr>
            <p:spPr>
              <a:xfrm>
                <a:off x="5395046" y="5091269"/>
                <a:ext cx="1937582" cy="5865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3−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9+3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09F89E5C-D7FD-4916-99E5-87520D539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046" y="5091269"/>
                <a:ext cx="1937582" cy="58650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01D3E89F-5F42-49B0-BF91-1F6DDC0F09F0}"/>
                  </a:ext>
                </a:extLst>
              </p:cNvPr>
              <p:cNvSpPr txBox="1"/>
              <p:nvPr/>
            </p:nvSpPr>
            <p:spPr>
              <a:xfrm>
                <a:off x="5395046" y="5784601"/>
                <a:ext cx="1010020" cy="5498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3−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01D3E89F-5F42-49B0-BF91-1F6DDC0F09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046" y="5784601"/>
                <a:ext cx="1010020" cy="54983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55BDF63-EE6B-425F-8158-5F67ED1DEF0B}"/>
              </a:ext>
            </a:extLst>
          </p:cNvPr>
          <p:cNvSpPr txBox="1"/>
          <p:nvPr/>
        </p:nvSpPr>
        <p:spPr>
          <a:xfrm>
            <a:off x="6845617" y="1745210"/>
            <a:ext cx="20306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so that the surd is removed from the denominator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円弧 16">
            <a:extLst>
              <a:ext uri="{FF2B5EF4-FFF2-40B4-BE49-F238E27FC236}">
                <a16:creationId xmlns:a16="http://schemas.microsoft.com/office/drawing/2014/main" id="{DC3CD895-F41F-4160-A063-A5E57A046CBD}"/>
              </a:ext>
            </a:extLst>
          </p:cNvPr>
          <p:cNvSpPr/>
          <p:nvPr/>
        </p:nvSpPr>
        <p:spPr>
          <a:xfrm>
            <a:off x="7092774" y="4087888"/>
            <a:ext cx="369587" cy="656629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3EE948E-D153-4494-B1BE-3E8F16138769}"/>
              </a:ext>
            </a:extLst>
          </p:cNvPr>
          <p:cNvSpPr txBox="1"/>
          <p:nvPr/>
        </p:nvSpPr>
        <p:spPr>
          <a:xfrm>
            <a:off x="7317615" y="4040700"/>
            <a:ext cx="170139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both numerator and denominator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円弧 18">
            <a:extLst>
              <a:ext uri="{FF2B5EF4-FFF2-40B4-BE49-F238E27FC236}">
                <a16:creationId xmlns:a16="http://schemas.microsoft.com/office/drawing/2014/main" id="{FE80AF6A-CAA6-4C38-A6ED-23BBC7907EBF}"/>
              </a:ext>
            </a:extLst>
          </p:cNvPr>
          <p:cNvSpPr/>
          <p:nvPr/>
        </p:nvSpPr>
        <p:spPr>
          <a:xfrm>
            <a:off x="7237145" y="4776567"/>
            <a:ext cx="369587" cy="656629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円弧 19">
            <a:extLst>
              <a:ext uri="{FF2B5EF4-FFF2-40B4-BE49-F238E27FC236}">
                <a16:creationId xmlns:a16="http://schemas.microsoft.com/office/drawing/2014/main" id="{0C067B96-A5B0-4435-97F3-D7707D940142}"/>
              </a:ext>
            </a:extLst>
          </p:cNvPr>
          <p:cNvSpPr/>
          <p:nvPr/>
        </p:nvSpPr>
        <p:spPr>
          <a:xfrm>
            <a:off x="7132821" y="5498821"/>
            <a:ext cx="369587" cy="656629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9A1B3A0-8E31-4BEA-91B1-12EE9695D14E}"/>
              </a:ext>
            </a:extLst>
          </p:cNvPr>
          <p:cNvSpPr txBox="1"/>
          <p:nvPr/>
        </p:nvSpPr>
        <p:spPr>
          <a:xfrm>
            <a:off x="7483397" y="4843271"/>
            <a:ext cx="17013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 the brackets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62ED5536-93C8-40DF-8C75-08B4E8D634AB}"/>
              </a:ext>
            </a:extLst>
          </p:cNvPr>
          <p:cNvSpPr txBox="1"/>
          <p:nvPr/>
        </p:nvSpPr>
        <p:spPr>
          <a:xfrm>
            <a:off x="7421644" y="5686507"/>
            <a:ext cx="10401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3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DFE5F098-0921-4BB9-9DC6-8A3661CB78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9870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 animBg="1"/>
      <p:bldP spid="18" grpId="0"/>
      <p:bldP spid="19" grpId="0" animBg="1"/>
      <p:bldP spid="20" grpId="0" animBg="1"/>
      <p:bldP spid="2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931974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If a fraction has a surd in the denominator, then it can be useful to rearrange it so that the denominator is a rational number. This is called </a:t>
                </a:r>
                <a:r>
                  <a:rPr lang="en-US" sz="1600" b="1" dirty="0" err="1">
                    <a:latin typeface="Comic Sans MS" panose="030F0702030302020204" pitchFamily="66" charset="0"/>
                  </a:rPr>
                  <a:t>rationalising</a:t>
                </a:r>
                <a:r>
                  <a:rPr lang="en-US" sz="1600" b="1" dirty="0">
                    <a:latin typeface="Comic Sans MS" panose="030F0702030302020204" pitchFamily="66" charset="0"/>
                  </a:rPr>
                  <a:t> the denominator.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For fractions of the form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multiply the numerator and denominator by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rad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For fractions of the form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multiply the numerator and denominator by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rad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For fractions of the form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multiply the numerator and denominator by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rad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931974" cy="4776787"/>
              </a:xfrm>
              <a:blipFill>
                <a:blip r:embed="rId2"/>
                <a:stretch>
                  <a:fillRect l="-620" t="-766" r="-29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1F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4D1665C-2942-451D-855C-A09405BDF5C2}"/>
              </a:ext>
            </a:extLst>
          </p:cNvPr>
          <p:cNvSpPr txBox="1"/>
          <p:nvPr/>
        </p:nvSpPr>
        <p:spPr>
          <a:xfrm>
            <a:off x="4216893" y="1482571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mic Sans MS" panose="030F0702030302020204" pitchFamily="66" charset="0"/>
              </a:rPr>
              <a:t>Rationalise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7FDDEC6D-D05A-48EA-8DA1-669848A7BA4C}"/>
                  </a:ext>
                </a:extLst>
              </p:cNvPr>
              <p:cNvSpPr txBox="1"/>
              <p:nvPr/>
            </p:nvSpPr>
            <p:spPr>
              <a:xfrm>
                <a:off x="4216893" y="1819335"/>
                <a:ext cx="995914" cy="5516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7FDDEC6D-D05A-48EA-8DA1-669848A7BA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1819335"/>
                <a:ext cx="995914" cy="551626"/>
              </a:xfrm>
              <a:prstGeom prst="rect">
                <a:avLst/>
              </a:prstGeom>
              <a:blipFill>
                <a:blip r:embed="rId3"/>
                <a:stretch>
                  <a:fillRect l="-5521" b="-32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4FF0155-B82F-4834-8703-F784EDB767C1}"/>
                  </a:ext>
                </a:extLst>
              </p:cNvPr>
              <p:cNvSpPr txBox="1"/>
              <p:nvPr/>
            </p:nvSpPr>
            <p:spPr>
              <a:xfrm>
                <a:off x="5416858" y="1819335"/>
                <a:ext cx="886589" cy="5894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4FF0155-B82F-4834-8703-F784EDB767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6858" y="1819335"/>
                <a:ext cx="886589" cy="58945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998DD522-C49F-420B-8D5F-F36394B35797}"/>
                  </a:ext>
                </a:extLst>
              </p:cNvPr>
              <p:cNvSpPr txBox="1"/>
              <p:nvPr/>
            </p:nvSpPr>
            <p:spPr>
              <a:xfrm>
                <a:off x="6139096" y="1813438"/>
                <a:ext cx="1094787" cy="5894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998DD522-C49F-420B-8D5F-F36394B357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9096" y="1813438"/>
                <a:ext cx="1094787" cy="5894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F21BB89B-D75C-4352-845B-EB6E4BC4506B}"/>
                  </a:ext>
                </a:extLst>
              </p:cNvPr>
              <p:cNvSpPr txBox="1"/>
              <p:nvPr/>
            </p:nvSpPr>
            <p:spPr>
              <a:xfrm>
                <a:off x="5157958" y="2529145"/>
                <a:ext cx="2082878" cy="6335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rad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e>
                          </m:d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rad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rad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e>
                          </m:d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rad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F21BB89B-D75C-4352-845B-EB6E4BC450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7958" y="2529145"/>
                <a:ext cx="2082878" cy="63350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09F89E5C-D7FD-4916-99E5-87520D539AD3}"/>
                  </a:ext>
                </a:extLst>
              </p:cNvPr>
              <p:cNvSpPr txBox="1"/>
              <p:nvPr/>
            </p:nvSpPr>
            <p:spPr>
              <a:xfrm>
                <a:off x="5164976" y="3295926"/>
                <a:ext cx="1937582" cy="585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5+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</m:rad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</m:rad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5+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</m:rad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</m:rad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09F89E5C-D7FD-4916-99E5-87520D539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4976" y="3295926"/>
                <a:ext cx="1937582" cy="58580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01D3E89F-5F42-49B0-BF91-1F6DDC0F09F0}"/>
                  </a:ext>
                </a:extLst>
              </p:cNvPr>
              <p:cNvSpPr txBox="1"/>
              <p:nvPr/>
            </p:nvSpPr>
            <p:spPr>
              <a:xfrm>
                <a:off x="5184892" y="4007163"/>
                <a:ext cx="1192058" cy="5447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7+2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01D3E89F-5F42-49B0-BF91-1F6DDC0F09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4892" y="4007163"/>
                <a:ext cx="1192058" cy="5447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円弧 16">
            <a:extLst>
              <a:ext uri="{FF2B5EF4-FFF2-40B4-BE49-F238E27FC236}">
                <a16:creationId xmlns:a16="http://schemas.microsoft.com/office/drawing/2014/main" id="{DC3CD895-F41F-4160-A063-A5E57A046CBD}"/>
              </a:ext>
            </a:extLst>
          </p:cNvPr>
          <p:cNvSpPr/>
          <p:nvPr/>
        </p:nvSpPr>
        <p:spPr>
          <a:xfrm>
            <a:off x="7183887" y="2105370"/>
            <a:ext cx="369587" cy="656629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3EE948E-D153-4494-B1BE-3E8F16138769}"/>
              </a:ext>
            </a:extLst>
          </p:cNvPr>
          <p:cNvSpPr txBox="1"/>
          <p:nvPr/>
        </p:nvSpPr>
        <p:spPr>
          <a:xfrm>
            <a:off x="7408728" y="2058182"/>
            <a:ext cx="170139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both numerator and denominator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円弧 18">
            <a:extLst>
              <a:ext uri="{FF2B5EF4-FFF2-40B4-BE49-F238E27FC236}">
                <a16:creationId xmlns:a16="http://schemas.microsoft.com/office/drawing/2014/main" id="{FE80AF6A-CAA6-4C38-A6ED-23BBC7907EBF}"/>
              </a:ext>
            </a:extLst>
          </p:cNvPr>
          <p:cNvSpPr/>
          <p:nvPr/>
        </p:nvSpPr>
        <p:spPr>
          <a:xfrm>
            <a:off x="7328258" y="2794049"/>
            <a:ext cx="369587" cy="656629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円弧 19">
            <a:extLst>
              <a:ext uri="{FF2B5EF4-FFF2-40B4-BE49-F238E27FC236}">
                <a16:creationId xmlns:a16="http://schemas.microsoft.com/office/drawing/2014/main" id="{0C067B96-A5B0-4435-97F3-D7707D940142}"/>
              </a:ext>
            </a:extLst>
          </p:cNvPr>
          <p:cNvSpPr/>
          <p:nvPr/>
        </p:nvSpPr>
        <p:spPr>
          <a:xfrm>
            <a:off x="7285687" y="3511700"/>
            <a:ext cx="369587" cy="656629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9A1B3A0-8E31-4BEA-91B1-12EE9695D14E}"/>
              </a:ext>
            </a:extLst>
          </p:cNvPr>
          <p:cNvSpPr txBox="1"/>
          <p:nvPr/>
        </p:nvSpPr>
        <p:spPr>
          <a:xfrm>
            <a:off x="7574510" y="2860753"/>
            <a:ext cx="17013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 the brackets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62ED5536-93C8-40DF-8C75-08B4E8D634AB}"/>
              </a:ext>
            </a:extLst>
          </p:cNvPr>
          <p:cNvSpPr txBox="1"/>
          <p:nvPr/>
        </p:nvSpPr>
        <p:spPr>
          <a:xfrm>
            <a:off x="7574510" y="3699386"/>
            <a:ext cx="10401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3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E62E4C5D-DCFD-4053-ABC3-E4EF0E2CC2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9255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7" grpId="0" animBg="1"/>
      <p:bldP spid="18" grpId="0"/>
      <p:bldP spid="19" grpId="0" animBg="1"/>
      <p:bldP spid="20" grpId="0" animBg="1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931974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If a fraction has a surd in the denominator, then it can be useful to rearrange it so that the denominator is a rational number. This is called </a:t>
                </a:r>
                <a:r>
                  <a:rPr lang="en-US" sz="1600" b="1" dirty="0" err="1">
                    <a:latin typeface="Comic Sans MS" panose="030F0702030302020204" pitchFamily="66" charset="0"/>
                  </a:rPr>
                  <a:t>rationalising</a:t>
                </a:r>
                <a:r>
                  <a:rPr lang="en-US" sz="1600" b="1" dirty="0">
                    <a:latin typeface="Comic Sans MS" panose="030F0702030302020204" pitchFamily="66" charset="0"/>
                  </a:rPr>
                  <a:t> the denominator.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For fractions of the form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multiply the numerator and denominator by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rad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For fractions of the form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multiply the numerator and denominator by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rad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For fractions of the form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multiply the numerator and denominator by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rad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931974" cy="4776787"/>
              </a:xfrm>
              <a:blipFill>
                <a:blip r:embed="rId2"/>
                <a:stretch>
                  <a:fillRect l="-620" t="-766" r="-29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1F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4D1665C-2942-451D-855C-A09405BDF5C2}"/>
              </a:ext>
            </a:extLst>
          </p:cNvPr>
          <p:cNvSpPr txBox="1"/>
          <p:nvPr/>
        </p:nvSpPr>
        <p:spPr>
          <a:xfrm>
            <a:off x="4216893" y="1482571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mic Sans MS" panose="030F0702030302020204" pitchFamily="66" charset="0"/>
              </a:rPr>
              <a:t>Rationalise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7FDDEC6D-D05A-48EA-8DA1-669848A7BA4C}"/>
                  </a:ext>
                </a:extLst>
              </p:cNvPr>
              <p:cNvSpPr txBox="1"/>
              <p:nvPr/>
            </p:nvSpPr>
            <p:spPr>
              <a:xfrm>
                <a:off x="4216893" y="1819335"/>
                <a:ext cx="1143070" cy="5792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rad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7FDDEC6D-D05A-48EA-8DA1-669848A7BA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1819335"/>
                <a:ext cx="1143070" cy="579261"/>
              </a:xfrm>
              <a:prstGeom prst="rect">
                <a:avLst/>
              </a:prstGeom>
              <a:blipFill>
                <a:blip r:embed="rId3"/>
                <a:stretch>
                  <a:fillRect l="-48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円弧 16">
            <a:extLst>
              <a:ext uri="{FF2B5EF4-FFF2-40B4-BE49-F238E27FC236}">
                <a16:creationId xmlns:a16="http://schemas.microsoft.com/office/drawing/2014/main" id="{DC3CD895-F41F-4160-A063-A5E57A046CBD}"/>
              </a:ext>
            </a:extLst>
          </p:cNvPr>
          <p:cNvSpPr/>
          <p:nvPr/>
        </p:nvSpPr>
        <p:spPr>
          <a:xfrm>
            <a:off x="7183888" y="2105370"/>
            <a:ext cx="326622" cy="673341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3EE948E-D153-4494-B1BE-3E8F16138769}"/>
              </a:ext>
            </a:extLst>
          </p:cNvPr>
          <p:cNvSpPr txBox="1"/>
          <p:nvPr/>
        </p:nvSpPr>
        <p:spPr>
          <a:xfrm>
            <a:off x="7402677" y="2136986"/>
            <a:ext cx="17013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 the brackets first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26BA7AA4-9A06-4AC2-85A6-11C0C451BA64}"/>
                  </a:ext>
                </a:extLst>
              </p:cNvPr>
              <p:cNvSpPr txBox="1"/>
              <p:nvPr/>
            </p:nvSpPr>
            <p:spPr>
              <a:xfrm>
                <a:off x="5253944" y="1852164"/>
                <a:ext cx="1608966" cy="5099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e>
                          </m:d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26BA7AA4-9A06-4AC2-85A6-11C0C451BA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3944" y="1852164"/>
                <a:ext cx="1608966" cy="50994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B6B16F7F-BB34-44F3-B8BA-385C7B533155}"/>
                  </a:ext>
                </a:extLst>
              </p:cNvPr>
              <p:cNvSpPr txBox="1"/>
              <p:nvPr/>
            </p:nvSpPr>
            <p:spPr>
              <a:xfrm>
                <a:off x="5253944" y="2504271"/>
                <a:ext cx="962699" cy="4737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4−2</m:t>
                          </m:r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B6B16F7F-BB34-44F3-B8BA-385C7B5331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3944" y="2504271"/>
                <a:ext cx="962699" cy="47378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D8EACF48-8F08-4F82-9EE1-468E6787AA64}"/>
                  </a:ext>
                </a:extLst>
              </p:cNvPr>
              <p:cNvSpPr txBox="1"/>
              <p:nvPr/>
            </p:nvSpPr>
            <p:spPr>
              <a:xfrm>
                <a:off x="5253943" y="3120214"/>
                <a:ext cx="962699" cy="4737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4−2</m:t>
                          </m:r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D8EACF48-8F08-4F82-9EE1-468E6787AA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3943" y="3120214"/>
                <a:ext cx="962699" cy="47378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50F66002-7AD7-491C-9BEC-8B7AC78FF949}"/>
                  </a:ext>
                </a:extLst>
              </p:cNvPr>
              <p:cNvSpPr txBox="1"/>
              <p:nvPr/>
            </p:nvSpPr>
            <p:spPr>
              <a:xfrm>
                <a:off x="6058427" y="3078664"/>
                <a:ext cx="949298" cy="5153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4+2</m:t>
                          </m:r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50F66002-7AD7-491C-9BEC-8B7AC78FF9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8427" y="3078664"/>
                <a:ext cx="949298" cy="51533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6A085483-7ABD-4E0A-9E97-C8970364C012}"/>
                  </a:ext>
                </a:extLst>
              </p:cNvPr>
              <p:cNvSpPr txBox="1"/>
              <p:nvPr/>
            </p:nvSpPr>
            <p:spPr>
              <a:xfrm>
                <a:off x="5253943" y="3759052"/>
                <a:ext cx="1753782" cy="551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4+2</m:t>
                          </m:r>
                          <m:rad>
                            <m:radPr>
                              <m:degHide m:val="on"/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(4−2</m:t>
                          </m:r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4+2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6A085483-7ABD-4E0A-9E97-C8970364C0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3943" y="3759052"/>
                <a:ext cx="1753782" cy="551498"/>
              </a:xfrm>
              <a:prstGeom prst="rect">
                <a:avLst/>
              </a:prstGeom>
              <a:blipFill>
                <a:blip r:embed="rId8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9843FA29-6459-4B87-996B-1DC6DEC51CAD}"/>
                  </a:ext>
                </a:extLst>
              </p:cNvPr>
              <p:cNvSpPr txBox="1"/>
              <p:nvPr/>
            </p:nvSpPr>
            <p:spPr>
              <a:xfrm>
                <a:off x="5253943" y="4399724"/>
                <a:ext cx="1929944" cy="5239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4+2</m:t>
                          </m:r>
                          <m:rad>
                            <m:radPr>
                              <m:degHide m:val="on"/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16+8</m:t>
                          </m:r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9843FA29-6459-4B87-996B-1DC6DEC51C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3943" y="4399724"/>
                <a:ext cx="1929944" cy="52392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F732C02F-817D-4BDD-8B3E-19039A097A91}"/>
                  </a:ext>
                </a:extLst>
              </p:cNvPr>
              <p:cNvSpPr txBox="1"/>
              <p:nvPr/>
            </p:nvSpPr>
            <p:spPr>
              <a:xfrm>
                <a:off x="5253943" y="5072606"/>
                <a:ext cx="964972" cy="4795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4+2</m:t>
                          </m:r>
                          <m:rad>
                            <m:radPr>
                              <m:degHide m:val="on"/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F732C02F-817D-4BDD-8B3E-19039A097A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3943" y="5072606"/>
                <a:ext cx="964972" cy="479555"/>
              </a:xfrm>
              <a:prstGeom prst="rect">
                <a:avLst/>
              </a:prstGeom>
              <a:blipFill>
                <a:blip r:embed="rId10"/>
                <a:stretch>
                  <a:fillRect b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03E1FFAE-A9E5-4411-9E64-46075AB2AEEE}"/>
                  </a:ext>
                </a:extLst>
              </p:cNvPr>
              <p:cNvSpPr txBox="1"/>
              <p:nvPr/>
            </p:nvSpPr>
            <p:spPr>
              <a:xfrm>
                <a:off x="5220015" y="5668897"/>
                <a:ext cx="964972" cy="4795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03E1FFAE-A9E5-4411-9E64-46075AB2AE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15" y="5668897"/>
                <a:ext cx="964972" cy="47955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円弧 32">
            <a:extLst>
              <a:ext uri="{FF2B5EF4-FFF2-40B4-BE49-F238E27FC236}">
                <a16:creationId xmlns:a16="http://schemas.microsoft.com/office/drawing/2014/main" id="{27DE6B2B-4FEC-452C-95B3-28CC20FC3A72}"/>
              </a:ext>
            </a:extLst>
          </p:cNvPr>
          <p:cNvSpPr/>
          <p:nvPr/>
        </p:nvSpPr>
        <p:spPr>
          <a:xfrm>
            <a:off x="7183886" y="2819109"/>
            <a:ext cx="326623" cy="568020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円弧 33">
            <a:extLst>
              <a:ext uri="{FF2B5EF4-FFF2-40B4-BE49-F238E27FC236}">
                <a16:creationId xmlns:a16="http://schemas.microsoft.com/office/drawing/2014/main" id="{ED100A1D-4A50-4F2D-B7DA-DD6367324761}"/>
              </a:ext>
            </a:extLst>
          </p:cNvPr>
          <p:cNvSpPr/>
          <p:nvPr/>
        </p:nvSpPr>
        <p:spPr>
          <a:xfrm>
            <a:off x="7020574" y="3441141"/>
            <a:ext cx="326623" cy="568020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円弧 34">
            <a:extLst>
              <a:ext uri="{FF2B5EF4-FFF2-40B4-BE49-F238E27FC236}">
                <a16:creationId xmlns:a16="http://schemas.microsoft.com/office/drawing/2014/main" id="{71286825-AC39-41A8-B379-8B93CBB0FF3E}"/>
              </a:ext>
            </a:extLst>
          </p:cNvPr>
          <p:cNvSpPr/>
          <p:nvPr/>
        </p:nvSpPr>
        <p:spPr>
          <a:xfrm>
            <a:off x="7090983" y="4090121"/>
            <a:ext cx="326623" cy="568020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円弧 35">
            <a:extLst>
              <a:ext uri="{FF2B5EF4-FFF2-40B4-BE49-F238E27FC236}">
                <a16:creationId xmlns:a16="http://schemas.microsoft.com/office/drawing/2014/main" id="{54DA01FF-142C-4653-8ADE-198C59ED8630}"/>
              </a:ext>
            </a:extLst>
          </p:cNvPr>
          <p:cNvSpPr/>
          <p:nvPr/>
        </p:nvSpPr>
        <p:spPr>
          <a:xfrm>
            <a:off x="7020574" y="4726167"/>
            <a:ext cx="326623" cy="568020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円弧 36">
            <a:extLst>
              <a:ext uri="{FF2B5EF4-FFF2-40B4-BE49-F238E27FC236}">
                <a16:creationId xmlns:a16="http://schemas.microsoft.com/office/drawing/2014/main" id="{D15CC663-9336-46A6-A703-5372626E905B}"/>
              </a:ext>
            </a:extLst>
          </p:cNvPr>
          <p:cNvSpPr/>
          <p:nvPr/>
        </p:nvSpPr>
        <p:spPr>
          <a:xfrm>
            <a:off x="6184987" y="5384887"/>
            <a:ext cx="326623" cy="568020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703C82E-8E27-477E-AC54-E017B617E003}"/>
              </a:ext>
            </a:extLst>
          </p:cNvPr>
          <p:cNvSpPr txBox="1"/>
          <p:nvPr/>
        </p:nvSpPr>
        <p:spPr>
          <a:xfrm>
            <a:off x="7435001" y="2863909"/>
            <a:ext cx="16441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to cancel the surds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362DAA6D-639F-407E-985F-CD969EDD6289}"/>
              </a:ext>
            </a:extLst>
          </p:cNvPr>
          <p:cNvSpPr txBox="1"/>
          <p:nvPr/>
        </p:nvSpPr>
        <p:spPr>
          <a:xfrm>
            <a:off x="7376822" y="4090121"/>
            <a:ext cx="16441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 the brackets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C10E85CF-3DB3-4107-B6D7-A80055C4F357}"/>
              </a:ext>
            </a:extLst>
          </p:cNvPr>
          <p:cNvSpPr txBox="1"/>
          <p:nvPr/>
        </p:nvSpPr>
        <p:spPr>
          <a:xfrm>
            <a:off x="7245638" y="4806757"/>
            <a:ext cx="11173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81361029-B770-4F33-82D2-A4388C064B70}"/>
              </a:ext>
            </a:extLst>
          </p:cNvPr>
          <p:cNvSpPr txBox="1"/>
          <p:nvPr/>
        </p:nvSpPr>
        <p:spPr>
          <a:xfrm>
            <a:off x="6486642" y="5517687"/>
            <a:ext cx="14464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all by 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8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14F9A3EE-4AC3-46AB-9D0D-031D1E6322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2183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7" grpId="0" animBg="1"/>
      <p:bldP spid="18" grpId="0"/>
      <p:bldP spid="23" grpId="0"/>
      <p:bldP spid="24" grpId="0"/>
      <p:bldP spid="25" grpId="0"/>
      <p:bldP spid="26" grpId="0"/>
      <p:bldP spid="27" grpId="0"/>
      <p:bldP spid="29" grpId="0"/>
      <p:bldP spid="30" grpId="0"/>
      <p:bldP spid="31" grpId="0"/>
      <p:bldP spid="33" grpId="0" animBg="1"/>
      <p:bldP spid="34" grpId="0" animBg="1"/>
      <p:bldP spid="35" grpId="0" animBg="1"/>
      <p:bldP spid="36" grpId="0" animBg="1"/>
      <p:bldP spid="37" grpId="0" animBg="1"/>
      <p:bldP spid="38" grpId="0"/>
      <p:bldP spid="39" grpId="0"/>
      <p:bldP spid="40" grpId="0"/>
      <p:bldP spid="41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528CB92-AB8D-49D2-A43E-D4E0F948B3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DFB0962-2507-45FF-A161-2BF8725EA8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46155E-B196-46A4-9C17-B805995AD59E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</TotalTime>
  <Words>847</Words>
  <Application>Microsoft Office PowerPoint</Application>
  <PresentationFormat>On-screen Show (4:3)</PresentationFormat>
  <Paragraphs>68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Constantia</vt:lpstr>
      <vt:lpstr>Office テーマ</vt:lpstr>
      <vt:lpstr>PowerPoint Presentation</vt:lpstr>
      <vt:lpstr>Algebraic Expressions</vt:lpstr>
      <vt:lpstr>Algebraic Expressions</vt:lpstr>
      <vt:lpstr>Algebraic Expressions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51</cp:revision>
  <dcterms:created xsi:type="dcterms:W3CDTF">2017-08-14T15:35:38Z</dcterms:created>
  <dcterms:modified xsi:type="dcterms:W3CDTF">2021-03-29T09:59:57Z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