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7" Type="http://schemas.openxmlformats.org/officeDocument/2006/relationships/image" Target="../media/image1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5" Type="http://schemas.openxmlformats.org/officeDocument/2006/relationships/image" Target="../media/image134.png"/><Relationship Id="rId4" Type="http://schemas.openxmlformats.org/officeDocument/2006/relationships/image" Target="../media/image133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1E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9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an integer that is not a square number, then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surd. It is an example of an irrational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urds</a:t>
                </a:r>
                <a:r>
                  <a:rPr lang="en-GB" sz="1600" dirty="0">
                    <a:latin typeface="Comic Sans MS" panose="030F0702030302020204" pitchFamily="66" charset="0"/>
                  </a:rPr>
                  <a:t> can be used to leave answers exact without rounding errors, and can be manipulated by using the following rules: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628EC-7C11-492A-A186-2C3FA0D231D0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865237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865237" cy="395429"/>
              </a:xfrm>
              <a:prstGeom prst="rect">
                <a:avLst/>
              </a:prstGeom>
              <a:blipFill>
                <a:blip r:embed="rId3"/>
                <a:stretch>
                  <a:fillRect l="-6338" t="-1563" b="-26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AD8721F-37D3-46A6-98CC-A78DE4C54351}"/>
                  </a:ext>
                </a:extLst>
              </p:cNvPr>
              <p:cNvSpPr txBox="1"/>
              <p:nvPr/>
            </p:nvSpPr>
            <p:spPr>
              <a:xfrm>
                <a:off x="5007015" y="1898913"/>
                <a:ext cx="131818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AD8721F-37D3-46A6-98CC-A78DE4C54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015" y="1898913"/>
                <a:ext cx="131818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FE0574E-0037-4270-969B-6424E8A20CF5}"/>
                  </a:ext>
                </a:extLst>
              </p:cNvPr>
              <p:cNvSpPr txBox="1"/>
              <p:nvPr/>
            </p:nvSpPr>
            <p:spPr>
              <a:xfrm>
                <a:off x="5007015" y="2421950"/>
                <a:ext cx="89890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FE0574E-0037-4270-969B-6424E8A20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015" y="2421950"/>
                <a:ext cx="898900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4678C9-2F33-4A3D-92A3-0C3DA8AA9630}"/>
              </a:ext>
            </a:extLst>
          </p:cNvPr>
          <p:cNvSpPr txBox="1"/>
          <p:nvPr/>
        </p:nvSpPr>
        <p:spPr>
          <a:xfrm>
            <a:off x="5292829" y="3008243"/>
            <a:ext cx="2220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Make sure that what you write is clear…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0085DAE-2E48-457F-9DB1-D1BB59148AE6}"/>
                  </a:ext>
                </a:extLst>
              </p:cNvPr>
              <p:cNvSpPr txBox="1"/>
              <p:nvPr/>
            </p:nvSpPr>
            <p:spPr>
              <a:xfrm>
                <a:off x="4864315" y="3736851"/>
                <a:ext cx="2921762" cy="362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different!</a:t>
                </a: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0085DAE-2E48-457F-9DB1-D1BB59148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315" y="3736851"/>
                <a:ext cx="2921762" cy="362600"/>
              </a:xfrm>
              <a:prstGeom prst="rect">
                <a:avLst/>
              </a:prstGeom>
              <a:blipFill>
                <a:blip r:embed="rId6"/>
                <a:stretch>
                  <a:fillRect l="-1253" b="-220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BDB802-AA79-4058-B88E-09217DA16724}"/>
                  </a:ext>
                </a:extLst>
              </p:cNvPr>
              <p:cNvSpPr txBox="1"/>
              <p:nvPr/>
            </p:nvSpPr>
            <p:spPr>
              <a:xfrm>
                <a:off x="4216893" y="4500147"/>
                <a:ext cx="781048" cy="532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BDB802-AA79-4058-B88E-09217DA16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4500147"/>
                <a:ext cx="781048" cy="532775"/>
              </a:xfrm>
              <a:prstGeom prst="rect">
                <a:avLst/>
              </a:prstGeom>
              <a:blipFill>
                <a:blip r:embed="rId7"/>
                <a:stretch>
                  <a:fillRect l="-7031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F055988-DBC3-4A7A-A1EB-C8ACA1E778DB}"/>
                  </a:ext>
                </a:extLst>
              </p:cNvPr>
              <p:cNvSpPr txBox="1"/>
              <p:nvPr/>
            </p:nvSpPr>
            <p:spPr>
              <a:xfrm>
                <a:off x="4919846" y="4500147"/>
                <a:ext cx="1064714" cy="546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F055988-DBC3-4A7A-A1EB-C8ACA1E77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846" y="4500147"/>
                <a:ext cx="1064714" cy="5463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A43C27C-5E0B-42BC-A1DA-8540E85470AD}"/>
                  </a:ext>
                </a:extLst>
              </p:cNvPr>
              <p:cNvSpPr txBox="1"/>
              <p:nvPr/>
            </p:nvSpPr>
            <p:spPr>
              <a:xfrm>
                <a:off x="4930988" y="5118434"/>
                <a:ext cx="738792" cy="546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A43C27C-5E0B-42BC-A1DA-8540E8547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988" y="5118434"/>
                <a:ext cx="738792" cy="5463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E0A06D0-D34A-48B0-A0E3-9FE64C01A14D}"/>
                  </a:ext>
                </a:extLst>
              </p:cNvPr>
              <p:cNvSpPr txBox="1"/>
              <p:nvPr/>
            </p:nvSpPr>
            <p:spPr>
              <a:xfrm>
                <a:off x="4919846" y="5804359"/>
                <a:ext cx="705065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E0A06D0-D34A-48B0-A0E3-9FE64C01A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846" y="5804359"/>
                <a:ext cx="705065" cy="3726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8786B41F-A00D-4601-B9EE-4DA6A977B46E}"/>
              </a:ext>
            </a:extLst>
          </p:cNvPr>
          <p:cNvSpPr/>
          <p:nvPr/>
        </p:nvSpPr>
        <p:spPr>
          <a:xfrm>
            <a:off x="6139331" y="2122606"/>
            <a:ext cx="376879" cy="529578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870368-CF9E-4E8B-9587-78E621B08DF7}"/>
              </a:ext>
            </a:extLst>
          </p:cNvPr>
          <p:cNvSpPr txBox="1"/>
          <p:nvPr/>
        </p:nvSpPr>
        <p:spPr>
          <a:xfrm>
            <a:off x="6479158" y="1996209"/>
            <a:ext cx="2549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 a factor which is a square number, which you can then 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C35340A5-7267-45FA-99C0-997BFBC4E3D1}"/>
              </a:ext>
            </a:extLst>
          </p:cNvPr>
          <p:cNvSpPr/>
          <p:nvPr/>
        </p:nvSpPr>
        <p:spPr>
          <a:xfrm>
            <a:off x="5804733" y="4862007"/>
            <a:ext cx="376879" cy="529578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円弧 19">
            <a:extLst>
              <a:ext uri="{FF2B5EF4-FFF2-40B4-BE49-F238E27FC236}">
                <a16:creationId xmlns:a16="http://schemas.microsoft.com/office/drawing/2014/main" id="{D1E1D32F-7014-4C7D-9411-157B2BB70074}"/>
              </a:ext>
            </a:extLst>
          </p:cNvPr>
          <p:cNvSpPr/>
          <p:nvPr/>
        </p:nvSpPr>
        <p:spPr>
          <a:xfrm>
            <a:off x="5809275" y="5461082"/>
            <a:ext cx="376879" cy="529578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EC89664-AD36-46C9-AE70-0A5A303402EA}"/>
              </a:ext>
            </a:extLst>
          </p:cNvPr>
          <p:cNvSpPr txBox="1"/>
          <p:nvPr/>
        </p:nvSpPr>
        <p:spPr>
          <a:xfrm>
            <a:off x="6119513" y="4972907"/>
            <a:ext cx="2276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numerator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67C3DBF-B591-46BA-8C27-7AC033A94F1B}"/>
              </a:ext>
            </a:extLst>
          </p:cNvPr>
          <p:cNvSpPr txBox="1"/>
          <p:nvPr/>
        </p:nvSpPr>
        <p:spPr>
          <a:xfrm>
            <a:off x="6119513" y="5461082"/>
            <a:ext cx="1961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whole fraction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7704E6AB-FF81-4F0F-B295-930F0FB26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4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an integer that is not a square number, then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surd. It is an example of an irrational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urds</a:t>
                </a:r>
                <a:r>
                  <a:rPr lang="en-GB" sz="1600" dirty="0">
                    <a:latin typeface="Comic Sans MS" panose="030F0702030302020204" pitchFamily="66" charset="0"/>
                  </a:rPr>
                  <a:t> can be used to leave answers exact without rounding errors, and can be manipulated by using the following rules: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628EC-7C11-492A-A186-2C3FA0D231D0}"/>
              </a:ext>
            </a:extLst>
          </p:cNvPr>
          <p:cNvSpPr txBox="1"/>
          <p:nvPr/>
        </p:nvSpPr>
        <p:spPr>
          <a:xfrm>
            <a:off x="4216893" y="148257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Simplify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/>
              <p:nvPr/>
            </p:nvSpPr>
            <p:spPr>
              <a:xfrm>
                <a:off x="4216893" y="1898913"/>
                <a:ext cx="2489271" cy="396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294</m:t>
                        </m:r>
                      </m:e>
                    </m:ra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898913"/>
                <a:ext cx="2489271" cy="396327"/>
              </a:xfrm>
              <a:prstGeom prst="rect">
                <a:avLst/>
              </a:prstGeom>
              <a:blipFill>
                <a:blip r:embed="rId3"/>
                <a:stretch>
                  <a:fillRect l="-2206" t="-1538" b="-2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8786B41F-A00D-4601-B9EE-4DA6A977B46E}"/>
              </a:ext>
            </a:extLst>
          </p:cNvPr>
          <p:cNvSpPr/>
          <p:nvPr/>
        </p:nvSpPr>
        <p:spPr>
          <a:xfrm>
            <a:off x="6862295" y="2160280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870368-CF9E-4E8B-9587-78E621B08DF7}"/>
              </a:ext>
            </a:extLst>
          </p:cNvPr>
          <p:cNvSpPr txBox="1"/>
          <p:nvPr/>
        </p:nvSpPr>
        <p:spPr>
          <a:xfrm>
            <a:off x="7080325" y="2185966"/>
            <a:ext cx="1606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Try to find a common factor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F705C98-17EE-438F-B749-0E0B4FFE5B9F}"/>
                  </a:ext>
                </a:extLst>
              </p:cNvPr>
              <p:cNvSpPr txBox="1"/>
              <p:nvPr/>
            </p:nvSpPr>
            <p:spPr>
              <a:xfrm>
                <a:off x="4216893" y="2560477"/>
                <a:ext cx="282609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F705C98-17EE-438F-B749-0E0B4FFE5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560477"/>
                <a:ext cx="2826094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B2786B5-664E-4F3F-8C2D-3AAEC109664F}"/>
                  </a:ext>
                </a:extLst>
              </p:cNvPr>
              <p:cNvSpPr txBox="1"/>
              <p:nvPr/>
            </p:nvSpPr>
            <p:spPr>
              <a:xfrm>
                <a:off x="4216893" y="3202705"/>
                <a:ext cx="226645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B2786B5-664E-4F3F-8C2D-3AAEC1096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202705"/>
                <a:ext cx="2266454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1BAB12A-3A2C-4E97-909E-59ADAE272546}"/>
                  </a:ext>
                </a:extLst>
              </p:cNvPr>
              <p:cNvSpPr txBox="1"/>
              <p:nvPr/>
            </p:nvSpPr>
            <p:spPr>
              <a:xfrm>
                <a:off x="4216893" y="3844933"/>
                <a:ext cx="898899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1BAB12A-3A2C-4E97-909E-59ADAE272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844933"/>
                <a:ext cx="898899" cy="401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A043E007-E27C-4045-AF95-AE4E2D61330C}"/>
              </a:ext>
            </a:extLst>
          </p:cNvPr>
          <p:cNvSpPr/>
          <p:nvPr/>
        </p:nvSpPr>
        <p:spPr>
          <a:xfrm>
            <a:off x="6834287" y="2829097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F4B9F218-674B-495E-9DE4-DAE17D683A4F}"/>
              </a:ext>
            </a:extLst>
          </p:cNvPr>
          <p:cNvSpPr/>
          <p:nvPr/>
        </p:nvSpPr>
        <p:spPr>
          <a:xfrm>
            <a:off x="6297433" y="3437508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FD2BFF8-7291-45AD-8962-48C52E24BDEF}"/>
              </a:ext>
            </a:extLst>
          </p:cNvPr>
          <p:cNvSpPr txBox="1"/>
          <p:nvPr/>
        </p:nvSpPr>
        <p:spPr>
          <a:xfrm>
            <a:off x="7195671" y="2854783"/>
            <a:ext cx="1606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roots can be worked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C19170B-722B-4632-8C7D-E3E2E4746557}"/>
              </a:ext>
            </a:extLst>
          </p:cNvPr>
          <p:cNvSpPr txBox="1"/>
          <p:nvPr/>
        </p:nvSpPr>
        <p:spPr>
          <a:xfrm>
            <a:off x="6543657" y="3570915"/>
            <a:ext cx="1121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8CA7566E-61FA-48ED-953C-FBD208D47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19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  <p:bldP spid="18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Expressions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is an integer that is not a square number, then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surd. It is an example of an irrational number.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urds</a:t>
                </a:r>
                <a:r>
                  <a:rPr lang="en-GB" sz="1600" dirty="0">
                    <a:latin typeface="Comic Sans MS" panose="030F0702030302020204" pitchFamily="66" charset="0"/>
                  </a:rPr>
                  <a:t> can be used to leave answers exact without rounding errors, and can be manipulated by using the following rules: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628EC-7C11-492A-A186-2C3FA0D231D0}"/>
              </a:ext>
            </a:extLst>
          </p:cNvPr>
          <p:cNvSpPr txBox="1"/>
          <p:nvPr/>
        </p:nvSpPr>
        <p:spPr>
          <a:xfrm>
            <a:off x="4216893" y="1482571"/>
            <a:ext cx="349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Expand and simplify if possible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/>
              <p:nvPr/>
            </p:nvSpPr>
            <p:spPr>
              <a:xfrm>
                <a:off x="4216893" y="1915511"/>
                <a:ext cx="1628138" cy="4185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5−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18C69D2-8B14-4A9E-BFBB-6693A4976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1915511"/>
                <a:ext cx="1628138" cy="418576"/>
              </a:xfrm>
              <a:prstGeom prst="rect">
                <a:avLst/>
              </a:prstGeom>
              <a:blipFill>
                <a:blip r:embed="rId3"/>
                <a:stretch>
                  <a:fillRect l="-3371" b="-188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8786B41F-A00D-4601-B9EE-4DA6A977B46E}"/>
              </a:ext>
            </a:extLst>
          </p:cNvPr>
          <p:cNvSpPr/>
          <p:nvPr/>
        </p:nvSpPr>
        <p:spPr>
          <a:xfrm>
            <a:off x="5805465" y="2124799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870368-CF9E-4E8B-9587-78E621B08DF7}"/>
              </a:ext>
            </a:extLst>
          </p:cNvPr>
          <p:cNvSpPr txBox="1"/>
          <p:nvPr/>
        </p:nvSpPr>
        <p:spPr>
          <a:xfrm>
            <a:off x="6089019" y="2258206"/>
            <a:ext cx="134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283C7B0-524F-4923-A39C-B687311F5A91}"/>
                  </a:ext>
                </a:extLst>
              </p:cNvPr>
              <p:cNvSpPr txBox="1"/>
              <p:nvPr/>
            </p:nvSpPr>
            <p:spPr>
              <a:xfrm>
                <a:off x="4500250" y="2508201"/>
                <a:ext cx="145443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283C7B0-524F-4923-A39C-B687311F5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250" y="2508201"/>
                <a:ext cx="1454436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E388140-A3B5-48EA-A09E-6ACA401194D2}"/>
                  </a:ext>
                </a:extLst>
              </p:cNvPr>
              <p:cNvSpPr txBox="1"/>
              <p:nvPr/>
            </p:nvSpPr>
            <p:spPr>
              <a:xfrm>
                <a:off x="4216893" y="3594871"/>
                <a:ext cx="2340449" cy="4305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E388140-A3B5-48EA-A09E-6ACA40119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3594871"/>
                <a:ext cx="2340449" cy="430502"/>
              </a:xfrm>
              <a:prstGeom prst="rect">
                <a:avLst/>
              </a:prstGeom>
              <a:blipFill>
                <a:blip r:embed="rId5"/>
                <a:stretch>
                  <a:fillRect l="-2344" b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B49AA12D-48FF-4C04-BE4D-DD46542BBBE9}"/>
              </a:ext>
            </a:extLst>
          </p:cNvPr>
          <p:cNvSpPr/>
          <p:nvPr/>
        </p:nvSpPr>
        <p:spPr>
          <a:xfrm>
            <a:off x="6764209" y="3793995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167397A-B47C-4581-ADAE-78EEC0E93920}"/>
              </a:ext>
            </a:extLst>
          </p:cNvPr>
          <p:cNvSpPr txBox="1"/>
          <p:nvPr/>
        </p:nvSpPr>
        <p:spPr>
          <a:xfrm>
            <a:off x="7058426" y="3916720"/>
            <a:ext cx="134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F5A85BF-61FC-49FE-97D1-FF921FFFF3C8}"/>
                  </a:ext>
                </a:extLst>
              </p:cNvPr>
              <p:cNvSpPr txBox="1"/>
              <p:nvPr/>
            </p:nvSpPr>
            <p:spPr>
              <a:xfrm>
                <a:off x="4286890" y="4178495"/>
                <a:ext cx="267041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=10+2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F5A85BF-61FC-49FE-97D1-FF921FFFF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0" y="4178495"/>
                <a:ext cx="2670410" cy="401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9380E67-1D66-431D-8F79-801BAF2C5AC1}"/>
                  </a:ext>
                </a:extLst>
              </p:cNvPr>
              <p:cNvSpPr txBox="1"/>
              <p:nvPr/>
            </p:nvSpPr>
            <p:spPr>
              <a:xfrm>
                <a:off x="4286890" y="4763980"/>
                <a:ext cx="183505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=10−3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9380E67-1D66-431D-8F79-801BAF2C5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0" y="4763980"/>
                <a:ext cx="1835054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2278A1D-488C-475F-8E6D-C28D101961E0}"/>
                  </a:ext>
                </a:extLst>
              </p:cNvPr>
              <p:cNvSpPr txBox="1"/>
              <p:nvPr/>
            </p:nvSpPr>
            <p:spPr>
              <a:xfrm>
                <a:off x="4286890" y="5349465"/>
                <a:ext cx="130285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=7−3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2278A1D-488C-475F-8E6D-C28D10196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0" y="5349465"/>
                <a:ext cx="130285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円弧 31">
            <a:extLst>
              <a:ext uri="{FF2B5EF4-FFF2-40B4-BE49-F238E27FC236}">
                <a16:creationId xmlns:a16="http://schemas.microsoft.com/office/drawing/2014/main" id="{27A998C8-4A3C-434C-BE1C-87CBBEFA67C3}"/>
              </a:ext>
            </a:extLst>
          </p:cNvPr>
          <p:cNvSpPr/>
          <p:nvPr/>
        </p:nvSpPr>
        <p:spPr>
          <a:xfrm>
            <a:off x="6680063" y="4390372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円弧 32">
            <a:extLst>
              <a:ext uri="{FF2B5EF4-FFF2-40B4-BE49-F238E27FC236}">
                <a16:creationId xmlns:a16="http://schemas.microsoft.com/office/drawing/2014/main" id="{049F6228-8D76-44AC-8F9D-24F5A4D6EF53}"/>
              </a:ext>
            </a:extLst>
          </p:cNvPr>
          <p:cNvSpPr/>
          <p:nvPr/>
        </p:nvSpPr>
        <p:spPr>
          <a:xfrm>
            <a:off x="5908327" y="4998860"/>
            <a:ext cx="361384" cy="574593"/>
          </a:xfrm>
          <a:prstGeom prst="arc">
            <a:avLst>
              <a:gd name="adj1" fmla="val 16200000"/>
              <a:gd name="adj2" fmla="val 549373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46850DA-3E21-4960-8DA8-74D2C9B5B07B}"/>
              </a:ext>
            </a:extLst>
          </p:cNvPr>
          <p:cNvSpPr txBox="1"/>
          <p:nvPr/>
        </p:nvSpPr>
        <p:spPr>
          <a:xfrm>
            <a:off x="6964635" y="4390372"/>
            <a:ext cx="2111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 like terms. Calculate root 9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F8A4EA9-4F63-448B-B055-6E47712D67CA}"/>
              </a:ext>
            </a:extLst>
          </p:cNvPr>
          <p:cNvSpPr txBox="1"/>
          <p:nvPr/>
        </p:nvSpPr>
        <p:spPr>
          <a:xfrm>
            <a:off x="6210181" y="5148472"/>
            <a:ext cx="1102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commons/7/74/Jahnke_gamma_function.png">
            <a:extLst>
              <a:ext uri="{FF2B5EF4-FFF2-40B4-BE49-F238E27FC236}">
                <a16:creationId xmlns:a16="http://schemas.microsoft.com/office/drawing/2014/main" id="{047307F8-7D52-4124-985D-D19621271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696" y="91748"/>
            <a:ext cx="1840806" cy="118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47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  <p:bldP spid="18" grpId="0"/>
      <p:bldP spid="16" grpId="0"/>
      <p:bldP spid="19" grpId="0"/>
      <p:bldP spid="20" grpId="0" animBg="1"/>
      <p:bldP spid="21" grpId="0"/>
      <p:bldP spid="22" grpId="0"/>
      <p:bldP spid="30" grpId="0"/>
      <p:bldP spid="31" grpId="0"/>
      <p:bldP spid="32" grpId="0" animBg="1"/>
      <p:bldP spid="33" grpId="0" animBg="1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28CB92-AB8D-49D2-A43E-D4E0F948B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FB0962-2507-45FF-A161-2BF8725EA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6155E-B196-46A4-9C17-B805995AD59E}">
  <ds:schemaRefs>
    <ds:schemaRef ds:uri="http://purl.org/dc/elements/1.1/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564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Constantia</vt:lpstr>
      <vt:lpstr>Wingdings</vt:lpstr>
      <vt:lpstr>Office テーマ</vt:lpstr>
      <vt:lpstr>PowerPoint Presentation</vt:lpstr>
      <vt:lpstr>Algebraic Expressions</vt:lpstr>
      <vt:lpstr>Algebraic Expressions</vt:lpstr>
      <vt:lpstr>Algebraic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50</cp:revision>
  <dcterms:created xsi:type="dcterms:W3CDTF">2017-08-14T15:35:38Z</dcterms:created>
  <dcterms:modified xsi:type="dcterms:W3CDTF">2021-03-29T09:59:24Z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