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/>
            </a:gs>
            <a:gs pos="10000">
              <a:schemeClr val="accent6">
                <a:lumMod val="20000"/>
                <a:lumOff val="80000"/>
              </a:schemeClr>
            </a:gs>
            <a:gs pos="90000">
              <a:schemeClr val="accent6">
                <a:lumMod val="20000"/>
                <a:lumOff val="80000"/>
              </a:schemeClr>
            </a:gs>
            <a:gs pos="100000">
              <a:schemeClr val="accent6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7.png"/><Relationship Id="rId13" Type="http://schemas.openxmlformats.org/officeDocument/2006/relationships/image" Target="../media/image1.png"/><Relationship Id="rId3" Type="http://schemas.openxmlformats.org/officeDocument/2006/relationships/image" Target="../media/image82.png"/><Relationship Id="rId7" Type="http://schemas.openxmlformats.org/officeDocument/2006/relationships/image" Target="../media/image86.png"/><Relationship Id="rId12" Type="http://schemas.openxmlformats.org/officeDocument/2006/relationships/image" Target="../media/image91.png"/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5.png"/><Relationship Id="rId11" Type="http://schemas.openxmlformats.org/officeDocument/2006/relationships/image" Target="../media/image90.png"/><Relationship Id="rId5" Type="http://schemas.openxmlformats.org/officeDocument/2006/relationships/image" Target="../media/image84.png"/><Relationship Id="rId10" Type="http://schemas.openxmlformats.org/officeDocument/2006/relationships/image" Target="../media/image89.png"/><Relationship Id="rId4" Type="http://schemas.openxmlformats.org/officeDocument/2006/relationships/image" Target="../media/image83.png"/><Relationship Id="rId9" Type="http://schemas.openxmlformats.org/officeDocument/2006/relationships/image" Target="../media/image8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2.png"/><Relationship Id="rId7" Type="http://schemas.openxmlformats.org/officeDocument/2006/relationships/image" Target="../media/image1.png"/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5.png"/><Relationship Id="rId5" Type="http://schemas.openxmlformats.org/officeDocument/2006/relationships/image" Target="../media/image94.png"/><Relationship Id="rId4" Type="http://schemas.openxmlformats.org/officeDocument/2006/relationships/image" Target="../media/image9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1.png"/><Relationship Id="rId13" Type="http://schemas.openxmlformats.org/officeDocument/2006/relationships/image" Target="../media/image106.png"/><Relationship Id="rId3" Type="http://schemas.openxmlformats.org/officeDocument/2006/relationships/image" Target="../media/image96.png"/><Relationship Id="rId7" Type="http://schemas.openxmlformats.org/officeDocument/2006/relationships/image" Target="../media/image100.png"/><Relationship Id="rId12" Type="http://schemas.openxmlformats.org/officeDocument/2006/relationships/image" Target="../media/image105.png"/><Relationship Id="rId2" Type="http://schemas.openxmlformats.org/officeDocument/2006/relationships/image" Target="../media/image81.png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9.png"/><Relationship Id="rId11" Type="http://schemas.openxmlformats.org/officeDocument/2006/relationships/image" Target="../media/image104.png"/><Relationship Id="rId5" Type="http://schemas.openxmlformats.org/officeDocument/2006/relationships/image" Target="../media/image98.png"/><Relationship Id="rId15" Type="http://schemas.openxmlformats.org/officeDocument/2006/relationships/image" Target="../media/image108.png"/><Relationship Id="rId10" Type="http://schemas.openxmlformats.org/officeDocument/2006/relationships/image" Target="../media/image103.png"/><Relationship Id="rId4" Type="http://schemas.openxmlformats.org/officeDocument/2006/relationships/image" Target="../media/image97.png"/><Relationship Id="rId9" Type="http://schemas.openxmlformats.org/officeDocument/2006/relationships/image" Target="../media/image102.png"/><Relationship Id="rId14" Type="http://schemas.openxmlformats.org/officeDocument/2006/relationships/image" Target="../media/image10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109.png"/><Relationship Id="rId7" Type="http://schemas.openxmlformats.org/officeDocument/2006/relationships/image" Target="../media/image113.png"/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2.png"/><Relationship Id="rId5" Type="http://schemas.openxmlformats.org/officeDocument/2006/relationships/image" Target="../media/image111.png"/><Relationship Id="rId4" Type="http://schemas.openxmlformats.org/officeDocument/2006/relationships/image" Target="../media/image11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8.png"/><Relationship Id="rId3" Type="http://schemas.openxmlformats.org/officeDocument/2006/relationships/image" Target="../media/image114.png"/><Relationship Id="rId7" Type="http://schemas.openxmlformats.org/officeDocument/2006/relationships/image" Target="../media/image117.png"/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6.png"/><Relationship Id="rId5" Type="http://schemas.openxmlformats.org/officeDocument/2006/relationships/image" Target="../media/image115.png"/><Relationship Id="rId4" Type="http://schemas.openxmlformats.org/officeDocument/2006/relationships/image" Target="../media/image110.png"/><Relationship Id="rId9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51BC11E-75C5-4612-8041-02DDC84458DD}"/>
              </a:ext>
            </a:extLst>
          </p:cNvPr>
          <p:cNvSpPr/>
          <p:nvPr/>
        </p:nvSpPr>
        <p:spPr>
          <a:xfrm>
            <a:off x="436422" y="3082752"/>
            <a:ext cx="8271175" cy="900246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onstantia" panose="02030602050306030303" pitchFamily="18" charset="0"/>
              </a:rPr>
              <a:t>Teachings for Exercise 1D</a:t>
            </a:r>
            <a:endParaRPr lang="ja-JP" alt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164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Expressions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867150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Indices can be negative numbers or fractions</a:t>
                </a: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den>
                          </m:f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deg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rad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den>
                          </m:f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deg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867150" cy="4776787"/>
              </a:xfrm>
              <a:blipFill>
                <a:blip r:embed="rId2"/>
                <a:stretch>
                  <a:fillRect t="-766" r="-11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86824" y="6488668"/>
            <a:ext cx="457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1D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FB3715D-6701-447F-9A16-FA9C7EB9420A}"/>
              </a:ext>
            </a:extLst>
          </p:cNvPr>
          <p:cNvSpPr txBox="1"/>
          <p:nvPr/>
        </p:nvSpPr>
        <p:spPr>
          <a:xfrm>
            <a:off x="4216893" y="1482571"/>
            <a:ext cx="1075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Simplify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67782C70-645B-431B-B749-D370F3E6654D}"/>
                  </a:ext>
                </a:extLst>
              </p:cNvPr>
              <p:cNvSpPr txBox="1"/>
              <p:nvPr/>
            </p:nvSpPr>
            <p:spPr>
              <a:xfrm>
                <a:off x="4216893" y="1898913"/>
                <a:ext cx="757259" cy="5241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−3</m:t>
                            </m:r>
                          </m:sup>
                        </m:sSup>
                      </m:den>
                    </m:f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67782C70-645B-431B-B749-D370F3E665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6893" y="1898913"/>
                <a:ext cx="757259" cy="524182"/>
              </a:xfrm>
              <a:prstGeom prst="rect">
                <a:avLst/>
              </a:prstGeom>
              <a:blipFill>
                <a:blip r:embed="rId3"/>
                <a:stretch>
                  <a:fillRect l="-7258" b="-8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021A0BB0-8D20-4DF6-803B-26CB96EC1240}"/>
                  </a:ext>
                </a:extLst>
              </p:cNvPr>
              <p:cNvSpPr txBox="1"/>
              <p:nvPr/>
            </p:nvSpPr>
            <p:spPr>
              <a:xfrm>
                <a:off x="4813899" y="1976338"/>
                <a:ext cx="7342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021A0BB0-8D20-4DF6-803B-26CB96EC12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3899" y="1976338"/>
                <a:ext cx="734239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38540FA8-4254-4FCF-A5E2-E7BAE4AF34ED}"/>
                  </a:ext>
                </a:extLst>
              </p:cNvPr>
              <p:cNvSpPr txBox="1"/>
              <p:nvPr/>
            </p:nvSpPr>
            <p:spPr>
              <a:xfrm>
                <a:off x="4216893" y="2719373"/>
                <a:ext cx="1242135" cy="4703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38540FA8-4254-4FCF-A5E2-E7BAE4AF34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6893" y="2719373"/>
                <a:ext cx="1242135" cy="470385"/>
              </a:xfrm>
              <a:prstGeom prst="rect">
                <a:avLst/>
              </a:prstGeom>
              <a:blipFill>
                <a:blip r:embed="rId5"/>
                <a:stretch>
                  <a:fillRect l="-4412" b="-207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AA70672E-9319-4AC5-9EAF-D1D4528922E4}"/>
                  </a:ext>
                </a:extLst>
              </p:cNvPr>
              <p:cNvSpPr txBox="1"/>
              <p:nvPr/>
            </p:nvSpPr>
            <p:spPr>
              <a:xfrm>
                <a:off x="5298775" y="2820426"/>
                <a:ext cx="7342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AA70672E-9319-4AC5-9EAF-D1D4528922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8775" y="2820426"/>
                <a:ext cx="734239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F866E4F8-2618-47FA-8887-8C18F3899012}"/>
                  </a:ext>
                </a:extLst>
              </p:cNvPr>
              <p:cNvSpPr txBox="1"/>
              <p:nvPr/>
            </p:nvSpPr>
            <p:spPr>
              <a:xfrm>
                <a:off x="4210947" y="3561537"/>
                <a:ext cx="983474" cy="4723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e>
                        </m:d>
                      </m:e>
                      <m:sup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F866E4F8-2618-47FA-8887-8C18F38990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0947" y="3561537"/>
                <a:ext cx="983474" cy="472309"/>
              </a:xfrm>
              <a:prstGeom prst="rect">
                <a:avLst/>
              </a:prstGeom>
              <a:blipFill>
                <a:blip r:embed="rId7"/>
                <a:stretch>
                  <a:fillRect l="-5590" b="-192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509D6436-C2B9-4BB4-AD9D-9DA69E153C2A}"/>
                  </a:ext>
                </a:extLst>
              </p:cNvPr>
              <p:cNvSpPr txBox="1"/>
              <p:nvPr/>
            </p:nvSpPr>
            <p:spPr>
              <a:xfrm>
                <a:off x="5091908" y="3664514"/>
                <a:ext cx="7342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509D6436-C2B9-4BB4-AD9D-9DA69E153C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1908" y="3664514"/>
                <a:ext cx="734239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384E2ECD-D6A2-44CA-A999-36405DDB3A32}"/>
                  </a:ext>
                </a:extLst>
              </p:cNvPr>
              <p:cNvSpPr txBox="1"/>
              <p:nvPr/>
            </p:nvSpPr>
            <p:spPr>
              <a:xfrm>
                <a:off x="4210947" y="4482654"/>
                <a:ext cx="1269515" cy="4054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d)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125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sup>
                        </m:sSup>
                      </m:e>
                    </m:rad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384E2ECD-D6A2-44CA-A999-36405DDB3A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0947" y="4482654"/>
                <a:ext cx="1269515" cy="405496"/>
              </a:xfrm>
              <a:prstGeom prst="rect">
                <a:avLst/>
              </a:prstGeom>
              <a:blipFill>
                <a:blip r:embed="rId9"/>
                <a:stretch>
                  <a:fillRect l="-4327" b="-238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7A004613-535B-4D3B-BC0D-B88B4BFAE29A}"/>
                  </a:ext>
                </a:extLst>
              </p:cNvPr>
              <p:cNvSpPr txBox="1"/>
              <p:nvPr/>
            </p:nvSpPr>
            <p:spPr>
              <a:xfrm>
                <a:off x="5484195" y="4393463"/>
                <a:ext cx="1417889" cy="4946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125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7A004613-535B-4D3B-BC0D-B88B4BFAE2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4195" y="4393463"/>
                <a:ext cx="1417889" cy="49468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CBEA2F56-CC5D-4EAF-9DBA-D92F05FF6573}"/>
                  </a:ext>
                </a:extLst>
              </p:cNvPr>
              <p:cNvSpPr txBox="1"/>
              <p:nvPr/>
            </p:nvSpPr>
            <p:spPr>
              <a:xfrm>
                <a:off x="5459028" y="4888150"/>
                <a:ext cx="1775293" cy="5082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(125)</m:t>
                          </m:r>
                        </m:e>
                        <m:sup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CBEA2F56-CC5D-4EAF-9DBA-D92F05FF65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9028" y="4888150"/>
                <a:ext cx="1775293" cy="50821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DFA64294-0E49-411B-9519-38CF719EC57D}"/>
                  </a:ext>
                </a:extLst>
              </p:cNvPr>
              <p:cNvSpPr txBox="1"/>
              <p:nvPr/>
            </p:nvSpPr>
            <p:spPr>
              <a:xfrm>
                <a:off x="5484195" y="5521721"/>
                <a:ext cx="86248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=5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DFA64294-0E49-411B-9519-38CF719EC5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4195" y="5521721"/>
                <a:ext cx="862480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" name="Picture 2" descr="https://upload.wikimedia.org/wikipedia/commons/7/74/Jahnke_gamma_function.png">
            <a:extLst>
              <a:ext uri="{FF2B5EF4-FFF2-40B4-BE49-F238E27FC236}">
                <a16:creationId xmlns:a16="http://schemas.microsoft.com/office/drawing/2014/main" id="{E7ACFAD4-EA03-490C-8147-BAF544AB6A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696" y="91748"/>
            <a:ext cx="1840806" cy="1186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4623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4" grpId="0"/>
      <p:bldP spid="15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Expressions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867150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Indices can be negative numbers or fractions</a:t>
                </a: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den>
                          </m:f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deg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rad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den>
                          </m:f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deg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867150" cy="4776787"/>
              </a:xfrm>
              <a:blipFill>
                <a:blip r:embed="rId2"/>
                <a:stretch>
                  <a:fillRect t="-766" r="-11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86824" y="6488668"/>
            <a:ext cx="457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1D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FB3715D-6701-447F-9A16-FA9C7EB9420A}"/>
              </a:ext>
            </a:extLst>
          </p:cNvPr>
          <p:cNvSpPr txBox="1"/>
          <p:nvPr/>
        </p:nvSpPr>
        <p:spPr>
          <a:xfrm>
            <a:off x="4216893" y="1482571"/>
            <a:ext cx="1075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Simplify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67782C70-645B-431B-B749-D370F3E6654D}"/>
                  </a:ext>
                </a:extLst>
              </p:cNvPr>
              <p:cNvSpPr txBox="1"/>
              <p:nvPr/>
            </p:nvSpPr>
            <p:spPr>
              <a:xfrm>
                <a:off x="4216893" y="1898913"/>
                <a:ext cx="976549" cy="5241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e)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p>
                        </m:sSup>
                      </m:den>
                    </m:f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67782C70-645B-431B-B749-D370F3E665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6893" y="1898913"/>
                <a:ext cx="976549" cy="524182"/>
              </a:xfrm>
              <a:prstGeom prst="rect">
                <a:avLst/>
              </a:prstGeom>
              <a:blipFill>
                <a:blip r:embed="rId3"/>
                <a:stretch>
                  <a:fillRect l="-5625" b="-8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A2A956F9-6B6D-4F60-94A0-A2EF9C30F045}"/>
                  </a:ext>
                </a:extLst>
              </p:cNvPr>
              <p:cNvSpPr txBox="1"/>
              <p:nvPr/>
            </p:nvSpPr>
            <p:spPr>
              <a:xfrm>
                <a:off x="5095792" y="1898913"/>
                <a:ext cx="1113446" cy="5245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A2A956F9-6B6D-4F60-94A0-A2EF9C30F0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5792" y="1898913"/>
                <a:ext cx="1113446" cy="52456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1A685441-689C-4ED8-9F14-3A6414C86865}"/>
                  </a:ext>
                </a:extLst>
              </p:cNvPr>
              <p:cNvSpPr txBox="1"/>
              <p:nvPr/>
            </p:nvSpPr>
            <p:spPr>
              <a:xfrm>
                <a:off x="5095792" y="2543268"/>
                <a:ext cx="1014060" cy="497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1A685441-689C-4ED8-9F14-3A6414C868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5792" y="2543268"/>
                <a:ext cx="1014060" cy="49705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2E3335DC-9F1A-4288-B8DE-EAE54219C6CF}"/>
                  </a:ext>
                </a:extLst>
              </p:cNvPr>
              <p:cNvSpPr txBox="1"/>
              <p:nvPr/>
            </p:nvSpPr>
            <p:spPr>
              <a:xfrm>
                <a:off x="5095792" y="3344348"/>
                <a:ext cx="130260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−4</m:t>
                          </m:r>
                        </m:sup>
                      </m:sSup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2E3335DC-9F1A-4288-B8DE-EAE54219C6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5792" y="3344348"/>
                <a:ext cx="1302601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円弧 20">
            <a:extLst>
              <a:ext uri="{FF2B5EF4-FFF2-40B4-BE49-F238E27FC236}">
                <a16:creationId xmlns:a16="http://schemas.microsoft.com/office/drawing/2014/main" id="{4A79699B-A42D-4BAE-816C-985E78457A95}"/>
              </a:ext>
            </a:extLst>
          </p:cNvPr>
          <p:cNvSpPr/>
          <p:nvPr/>
        </p:nvSpPr>
        <p:spPr>
          <a:xfrm>
            <a:off x="6109852" y="2168727"/>
            <a:ext cx="415235" cy="681005"/>
          </a:xfrm>
          <a:prstGeom prst="arc">
            <a:avLst>
              <a:gd name="adj1" fmla="val 16200000"/>
              <a:gd name="adj2" fmla="val 549373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51A55E90-1B09-4A8D-A2F8-E8FC53A9CAAA}"/>
              </a:ext>
            </a:extLst>
          </p:cNvPr>
          <p:cNvSpPr txBox="1"/>
          <p:nvPr/>
        </p:nvSpPr>
        <p:spPr>
          <a:xfrm>
            <a:off x="4101489" y="4157164"/>
            <a:ext cx="36602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Either of these forms is correct – check if the question asks for a specific one!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円弧 22">
            <a:extLst>
              <a:ext uri="{FF2B5EF4-FFF2-40B4-BE49-F238E27FC236}">
                <a16:creationId xmlns:a16="http://schemas.microsoft.com/office/drawing/2014/main" id="{5EBCD489-1D44-4886-81E2-127BF059CD0A}"/>
              </a:ext>
            </a:extLst>
          </p:cNvPr>
          <p:cNvSpPr/>
          <p:nvPr/>
        </p:nvSpPr>
        <p:spPr>
          <a:xfrm>
            <a:off x="6398393" y="2849732"/>
            <a:ext cx="415235" cy="681005"/>
          </a:xfrm>
          <a:prstGeom prst="arc">
            <a:avLst>
              <a:gd name="adj1" fmla="val 16200000"/>
              <a:gd name="adj2" fmla="val 549373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34E7E73E-DF78-44E7-BDD0-B8EF49C3BDC3}"/>
              </a:ext>
            </a:extLst>
          </p:cNvPr>
          <p:cNvSpPr txBox="1"/>
          <p:nvPr/>
        </p:nvSpPr>
        <p:spPr>
          <a:xfrm>
            <a:off x="6398393" y="2205124"/>
            <a:ext cx="13309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 separately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B28C3F51-D517-4E75-9AE1-8A743AD7BB10}"/>
              </a:ext>
            </a:extLst>
          </p:cNvPr>
          <p:cNvSpPr txBox="1"/>
          <p:nvPr/>
        </p:nvSpPr>
        <p:spPr>
          <a:xfrm>
            <a:off x="6813628" y="3036345"/>
            <a:ext cx="83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Rewrite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5" name="Picture 2" descr="https://upload.wikimedia.org/wikipedia/commons/7/74/Jahnke_gamma_function.png">
            <a:extLst>
              <a:ext uri="{FF2B5EF4-FFF2-40B4-BE49-F238E27FC236}">
                <a16:creationId xmlns:a16="http://schemas.microsoft.com/office/drawing/2014/main" id="{F6B2733A-74C5-4C1C-86B1-3061B3588D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696" y="91748"/>
            <a:ext cx="1840806" cy="1186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6275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 animBg="1"/>
      <p:bldP spid="22" grpId="0"/>
      <p:bldP spid="23" grpId="0" animBg="1"/>
      <p:bldP spid="24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Expressions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867150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Indices can be negative numbers or fractions</a:t>
                </a: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den>
                          </m:f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deg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rad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den>
                          </m:f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deg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867150" cy="4776787"/>
              </a:xfrm>
              <a:blipFill>
                <a:blip r:embed="rId2"/>
                <a:stretch>
                  <a:fillRect t="-766" r="-11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86824" y="6488668"/>
            <a:ext cx="457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1D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FB3715D-6701-447F-9A16-FA9C7EB9420A}"/>
              </a:ext>
            </a:extLst>
          </p:cNvPr>
          <p:cNvSpPr txBox="1"/>
          <p:nvPr/>
        </p:nvSpPr>
        <p:spPr>
          <a:xfrm>
            <a:off x="4216893" y="1482571"/>
            <a:ext cx="3626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Evaluate (work out the value of)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67782C70-645B-431B-B749-D370F3E6654D}"/>
                  </a:ext>
                </a:extLst>
              </p:cNvPr>
              <p:cNvSpPr txBox="1"/>
              <p:nvPr/>
            </p:nvSpPr>
            <p:spPr>
              <a:xfrm>
                <a:off x="4216893" y="1898913"/>
                <a:ext cx="676724" cy="4703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e>
                      <m:sup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67782C70-645B-431B-B749-D370F3E665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6893" y="1898913"/>
                <a:ext cx="676724" cy="470385"/>
              </a:xfrm>
              <a:prstGeom prst="rect">
                <a:avLst/>
              </a:prstGeom>
              <a:blipFill>
                <a:blip r:embed="rId3"/>
                <a:stretch>
                  <a:fillRect l="-8108" b="-207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A2A956F9-6B6D-4F60-94A0-A2EF9C30F045}"/>
                  </a:ext>
                </a:extLst>
              </p:cNvPr>
              <p:cNvSpPr txBox="1"/>
              <p:nvPr/>
            </p:nvSpPr>
            <p:spPr>
              <a:xfrm>
                <a:off x="4793951" y="1967328"/>
                <a:ext cx="770660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e>
                      </m:rad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A2A956F9-6B6D-4F60-94A0-A2EF9C30F0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3951" y="1967328"/>
                <a:ext cx="770660" cy="40197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FCEF3D83-6D27-4C0F-B39F-5642912B823B}"/>
                  </a:ext>
                </a:extLst>
              </p:cNvPr>
              <p:cNvSpPr txBox="1"/>
              <p:nvPr/>
            </p:nvSpPr>
            <p:spPr>
              <a:xfrm>
                <a:off x="4793951" y="2437713"/>
                <a:ext cx="6190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FCEF3D83-6D27-4C0F-B39F-5642912B82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3951" y="2437713"/>
                <a:ext cx="619079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6568E23D-9888-4550-97B3-5949338A2B8F}"/>
                  </a:ext>
                </a:extLst>
              </p:cNvPr>
              <p:cNvSpPr txBox="1"/>
              <p:nvPr/>
            </p:nvSpPr>
            <p:spPr>
              <a:xfrm>
                <a:off x="4214544" y="3063367"/>
                <a:ext cx="822597" cy="4716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64</m:t>
                        </m:r>
                      </m:e>
                      <m:sup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6568E23D-9888-4550-97B3-5949338A2B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4544" y="3063367"/>
                <a:ext cx="822597" cy="471668"/>
              </a:xfrm>
              <a:prstGeom prst="rect">
                <a:avLst/>
              </a:prstGeom>
              <a:blipFill>
                <a:blip r:embed="rId6"/>
                <a:stretch>
                  <a:fillRect l="-5926" b="-207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43A4130F-C5EF-4412-9429-230BE0C074AE}"/>
                  </a:ext>
                </a:extLst>
              </p:cNvPr>
              <p:cNvSpPr txBox="1"/>
              <p:nvPr/>
            </p:nvSpPr>
            <p:spPr>
              <a:xfrm>
                <a:off x="4893617" y="3130898"/>
                <a:ext cx="923523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64</m:t>
                          </m:r>
                        </m:e>
                      </m:rad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43A4130F-C5EF-4412-9429-230BE0C074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3617" y="3130898"/>
                <a:ext cx="923523" cy="40197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9E2F6AA4-B3A4-42B6-A8B9-BC27DF1313C0}"/>
                  </a:ext>
                </a:extLst>
              </p:cNvPr>
              <p:cNvSpPr txBox="1"/>
              <p:nvPr/>
            </p:nvSpPr>
            <p:spPr>
              <a:xfrm>
                <a:off x="4893617" y="3603902"/>
                <a:ext cx="6190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9E2F6AA4-B3A4-42B6-A8B9-BC27DF1313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3617" y="3603902"/>
                <a:ext cx="619079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482EDC0D-7745-4A34-A851-3CACA514F950}"/>
                  </a:ext>
                </a:extLst>
              </p:cNvPr>
              <p:cNvSpPr txBox="1"/>
              <p:nvPr/>
            </p:nvSpPr>
            <p:spPr>
              <a:xfrm>
                <a:off x="4214544" y="4120202"/>
                <a:ext cx="804964" cy="4710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49</m:t>
                        </m:r>
                      </m:e>
                      <m:sup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482EDC0D-7745-4A34-A851-3CACA514F9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4544" y="4120202"/>
                <a:ext cx="804964" cy="471026"/>
              </a:xfrm>
              <a:prstGeom prst="rect">
                <a:avLst/>
              </a:prstGeom>
              <a:blipFill>
                <a:blip r:embed="rId9"/>
                <a:stretch>
                  <a:fillRect l="-6061" b="-207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2B2680E0-96C0-401D-B0B2-3B574AB2D62C}"/>
                  </a:ext>
                </a:extLst>
              </p:cNvPr>
              <p:cNvSpPr txBox="1"/>
              <p:nvPr/>
            </p:nvSpPr>
            <p:spPr>
              <a:xfrm>
                <a:off x="4893617" y="4118035"/>
                <a:ext cx="1213602" cy="4789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49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2B2680E0-96C0-401D-B0B2-3B574AB2D6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3617" y="4118035"/>
                <a:ext cx="1213602" cy="47891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2F47C006-71CF-402E-8D1A-C7E9BCEAE6F3}"/>
                  </a:ext>
                </a:extLst>
              </p:cNvPr>
              <p:cNvSpPr txBox="1"/>
              <p:nvPr/>
            </p:nvSpPr>
            <p:spPr>
              <a:xfrm>
                <a:off x="4893617" y="4660737"/>
                <a:ext cx="8755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=343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2F47C006-71CF-402E-8D1A-C7E9BCEAE6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3617" y="4660737"/>
                <a:ext cx="875561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AF813406-AC23-4EE6-97D6-B55D6BDA7B43}"/>
                  </a:ext>
                </a:extLst>
              </p:cNvPr>
              <p:cNvSpPr txBox="1"/>
              <p:nvPr/>
            </p:nvSpPr>
            <p:spPr>
              <a:xfrm>
                <a:off x="4214544" y="5241175"/>
                <a:ext cx="944426" cy="4710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d)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25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AF813406-AC23-4EE6-97D6-B55D6BDA7B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4544" y="5241175"/>
                <a:ext cx="944426" cy="471026"/>
              </a:xfrm>
              <a:prstGeom prst="rect">
                <a:avLst/>
              </a:prstGeom>
              <a:blipFill>
                <a:blip r:embed="rId12"/>
                <a:stretch>
                  <a:fillRect l="-5161" b="-207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D8FBE08E-A18E-427C-8EA7-7644BC9FD364}"/>
                  </a:ext>
                </a:extLst>
              </p:cNvPr>
              <p:cNvSpPr txBox="1"/>
              <p:nvPr/>
            </p:nvSpPr>
            <p:spPr>
              <a:xfrm>
                <a:off x="5037141" y="5182116"/>
                <a:ext cx="854658" cy="7457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25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D8FBE08E-A18E-427C-8EA7-7644BC9FD3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7141" y="5182116"/>
                <a:ext cx="854658" cy="74571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8682B55B-4A63-477F-BCEA-B4503ABB225F}"/>
                  </a:ext>
                </a:extLst>
              </p:cNvPr>
              <p:cNvSpPr txBox="1"/>
              <p:nvPr/>
            </p:nvSpPr>
            <p:spPr>
              <a:xfrm>
                <a:off x="5817140" y="5182116"/>
                <a:ext cx="1213602" cy="7764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ad>
                                    <m:radPr>
                                      <m:degHide m:val="on"/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25</m:t>
                                      </m:r>
                                    </m:e>
                                  </m:rad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8682B55B-4A63-477F-BCEA-B4503ABB22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7140" y="5182116"/>
                <a:ext cx="1213602" cy="77643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25179F99-3EBF-4480-B178-6C88B50842B1}"/>
                  </a:ext>
                </a:extLst>
              </p:cNvPr>
              <p:cNvSpPr txBox="1"/>
              <p:nvPr/>
            </p:nvSpPr>
            <p:spPr>
              <a:xfrm>
                <a:off x="6935180" y="5182116"/>
                <a:ext cx="875561" cy="612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125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25179F99-3EBF-4480-B178-6C88B50842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5180" y="5182116"/>
                <a:ext cx="875561" cy="612796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F0627F19-3922-42C2-A8BC-A2BEA158F604}"/>
              </a:ext>
            </a:extLst>
          </p:cNvPr>
          <p:cNvSpPr txBox="1"/>
          <p:nvPr/>
        </p:nvSpPr>
        <p:spPr>
          <a:xfrm>
            <a:off x="6578518" y="2932234"/>
            <a:ext cx="219708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You can use a calculator for these, but you still need to be able to show the process, especially for algebraic versions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0" name="Picture 2" descr="https://upload.wikimedia.org/wikipedia/commons/7/74/Jahnke_gamma_function.png">
            <a:extLst>
              <a:ext uri="{FF2B5EF4-FFF2-40B4-BE49-F238E27FC236}">
                <a16:creationId xmlns:a16="http://schemas.microsoft.com/office/drawing/2014/main" id="{279E090C-D59B-4AF2-85C8-A9D549B993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696" y="91748"/>
            <a:ext cx="1840806" cy="1186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2979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8" grpId="0"/>
      <p:bldP spid="15" grpId="0"/>
      <p:bldP spid="16" grpId="0"/>
      <p:bldP spid="17" grpId="0"/>
      <p:bldP spid="26" grpId="0"/>
      <p:bldP spid="27" grpId="0"/>
      <p:bldP spid="28" grpId="0"/>
      <p:bldP spid="29" grpId="0"/>
      <p:bldP spid="30" grpId="0"/>
      <p:bldP spid="31" grpId="0"/>
      <p:bldP spid="33" grpId="0"/>
      <p:bldP spid="34" grpId="0"/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Expressions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867150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Indices can be negative numbers or fractions</a:t>
                </a: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den>
                          </m:f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deg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rad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den>
                          </m:f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deg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867150" cy="4776787"/>
              </a:xfrm>
              <a:blipFill>
                <a:blip r:embed="rId2"/>
                <a:stretch>
                  <a:fillRect t="-766" r="-11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86824" y="6488668"/>
            <a:ext cx="457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3FB3715D-6701-447F-9A16-FA9C7EB9420A}"/>
                  </a:ext>
                </a:extLst>
              </p:cNvPr>
              <p:cNvSpPr txBox="1"/>
              <p:nvPr/>
            </p:nvSpPr>
            <p:spPr>
              <a:xfrm>
                <a:off x="4216893" y="1482571"/>
                <a:ext cx="4469931" cy="7621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den>
                    </m:f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, express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f>
                          <m:f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in the form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are constants</a:t>
                </a:r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3FB3715D-6701-447F-9A16-FA9C7EB942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6893" y="1482571"/>
                <a:ext cx="4469931" cy="762196"/>
              </a:xfrm>
              <a:prstGeom prst="rect">
                <a:avLst/>
              </a:prstGeom>
              <a:blipFill>
                <a:blip r:embed="rId3"/>
                <a:stretch>
                  <a:fillRect l="-1228" b="-1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D16712F5-AFF6-4863-A87F-B6B36B3CAE6E}"/>
                  </a:ext>
                </a:extLst>
              </p:cNvPr>
              <p:cNvSpPr txBox="1"/>
              <p:nvPr/>
            </p:nvSpPr>
            <p:spPr>
              <a:xfrm>
                <a:off x="4300395" y="2362955"/>
                <a:ext cx="1026435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D16712F5-AFF6-4863-A87F-B6B36B3CAE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0395" y="2362955"/>
                <a:ext cx="1026435" cy="5203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5B498BA5-5BF1-4604-BF73-5A343ADDF320}"/>
                  </a:ext>
                </a:extLst>
              </p:cNvPr>
              <p:cNvSpPr txBox="1"/>
              <p:nvPr/>
            </p:nvSpPr>
            <p:spPr>
              <a:xfrm>
                <a:off x="4144978" y="3001542"/>
                <a:ext cx="1570943" cy="7999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16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5B498BA5-5BF1-4604-BF73-5A343ADDF3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4978" y="3001542"/>
                <a:ext cx="1570943" cy="79996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1A74052F-A0D6-4505-949A-F7D9FB151147}"/>
                  </a:ext>
                </a:extLst>
              </p:cNvPr>
              <p:cNvSpPr txBox="1"/>
              <p:nvPr/>
            </p:nvSpPr>
            <p:spPr>
              <a:xfrm>
                <a:off x="4144978" y="3979271"/>
                <a:ext cx="1869871" cy="7748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16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1A74052F-A0D6-4505-949A-F7D9FB1511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4978" y="3979271"/>
                <a:ext cx="1869871" cy="77489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C6B5FE39-4D57-4320-A070-DF76749BE0D3}"/>
                  </a:ext>
                </a:extLst>
              </p:cNvPr>
              <p:cNvSpPr txBox="1"/>
              <p:nvPr/>
            </p:nvSpPr>
            <p:spPr>
              <a:xfrm>
                <a:off x="4180051" y="5017405"/>
                <a:ext cx="899862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C6B5FE39-4D57-4320-A070-DF76749BE0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0051" y="5017405"/>
                <a:ext cx="899862" cy="51860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円弧 23">
            <a:extLst>
              <a:ext uri="{FF2B5EF4-FFF2-40B4-BE49-F238E27FC236}">
                <a16:creationId xmlns:a16="http://schemas.microsoft.com/office/drawing/2014/main" id="{A6174580-68CC-4E03-BF1A-EB785AF23FB1}"/>
              </a:ext>
            </a:extLst>
          </p:cNvPr>
          <p:cNvSpPr/>
          <p:nvPr/>
        </p:nvSpPr>
        <p:spPr>
          <a:xfrm>
            <a:off x="5715921" y="2661040"/>
            <a:ext cx="415235" cy="806437"/>
          </a:xfrm>
          <a:prstGeom prst="arc">
            <a:avLst>
              <a:gd name="adj1" fmla="val 16200000"/>
              <a:gd name="adj2" fmla="val 549373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40BF0075-05C6-49C3-8BC9-4744A1E9C148}"/>
              </a:ext>
            </a:extLst>
          </p:cNvPr>
          <p:cNvSpPr txBox="1"/>
          <p:nvPr/>
        </p:nvSpPr>
        <p:spPr>
          <a:xfrm>
            <a:off x="6102979" y="2789050"/>
            <a:ext cx="15895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Rewrite based on the question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2" name="円弧 31">
            <a:extLst>
              <a:ext uri="{FF2B5EF4-FFF2-40B4-BE49-F238E27FC236}">
                <a16:creationId xmlns:a16="http://schemas.microsoft.com/office/drawing/2014/main" id="{44BE3B3F-0A46-4EA3-B198-36D920D9D279}"/>
              </a:ext>
            </a:extLst>
          </p:cNvPr>
          <p:cNvSpPr/>
          <p:nvPr/>
        </p:nvSpPr>
        <p:spPr>
          <a:xfrm>
            <a:off x="6014849" y="3560280"/>
            <a:ext cx="415235" cy="806437"/>
          </a:xfrm>
          <a:prstGeom prst="arc">
            <a:avLst>
              <a:gd name="adj1" fmla="val 16200000"/>
              <a:gd name="adj2" fmla="val 549373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円弧 35">
            <a:extLst>
              <a:ext uri="{FF2B5EF4-FFF2-40B4-BE49-F238E27FC236}">
                <a16:creationId xmlns:a16="http://schemas.microsoft.com/office/drawing/2014/main" id="{B1A0283A-B74D-4FFE-A276-458A67D55F1D}"/>
              </a:ext>
            </a:extLst>
          </p:cNvPr>
          <p:cNvSpPr/>
          <p:nvPr/>
        </p:nvSpPr>
        <p:spPr>
          <a:xfrm>
            <a:off x="5923538" y="4475292"/>
            <a:ext cx="415235" cy="806437"/>
          </a:xfrm>
          <a:prstGeom prst="arc">
            <a:avLst>
              <a:gd name="adj1" fmla="val 16200000"/>
              <a:gd name="adj2" fmla="val 549373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95D4DCDC-C06B-4292-8924-47A928B4121C}"/>
              </a:ext>
            </a:extLst>
          </p:cNvPr>
          <p:cNvSpPr txBox="1"/>
          <p:nvPr/>
        </p:nvSpPr>
        <p:spPr>
          <a:xfrm>
            <a:off x="6430084" y="3636175"/>
            <a:ext cx="17588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Each part is raised to a power ½ 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64600A5E-A173-4B99-8A3D-155EA68904C0}"/>
              </a:ext>
            </a:extLst>
          </p:cNvPr>
          <p:cNvSpPr txBox="1"/>
          <p:nvPr/>
        </p:nvSpPr>
        <p:spPr>
          <a:xfrm>
            <a:off x="6295918" y="4709628"/>
            <a:ext cx="10135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6" name="Picture 2" descr="https://upload.wikimedia.org/wikipedia/commons/7/74/Jahnke_gamma_function.png">
            <a:extLst>
              <a:ext uri="{FF2B5EF4-FFF2-40B4-BE49-F238E27FC236}">
                <a16:creationId xmlns:a16="http://schemas.microsoft.com/office/drawing/2014/main" id="{0EE1BCDC-4C7C-4B84-B8C7-93B8AD6017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696" y="91748"/>
            <a:ext cx="1840806" cy="1186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9885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1" grpId="0"/>
      <p:bldP spid="22" grpId="0"/>
      <p:bldP spid="23" grpId="0"/>
      <p:bldP spid="24" grpId="0" animBg="1"/>
      <p:bldP spid="25" grpId="0"/>
      <p:bldP spid="32" grpId="0" animBg="1"/>
      <p:bldP spid="36" grpId="0" animBg="1"/>
      <p:bldP spid="37" grpId="0"/>
      <p:bldP spid="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Expressions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867150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Indices can be negative numbers or fractions</a:t>
                </a: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den>
                          </m:f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deg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rad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den>
                          </m:f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deg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867150" cy="4776787"/>
              </a:xfrm>
              <a:blipFill>
                <a:blip r:embed="rId2"/>
                <a:stretch>
                  <a:fillRect t="-766" r="-11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86824" y="6488668"/>
            <a:ext cx="457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3FB3715D-6701-447F-9A16-FA9C7EB9420A}"/>
                  </a:ext>
                </a:extLst>
              </p:cNvPr>
              <p:cNvSpPr txBox="1"/>
              <p:nvPr/>
            </p:nvSpPr>
            <p:spPr>
              <a:xfrm>
                <a:off x="4216893" y="1482571"/>
                <a:ext cx="4727931" cy="7621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den>
                    </m:f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, express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in the form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are constants</a:t>
                </a:r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3FB3715D-6701-447F-9A16-FA9C7EB942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6893" y="1482571"/>
                <a:ext cx="4727931" cy="762196"/>
              </a:xfrm>
              <a:prstGeom prst="rect">
                <a:avLst/>
              </a:prstGeom>
              <a:blipFill>
                <a:blip r:embed="rId3"/>
                <a:stretch>
                  <a:fillRect l="-1161" b="-1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D16712F5-AFF6-4863-A87F-B6B36B3CAE6E}"/>
                  </a:ext>
                </a:extLst>
              </p:cNvPr>
              <p:cNvSpPr txBox="1"/>
              <p:nvPr/>
            </p:nvSpPr>
            <p:spPr>
              <a:xfrm>
                <a:off x="4300395" y="2362955"/>
                <a:ext cx="1026435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D16712F5-AFF6-4863-A87F-B6B36B3CAE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0395" y="2362955"/>
                <a:ext cx="1026435" cy="5203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5B498BA5-5BF1-4604-BF73-5A343ADDF320}"/>
                  </a:ext>
                </a:extLst>
              </p:cNvPr>
              <p:cNvSpPr txBox="1"/>
              <p:nvPr/>
            </p:nvSpPr>
            <p:spPr>
              <a:xfrm>
                <a:off x="4144978" y="3001542"/>
                <a:ext cx="2051844" cy="6764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=4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16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5B498BA5-5BF1-4604-BF73-5A343ADDF3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4978" y="3001542"/>
                <a:ext cx="2051844" cy="67646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1A74052F-A0D6-4505-949A-F7D9FB151147}"/>
                  </a:ext>
                </a:extLst>
              </p:cNvPr>
              <p:cNvSpPr txBox="1"/>
              <p:nvPr/>
            </p:nvSpPr>
            <p:spPr>
              <a:xfrm>
                <a:off x="4144978" y="3979271"/>
                <a:ext cx="2472600" cy="6764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16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1A74052F-A0D6-4505-949A-F7D9FB1511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4978" y="3979271"/>
                <a:ext cx="2472600" cy="67646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C6B5FE39-4D57-4320-A070-DF76749BE0D3}"/>
                  </a:ext>
                </a:extLst>
              </p:cNvPr>
              <p:cNvSpPr txBox="1"/>
              <p:nvPr/>
            </p:nvSpPr>
            <p:spPr>
              <a:xfrm>
                <a:off x="4180051" y="5017405"/>
                <a:ext cx="198746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=4(16)(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C6B5FE39-4D57-4320-A070-DF76749BE0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0051" y="5017405"/>
                <a:ext cx="1987467" cy="276999"/>
              </a:xfrm>
              <a:prstGeom prst="rect">
                <a:avLst/>
              </a:prstGeom>
              <a:blipFill>
                <a:blip r:embed="rId7"/>
                <a:stretch>
                  <a:fillRect l="-3681" t="-4348" r="-3988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円弧 23">
            <a:extLst>
              <a:ext uri="{FF2B5EF4-FFF2-40B4-BE49-F238E27FC236}">
                <a16:creationId xmlns:a16="http://schemas.microsoft.com/office/drawing/2014/main" id="{A6174580-68CC-4E03-BF1A-EB785AF23FB1}"/>
              </a:ext>
            </a:extLst>
          </p:cNvPr>
          <p:cNvSpPr/>
          <p:nvPr/>
        </p:nvSpPr>
        <p:spPr>
          <a:xfrm>
            <a:off x="5951715" y="2663758"/>
            <a:ext cx="415235" cy="806437"/>
          </a:xfrm>
          <a:prstGeom prst="arc">
            <a:avLst>
              <a:gd name="adj1" fmla="val 16200000"/>
              <a:gd name="adj2" fmla="val 549373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40BF0075-05C6-49C3-8BC9-4744A1E9C148}"/>
              </a:ext>
            </a:extLst>
          </p:cNvPr>
          <p:cNvSpPr txBox="1"/>
          <p:nvPr/>
        </p:nvSpPr>
        <p:spPr>
          <a:xfrm>
            <a:off x="6338773" y="2791768"/>
            <a:ext cx="15895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Rewrite based on the question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2" name="円弧 31">
            <a:extLst>
              <a:ext uri="{FF2B5EF4-FFF2-40B4-BE49-F238E27FC236}">
                <a16:creationId xmlns:a16="http://schemas.microsoft.com/office/drawing/2014/main" id="{44BE3B3F-0A46-4EA3-B198-36D920D9D279}"/>
              </a:ext>
            </a:extLst>
          </p:cNvPr>
          <p:cNvSpPr/>
          <p:nvPr/>
        </p:nvSpPr>
        <p:spPr>
          <a:xfrm>
            <a:off x="6504148" y="3564830"/>
            <a:ext cx="415235" cy="806437"/>
          </a:xfrm>
          <a:prstGeom prst="arc">
            <a:avLst>
              <a:gd name="adj1" fmla="val 16200000"/>
              <a:gd name="adj2" fmla="val 549373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円弧 35">
            <a:extLst>
              <a:ext uri="{FF2B5EF4-FFF2-40B4-BE49-F238E27FC236}">
                <a16:creationId xmlns:a16="http://schemas.microsoft.com/office/drawing/2014/main" id="{B1A0283A-B74D-4FFE-A276-458A67D55F1D}"/>
              </a:ext>
            </a:extLst>
          </p:cNvPr>
          <p:cNvSpPr/>
          <p:nvPr/>
        </p:nvSpPr>
        <p:spPr>
          <a:xfrm>
            <a:off x="6245849" y="4477125"/>
            <a:ext cx="371729" cy="687690"/>
          </a:xfrm>
          <a:prstGeom prst="arc">
            <a:avLst>
              <a:gd name="adj1" fmla="val 16200000"/>
              <a:gd name="adj2" fmla="val 549373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95D4DCDC-C06B-4292-8924-47A928B4121C}"/>
              </a:ext>
            </a:extLst>
          </p:cNvPr>
          <p:cNvSpPr txBox="1"/>
          <p:nvPr/>
        </p:nvSpPr>
        <p:spPr>
          <a:xfrm>
            <a:off x="6832202" y="3607164"/>
            <a:ext cx="219231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Each part is raised to a power -1, and will then be multiplied by 4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64600A5E-A173-4B99-8A3D-155EA68904C0}"/>
              </a:ext>
            </a:extLst>
          </p:cNvPr>
          <p:cNvSpPr txBox="1"/>
          <p:nvPr/>
        </p:nvSpPr>
        <p:spPr>
          <a:xfrm>
            <a:off x="6580858" y="4709628"/>
            <a:ext cx="10135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57B596E5-8746-4CB1-8FF3-E4CBB9CBE50A}"/>
                  </a:ext>
                </a:extLst>
              </p:cNvPr>
              <p:cNvSpPr txBox="1"/>
              <p:nvPr/>
            </p:nvSpPr>
            <p:spPr>
              <a:xfrm>
                <a:off x="4180051" y="5757242"/>
                <a:ext cx="147450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=64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57B596E5-8746-4CB1-8FF3-E4CBB9CBE5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0051" y="5757242"/>
                <a:ext cx="1474506" cy="276999"/>
              </a:xfrm>
              <a:prstGeom prst="rect">
                <a:avLst/>
              </a:prstGeom>
              <a:blipFill>
                <a:blip r:embed="rId8"/>
                <a:stretch>
                  <a:fillRect l="-5372" t="-4348" r="-826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円弧 16">
            <a:extLst>
              <a:ext uri="{FF2B5EF4-FFF2-40B4-BE49-F238E27FC236}">
                <a16:creationId xmlns:a16="http://schemas.microsoft.com/office/drawing/2014/main" id="{EA516D5A-F20A-421C-8B76-D1F3D4756242}"/>
              </a:ext>
            </a:extLst>
          </p:cNvPr>
          <p:cNvSpPr/>
          <p:nvPr/>
        </p:nvSpPr>
        <p:spPr>
          <a:xfrm>
            <a:off x="6059984" y="5194283"/>
            <a:ext cx="371729" cy="687690"/>
          </a:xfrm>
          <a:prstGeom prst="arc">
            <a:avLst>
              <a:gd name="adj1" fmla="val 16200000"/>
              <a:gd name="adj2" fmla="val 549373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8651666-C626-42E5-B9C7-DD6EFCCE832D}"/>
              </a:ext>
            </a:extLst>
          </p:cNvPr>
          <p:cNvSpPr txBox="1"/>
          <p:nvPr/>
        </p:nvSpPr>
        <p:spPr>
          <a:xfrm>
            <a:off x="6431713" y="5384239"/>
            <a:ext cx="13729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 more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9" name="Picture 2" descr="https://upload.wikimedia.org/wikipedia/commons/7/74/Jahnke_gamma_function.png">
            <a:extLst>
              <a:ext uri="{FF2B5EF4-FFF2-40B4-BE49-F238E27FC236}">
                <a16:creationId xmlns:a16="http://schemas.microsoft.com/office/drawing/2014/main" id="{015BFC2E-8C55-4451-898C-EFA7F6A805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696" y="91748"/>
            <a:ext cx="1840806" cy="1186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3742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1" grpId="0"/>
      <p:bldP spid="22" grpId="0"/>
      <p:bldP spid="23" grpId="0"/>
      <p:bldP spid="24" grpId="0" animBg="1"/>
      <p:bldP spid="25" grpId="0"/>
      <p:bldP spid="32" grpId="0" animBg="1"/>
      <p:bldP spid="36" grpId="0" animBg="1"/>
      <p:bldP spid="37" grpId="0"/>
      <p:bldP spid="38" grpId="0"/>
      <p:bldP spid="16" grpId="0"/>
      <p:bldP spid="17" grpId="0" animBg="1"/>
      <p:bldP spid="18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528CB92-AB8D-49D2-A43E-D4E0F948B3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DFB0962-2507-45FF-A161-2BF8725EA8F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B46155E-B196-46A4-9C17-B805995AD59E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179</TotalTime>
  <Words>1044</Words>
  <Application>Microsoft Office PowerPoint</Application>
  <PresentationFormat>On-screen Show (4:3)</PresentationFormat>
  <Paragraphs>123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Constantia</vt:lpstr>
      <vt:lpstr>Office テーマ</vt:lpstr>
      <vt:lpstr>PowerPoint Presentation</vt:lpstr>
      <vt:lpstr>Algebraic Expressions</vt:lpstr>
      <vt:lpstr>Algebraic Expressions</vt:lpstr>
      <vt:lpstr>Algebraic Expressions</vt:lpstr>
      <vt:lpstr>Algebraic Expressions</vt:lpstr>
      <vt:lpstr>Algebraic Expressions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49</cp:revision>
  <dcterms:created xsi:type="dcterms:W3CDTF">2017-08-14T15:35:38Z</dcterms:created>
  <dcterms:modified xsi:type="dcterms:W3CDTF">2021-03-29T09:58:37Z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