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010E-CA71-4987-BDE6-AA688DD560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7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1.png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81306" y="3082752"/>
            <a:ext cx="8181407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1C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c)</a:t>
            </a:r>
          </a:p>
        </p:txBody>
      </p:sp>
      <p:graphicFrame>
        <p:nvGraphicFramePr>
          <p:cNvPr id="22535" name="Object 8"/>
          <p:cNvGraphicFramePr>
            <a:graphicFrameLocks noChangeAspect="1"/>
          </p:cNvGraphicFramePr>
          <p:nvPr/>
        </p:nvGraphicFramePr>
        <p:xfrm>
          <a:off x="6215063" y="2057400"/>
          <a:ext cx="8524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469696" imgH="203112" progId="Equation.DSMT4">
                  <p:embed/>
                </p:oleObj>
              </mc:Choice>
              <mc:Fallback>
                <p:oleObj name="Equation" r:id="rId3" imgW="469696" imgH="203112" progId="Equation.DSMT4">
                  <p:embed/>
                  <p:pic>
                    <p:nvPicPr>
                      <p:cNvPr id="2253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2057400"/>
                        <a:ext cx="8524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5802313" y="3938588"/>
          <a:ext cx="17033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939392" imgH="203112" progId="Equation.DSMT4">
                  <p:embed/>
                </p:oleObj>
              </mc:Choice>
              <mc:Fallback>
                <p:oleObj name="Equation" r:id="rId5" imgW="939392" imgH="203112" progId="Equation.DSMT4">
                  <p:embed/>
                  <p:pic>
                    <p:nvPicPr>
                      <p:cNvPr id="184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3938588"/>
                        <a:ext cx="17033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467475" y="3402013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(In this case, b = 0)</a:t>
            </a:r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V="1">
            <a:off x="6705600" y="4419600"/>
            <a:ext cx="0" cy="6619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334000" y="5105400"/>
            <a:ext cx="2819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This is known as ‘the difference of two squares’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x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– y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= (x + y)(x – y)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410200" y="5105400"/>
            <a:ext cx="26670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820EAB3-F4C1-43D2-86FC-C924C672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882A94F9-A792-49EF-9F7D-C9CC83FD6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45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/>
      <p:bldP spid="22539" grpId="0" animBg="1"/>
      <p:bldP spid="184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6096000" y="2057400"/>
          <a:ext cx="110648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609600" imgH="228600" progId="Equation.DSMT4">
                  <p:embed/>
                </p:oleObj>
              </mc:Choice>
              <mc:Fallback>
                <p:oleObj name="Equation" r:id="rId3" imgW="609600" imgH="228600" progId="Equation.DSMT4">
                  <p:embed/>
                  <p:pic>
                    <p:nvPicPr>
                      <p:cNvPr id="235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400"/>
                        <a:ext cx="110648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5492750" y="3962400"/>
          <a:ext cx="23018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269449" imgH="203112" progId="Equation.DSMT4">
                  <p:embed/>
                </p:oleObj>
              </mc:Choice>
              <mc:Fallback>
                <p:oleObj name="Equation" r:id="rId5" imgW="1269449" imgH="203112" progId="Equation.DSMT4">
                  <p:embed/>
                  <p:pic>
                    <p:nvPicPr>
                      <p:cNvPr id="194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3962400"/>
                        <a:ext cx="23018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タイトル 1">
            <a:extLst>
              <a:ext uri="{FF2B5EF4-FFF2-40B4-BE49-F238E27FC236}">
                <a16:creationId xmlns:a16="http://schemas.microsoft.com/office/drawing/2014/main" id="{EF177CC9-9B8B-497F-8FAF-5B408D3BB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CD1C97D-ED62-470F-9BC3-DE24E3F1F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59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6248400" y="205740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45626" imgH="203024" progId="Equation.DSMT4">
                  <p:embed/>
                </p:oleObj>
              </mc:Choice>
              <mc:Fallback>
                <p:oleObj name="Equation" r:id="rId3" imgW="545626" imgH="203024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057400"/>
                        <a:ext cx="99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029200" y="2667000"/>
            <a:ext cx="35814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Sometimes, you need to remove a ‘common factor’ first…</a:t>
            </a:r>
            <a:endParaRPr lang="en-GB" altLang="en-US" sz="1600">
              <a:latin typeface="Comic Sans MS" pitchFamily="66" charset="0"/>
            </a:endParaRPr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5105400" y="4495800"/>
          <a:ext cx="12430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204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95800"/>
                        <a:ext cx="12430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5105400" y="5029200"/>
          <a:ext cx="18176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002865" imgH="203112" progId="Equation.DSMT4">
                  <p:embed/>
                </p:oleObj>
              </mc:Choice>
              <mc:Fallback>
                <p:oleObj name="Equation" r:id="rId7" imgW="1002865" imgH="203112" progId="Equation.DSMT4">
                  <p:embed/>
                  <p:pic>
                    <p:nvPicPr>
                      <p:cNvPr id="204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029200"/>
                        <a:ext cx="18176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タイトル 1">
            <a:extLst>
              <a:ext uri="{FF2B5EF4-FFF2-40B4-BE49-F238E27FC236}">
                <a16:creationId xmlns:a16="http://schemas.microsoft.com/office/drawing/2014/main" id="{79619864-C144-4923-9743-2152F0561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133AB38-51A9-428B-83D3-38C999D52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6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000">
                <a:latin typeface="Comic Sans MS" pitchFamily="66" charset="0"/>
              </a:rPr>
              <a:t>Expand the following pairs of brackets</a:t>
            </a:r>
          </a:p>
          <a:p>
            <a:pPr eaLnBrk="1" hangingPunct="1"/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(x + 3)(x + 4)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 + 3x + 4x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 + 7x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(2x + 3)(x + 4)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+ 3x + 8x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+ 11x + 12</a:t>
            </a:r>
            <a:endParaRPr lang="en-GB" altLang="en-US" sz="2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441950" y="3597275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+ 12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552950" y="3597275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+ 4x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665538" y="3597275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441950" y="3116263"/>
            <a:ext cx="8874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+ 3x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552950" y="3116263"/>
            <a:ext cx="8890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665538" y="3116263"/>
            <a:ext cx="88741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441950" y="2636838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+ 3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552950" y="2636838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665538" y="2636838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665538" y="2636838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665538" y="3116263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665538" y="3597275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665538" y="4076700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665538" y="2636838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552950" y="2636838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441950" y="2636838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329363" y="2636838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441950" y="5468938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+ 12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4552950" y="5468938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+ 8x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3665538" y="5468938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+ 4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5441950" y="4987925"/>
            <a:ext cx="8874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+ 3x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4552950" y="4987925"/>
            <a:ext cx="889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3665538" y="4987925"/>
            <a:ext cx="8874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5441950" y="4508500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+ 3</a:t>
            </a:r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4552950" y="4508500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2x</a:t>
            </a:r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3665538" y="4508500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3665538" y="4508500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3665538" y="4987925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3665538" y="5468938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3665538" y="5948363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3657600" y="4508500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4545013" y="4508500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5441950" y="4508500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6329363" y="4508500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43663" y="3306763"/>
            <a:ext cx="2600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When an x term has a ‘2’ coefficient, the rules are different…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86525" y="4244975"/>
            <a:ext cx="24860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2 of the terms are doubled</a:t>
            </a:r>
          </a:p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So, the numbers in the brackets add to give the x term, WHEN ONE HAS BEEN DOUBLED FIRST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4586288" y="4867275"/>
            <a:ext cx="785812" cy="117633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E074411B-2FFF-4FF4-A26D-94B225F63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41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FF58B8E-56AC-49A1-879E-E09EBBE5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0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  <p:bldP spid="22536" grpId="0"/>
      <p:bldP spid="22537" grpId="0"/>
      <p:bldP spid="22538" grpId="0"/>
      <p:bldP spid="22539" grpId="0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/>
      <p:bldP spid="22550" grpId="0"/>
      <p:bldP spid="22551" grpId="0"/>
      <p:bldP spid="22552" grpId="0"/>
      <p:bldP spid="22553" grpId="0"/>
      <p:bldP spid="22554" grpId="0"/>
      <p:bldP spid="22555" grpId="0"/>
      <p:bldP spid="22556" grpId="0"/>
      <p:bldP spid="22558" grpId="0" animBg="1"/>
      <p:bldP spid="22559" grpId="0" animBg="1"/>
      <p:bldP spid="22560" grpId="0" animBg="1"/>
      <p:bldP spid="22561" grpId="0" animBg="1"/>
      <p:bldP spid="22562" grpId="0" animBg="1"/>
      <p:bldP spid="22563" grpId="0" animBg="1"/>
      <p:bldP spid="22564" grpId="0" animBg="1"/>
      <p:bldP spid="22565" grpId="0" animBg="1"/>
      <p:bldP spid="2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41955" y="1473694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5x  -  3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2555" y="2464294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- 3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13155" y="3454894"/>
            <a:ext cx="990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-3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+3  -1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132555" y="2388094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doubled when the brackets are expanded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65955" y="4597894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(2x + 1)(x - 3)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056355" y="3759694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79955" y="3454894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-6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-3  +2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379955" y="4826494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+6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+3  -2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379955" y="3454894"/>
            <a:ext cx="838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32555" y="5207494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-3 doubles so it must be on the opposite side to the ‘2x’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 flipV="1">
            <a:off x="5123155" y="5055094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6570955" y="5055094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0D54894-E023-45D2-AB9F-AE048318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3AE02EFD-B487-4F89-95AE-0B1AE4D2B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671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9" grpId="0"/>
      <p:bldP spid="8200" grpId="0"/>
      <p:bldP spid="8203" grpId="0" animBg="1"/>
      <p:bldP spid="8204" grpId="0"/>
      <p:bldP spid="8205" grpId="0" animBg="1"/>
      <p:bldP spid="82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124200" y="1455938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+  13x  +  11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2446538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+ 11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95400" y="3437138"/>
            <a:ext cx="990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+11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-11  -1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14800" y="2370338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doubled when the brackets are expanded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4580138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(2x + 11)(x + 1)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38600" y="3741938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362200" y="3437138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+22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+11  +2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362200" y="4808738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-22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-11  -2</a:t>
            </a: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362200" y="3894338"/>
            <a:ext cx="990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114800" y="5189738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+1 doubles so it must be on the opposite side to the ‘2x’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 flipV="1">
            <a:off x="5105400" y="50373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6553200" y="50373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1279000-D0D4-4816-A8EA-0A5AC1BA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46FCFCEF-C453-4C47-B2C9-F5B9E68C7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59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3" grpId="0"/>
      <p:bldP spid="9224" grpId="0"/>
      <p:bldP spid="9227" grpId="0" animBg="1"/>
      <p:bldP spid="9228" grpId="0"/>
      <p:bldP spid="9229" grpId="0" animBg="1"/>
      <p:bldP spid="92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026546" y="1491449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3x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11x  -  4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7146" y="2482049"/>
            <a:ext cx="3124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- 4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97746" y="3472649"/>
            <a:ext cx="9906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-2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-1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017146" y="2405849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tripled when the brackets are expanded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550546" y="4615649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(3x + 1)(x  - 4)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940946" y="3777449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264546" y="34726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+6   -2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+2   -6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64546" y="43870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-12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-4   +3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2264546" y="4310849"/>
            <a:ext cx="990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017146" y="5225249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-4 triples so it must be on the opposite side to the ‘3x’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5007746" y="5072849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6455546" y="5072849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264546" y="53776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+12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+4   -3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E5906AE-8D52-4042-89FA-44896FA55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B52A2FD-017D-4558-B98A-0A5E166DE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55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7" grpId="0"/>
      <p:bldP spid="10248" grpId="0"/>
      <p:bldP spid="10251" grpId="0" animBg="1"/>
      <p:bldP spid="10252" grpId="0"/>
      <p:bldP spid="10253" grpId="0" animBg="1"/>
      <p:bldP spid="102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write expressions as products of their factors. This is known as </a:t>
            </a:r>
            <a:r>
              <a:rPr lang="en-US" sz="1600" b="1" dirty="0" err="1">
                <a:latin typeface="Comic Sans MS" panose="030F0702030302020204" pitchFamily="66" charset="0"/>
              </a:rPr>
              <a:t>factorising</a:t>
            </a:r>
            <a:r>
              <a:rPr lang="en-US" sz="16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the terms have a common factor (or several), then the expression can be factorized into a single bracket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23">
            <a:extLst>
              <a:ext uri="{FF2B5EF4-FFF2-40B4-BE49-F238E27FC236}">
                <a16:creationId xmlns:a16="http://schemas.microsoft.com/office/drawing/2014/main" id="{A9AA9FBA-5CDA-4314-939C-24CA0704124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2175" y="2485007"/>
          <a:ext cx="7620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05872" imgH="177569" progId="Equation.DSMT4">
                  <p:embed/>
                </p:oleObj>
              </mc:Choice>
              <mc:Fallback>
                <p:oleObj name="Equation" r:id="rId3" imgW="405872" imgH="177569" progId="Equation.DSMT4">
                  <p:embed/>
                  <p:pic>
                    <p:nvPicPr>
                      <p:cNvPr id="5" name="Object 23">
                        <a:extLst>
                          <a:ext uri="{FF2B5EF4-FFF2-40B4-BE49-F238E27FC236}">
                            <a16:creationId xmlns:a16="http://schemas.microsoft.com/office/drawing/2014/main" id="{A9AA9FBA-5CDA-4314-939C-24CA070412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2485007"/>
                        <a:ext cx="7620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4">
            <a:extLst>
              <a:ext uri="{FF2B5EF4-FFF2-40B4-BE49-F238E27FC236}">
                <a16:creationId xmlns:a16="http://schemas.microsoft.com/office/drawing/2014/main" id="{A8737C67-0968-4D20-A228-AB31FF9B3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24850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a)</a:t>
            </a:r>
          </a:p>
        </p:txBody>
      </p:sp>
      <p:graphicFrame>
        <p:nvGraphicFramePr>
          <p:cNvPr id="7" name="Object 25">
            <a:extLst>
              <a:ext uri="{FF2B5EF4-FFF2-40B4-BE49-F238E27FC236}">
                <a16:creationId xmlns:a16="http://schemas.microsoft.com/office/drawing/2014/main" id="{034B9B4E-C328-4C8F-9EA6-62A37904CAB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37400" y="2485007"/>
          <a:ext cx="11668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7" name="Object 25">
                        <a:extLst>
                          <a:ext uri="{FF2B5EF4-FFF2-40B4-BE49-F238E27FC236}">
                            <a16:creationId xmlns:a16="http://schemas.microsoft.com/office/drawing/2014/main" id="{034B9B4E-C328-4C8F-9EA6-62A37904CA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400" y="2485007"/>
                        <a:ext cx="11668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6">
            <a:extLst>
              <a:ext uri="{FF2B5EF4-FFF2-40B4-BE49-F238E27FC236}">
                <a16:creationId xmlns:a16="http://schemas.microsoft.com/office/drawing/2014/main" id="{32B38679-E468-4986-8B5D-7F495F2FA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1799207"/>
            <a:ext cx="144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latin typeface="Comic Sans MS" pitchFamily="66" charset="0"/>
              </a:rPr>
              <a:t>Common Factor</a:t>
            </a: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8BBAB6A0-E3C5-4478-AE70-08039E9E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2485007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graphicFrame>
        <p:nvGraphicFramePr>
          <p:cNvPr id="10" name="Object 28">
            <a:extLst>
              <a:ext uri="{FF2B5EF4-FFF2-40B4-BE49-F238E27FC236}">
                <a16:creationId xmlns:a16="http://schemas.microsoft.com/office/drawing/2014/main" id="{C5646077-1D7C-40D0-90C9-0E65B9119E1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2175" y="2942207"/>
          <a:ext cx="8810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69696" imgH="203112" progId="Equation.DSMT4">
                  <p:embed/>
                </p:oleObj>
              </mc:Choice>
              <mc:Fallback>
                <p:oleObj name="Equation" r:id="rId7" imgW="469696" imgH="203112" progId="Equation.DSMT4">
                  <p:embed/>
                  <p:pic>
                    <p:nvPicPr>
                      <p:cNvPr id="10" name="Object 28">
                        <a:extLst>
                          <a:ext uri="{FF2B5EF4-FFF2-40B4-BE49-F238E27FC236}">
                            <a16:creationId xmlns:a16="http://schemas.microsoft.com/office/drawing/2014/main" id="{C5646077-1D7C-40D0-90C9-0E65B9119E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2942207"/>
                        <a:ext cx="8810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9">
            <a:extLst>
              <a:ext uri="{FF2B5EF4-FFF2-40B4-BE49-F238E27FC236}">
                <a16:creationId xmlns:a16="http://schemas.microsoft.com/office/drawing/2014/main" id="{D87C4265-3077-4184-B7BD-6C1559209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30184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b)</a:t>
            </a:r>
          </a:p>
        </p:txBody>
      </p:sp>
      <p:graphicFrame>
        <p:nvGraphicFramePr>
          <p:cNvPr id="12" name="Object 30">
            <a:extLst>
              <a:ext uri="{FF2B5EF4-FFF2-40B4-BE49-F238E27FC236}">
                <a16:creationId xmlns:a16="http://schemas.microsoft.com/office/drawing/2014/main" id="{56104F73-C101-459B-906E-0F4EB64A755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26288" y="3018407"/>
          <a:ext cx="1190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634725" imgH="203112" progId="Equation.DSMT4">
                  <p:embed/>
                </p:oleObj>
              </mc:Choice>
              <mc:Fallback>
                <p:oleObj name="Equation" r:id="rId9" imgW="634725" imgH="203112" progId="Equation.DSMT4">
                  <p:embed/>
                  <p:pic>
                    <p:nvPicPr>
                      <p:cNvPr id="12" name="Object 30">
                        <a:extLst>
                          <a:ext uri="{FF2B5EF4-FFF2-40B4-BE49-F238E27FC236}">
                            <a16:creationId xmlns:a16="http://schemas.microsoft.com/office/drawing/2014/main" id="{56104F73-C101-459B-906E-0F4EB64A75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3018407"/>
                        <a:ext cx="1190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31">
            <a:extLst>
              <a:ext uri="{FF2B5EF4-FFF2-40B4-BE49-F238E27FC236}">
                <a16:creationId xmlns:a16="http://schemas.microsoft.com/office/drawing/2014/main" id="{DAB9DF71-EF27-43E0-A720-25B29AF3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3018407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" name="Object 32">
            <a:extLst>
              <a:ext uri="{FF2B5EF4-FFF2-40B4-BE49-F238E27FC236}">
                <a16:creationId xmlns:a16="http://schemas.microsoft.com/office/drawing/2014/main" id="{04745041-7203-47CE-B732-CA71DD353C8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2175" y="3527995"/>
          <a:ext cx="1190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634725" imgH="203112" progId="Equation.DSMT4">
                  <p:embed/>
                </p:oleObj>
              </mc:Choice>
              <mc:Fallback>
                <p:oleObj name="Equation" r:id="rId11" imgW="634725" imgH="203112" progId="Equation.DSMT4">
                  <p:embed/>
                  <p:pic>
                    <p:nvPicPr>
                      <p:cNvPr id="14" name="Object 32">
                        <a:extLst>
                          <a:ext uri="{FF2B5EF4-FFF2-40B4-BE49-F238E27FC236}">
                            <a16:creationId xmlns:a16="http://schemas.microsoft.com/office/drawing/2014/main" id="{04745041-7203-47CE-B732-CA71DD353C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3527995"/>
                        <a:ext cx="1190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3">
            <a:extLst>
              <a:ext uri="{FF2B5EF4-FFF2-40B4-BE49-F238E27FC236}">
                <a16:creationId xmlns:a16="http://schemas.microsoft.com/office/drawing/2014/main" id="{5CBFBDB0-160E-49DE-9379-41F66006B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35518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c)</a:t>
            </a:r>
          </a:p>
        </p:txBody>
      </p:sp>
      <p:graphicFrame>
        <p:nvGraphicFramePr>
          <p:cNvPr id="16" name="Object 34">
            <a:extLst>
              <a:ext uri="{FF2B5EF4-FFF2-40B4-BE49-F238E27FC236}">
                <a16:creationId xmlns:a16="http://schemas.microsoft.com/office/drawing/2014/main" id="{11DB3FEB-ABAA-49D1-8610-CFB3267528E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13588" y="3561332"/>
          <a:ext cx="1476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787058" imgH="203112" progId="Equation.DSMT4">
                  <p:embed/>
                </p:oleObj>
              </mc:Choice>
              <mc:Fallback>
                <p:oleObj name="Equation" r:id="rId13" imgW="787058" imgH="203112" progId="Equation.DSMT4">
                  <p:embed/>
                  <p:pic>
                    <p:nvPicPr>
                      <p:cNvPr id="16" name="Object 34">
                        <a:extLst>
                          <a:ext uri="{FF2B5EF4-FFF2-40B4-BE49-F238E27FC236}">
                            <a16:creationId xmlns:a16="http://schemas.microsoft.com/office/drawing/2014/main" id="{11DB3FEB-ABAA-49D1-8610-CFB3267528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588" y="3561332"/>
                        <a:ext cx="1476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35">
            <a:extLst>
              <a:ext uri="{FF2B5EF4-FFF2-40B4-BE49-F238E27FC236}">
                <a16:creationId xmlns:a16="http://schemas.microsoft.com/office/drawing/2014/main" id="{067D7671-07EC-44A1-99FB-E489D18C6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3569270"/>
            <a:ext cx="460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4x</a:t>
            </a:r>
          </a:p>
        </p:txBody>
      </p:sp>
      <p:graphicFrame>
        <p:nvGraphicFramePr>
          <p:cNvPr id="18" name="Object 36">
            <a:extLst>
              <a:ext uri="{FF2B5EF4-FFF2-40B4-BE49-F238E27FC236}">
                <a16:creationId xmlns:a16="http://schemas.microsoft.com/office/drawing/2014/main" id="{BB984EEB-0BC2-49DC-BEE6-763ABAAEAA5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87888" y="4058220"/>
          <a:ext cx="1524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812447" imgH="228501" progId="Equation.DSMT4">
                  <p:embed/>
                </p:oleObj>
              </mc:Choice>
              <mc:Fallback>
                <p:oleObj name="Equation" r:id="rId15" imgW="812447" imgH="228501" progId="Equation.DSMT4">
                  <p:embed/>
                  <p:pic>
                    <p:nvPicPr>
                      <p:cNvPr id="18" name="Object 36">
                        <a:extLst>
                          <a:ext uri="{FF2B5EF4-FFF2-40B4-BE49-F238E27FC236}">
                            <a16:creationId xmlns:a16="http://schemas.microsoft.com/office/drawing/2014/main" id="{BB984EEB-0BC2-49DC-BEE6-763ABAAEAA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4058220"/>
                        <a:ext cx="1524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37">
            <a:extLst>
              <a:ext uri="{FF2B5EF4-FFF2-40B4-BE49-F238E27FC236}">
                <a16:creationId xmlns:a16="http://schemas.microsoft.com/office/drawing/2014/main" id="{6D9B28EF-5DC5-47F7-A103-DF8089D6A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4105845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0" name="Object 38">
            <a:extLst>
              <a:ext uri="{FF2B5EF4-FFF2-40B4-BE49-F238E27FC236}">
                <a16:creationId xmlns:a16="http://schemas.microsoft.com/office/drawing/2014/main" id="{ACCA15E6-1C06-4E73-A034-50BF4EFDD44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27875" y="4116957"/>
          <a:ext cx="17383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926698" imgH="203112" progId="Equation.DSMT4">
                  <p:embed/>
                </p:oleObj>
              </mc:Choice>
              <mc:Fallback>
                <p:oleObj name="Equation" r:id="rId17" imgW="926698" imgH="203112" progId="Equation.DSMT4">
                  <p:embed/>
                  <p:pic>
                    <p:nvPicPr>
                      <p:cNvPr id="20" name="Object 38">
                        <a:extLst>
                          <a:ext uri="{FF2B5EF4-FFF2-40B4-BE49-F238E27FC236}">
                            <a16:creationId xmlns:a16="http://schemas.microsoft.com/office/drawing/2014/main" id="{ACCA15E6-1C06-4E73-A034-50BF4EFDD4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75" y="4116957"/>
                        <a:ext cx="17383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39">
            <a:extLst>
              <a:ext uri="{FF2B5EF4-FFF2-40B4-BE49-F238E27FC236}">
                <a16:creationId xmlns:a16="http://schemas.microsoft.com/office/drawing/2014/main" id="{E6912999-E71A-485D-9552-0A6065197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23307"/>
            <a:ext cx="574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3xy</a:t>
            </a:r>
          </a:p>
        </p:txBody>
      </p:sp>
      <p:graphicFrame>
        <p:nvGraphicFramePr>
          <p:cNvPr id="22" name="Object 40">
            <a:extLst>
              <a:ext uri="{FF2B5EF4-FFF2-40B4-BE49-F238E27FC236}">
                <a16:creationId xmlns:a16="http://schemas.microsoft.com/office/drawing/2014/main" id="{D3BD4607-A66D-471A-B989-21B08B084B1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73600" y="4663057"/>
          <a:ext cx="1143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609600" imgH="228600" progId="Equation.DSMT4">
                  <p:embed/>
                </p:oleObj>
              </mc:Choice>
              <mc:Fallback>
                <p:oleObj name="Equation" r:id="rId19" imgW="609600" imgH="228600" progId="Equation.DSMT4">
                  <p:embed/>
                  <p:pic>
                    <p:nvPicPr>
                      <p:cNvPr id="22" name="Object 40">
                        <a:extLst>
                          <a:ext uri="{FF2B5EF4-FFF2-40B4-BE49-F238E27FC236}">
                            <a16:creationId xmlns:a16="http://schemas.microsoft.com/office/drawing/2014/main" id="{D3BD4607-A66D-471A-B989-21B08B084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4663057"/>
                        <a:ext cx="1143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41">
            <a:extLst>
              <a:ext uri="{FF2B5EF4-FFF2-40B4-BE49-F238E27FC236}">
                <a16:creationId xmlns:a16="http://schemas.microsoft.com/office/drawing/2014/main" id="{FCB2E9D4-B28C-4410-BCBD-C88D31043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513" y="4702745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e)</a:t>
            </a:r>
          </a:p>
        </p:txBody>
      </p:sp>
      <p:graphicFrame>
        <p:nvGraphicFramePr>
          <p:cNvPr id="24" name="Object 42">
            <a:extLst>
              <a:ext uri="{FF2B5EF4-FFF2-40B4-BE49-F238E27FC236}">
                <a16:creationId xmlns:a16="http://schemas.microsoft.com/office/drawing/2014/main" id="{FCBA7AD5-8DAE-45D4-9FCD-4C34702F127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05650" y="4713857"/>
          <a:ext cx="1476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787058" imgH="203112" progId="Equation.DSMT4">
                  <p:embed/>
                </p:oleObj>
              </mc:Choice>
              <mc:Fallback>
                <p:oleObj name="Equation" r:id="rId21" imgW="787058" imgH="203112" progId="Equation.DSMT4">
                  <p:embed/>
                  <p:pic>
                    <p:nvPicPr>
                      <p:cNvPr id="24" name="Object 42">
                        <a:extLst>
                          <a:ext uri="{FF2B5EF4-FFF2-40B4-BE49-F238E27FC236}">
                            <a16:creationId xmlns:a16="http://schemas.microsoft.com/office/drawing/2014/main" id="{FCBA7AD5-8DAE-45D4-9FCD-4C34702F1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4713857"/>
                        <a:ext cx="1476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43">
            <a:extLst>
              <a:ext uri="{FF2B5EF4-FFF2-40B4-BE49-F238E27FC236}">
                <a16:creationId xmlns:a16="http://schemas.microsoft.com/office/drawing/2014/main" id="{344C691B-A9D2-40D1-8396-49429BB91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4720207"/>
            <a:ext cx="574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3x</a:t>
            </a:r>
          </a:p>
        </p:txBody>
      </p:sp>
      <p:pic>
        <p:nvPicPr>
          <p:cNvPr id="2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CD40804-A33B-4C7B-99EC-C9EADBC83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12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124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+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3434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3x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7912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81600" y="28194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+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 flipV="1">
            <a:off x="6019800" y="3352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953000" y="43434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last number in a Quadratic Equation by multiplying the 2 numbers in the brackets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276600" y="3352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295400" y="4343400"/>
            <a:ext cx="320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middle number by adding the 2 numbers in the brackets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(x + 2)(x + 1)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FA3069F-1088-4DEC-97A5-BE5A641E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B10945B-9E7F-4482-8A19-5C8BC3F69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1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 animBg="1"/>
      <p:bldP spid="7178" grpId="0"/>
      <p:bldP spid="7179" grpId="0" animBg="1"/>
      <p:bldP spid="7180" grpId="0"/>
      <p:bldP spid="71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24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-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434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791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15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181600" y="28194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-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6019800" y="3352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953000" y="43434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last number in a Quadratic Equation by multiplying the 2 numbers in the brackets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3276600" y="3352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295400" y="4343400"/>
            <a:ext cx="320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middle number by adding the 2 numbers in the brackets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(x - 5)(x + 3)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83C37E83-9891-4329-A563-7F046A36F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46706845-C4B6-431D-8D59-D611675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  <p:bldP spid="8199" grpId="0"/>
      <p:bldP spid="8200" grpId="0" animBg="1"/>
      <p:bldP spid="8201" grpId="0"/>
      <p:bldP spid="8202" grpId="0" animBg="1"/>
      <p:bldP spid="8203" grpId="0"/>
      <p:bldP spid="82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7x  +  12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295400" y="4191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+3  +4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-3  -4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+12  +1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-12  -1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+6  +2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-6  -2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114800" y="3200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-7?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334000" y="55626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- 3)(x - 4)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724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371600" y="46482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5CFF39D-D112-4578-8850-114FC485A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277044B-090C-4612-9CAE-309C7D9BA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9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9" grpId="0"/>
      <p:bldP spid="23560" grpId="0"/>
      <p:bldP spid="235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+  10x  +  16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+ 16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95400" y="3810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  +16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  -16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+8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-2  -8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+4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-4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114800" y="2819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+10?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105400" y="51816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+ 2)(x + 8)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343400" y="4343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1371600" y="47244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198CCBC6-C16E-4CFF-A6DF-A503D880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A43153F2-B1F1-44C4-837A-824D784FB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36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7" grpId="0"/>
      <p:bldP spid="10248" grpId="0"/>
      <p:bldP spid="10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x  -  20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- 20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95400" y="3810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  -20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  +20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-10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-2  +10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-5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+5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14800" y="2819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- 1?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105400" y="51816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+ 4)(x - 5)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343400" y="4343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295400" y="56388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B5C738FA-81BC-486D-8141-66D5D27A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AED6E49C-FD27-4679-9264-81C615325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2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1" grpId="0"/>
      <p:bldP spid="11272" grpId="0"/>
      <p:bldP spid="112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REMEMBER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An equation with an ‘x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in does </a:t>
            </a:r>
            <a:r>
              <a:rPr lang="en-GB" altLang="en-US" sz="1600" i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necessarily go into 2 brackets. You use 2 brackets when there are NO ‘Common Factors’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609600" y="4953000"/>
            <a:ext cx="3413125" cy="1262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a)</a:t>
            </a:r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6019800" y="2057400"/>
          <a:ext cx="12430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1641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12430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7239000" y="3200400"/>
            <a:ext cx="1143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8382000" y="2286000"/>
            <a:ext cx="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7315200" y="2286000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6858000" y="35814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V="1">
            <a:off x="8305800" y="2590800"/>
            <a:ext cx="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6705600" y="2590800"/>
            <a:ext cx="1600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6705600" y="24384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422" name="Object 38"/>
          <p:cNvGraphicFramePr>
            <a:graphicFrameLocks noChangeAspect="1"/>
          </p:cNvGraphicFramePr>
          <p:nvPr/>
        </p:nvGraphicFramePr>
        <p:xfrm>
          <a:off x="5791200" y="3886200"/>
          <a:ext cx="17256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952087" imgH="203112" progId="Equation.DSMT4">
                  <p:embed/>
                </p:oleObj>
              </mc:Choice>
              <mc:Fallback>
                <p:oleObj name="Equation" r:id="rId5" imgW="952087" imgH="203112" progId="Equation.DSMT4">
                  <p:embed/>
                  <p:pic>
                    <p:nvPicPr>
                      <p:cNvPr id="1642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886200"/>
                        <a:ext cx="17256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タイトル 1">
            <a:extLst>
              <a:ext uri="{FF2B5EF4-FFF2-40B4-BE49-F238E27FC236}">
                <a16:creationId xmlns:a16="http://schemas.microsoft.com/office/drawing/2014/main" id="{6375C722-99FD-4DA2-98B9-F0057E2E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78CCAE58-86B7-4137-9C9C-74E47CE4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44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11" grpId="0"/>
      <p:bldP spid="16412" grpId="0"/>
      <p:bldP spid="16415" grpId="0" animBg="1"/>
      <p:bldP spid="16415" grpId="1" animBg="1"/>
      <p:bldP spid="16416" grpId="0" animBg="1"/>
      <p:bldP spid="16416" grpId="1" animBg="1"/>
      <p:bldP spid="16417" grpId="0" animBg="1"/>
      <p:bldP spid="16417" grpId="1" animBg="1"/>
      <p:bldP spid="16418" grpId="0" animBg="1"/>
      <p:bldP spid="16418" grpId="1" animBg="1"/>
      <p:bldP spid="16419" grpId="0" animBg="1"/>
      <p:bldP spid="16419" grpId="1" animBg="1"/>
      <p:bldP spid="16420" grpId="0" animBg="1"/>
      <p:bldP spid="16420" grpId="1" animBg="1"/>
      <p:bldP spid="16421" grpId="0" animBg="1"/>
      <p:bldP spid="164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b)</a:t>
            </a:r>
          </a:p>
        </p:txBody>
      </p:sp>
      <p:graphicFrame>
        <p:nvGraphicFramePr>
          <p:cNvPr id="21511" name="Object 8"/>
          <p:cNvGraphicFramePr>
            <a:graphicFrameLocks noChangeAspect="1"/>
          </p:cNvGraphicFramePr>
          <p:nvPr/>
        </p:nvGraphicFramePr>
        <p:xfrm>
          <a:off x="6019800" y="2057400"/>
          <a:ext cx="12430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2151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12430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5824538" y="3886200"/>
          <a:ext cx="16573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914400" imgH="203200" progId="Equation.DSMT4">
                  <p:embed/>
                </p:oleObj>
              </mc:Choice>
              <mc:Fallback>
                <p:oleObj name="Equation" r:id="rId5" imgW="914400" imgH="203200" progId="Equation.DSMT4">
                  <p:embed/>
                  <p:pic>
                    <p:nvPicPr>
                      <p:cNvPr id="174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886200"/>
                        <a:ext cx="16573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タイトル 1">
            <a:extLst>
              <a:ext uri="{FF2B5EF4-FFF2-40B4-BE49-F238E27FC236}">
                <a16:creationId xmlns:a16="http://schemas.microsoft.com/office/drawing/2014/main" id="{5C3E54FB-B8C7-4B7A-BDEA-C86A93F6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35CBDDA-5438-4503-AA9D-4242BB0D2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25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CB92-AB8D-49D2-A43E-D4E0F948B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FB0962-2507-45FF-A161-2BF8725EA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6155E-B196-46A4-9C17-B805995AD59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1144</Words>
  <Application>Microsoft Office PowerPoint</Application>
  <PresentationFormat>On-screen Show (4:3)</PresentationFormat>
  <Paragraphs>236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游ゴシック</vt:lpstr>
      <vt:lpstr>游ゴシック Light</vt:lpstr>
      <vt:lpstr>Arial</vt:lpstr>
      <vt:lpstr>Calibri</vt:lpstr>
      <vt:lpstr>Calibri Light</vt:lpstr>
      <vt:lpstr>Comic Sans MS</vt:lpstr>
      <vt:lpstr>Constantia</vt:lpstr>
      <vt:lpstr>Wingdings</vt:lpstr>
      <vt:lpstr>Office テーマ</vt:lpstr>
      <vt:lpstr>Equation</vt:lpstr>
      <vt:lpstr>PowerPoint Presentation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48</cp:revision>
  <dcterms:created xsi:type="dcterms:W3CDTF">2017-08-14T15:35:38Z</dcterms:created>
  <dcterms:modified xsi:type="dcterms:W3CDTF">2021-03-29T09:57:46Z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