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1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80505" y="3082752"/>
            <a:ext cx="818300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1B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7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To find the product of two expressions you multiply each term in one expression by each term in the other expression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45A6EA29-B674-40A3-B3DD-475D2C167037}"/>
              </a:ext>
            </a:extLst>
          </p:cNvPr>
          <p:cNvSpPr txBox="1">
            <a:spLocks noChangeArrowheads="1"/>
          </p:cNvSpPr>
          <p:nvPr/>
        </p:nvSpPr>
        <p:spPr>
          <a:xfrm>
            <a:off x="142876" y="1650999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altLang="en-US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(x + 4)(x + 7)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 + 4x + 7x + 28</a:t>
            </a:r>
          </a:p>
          <a:p>
            <a:pPr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 + 11x + 28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(2x + 3)(x – 8)</a:t>
            </a:r>
          </a:p>
          <a:p>
            <a:pPr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+ 3x – 16x – 24</a:t>
            </a:r>
          </a:p>
          <a:p>
            <a:pPr>
              <a:buFontTx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2x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– 13x - 24</a:t>
            </a:r>
            <a:endParaRPr lang="en-GB" alt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8719429F-2D0A-4D5B-8136-88C788E10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3648074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+ 28</a:t>
            </a:r>
          </a:p>
        </p:txBody>
      </p:sp>
      <p:sp>
        <p:nvSpPr>
          <p:cNvPr id="43" name="Rectangle 5">
            <a:extLst>
              <a:ext uri="{FF2B5EF4-FFF2-40B4-BE49-F238E27FC236}">
                <a16:creationId xmlns:a16="http://schemas.microsoft.com/office/drawing/2014/main" id="{DEAED6D1-C4FB-4B60-B3F9-3C4506BF6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3648074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+ 7x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AF86BA90-0134-466F-BF52-911150776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3648074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+ 7</a:t>
            </a:r>
          </a:p>
        </p:txBody>
      </p:sp>
      <p:sp>
        <p:nvSpPr>
          <p:cNvPr id="45" name="Rectangle 7">
            <a:extLst>
              <a:ext uri="{FF2B5EF4-FFF2-40B4-BE49-F238E27FC236}">
                <a16:creationId xmlns:a16="http://schemas.microsoft.com/office/drawing/2014/main" id="{41681CD9-60CD-4B50-828A-68B9033E7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3167062"/>
            <a:ext cx="8874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+ 4x</a:t>
            </a:r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2C67C942-3762-4CE6-A0FA-A878405FF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3167062"/>
            <a:ext cx="8890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altLang="en-US" sz="2000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7C4AAD5E-D8B5-459F-8EAA-1DA5DD981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3167062"/>
            <a:ext cx="8874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9E90E4CB-5D79-445F-809F-7216FDD6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2687637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+ 4</a:t>
            </a:r>
          </a:p>
        </p:txBody>
      </p:sp>
      <p:sp>
        <p:nvSpPr>
          <p:cNvPr id="49" name="Rectangle 11">
            <a:extLst>
              <a:ext uri="{FF2B5EF4-FFF2-40B4-BE49-F238E27FC236}">
                <a16:creationId xmlns:a16="http://schemas.microsoft.com/office/drawing/2014/main" id="{81F70460-3B1B-4E00-87EF-86559B31C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2687637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B232D8B8-8910-4FE1-88E7-B3EF512F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2687637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51" name="Line 13">
            <a:extLst>
              <a:ext uri="{FF2B5EF4-FFF2-40B4-BE49-F238E27FC236}">
                <a16:creationId xmlns:a16="http://schemas.microsoft.com/office/drawing/2014/main" id="{074DACA3-D60A-411B-9ECF-C2DB8B6DC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2687637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14">
            <a:extLst>
              <a:ext uri="{FF2B5EF4-FFF2-40B4-BE49-F238E27FC236}">
                <a16:creationId xmlns:a16="http://schemas.microsoft.com/office/drawing/2014/main" id="{7FCB0F60-536C-4432-B579-947A699DD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3167062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15">
            <a:extLst>
              <a:ext uri="{FF2B5EF4-FFF2-40B4-BE49-F238E27FC236}">
                <a16:creationId xmlns:a16="http://schemas.microsoft.com/office/drawing/2014/main" id="{99CBB7D7-054A-4330-ABF0-2BF760C62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3648074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16">
            <a:extLst>
              <a:ext uri="{FF2B5EF4-FFF2-40B4-BE49-F238E27FC236}">
                <a16:creationId xmlns:a16="http://schemas.microsoft.com/office/drawing/2014/main" id="{A3F68175-10E0-4AAA-9A5F-17AF0909A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4127499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D6349333-1E87-436D-BE8F-A1F4EBDDC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2687637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Line 18">
            <a:extLst>
              <a:ext uri="{FF2B5EF4-FFF2-40B4-BE49-F238E27FC236}">
                <a16:creationId xmlns:a16="http://schemas.microsoft.com/office/drawing/2014/main" id="{3EA89DAC-201E-4B0C-92EC-F9E8A52A6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6" y="2687637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" name="Line 19">
            <a:extLst>
              <a:ext uri="{FF2B5EF4-FFF2-40B4-BE49-F238E27FC236}">
                <a16:creationId xmlns:a16="http://schemas.microsoft.com/office/drawing/2014/main" id="{C60042E0-5EE4-4F9A-9E07-D25B318B2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3726" y="2687637"/>
            <a:ext cx="0" cy="1439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20">
            <a:extLst>
              <a:ext uri="{FF2B5EF4-FFF2-40B4-BE49-F238E27FC236}">
                <a16:creationId xmlns:a16="http://schemas.microsoft.com/office/drawing/2014/main" id="{8D820B4A-4939-4180-82AF-A8B597BD1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1139" y="2687637"/>
            <a:ext cx="0" cy="14398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Rectangle 21">
            <a:extLst>
              <a:ext uri="{FF2B5EF4-FFF2-40B4-BE49-F238E27FC236}">
                <a16:creationId xmlns:a16="http://schemas.microsoft.com/office/drawing/2014/main" id="{95C9F8CE-BBF4-479E-91B8-A05EEC398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5519737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- 24</a:t>
            </a:r>
          </a:p>
        </p:txBody>
      </p:sp>
      <p:sp>
        <p:nvSpPr>
          <p:cNvPr id="60" name="Rectangle 22">
            <a:extLst>
              <a:ext uri="{FF2B5EF4-FFF2-40B4-BE49-F238E27FC236}">
                <a16:creationId xmlns:a16="http://schemas.microsoft.com/office/drawing/2014/main" id="{652D9841-FA36-4E19-8E08-82ADFCDB7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5519737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- 16x</a:t>
            </a:r>
          </a:p>
        </p:txBody>
      </p:sp>
      <p:sp>
        <p:nvSpPr>
          <p:cNvPr id="61" name="Rectangle 23">
            <a:extLst>
              <a:ext uri="{FF2B5EF4-FFF2-40B4-BE49-F238E27FC236}">
                <a16:creationId xmlns:a16="http://schemas.microsoft.com/office/drawing/2014/main" id="{F27764CC-8633-4829-A869-32BF74375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5519737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- 8</a:t>
            </a:r>
          </a:p>
        </p:txBody>
      </p:sp>
      <p:sp>
        <p:nvSpPr>
          <p:cNvPr id="62" name="Rectangle 24">
            <a:extLst>
              <a:ext uri="{FF2B5EF4-FFF2-40B4-BE49-F238E27FC236}">
                <a16:creationId xmlns:a16="http://schemas.microsoft.com/office/drawing/2014/main" id="{93D39C7F-EB86-42B3-9176-4843CA001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5038724"/>
            <a:ext cx="8874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solidFill>
                  <a:srgbClr val="FF0000"/>
                </a:solidFill>
                <a:latin typeface="Comic Sans MS" pitchFamily="66" charset="0"/>
              </a:rPr>
              <a:t>+ 3x</a:t>
            </a:r>
          </a:p>
        </p:txBody>
      </p:sp>
      <p:sp>
        <p:nvSpPr>
          <p:cNvPr id="63" name="Rectangle 25">
            <a:extLst>
              <a:ext uri="{FF2B5EF4-FFF2-40B4-BE49-F238E27FC236}">
                <a16:creationId xmlns:a16="http://schemas.microsoft.com/office/drawing/2014/main" id="{84B8EBE7-3D5D-4819-A0BB-ACE3FD36F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5038724"/>
            <a:ext cx="8890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 dirty="0">
                <a:solidFill>
                  <a:srgbClr val="FF0000"/>
                </a:solidFill>
                <a:latin typeface="Comic Sans MS" pitchFamily="66" charset="0"/>
              </a:rPr>
              <a:t>2x</a:t>
            </a:r>
            <a:r>
              <a:rPr lang="en-GB" altLang="en-US" sz="20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4" name="Rectangle 26">
            <a:extLst>
              <a:ext uri="{FF2B5EF4-FFF2-40B4-BE49-F238E27FC236}">
                <a16:creationId xmlns:a16="http://schemas.microsoft.com/office/drawing/2014/main" id="{6C72C7D9-95A8-4D64-89A5-B24424D38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5038724"/>
            <a:ext cx="8874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x</a:t>
            </a:r>
          </a:p>
        </p:txBody>
      </p:sp>
      <p:sp>
        <p:nvSpPr>
          <p:cNvPr id="65" name="Rectangle 27">
            <a:extLst>
              <a:ext uri="{FF2B5EF4-FFF2-40B4-BE49-F238E27FC236}">
                <a16:creationId xmlns:a16="http://schemas.microsoft.com/office/drawing/2014/main" id="{8CE1A1EF-667B-4E23-ACED-108FE7F5F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726" y="4559299"/>
            <a:ext cx="887413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>
                <a:latin typeface="Comic Sans MS" pitchFamily="66" charset="0"/>
              </a:rPr>
              <a:t>+ 3</a:t>
            </a:r>
          </a:p>
        </p:txBody>
      </p:sp>
      <p:sp>
        <p:nvSpPr>
          <p:cNvPr id="66" name="Rectangle 28">
            <a:extLst>
              <a:ext uri="{FF2B5EF4-FFF2-40B4-BE49-F238E27FC236}">
                <a16:creationId xmlns:a16="http://schemas.microsoft.com/office/drawing/2014/main" id="{173E1B99-B669-4D0A-8ED1-01AB08BD7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26" y="4559299"/>
            <a:ext cx="8890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000" dirty="0">
                <a:latin typeface="Comic Sans MS" pitchFamily="66" charset="0"/>
              </a:rPr>
              <a:t>2x</a:t>
            </a:r>
          </a:p>
        </p:txBody>
      </p:sp>
      <p:sp>
        <p:nvSpPr>
          <p:cNvPr id="67" name="Rectangle 29">
            <a:extLst>
              <a:ext uri="{FF2B5EF4-FFF2-40B4-BE49-F238E27FC236}">
                <a16:creationId xmlns:a16="http://schemas.microsoft.com/office/drawing/2014/main" id="{E795D35D-F6AA-43A4-9877-CA76940B3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4" y="4559299"/>
            <a:ext cx="887412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2000">
              <a:latin typeface="Comic Sans MS" pitchFamily="66" charset="0"/>
            </a:endParaRPr>
          </a:p>
        </p:txBody>
      </p:sp>
      <p:sp>
        <p:nvSpPr>
          <p:cNvPr id="68" name="Line 30">
            <a:extLst>
              <a:ext uri="{FF2B5EF4-FFF2-40B4-BE49-F238E27FC236}">
                <a16:creationId xmlns:a16="http://schemas.microsoft.com/office/drawing/2014/main" id="{A9579127-6E24-4128-8B58-F8BD549C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4559299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9" name="Line 31">
            <a:extLst>
              <a:ext uri="{FF2B5EF4-FFF2-40B4-BE49-F238E27FC236}">
                <a16:creationId xmlns:a16="http://schemas.microsoft.com/office/drawing/2014/main" id="{76909FE9-8D9B-4CB9-8DBB-971B26029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5038724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32">
            <a:extLst>
              <a:ext uri="{FF2B5EF4-FFF2-40B4-BE49-F238E27FC236}">
                <a16:creationId xmlns:a16="http://schemas.microsoft.com/office/drawing/2014/main" id="{D8F72EB7-F44C-4DB2-AE42-26E47930A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5519737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" name="Line 33">
            <a:extLst>
              <a:ext uri="{FF2B5EF4-FFF2-40B4-BE49-F238E27FC236}">
                <a16:creationId xmlns:a16="http://schemas.microsoft.com/office/drawing/2014/main" id="{7A3EBE7E-D855-4656-9BF3-319690E08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14" y="5999162"/>
            <a:ext cx="2663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" name="Line 34">
            <a:extLst>
              <a:ext uri="{FF2B5EF4-FFF2-40B4-BE49-F238E27FC236}">
                <a16:creationId xmlns:a16="http://schemas.microsoft.com/office/drawing/2014/main" id="{2135C91D-A39F-438B-926A-94A8C2075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9376" y="4559299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" name="Line 35">
            <a:extLst>
              <a:ext uri="{FF2B5EF4-FFF2-40B4-BE49-F238E27FC236}">
                <a16:creationId xmlns:a16="http://schemas.microsoft.com/office/drawing/2014/main" id="{43C9E559-3A6D-47B3-A0FB-DE4FDE1A5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6789" y="4559299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" name="Line 36">
            <a:extLst>
              <a:ext uri="{FF2B5EF4-FFF2-40B4-BE49-F238E27FC236}">
                <a16:creationId xmlns:a16="http://schemas.microsoft.com/office/drawing/2014/main" id="{43EF9C91-26D0-4BF0-B3C9-1DB148761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3726" y="4559299"/>
            <a:ext cx="0" cy="1439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5" name="Line 37">
            <a:extLst>
              <a:ext uri="{FF2B5EF4-FFF2-40B4-BE49-F238E27FC236}">
                <a16:creationId xmlns:a16="http://schemas.microsoft.com/office/drawing/2014/main" id="{AFB4E991-9AF7-4B69-9837-210F54E55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1139" y="4559299"/>
            <a:ext cx="0" cy="14398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753AAD3C-02D0-421B-BD47-96D63B15D553}"/>
              </a:ext>
            </a:extLst>
          </p:cNvPr>
          <p:cNvSpPr txBox="1"/>
          <p:nvPr/>
        </p:nvSpPr>
        <p:spPr>
          <a:xfrm>
            <a:off x="4341020" y="1507401"/>
            <a:ext cx="2177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various methods for doing this, all are ok!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6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D2916A88-CAF8-4E1E-B187-BECC3EB4E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35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Algebraic Expressions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To find the product of two expressions you multiply each term in one expression by each term in the other expression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more than two brackets, just multiply any 2 first, and then multiply the answer by the next one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3D5B3491-C334-41DF-9304-447E2E6A2DC4}"/>
                  </a:ext>
                </a:extLst>
              </p:cNvPr>
              <p:cNvSpPr txBox="1"/>
              <p:nvPr/>
            </p:nvSpPr>
            <p:spPr>
              <a:xfrm>
                <a:off x="4010026" y="1464816"/>
                <a:ext cx="33387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Expand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3D5B3491-C334-41DF-9304-447E2E6A2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26" y="1464816"/>
                <a:ext cx="3338799" cy="369332"/>
              </a:xfrm>
              <a:prstGeom prst="rect">
                <a:avLst/>
              </a:prstGeom>
              <a:blipFill>
                <a:blip r:embed="rId2"/>
                <a:stretch>
                  <a:fillRect l="-1642" t="-655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408B7649-DF8A-4679-87DF-7ED4DD2DF749}"/>
                  </a:ext>
                </a:extLst>
              </p:cNvPr>
              <p:cNvSpPr txBox="1"/>
              <p:nvPr/>
            </p:nvSpPr>
            <p:spPr>
              <a:xfrm>
                <a:off x="3947882" y="2283041"/>
                <a:ext cx="25597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408B7649-DF8A-4679-87DF-7ED4DD2DF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2283041"/>
                <a:ext cx="25597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42C1A626-1113-4421-A337-9C6B159039D4}"/>
                  </a:ext>
                </a:extLst>
              </p:cNvPr>
              <p:cNvSpPr txBox="1"/>
              <p:nvPr/>
            </p:nvSpPr>
            <p:spPr>
              <a:xfrm>
                <a:off x="3947882" y="3096904"/>
                <a:ext cx="19931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42C1A626-1113-4421-A337-9C6B15903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3096904"/>
                <a:ext cx="1993174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42FEA80-19FE-4DB6-8D45-ACB18497155F}"/>
                  </a:ext>
                </a:extLst>
              </p:cNvPr>
              <p:cNvSpPr txBox="1"/>
              <p:nvPr/>
            </p:nvSpPr>
            <p:spPr>
              <a:xfrm>
                <a:off x="5668925" y="3096904"/>
                <a:ext cx="980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842FEA80-19FE-4DB6-8D45-ACB184971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925" y="3096904"/>
                <a:ext cx="980333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F286E9C1-903E-48D6-8612-44B017C08E09}"/>
                  </a:ext>
                </a:extLst>
              </p:cNvPr>
              <p:cNvSpPr txBox="1"/>
              <p:nvPr/>
            </p:nvSpPr>
            <p:spPr>
              <a:xfrm>
                <a:off x="3947882" y="3910767"/>
                <a:ext cx="1509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F286E9C1-903E-48D6-8612-44B017C08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3910767"/>
                <a:ext cx="150983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6A4E04F5-1D09-4A95-9742-1D32302B9311}"/>
                  </a:ext>
                </a:extLst>
              </p:cNvPr>
              <p:cNvSpPr txBox="1"/>
              <p:nvPr/>
            </p:nvSpPr>
            <p:spPr>
              <a:xfrm>
                <a:off x="5227752" y="3910767"/>
                <a:ext cx="15122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+ 7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6A4E04F5-1D09-4A95-9742-1D32302B9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752" y="3910767"/>
                <a:ext cx="151227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7FAAE0F6-6AAC-47F7-B1B1-6E58B8798022}"/>
                  </a:ext>
                </a:extLst>
              </p:cNvPr>
              <p:cNvSpPr txBox="1"/>
              <p:nvPr/>
            </p:nvSpPr>
            <p:spPr>
              <a:xfrm>
                <a:off x="6507622" y="3910767"/>
                <a:ext cx="1268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− 4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7FAAE0F6-6AAC-47F7-B1B1-6E58B8798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622" y="3910767"/>
                <a:ext cx="126887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B7CDBD79-EF83-4922-8F42-86C2B5594668}"/>
                  </a:ext>
                </a:extLst>
              </p:cNvPr>
              <p:cNvSpPr txBox="1"/>
              <p:nvPr/>
            </p:nvSpPr>
            <p:spPr>
              <a:xfrm>
                <a:off x="3947882" y="4683430"/>
                <a:ext cx="28328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B7CDBD79-EF83-4922-8F42-86C2B5594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882" y="4683430"/>
                <a:ext cx="283289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円弧 4">
            <a:extLst>
              <a:ext uri="{FF2B5EF4-FFF2-40B4-BE49-F238E27FC236}">
                <a16:creationId xmlns:a16="http://schemas.microsoft.com/office/drawing/2014/main" id="{A77C98F4-9244-45B4-B661-68C23E8590A8}"/>
              </a:ext>
            </a:extLst>
          </p:cNvPr>
          <p:cNvSpPr/>
          <p:nvPr/>
        </p:nvSpPr>
        <p:spPr>
          <a:xfrm>
            <a:off x="6377890" y="2519458"/>
            <a:ext cx="517379" cy="74908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円弧 85">
            <a:extLst>
              <a:ext uri="{FF2B5EF4-FFF2-40B4-BE49-F238E27FC236}">
                <a16:creationId xmlns:a16="http://schemas.microsoft.com/office/drawing/2014/main" id="{A53C9EE0-5A36-4A33-AAC3-94FE1969DA03}"/>
              </a:ext>
            </a:extLst>
          </p:cNvPr>
          <p:cNvSpPr/>
          <p:nvPr/>
        </p:nvSpPr>
        <p:spPr>
          <a:xfrm>
            <a:off x="7440471" y="3318637"/>
            <a:ext cx="517379" cy="74908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円弧 86">
            <a:extLst>
              <a:ext uri="{FF2B5EF4-FFF2-40B4-BE49-F238E27FC236}">
                <a16:creationId xmlns:a16="http://schemas.microsoft.com/office/drawing/2014/main" id="{AC1EFC61-F58F-4686-804D-E3194EAC139C}"/>
              </a:ext>
            </a:extLst>
          </p:cNvPr>
          <p:cNvSpPr/>
          <p:nvPr/>
        </p:nvSpPr>
        <p:spPr>
          <a:xfrm>
            <a:off x="7432114" y="4137708"/>
            <a:ext cx="517379" cy="749081"/>
          </a:xfrm>
          <a:prstGeom prst="arc">
            <a:avLst>
              <a:gd name="adj1" fmla="val 16200000"/>
              <a:gd name="adj2" fmla="val 549373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EFD6B7A-47FA-44BB-8C59-8B6E67D58CAB}"/>
              </a:ext>
            </a:extLst>
          </p:cNvPr>
          <p:cNvSpPr txBox="1"/>
          <p:nvPr/>
        </p:nvSpPr>
        <p:spPr>
          <a:xfrm>
            <a:off x="6822597" y="2573152"/>
            <a:ext cx="1693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first pair of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DAFF0BA-A892-4035-9D55-875D9900EDCA}"/>
              </a:ext>
            </a:extLst>
          </p:cNvPr>
          <p:cNvSpPr txBox="1"/>
          <p:nvPr/>
        </p:nvSpPr>
        <p:spPr>
          <a:xfrm>
            <a:off x="7869450" y="3387546"/>
            <a:ext cx="12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this new pair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3368204-CAA9-4738-AAB7-D492D125B3DC}"/>
              </a:ext>
            </a:extLst>
          </p:cNvPr>
          <p:cNvGrpSpPr/>
          <p:nvPr/>
        </p:nvGrpSpPr>
        <p:grpSpPr>
          <a:xfrm>
            <a:off x="4523645" y="3051418"/>
            <a:ext cx="1868148" cy="158769"/>
            <a:chOff x="243061" y="3910766"/>
            <a:chExt cx="1868148" cy="158769"/>
          </a:xfrm>
        </p:grpSpPr>
        <p:sp>
          <p:nvSpPr>
            <p:cNvPr id="90" name="円弧 89">
              <a:extLst>
                <a:ext uri="{FF2B5EF4-FFF2-40B4-BE49-F238E27FC236}">
                  <a16:creationId xmlns:a16="http://schemas.microsoft.com/office/drawing/2014/main" id="{78D2C5D5-BC16-43D4-9F03-FEC8BBC58698}"/>
                </a:ext>
              </a:extLst>
            </p:cNvPr>
            <p:cNvSpPr/>
            <p:nvPr/>
          </p:nvSpPr>
          <p:spPr>
            <a:xfrm rot="16200000">
              <a:off x="879334" y="3274493"/>
              <a:ext cx="158768" cy="1431314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円弧 90">
              <a:extLst>
                <a:ext uri="{FF2B5EF4-FFF2-40B4-BE49-F238E27FC236}">
                  <a16:creationId xmlns:a16="http://schemas.microsoft.com/office/drawing/2014/main" id="{0F085E70-DDA5-4E1C-83AE-8E0F6587F367}"/>
                </a:ext>
              </a:extLst>
            </p:cNvPr>
            <p:cNvSpPr/>
            <p:nvPr/>
          </p:nvSpPr>
          <p:spPr>
            <a:xfrm rot="16200000">
              <a:off x="1097750" y="3056077"/>
              <a:ext cx="158769" cy="1868148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7E999E03-5B94-417B-A06D-7AD0A75158C4}"/>
              </a:ext>
            </a:extLst>
          </p:cNvPr>
          <p:cNvGrpSpPr/>
          <p:nvPr/>
        </p:nvGrpSpPr>
        <p:grpSpPr>
          <a:xfrm>
            <a:off x="5167521" y="3071563"/>
            <a:ext cx="1075710" cy="151800"/>
            <a:chOff x="243061" y="3910766"/>
            <a:chExt cx="1868148" cy="158769"/>
          </a:xfrm>
        </p:grpSpPr>
        <p:sp>
          <p:nvSpPr>
            <p:cNvPr id="93" name="円弧 92">
              <a:extLst>
                <a:ext uri="{FF2B5EF4-FFF2-40B4-BE49-F238E27FC236}">
                  <a16:creationId xmlns:a16="http://schemas.microsoft.com/office/drawing/2014/main" id="{15227D7A-DB8C-4FDE-9954-BAAF04BED513}"/>
                </a:ext>
              </a:extLst>
            </p:cNvPr>
            <p:cNvSpPr/>
            <p:nvPr/>
          </p:nvSpPr>
          <p:spPr>
            <a:xfrm rot="16200000">
              <a:off x="879334" y="3274493"/>
              <a:ext cx="158768" cy="1431314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円弧 93">
              <a:extLst>
                <a:ext uri="{FF2B5EF4-FFF2-40B4-BE49-F238E27FC236}">
                  <a16:creationId xmlns:a16="http://schemas.microsoft.com/office/drawing/2014/main" id="{2481EAE4-BAB2-44A6-B29C-623DE7614628}"/>
                </a:ext>
              </a:extLst>
            </p:cNvPr>
            <p:cNvSpPr/>
            <p:nvPr/>
          </p:nvSpPr>
          <p:spPr>
            <a:xfrm rot="16200000">
              <a:off x="1097750" y="3056077"/>
              <a:ext cx="158769" cy="1868148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5BBAAF5-8777-4026-8B17-11EBC645E706}"/>
              </a:ext>
            </a:extLst>
          </p:cNvPr>
          <p:cNvGrpSpPr/>
          <p:nvPr/>
        </p:nvGrpSpPr>
        <p:grpSpPr>
          <a:xfrm>
            <a:off x="5655493" y="3077038"/>
            <a:ext cx="725545" cy="174115"/>
            <a:chOff x="243061" y="3910766"/>
            <a:chExt cx="1868148" cy="158769"/>
          </a:xfrm>
        </p:grpSpPr>
        <p:sp>
          <p:nvSpPr>
            <p:cNvPr id="96" name="円弧 95">
              <a:extLst>
                <a:ext uri="{FF2B5EF4-FFF2-40B4-BE49-F238E27FC236}">
                  <a16:creationId xmlns:a16="http://schemas.microsoft.com/office/drawing/2014/main" id="{CABD2E56-B0C8-45CE-AAFB-397783CA4B2A}"/>
                </a:ext>
              </a:extLst>
            </p:cNvPr>
            <p:cNvSpPr/>
            <p:nvPr/>
          </p:nvSpPr>
          <p:spPr>
            <a:xfrm rot="16200000">
              <a:off x="554984" y="3635926"/>
              <a:ext cx="121685" cy="745531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円弧 96">
              <a:extLst>
                <a:ext uri="{FF2B5EF4-FFF2-40B4-BE49-F238E27FC236}">
                  <a16:creationId xmlns:a16="http://schemas.microsoft.com/office/drawing/2014/main" id="{AD10B6F0-ED34-4657-83A2-5784C69BC6B5}"/>
                </a:ext>
              </a:extLst>
            </p:cNvPr>
            <p:cNvSpPr/>
            <p:nvPr/>
          </p:nvSpPr>
          <p:spPr>
            <a:xfrm rot="16200000">
              <a:off x="1097750" y="3056077"/>
              <a:ext cx="158769" cy="1868148"/>
            </a:xfrm>
            <a:prstGeom prst="arc">
              <a:avLst>
                <a:gd name="adj1" fmla="val 16200000"/>
                <a:gd name="adj2" fmla="val 5493730"/>
              </a:avLst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C8CA467A-2206-409D-A2C1-A934971FD412}"/>
              </a:ext>
            </a:extLst>
          </p:cNvPr>
          <p:cNvSpPr txBox="1"/>
          <p:nvPr/>
        </p:nvSpPr>
        <p:spPr>
          <a:xfrm>
            <a:off x="7949493" y="4358359"/>
            <a:ext cx="904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A699D8-5513-4F74-854D-DB4A0E1B2595}"/>
              </a:ext>
            </a:extLst>
          </p:cNvPr>
          <p:cNvCxnSpPr/>
          <p:nvPr/>
        </p:nvCxnSpPr>
        <p:spPr>
          <a:xfrm>
            <a:off x="4128117" y="2652373"/>
            <a:ext cx="154080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1C2E3727-6F60-4437-BC80-BAC9F69AD4C2}"/>
              </a:ext>
            </a:extLst>
          </p:cNvPr>
          <p:cNvCxnSpPr>
            <a:cxnSpLocks/>
          </p:cNvCxnSpPr>
          <p:nvPr/>
        </p:nvCxnSpPr>
        <p:spPr>
          <a:xfrm>
            <a:off x="4875405" y="2717014"/>
            <a:ext cx="66757" cy="3103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https://upload.wikimedia.org/wikipedia/commons/7/74/Jahnke_gamma_function.png">
            <a:extLst>
              <a:ext uri="{FF2B5EF4-FFF2-40B4-BE49-F238E27FC236}">
                <a16:creationId xmlns:a16="http://schemas.microsoft.com/office/drawing/2014/main" id="{A801F4CC-4DCC-4AC8-A6ED-A5CF91BBF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696" y="91748"/>
            <a:ext cx="1840806" cy="11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4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5" grpId="0" animBg="1"/>
      <p:bldP spid="86" grpId="0" animBg="1"/>
      <p:bldP spid="87" grpId="0" animBg="1"/>
      <p:bldP spid="88" grpId="0"/>
      <p:bldP spid="89" grpId="0"/>
      <p:bldP spid="9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28CB92-AB8D-49D2-A43E-D4E0F948B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FB0962-2507-45FF-A161-2BF8725EA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6155E-B196-46A4-9C17-B805995AD59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277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Constantia</vt:lpstr>
      <vt:lpstr>Wingdings</vt:lpstr>
      <vt:lpstr>Office テーマ</vt:lpstr>
      <vt:lpstr>PowerPoint Presentation</vt:lpstr>
      <vt:lpstr>Algebraic Expressions</vt:lpstr>
      <vt:lpstr>Algebraic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47</cp:revision>
  <dcterms:created xsi:type="dcterms:W3CDTF">2017-08-14T15:35:38Z</dcterms:created>
  <dcterms:modified xsi:type="dcterms:W3CDTF">2021-03-29T09:57:00Z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