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90.png"/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5" Type="http://schemas.openxmlformats.org/officeDocument/2006/relationships/image" Target="../media/image164.png"/><Relationship Id="rId4" Type="http://schemas.openxmlformats.org/officeDocument/2006/relationships/image" Target="../media/image16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9.png"/><Relationship Id="rId4" Type="http://schemas.openxmlformats.org/officeDocument/2006/relationships/image" Target="../media/image16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3" Type="http://schemas.openxmlformats.org/officeDocument/2006/relationships/image" Target="../media/image167.png"/><Relationship Id="rId7" Type="http://schemas.openxmlformats.org/officeDocument/2006/relationships/image" Target="../media/image175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4.png"/><Relationship Id="rId5" Type="http://schemas.openxmlformats.org/officeDocument/2006/relationships/image" Target="../media/image173.png"/><Relationship Id="rId10" Type="http://schemas.openxmlformats.org/officeDocument/2006/relationships/image" Target="../media/image178.png"/><Relationship Id="rId4" Type="http://schemas.openxmlformats.org/officeDocument/2006/relationships/image" Target="../media/image168.png"/><Relationship Id="rId9" Type="http://schemas.openxmlformats.org/officeDocument/2006/relationships/image" Target="../media/image17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7.png"/><Relationship Id="rId3" Type="http://schemas.openxmlformats.org/officeDocument/2006/relationships/image" Target="../media/image182.png"/><Relationship Id="rId7" Type="http://schemas.openxmlformats.org/officeDocument/2006/relationships/image" Target="../media/image186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5.png"/><Relationship Id="rId5" Type="http://schemas.openxmlformats.org/officeDocument/2006/relationships/image" Target="../media/image184.png"/><Relationship Id="rId4" Type="http://schemas.openxmlformats.org/officeDocument/2006/relationships/image" Target="../media/image183.png"/><Relationship Id="rId9" Type="http://schemas.openxmlformats.org/officeDocument/2006/relationships/image" Target="../media/image18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8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12K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derivatives to model many real-life relationships.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Remember that you can think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𝑠𝑚𝑎𝑙𝑙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𝑠𝑚𝑎𝑙𝑙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differential therefore represents the rate of change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with respect to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</a:rPr>
                  <a:t>t is possible to replace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real-life quantities that are changing, in order to model the situation mathematically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  <a:blipFill>
                <a:blip r:embed="rId2"/>
                <a:stretch>
                  <a:fillRect l="-168" t="-76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59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420FCAE-1609-4197-9535-EE596C70D018}"/>
              </a:ext>
            </a:extLst>
          </p:cNvPr>
          <p:cNvSpPr/>
          <p:nvPr/>
        </p:nvSpPr>
        <p:spPr>
          <a:xfrm>
            <a:off x="6012160" y="2132856"/>
            <a:ext cx="14401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平行四辺形 23">
            <a:extLst>
              <a:ext uri="{FF2B5EF4-FFF2-40B4-BE49-F238E27FC236}">
                <a16:creationId xmlns:a16="http://schemas.microsoft.com/office/drawing/2014/main" id="{B9BEE7EC-2379-4FE0-A30D-2FDBC01F2060}"/>
              </a:ext>
            </a:extLst>
          </p:cNvPr>
          <p:cNvSpPr/>
          <p:nvPr/>
        </p:nvSpPr>
        <p:spPr>
          <a:xfrm flipH="1">
            <a:off x="5364088" y="1556792"/>
            <a:ext cx="792088" cy="576064"/>
          </a:xfrm>
          <a:prstGeom prst="parallelogram">
            <a:avLst>
              <a:gd name="adj" fmla="val 11524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54528FC-87AC-4035-AFA7-86E2809C5314}"/>
              </a:ext>
            </a:extLst>
          </p:cNvPr>
          <p:cNvSpPr/>
          <p:nvPr/>
        </p:nvSpPr>
        <p:spPr>
          <a:xfrm>
            <a:off x="5868144" y="3068960"/>
            <a:ext cx="122413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derivatives to model many real-life relationships.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To the right is a water tank, and the volume is constantly changing over time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volume of water in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litres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time in seconds, then the Volume is a function of time.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  <a:blipFill>
                <a:blip r:embed="rId2"/>
                <a:stretch>
                  <a:fillRect t="-765" r="-6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AD43400-BCA4-449E-8BA6-2542DEC7CD75}"/>
              </a:ext>
            </a:extLst>
          </p:cNvPr>
          <p:cNvCxnSpPr>
            <a:cxnSpLocks/>
          </p:cNvCxnSpPr>
          <p:nvPr/>
        </p:nvCxnSpPr>
        <p:spPr>
          <a:xfrm>
            <a:off x="5868144" y="2276872"/>
            <a:ext cx="0" cy="18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51B2834-5DD9-487E-B1DE-FA3D3A69DD90}"/>
              </a:ext>
            </a:extLst>
          </p:cNvPr>
          <p:cNvCxnSpPr>
            <a:cxnSpLocks/>
          </p:cNvCxnSpPr>
          <p:nvPr/>
        </p:nvCxnSpPr>
        <p:spPr>
          <a:xfrm>
            <a:off x="7092280" y="2276872"/>
            <a:ext cx="0" cy="18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69422CB-0FAC-4B8C-92C6-33122CED1D6A}"/>
              </a:ext>
            </a:extLst>
          </p:cNvPr>
          <p:cNvCxnSpPr>
            <a:cxnSpLocks/>
          </p:cNvCxnSpPr>
          <p:nvPr/>
        </p:nvCxnSpPr>
        <p:spPr>
          <a:xfrm>
            <a:off x="5868144" y="4077072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6D4D412-53CF-4815-8235-94331D0E55C6}"/>
              </a:ext>
            </a:extLst>
          </p:cNvPr>
          <p:cNvCxnSpPr>
            <a:cxnSpLocks/>
          </p:cNvCxnSpPr>
          <p:nvPr/>
        </p:nvCxnSpPr>
        <p:spPr>
          <a:xfrm flipV="1">
            <a:off x="6012160" y="21328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BACAEE1-C96E-4824-B20E-1C2C45C69938}"/>
              </a:ext>
            </a:extLst>
          </p:cNvPr>
          <p:cNvCxnSpPr>
            <a:cxnSpLocks/>
          </p:cNvCxnSpPr>
          <p:nvPr/>
        </p:nvCxnSpPr>
        <p:spPr>
          <a:xfrm flipV="1">
            <a:off x="6156176" y="21328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18D17F79-8524-4915-ABCE-E1FD16E75DBD}"/>
              </a:ext>
            </a:extLst>
          </p:cNvPr>
          <p:cNvCxnSpPr>
            <a:cxnSpLocks/>
          </p:cNvCxnSpPr>
          <p:nvPr/>
        </p:nvCxnSpPr>
        <p:spPr>
          <a:xfrm>
            <a:off x="5364088" y="1556792"/>
            <a:ext cx="648072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4E61266-A9E9-43BD-BCCD-0B9892A5D221}"/>
              </a:ext>
            </a:extLst>
          </p:cNvPr>
          <p:cNvCxnSpPr>
            <a:cxnSpLocks/>
          </p:cNvCxnSpPr>
          <p:nvPr/>
        </p:nvCxnSpPr>
        <p:spPr>
          <a:xfrm>
            <a:off x="5508104" y="1556792"/>
            <a:ext cx="648072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44DC0F1-B7DA-48B8-BD97-92381F8BFA1B}"/>
                  </a:ext>
                </a:extLst>
              </p:cNvPr>
              <p:cNvSpPr txBox="1"/>
              <p:nvPr/>
            </p:nvSpPr>
            <p:spPr>
              <a:xfrm>
                <a:off x="755576" y="4941168"/>
                <a:ext cx="9285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44DC0F1-B7DA-48B8-BD97-92381F8BF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928588" cy="276999"/>
              </a:xfrm>
              <a:prstGeom prst="rect">
                <a:avLst/>
              </a:prstGeom>
              <a:blipFill>
                <a:blip r:embed="rId3"/>
                <a:stretch>
                  <a:fillRect l="-5921" t="-4444" r="-921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FF0E16D-F2A1-48CD-8D81-D3D8CBEA621E}"/>
                  </a:ext>
                </a:extLst>
              </p:cNvPr>
              <p:cNvSpPr txBox="1"/>
              <p:nvPr/>
            </p:nvSpPr>
            <p:spPr>
              <a:xfrm>
                <a:off x="611560" y="5445224"/>
                <a:ext cx="1114216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FF0E16D-F2A1-48CD-8D81-D3D8CBEA6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45224"/>
                <a:ext cx="1114216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37">
            <a:extLst>
              <a:ext uri="{FF2B5EF4-FFF2-40B4-BE49-F238E27FC236}">
                <a16:creationId xmlns:a16="http://schemas.microsoft.com/office/drawing/2014/main" id="{8978E88D-A202-4A35-B53F-A2CDDE76FA6E}"/>
              </a:ext>
            </a:extLst>
          </p:cNvPr>
          <p:cNvSpPr>
            <a:spLocks/>
          </p:cNvSpPr>
          <p:nvPr/>
        </p:nvSpPr>
        <p:spPr bwMode="auto">
          <a:xfrm>
            <a:off x="1827312" y="5080992"/>
            <a:ext cx="228600" cy="6858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38">
            <a:extLst>
              <a:ext uri="{FF2B5EF4-FFF2-40B4-BE49-F238E27FC236}">
                <a16:creationId xmlns:a16="http://schemas.microsoft.com/office/drawing/2014/main" id="{97E81959-C457-4FC8-BF2F-A20D68D64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085184"/>
            <a:ext cx="525658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If the volume is a function of time, then the differential will represent the rate at which the volume is changing over time..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43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derivatives to model many real-life relationships.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 volume,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of an expanding sphere is related to its radius,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by the formula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rate of change of volume with respect to radius at the instant when the radius is 5cm.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D9CBE45-6373-4343-B425-CB13399B26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0125" y="1551096"/>
                <a:ext cx="3630135" cy="4776787"/>
              </a:xfrm>
              <a:blipFill>
                <a:blip r:embed="rId2"/>
                <a:stretch>
                  <a:fillRect t="-765" r="-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1CB2E9A-A254-409E-ADDC-648ECA5C8510}"/>
                  </a:ext>
                </a:extLst>
              </p:cNvPr>
              <p:cNvSpPr txBox="1"/>
              <p:nvPr/>
            </p:nvSpPr>
            <p:spPr>
              <a:xfrm>
                <a:off x="5004048" y="1556792"/>
                <a:ext cx="1041375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1CB2E9A-A254-409E-ADDC-648ECA5C8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556792"/>
                <a:ext cx="1041375" cy="519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48B29A50-09C0-4763-B402-1478A5818340}"/>
                  </a:ext>
                </a:extLst>
              </p:cNvPr>
              <p:cNvSpPr txBox="1"/>
              <p:nvPr/>
            </p:nvSpPr>
            <p:spPr>
              <a:xfrm>
                <a:off x="4860032" y="2420888"/>
                <a:ext cx="1224136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48B29A50-09C0-4763-B402-1478A5818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420888"/>
                <a:ext cx="1224136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CF81716-C432-4C04-B74D-DB1293B7F379}"/>
                  </a:ext>
                </a:extLst>
              </p:cNvPr>
              <p:cNvSpPr txBox="1"/>
              <p:nvPr/>
            </p:nvSpPr>
            <p:spPr>
              <a:xfrm>
                <a:off x="5148064" y="3284984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CF81716-C432-4C04-B74D-DB1293B7F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84984"/>
                <a:ext cx="1224136" cy="276999"/>
              </a:xfrm>
              <a:prstGeom prst="rect">
                <a:avLst/>
              </a:prstGeom>
              <a:blipFill>
                <a:blip r:embed="rId5"/>
                <a:stretch>
                  <a:fillRect t="-444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EE772AE-C680-4392-B1A1-16A1A1B5DB03}"/>
                  </a:ext>
                </a:extLst>
              </p:cNvPr>
              <p:cNvSpPr txBox="1"/>
              <p:nvPr/>
            </p:nvSpPr>
            <p:spPr>
              <a:xfrm>
                <a:off x="5220072" y="4005064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=314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EE772AE-C680-4392-B1A1-16A1A1B5D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005064"/>
                <a:ext cx="1224136" cy="276999"/>
              </a:xfrm>
              <a:prstGeom prst="rect">
                <a:avLst/>
              </a:prstGeom>
              <a:blipFill>
                <a:blip r:embed="rId6"/>
                <a:stretch>
                  <a:fillRect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7">
            <a:extLst>
              <a:ext uri="{FF2B5EF4-FFF2-40B4-BE49-F238E27FC236}">
                <a16:creationId xmlns:a16="http://schemas.microsoft.com/office/drawing/2014/main" id="{D397A008-78C5-4CA7-B620-5644290ADA00}"/>
              </a:ext>
            </a:extLst>
          </p:cNvPr>
          <p:cNvSpPr>
            <a:spLocks/>
          </p:cNvSpPr>
          <p:nvPr/>
        </p:nvSpPr>
        <p:spPr bwMode="auto">
          <a:xfrm>
            <a:off x="6156176" y="1916832"/>
            <a:ext cx="228600" cy="7620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38">
            <a:extLst>
              <a:ext uri="{FF2B5EF4-FFF2-40B4-BE49-F238E27FC236}">
                <a16:creationId xmlns:a16="http://schemas.microsoft.com/office/drawing/2014/main" id="{DB1B3936-5F71-41C0-9B6E-C797473E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1844824"/>
            <a:ext cx="25922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Differentiate to find the rate of change of Volume with respect to the radius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Arc 37">
            <a:extLst>
              <a:ext uri="{FF2B5EF4-FFF2-40B4-BE49-F238E27FC236}">
                <a16:creationId xmlns:a16="http://schemas.microsoft.com/office/drawing/2014/main" id="{672C9DC1-4DE7-462F-A544-5C8B60BBFC05}"/>
              </a:ext>
            </a:extLst>
          </p:cNvPr>
          <p:cNvSpPr>
            <a:spLocks/>
          </p:cNvSpPr>
          <p:nvPr/>
        </p:nvSpPr>
        <p:spPr bwMode="auto">
          <a:xfrm>
            <a:off x="6444208" y="2708920"/>
            <a:ext cx="216024" cy="72008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37">
            <a:extLst>
              <a:ext uri="{FF2B5EF4-FFF2-40B4-BE49-F238E27FC236}">
                <a16:creationId xmlns:a16="http://schemas.microsoft.com/office/drawing/2014/main" id="{85ED9779-1D56-451E-B1B3-D964F4EC657D}"/>
              </a:ext>
            </a:extLst>
          </p:cNvPr>
          <p:cNvSpPr>
            <a:spLocks/>
          </p:cNvSpPr>
          <p:nvPr/>
        </p:nvSpPr>
        <p:spPr bwMode="auto">
          <a:xfrm>
            <a:off x="6444208" y="3429000"/>
            <a:ext cx="216024" cy="72008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38">
            <a:extLst>
              <a:ext uri="{FF2B5EF4-FFF2-40B4-BE49-F238E27FC236}">
                <a16:creationId xmlns:a16="http://schemas.microsoft.com/office/drawing/2014/main" id="{3053CFB2-E048-477D-949B-CA4A6E444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2852936"/>
            <a:ext cx="25922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the value of r = 5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FC86EDD8-3B6B-42AA-A1E6-180D9C5A6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224" y="3645024"/>
            <a:ext cx="1089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684828CE-3303-4A8E-A3F2-D26F6E031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725144"/>
            <a:ext cx="39604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So at the moment when the radius of the expanding sphere is 5cm, the Volume is increasing at 314cm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per cm.</a:t>
            </a:r>
            <a:endParaRPr lang="en-GB" altLang="en-US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9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25" y="155109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derivatives to model many real-life relationships.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134B6B14-815A-4487-B801-29268F02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4267200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 large tank (shown) is to be made from 54m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 of sheet metal. It has no top.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a) Show that the Volume of the tank will be given by:</a:t>
            </a:r>
            <a:endParaRPr lang="en-GB" altLang="en-US" sz="1400" baseline="30000" dirty="0">
              <a:latin typeface="Comic Sans MS" pitchFamily="66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0C395C70-3732-4213-8956-108A8796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828800"/>
            <a:ext cx="1295400" cy="609600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D9F0349-5F5D-4178-AEA8-63CB161D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05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FB5A18B-BEFC-4119-945F-B2F2AFA6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86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90E40B2-B731-407C-B977-505D676F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384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/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4">
            <a:extLst>
              <a:ext uri="{FF2B5EF4-FFF2-40B4-BE49-F238E27FC236}">
                <a16:creationId xmlns:a16="http://schemas.microsoft.com/office/drawing/2014/main" id="{4551A499-48BB-47FF-BFF1-43C3CBC7E5AD}"/>
              </a:ext>
            </a:extLst>
          </p:cNvPr>
          <p:cNvSpPr txBox="1"/>
          <p:nvPr/>
        </p:nvSpPr>
        <p:spPr>
          <a:xfrm>
            <a:off x="228600" y="4191000"/>
            <a:ext cx="426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With the information you have, you can set up equations for the Volume and Surface Area of the tank…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We want a formula for the Volume in terms of x only, so we will need to eliminate 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This can be done using the SA equation…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id="{1633AC63-0B8F-49FD-A4BC-8D384C5A6E73}"/>
                  </a:ext>
                </a:extLst>
              </p:cNvPr>
              <p:cNvSpPr/>
              <p:nvPr/>
            </p:nvSpPr>
            <p:spPr>
              <a:xfrm>
                <a:off x="762000" y="4953000"/>
                <a:ext cx="10789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id="{1633AC63-0B8F-49FD-A4BC-8D384C5A6E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953000"/>
                <a:ext cx="107895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6">
                <a:extLst>
                  <a:ext uri="{FF2B5EF4-FFF2-40B4-BE49-F238E27FC236}">
                    <a16:creationId xmlns:a16="http://schemas.microsoft.com/office/drawing/2014/main" id="{A391FA4D-D2E2-416D-873B-F944938595DC}"/>
                  </a:ext>
                </a:extLst>
              </p:cNvPr>
              <p:cNvSpPr/>
              <p:nvPr/>
            </p:nvSpPr>
            <p:spPr>
              <a:xfrm>
                <a:off x="2133600" y="4953000"/>
                <a:ext cx="18529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𝑆𝐴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6">
                <a:extLst>
                  <a:ext uri="{FF2B5EF4-FFF2-40B4-BE49-F238E27FC236}">
                    <a16:creationId xmlns:a16="http://schemas.microsoft.com/office/drawing/2014/main" id="{A391FA4D-D2E2-416D-873B-F94493859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953000"/>
                <a:ext cx="1852943" cy="369332"/>
              </a:xfrm>
              <a:prstGeom prst="rect">
                <a:avLst/>
              </a:prstGeom>
              <a:blipFill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7">
            <a:extLst>
              <a:ext uri="{FF2B5EF4-FFF2-40B4-BE49-F238E27FC236}">
                <a16:creationId xmlns:a16="http://schemas.microsoft.com/office/drawing/2014/main" id="{3F7D9A79-9159-423A-991D-EC7B7F45F420}"/>
              </a:ext>
            </a:extLst>
          </p:cNvPr>
          <p:cNvSpPr/>
          <p:nvPr/>
        </p:nvSpPr>
        <p:spPr>
          <a:xfrm>
            <a:off x="1600200" y="3505200"/>
            <a:ext cx="1600200" cy="609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7051F4CC-C9F2-4D97-97E9-16533252C73E}"/>
              </a:ext>
            </a:extLst>
          </p:cNvPr>
          <p:cNvSpPr/>
          <p:nvPr/>
        </p:nvSpPr>
        <p:spPr>
          <a:xfrm>
            <a:off x="838200" y="4953000"/>
            <a:ext cx="9144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9">
                <a:extLst>
                  <a:ext uri="{FF2B5EF4-FFF2-40B4-BE49-F238E27FC236}">
                    <a16:creationId xmlns:a16="http://schemas.microsoft.com/office/drawing/2014/main" id="{584753C1-04BA-40BD-BA07-83305499AB9C}"/>
                  </a:ext>
                </a:extLst>
              </p:cNvPr>
              <p:cNvSpPr/>
              <p:nvPr/>
            </p:nvSpPr>
            <p:spPr>
              <a:xfrm>
                <a:off x="5410200" y="3048000"/>
                <a:ext cx="18529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𝑆𝐴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9">
                <a:extLst>
                  <a:ext uri="{FF2B5EF4-FFF2-40B4-BE49-F238E27FC236}">
                    <a16:creationId xmlns:a16="http://schemas.microsoft.com/office/drawing/2014/main" id="{584753C1-04BA-40BD-BA07-83305499AB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048000"/>
                <a:ext cx="1852943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20">
                <a:extLst>
                  <a:ext uri="{FF2B5EF4-FFF2-40B4-BE49-F238E27FC236}">
                    <a16:creationId xmlns:a16="http://schemas.microsoft.com/office/drawing/2014/main" id="{B7E8918E-797F-4D5C-BFF7-28F0724F40C6}"/>
                  </a:ext>
                </a:extLst>
              </p:cNvPr>
              <p:cNvSpPr/>
              <p:nvPr/>
            </p:nvSpPr>
            <p:spPr>
              <a:xfrm>
                <a:off x="5410200" y="3657600"/>
                <a:ext cx="18394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54=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20">
                <a:extLst>
                  <a:ext uri="{FF2B5EF4-FFF2-40B4-BE49-F238E27FC236}">
                    <a16:creationId xmlns:a16="http://schemas.microsoft.com/office/drawing/2014/main" id="{B7E8918E-797F-4D5C-BFF7-28F0724F40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1839478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21">
                <a:extLst>
                  <a:ext uri="{FF2B5EF4-FFF2-40B4-BE49-F238E27FC236}">
                    <a16:creationId xmlns:a16="http://schemas.microsoft.com/office/drawing/2014/main" id="{C412D908-E4E0-4B48-BFE7-F8B221678F8E}"/>
                  </a:ext>
                </a:extLst>
              </p:cNvPr>
              <p:cNvSpPr/>
              <p:nvPr/>
            </p:nvSpPr>
            <p:spPr>
              <a:xfrm>
                <a:off x="4724400" y="4267200"/>
                <a:ext cx="191567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54−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21">
                <a:extLst>
                  <a:ext uri="{FF2B5EF4-FFF2-40B4-BE49-F238E27FC236}">
                    <a16:creationId xmlns:a16="http://schemas.microsoft.com/office/drawing/2014/main" id="{C412D908-E4E0-4B48-BFE7-F8B221678F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267200"/>
                <a:ext cx="1915678" cy="369332"/>
              </a:xfrm>
              <a:prstGeom prst="rect">
                <a:avLst/>
              </a:prstGeom>
              <a:blipFill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22">
                <a:extLst>
                  <a:ext uri="{FF2B5EF4-FFF2-40B4-BE49-F238E27FC236}">
                    <a16:creationId xmlns:a16="http://schemas.microsoft.com/office/drawing/2014/main" id="{DE2D5021-958E-4DD0-9404-0C46FE721D56}"/>
                  </a:ext>
                </a:extLst>
              </p:cNvPr>
              <p:cNvSpPr/>
              <p:nvPr/>
            </p:nvSpPr>
            <p:spPr>
              <a:xfrm>
                <a:off x="4572000" y="4876800"/>
                <a:ext cx="1915678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54−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22">
                <a:extLst>
                  <a:ext uri="{FF2B5EF4-FFF2-40B4-BE49-F238E27FC236}">
                    <a16:creationId xmlns:a16="http://schemas.microsoft.com/office/drawing/2014/main" id="{DE2D5021-958E-4DD0-9404-0C46FE721D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1915678" cy="648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37">
            <a:extLst>
              <a:ext uri="{FF2B5EF4-FFF2-40B4-BE49-F238E27FC236}">
                <a16:creationId xmlns:a16="http://schemas.microsoft.com/office/drawing/2014/main" id="{26552BAE-DC26-45B4-B7E3-7DE3BC60FCD7}"/>
              </a:ext>
            </a:extLst>
          </p:cNvPr>
          <p:cNvSpPr>
            <a:spLocks/>
          </p:cNvSpPr>
          <p:nvPr/>
        </p:nvSpPr>
        <p:spPr bwMode="auto">
          <a:xfrm>
            <a:off x="7239000" y="3276600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38">
            <a:extLst>
              <a:ext uri="{FF2B5EF4-FFF2-40B4-BE49-F238E27FC236}">
                <a16:creationId xmlns:a16="http://schemas.microsoft.com/office/drawing/2014/main" id="{B8C6AFEC-BA21-4AF3-9C63-D01E9AAEC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2766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The Surface Area is 54</a:t>
            </a:r>
          </a:p>
        </p:txBody>
      </p:sp>
      <p:sp>
        <p:nvSpPr>
          <p:cNvPr id="22" name="Arc 37">
            <a:extLst>
              <a:ext uri="{FF2B5EF4-FFF2-40B4-BE49-F238E27FC236}">
                <a16:creationId xmlns:a16="http://schemas.microsoft.com/office/drawing/2014/main" id="{258C89C1-E1C1-4FD2-9BBC-29A8C1F9F52B}"/>
              </a:ext>
            </a:extLst>
          </p:cNvPr>
          <p:cNvSpPr>
            <a:spLocks/>
          </p:cNvSpPr>
          <p:nvPr/>
        </p:nvSpPr>
        <p:spPr bwMode="auto">
          <a:xfrm>
            <a:off x="7162800" y="3886200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37">
            <a:extLst>
              <a:ext uri="{FF2B5EF4-FFF2-40B4-BE49-F238E27FC236}">
                <a16:creationId xmlns:a16="http://schemas.microsoft.com/office/drawing/2014/main" id="{474A12B5-1F85-4DE8-938D-549C45FF9594}"/>
              </a:ext>
            </a:extLst>
          </p:cNvPr>
          <p:cNvSpPr>
            <a:spLocks/>
          </p:cNvSpPr>
          <p:nvPr/>
        </p:nvSpPr>
        <p:spPr bwMode="auto">
          <a:xfrm>
            <a:off x="6553200" y="4495800"/>
            <a:ext cx="228600" cy="7620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38">
            <a:extLst>
              <a:ext uri="{FF2B5EF4-FFF2-40B4-BE49-F238E27FC236}">
                <a16:creationId xmlns:a16="http://schemas.microsoft.com/office/drawing/2014/main" id="{934E4057-06AE-43BF-9D33-5B0948BDC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038600"/>
            <a:ext cx="152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Subtract 2x</a:t>
            </a:r>
            <a:r>
              <a:rPr lang="en-GB" alt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 Box 38">
            <a:extLst>
              <a:ext uri="{FF2B5EF4-FFF2-40B4-BE49-F238E27FC236}">
                <a16:creationId xmlns:a16="http://schemas.microsoft.com/office/drawing/2014/main" id="{04B575F2-BAF2-44EF-A8D3-EF053A5F9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152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3x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99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 animBg="1"/>
      <p:bldP spid="14" grpId="1" animBg="1"/>
      <p:bldP spid="15" grpId="0" animBg="1"/>
      <p:bldP spid="15" grpId="1" animBg="1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25" y="155109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derivatives to model many real-life relationships.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134B6B14-815A-4487-B801-29268F02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4267200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 large tank (shown) is to be made from 54m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 of sheet metal. It has no top.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a) Show that the Volume of the tank will be given by:</a:t>
            </a:r>
            <a:endParaRPr lang="en-GB" altLang="en-US" sz="1400" baseline="30000" dirty="0">
              <a:latin typeface="Comic Sans MS" pitchFamily="66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0C395C70-3732-4213-8956-108A8796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828800"/>
            <a:ext cx="1295400" cy="609600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D9F0349-5F5D-4178-AEA8-63CB161D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05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FB5A18B-BEFC-4119-945F-B2F2AFA6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86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90E40B2-B731-407C-B977-505D676F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384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/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4">
            <a:extLst>
              <a:ext uri="{FF2B5EF4-FFF2-40B4-BE49-F238E27FC236}">
                <a16:creationId xmlns:a16="http://schemas.microsoft.com/office/drawing/2014/main" id="{4551A499-48BB-47FF-BFF1-43C3CBC7E5AD}"/>
              </a:ext>
            </a:extLst>
          </p:cNvPr>
          <p:cNvSpPr txBox="1"/>
          <p:nvPr/>
        </p:nvSpPr>
        <p:spPr>
          <a:xfrm>
            <a:off x="228600" y="4191000"/>
            <a:ext cx="426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With the information you have, you can set up equations for the Volume and Surface Area of the tank…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We want a formula for the Volume in terms of x only, so we will need to eliminate 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This can be done using the SA equation…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id="{1633AC63-0B8F-49FD-A4BC-8D384C5A6E73}"/>
                  </a:ext>
                </a:extLst>
              </p:cNvPr>
              <p:cNvSpPr/>
              <p:nvPr/>
            </p:nvSpPr>
            <p:spPr>
              <a:xfrm>
                <a:off x="762000" y="4953000"/>
                <a:ext cx="10789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id="{1633AC63-0B8F-49FD-A4BC-8D384C5A6E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953000"/>
                <a:ext cx="1078950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6">
                <a:extLst>
                  <a:ext uri="{FF2B5EF4-FFF2-40B4-BE49-F238E27FC236}">
                    <a16:creationId xmlns:a16="http://schemas.microsoft.com/office/drawing/2014/main" id="{A391FA4D-D2E2-416D-873B-F944938595DC}"/>
                  </a:ext>
                </a:extLst>
              </p:cNvPr>
              <p:cNvSpPr/>
              <p:nvPr/>
            </p:nvSpPr>
            <p:spPr>
              <a:xfrm>
                <a:off x="2133600" y="4953000"/>
                <a:ext cx="18529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𝑆𝐴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6">
                <a:extLst>
                  <a:ext uri="{FF2B5EF4-FFF2-40B4-BE49-F238E27FC236}">
                    <a16:creationId xmlns:a16="http://schemas.microsoft.com/office/drawing/2014/main" id="{A391FA4D-D2E2-416D-873B-F94493859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953000"/>
                <a:ext cx="1852943" cy="369332"/>
              </a:xfrm>
              <a:prstGeom prst="rect">
                <a:avLst/>
              </a:prstGeom>
              <a:blipFill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BA106C16-B60B-4B0B-B550-1F75A006C6CD}"/>
                  </a:ext>
                </a:extLst>
              </p:cNvPr>
              <p:cNvSpPr/>
              <p:nvPr/>
            </p:nvSpPr>
            <p:spPr>
              <a:xfrm>
                <a:off x="7673788" y="1828800"/>
                <a:ext cx="1447800" cy="586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54−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BA106C16-B60B-4B0B-B550-1F75A006C6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788" y="1828800"/>
                <a:ext cx="1447800" cy="586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1">
                <a:extLst>
                  <a:ext uri="{FF2B5EF4-FFF2-40B4-BE49-F238E27FC236}">
                    <a16:creationId xmlns:a16="http://schemas.microsoft.com/office/drawing/2014/main" id="{EFA5BC34-96FE-40DD-A56A-3ED230B054FE}"/>
                  </a:ext>
                </a:extLst>
              </p:cNvPr>
              <p:cNvSpPr/>
              <p:nvPr/>
            </p:nvSpPr>
            <p:spPr>
              <a:xfrm>
                <a:off x="4876800" y="3048000"/>
                <a:ext cx="97930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Rectangle 31">
                <a:extLst>
                  <a:ext uri="{FF2B5EF4-FFF2-40B4-BE49-F238E27FC236}">
                    <a16:creationId xmlns:a16="http://schemas.microsoft.com/office/drawing/2014/main" id="{EFA5BC34-96FE-40DD-A56A-3ED230B054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048000"/>
                <a:ext cx="979306" cy="338554"/>
              </a:xfrm>
              <a:prstGeom prst="rect">
                <a:avLst/>
              </a:prstGeom>
              <a:blipFill>
                <a:blip r:embed="rId6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2">
                <a:extLst>
                  <a:ext uri="{FF2B5EF4-FFF2-40B4-BE49-F238E27FC236}">
                    <a16:creationId xmlns:a16="http://schemas.microsoft.com/office/drawing/2014/main" id="{25B35F3F-ACC9-4CB6-91CB-2370D08E1DFE}"/>
                  </a:ext>
                </a:extLst>
              </p:cNvPr>
              <p:cNvSpPr/>
              <p:nvPr/>
            </p:nvSpPr>
            <p:spPr>
              <a:xfrm>
                <a:off x="4876800" y="3505200"/>
                <a:ext cx="1931811" cy="650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54−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8" name="Rectangle 32">
                <a:extLst>
                  <a:ext uri="{FF2B5EF4-FFF2-40B4-BE49-F238E27FC236}">
                    <a16:creationId xmlns:a16="http://schemas.microsoft.com/office/drawing/2014/main" id="{25B35F3F-ACC9-4CB6-91CB-2370D08E1D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505200"/>
                <a:ext cx="1931811" cy="6505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3">
                <a:extLst>
                  <a:ext uri="{FF2B5EF4-FFF2-40B4-BE49-F238E27FC236}">
                    <a16:creationId xmlns:a16="http://schemas.microsoft.com/office/drawing/2014/main" id="{B0E31188-600B-4387-81C5-05D5055D3487}"/>
                  </a:ext>
                </a:extLst>
              </p:cNvPr>
              <p:cNvSpPr/>
              <p:nvPr/>
            </p:nvSpPr>
            <p:spPr>
              <a:xfrm>
                <a:off x="4800600" y="4267200"/>
                <a:ext cx="1713482" cy="6082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54</m:t>
                          </m:r>
                          <m:sSup>
                            <m:sSupPr>
                              <m:ctrlPr>
                                <a:rPr 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Rectangle 33">
                <a:extLst>
                  <a:ext uri="{FF2B5EF4-FFF2-40B4-BE49-F238E27FC236}">
                    <a16:creationId xmlns:a16="http://schemas.microsoft.com/office/drawing/2014/main" id="{B0E31188-600B-4387-81C5-05D5055D34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267200"/>
                <a:ext cx="1713482" cy="608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4">
                <a:extLst>
                  <a:ext uri="{FF2B5EF4-FFF2-40B4-BE49-F238E27FC236}">
                    <a16:creationId xmlns:a16="http://schemas.microsoft.com/office/drawing/2014/main" id="{94E01F29-8C35-4603-BAA2-01B39BB287BF}"/>
                  </a:ext>
                </a:extLst>
              </p:cNvPr>
              <p:cNvSpPr/>
              <p:nvPr/>
            </p:nvSpPr>
            <p:spPr>
              <a:xfrm>
                <a:off x="4800600" y="5029200"/>
                <a:ext cx="1613390" cy="6082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54</m:t>
                          </m:r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Rectangle 34">
                <a:extLst>
                  <a:ext uri="{FF2B5EF4-FFF2-40B4-BE49-F238E27FC236}">
                    <a16:creationId xmlns:a16="http://schemas.microsoft.com/office/drawing/2014/main" id="{94E01F29-8C35-4603-BAA2-01B39BB28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029200"/>
                <a:ext cx="1613390" cy="608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5">
                <a:extLst>
                  <a:ext uri="{FF2B5EF4-FFF2-40B4-BE49-F238E27FC236}">
                    <a16:creationId xmlns:a16="http://schemas.microsoft.com/office/drawing/2014/main" id="{C64E92F6-8F21-47FA-8100-26857FB19A2A}"/>
                  </a:ext>
                </a:extLst>
              </p:cNvPr>
              <p:cNvSpPr/>
              <p:nvPr/>
            </p:nvSpPr>
            <p:spPr>
              <a:xfrm>
                <a:off x="4800600" y="5791200"/>
                <a:ext cx="164756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=18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Rectangle 35">
                <a:extLst>
                  <a:ext uri="{FF2B5EF4-FFF2-40B4-BE49-F238E27FC236}">
                    <a16:creationId xmlns:a16="http://schemas.microsoft.com/office/drawing/2014/main" id="{C64E92F6-8F21-47FA-8100-26857FB19A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791200"/>
                <a:ext cx="1647566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7">
            <a:extLst>
              <a:ext uri="{FF2B5EF4-FFF2-40B4-BE49-F238E27FC236}">
                <a16:creationId xmlns:a16="http://schemas.microsoft.com/office/drawing/2014/main" id="{979B2139-7715-4BF1-BED8-3CCE5113801D}"/>
              </a:ext>
            </a:extLst>
          </p:cNvPr>
          <p:cNvSpPr>
            <a:spLocks/>
          </p:cNvSpPr>
          <p:nvPr/>
        </p:nvSpPr>
        <p:spPr bwMode="auto">
          <a:xfrm>
            <a:off x="6781800" y="3200400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8A29BEAC-EF12-4C48-9B89-24B943BA4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0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Replace y with the expression above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37">
            <a:extLst>
              <a:ext uri="{FF2B5EF4-FFF2-40B4-BE49-F238E27FC236}">
                <a16:creationId xmlns:a16="http://schemas.microsoft.com/office/drawing/2014/main" id="{EB6F8EEE-B310-47B5-A5BE-3B02E8313205}"/>
              </a:ext>
            </a:extLst>
          </p:cNvPr>
          <p:cNvSpPr>
            <a:spLocks/>
          </p:cNvSpPr>
          <p:nvPr/>
        </p:nvSpPr>
        <p:spPr bwMode="auto">
          <a:xfrm>
            <a:off x="6781800" y="3886200"/>
            <a:ext cx="228600" cy="6858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37">
            <a:extLst>
              <a:ext uri="{FF2B5EF4-FFF2-40B4-BE49-F238E27FC236}">
                <a16:creationId xmlns:a16="http://schemas.microsoft.com/office/drawing/2014/main" id="{5C8D7E1B-7627-4E04-B13C-C0BB486B66DF}"/>
              </a:ext>
            </a:extLst>
          </p:cNvPr>
          <p:cNvSpPr>
            <a:spLocks/>
          </p:cNvSpPr>
          <p:nvPr/>
        </p:nvSpPr>
        <p:spPr bwMode="auto">
          <a:xfrm>
            <a:off x="6553200" y="4648200"/>
            <a:ext cx="228600" cy="6858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37">
            <a:extLst>
              <a:ext uri="{FF2B5EF4-FFF2-40B4-BE49-F238E27FC236}">
                <a16:creationId xmlns:a16="http://schemas.microsoft.com/office/drawing/2014/main" id="{2DDC1148-0194-4946-8854-31528758814A}"/>
              </a:ext>
            </a:extLst>
          </p:cNvPr>
          <p:cNvSpPr>
            <a:spLocks/>
          </p:cNvSpPr>
          <p:nvPr/>
        </p:nvSpPr>
        <p:spPr bwMode="auto">
          <a:xfrm>
            <a:off x="6553200" y="5410200"/>
            <a:ext cx="228600" cy="6858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FA48F571-78B7-4F18-851B-40E1C151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962400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Multiply the fraction by x</a:t>
            </a:r>
            <a:r>
              <a:rPr lang="en-GB" alt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585FB9C0-0BDD-460D-B45B-B7838505F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724400"/>
            <a:ext cx="13402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all terms by x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 Box 38">
            <a:extLst>
              <a:ext uri="{FF2B5EF4-FFF2-40B4-BE49-F238E27FC236}">
                <a16:creationId xmlns:a16="http://schemas.microsoft.com/office/drawing/2014/main" id="{E8E77409-93C7-4129-8EAB-908DA2888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8640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Write as 2 separate terms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Rectangle 44">
            <a:extLst>
              <a:ext uri="{FF2B5EF4-FFF2-40B4-BE49-F238E27FC236}">
                <a16:creationId xmlns:a16="http://schemas.microsoft.com/office/drawing/2014/main" id="{F3945603-7B48-49E0-831F-A6EED52400A1}"/>
              </a:ext>
            </a:extLst>
          </p:cNvPr>
          <p:cNvSpPr/>
          <p:nvPr/>
        </p:nvSpPr>
        <p:spPr>
          <a:xfrm>
            <a:off x="5580530" y="3128683"/>
            <a:ext cx="192741" cy="23308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5">
            <a:extLst>
              <a:ext uri="{FF2B5EF4-FFF2-40B4-BE49-F238E27FC236}">
                <a16:creationId xmlns:a16="http://schemas.microsoft.com/office/drawing/2014/main" id="{8CCB2457-E1B0-49F8-BC98-44ADEE92EAA0}"/>
              </a:ext>
            </a:extLst>
          </p:cNvPr>
          <p:cNvSpPr/>
          <p:nvPr/>
        </p:nvSpPr>
        <p:spPr>
          <a:xfrm>
            <a:off x="5723965" y="3550025"/>
            <a:ext cx="865094" cy="546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6">
            <a:extLst>
              <a:ext uri="{FF2B5EF4-FFF2-40B4-BE49-F238E27FC236}">
                <a16:creationId xmlns:a16="http://schemas.microsoft.com/office/drawing/2014/main" id="{1B8672A5-2A0D-4A89-A5DD-7FE62FE3DE7C}"/>
              </a:ext>
            </a:extLst>
          </p:cNvPr>
          <p:cNvSpPr/>
          <p:nvPr/>
        </p:nvSpPr>
        <p:spPr>
          <a:xfrm>
            <a:off x="7772400" y="1846730"/>
            <a:ext cx="1290918" cy="564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3">
            <a:extLst>
              <a:ext uri="{FF2B5EF4-FFF2-40B4-BE49-F238E27FC236}">
                <a16:creationId xmlns:a16="http://schemas.microsoft.com/office/drawing/2014/main" id="{EAF2A62B-8F68-4791-8D28-E667988E92CD}"/>
              </a:ext>
            </a:extLst>
          </p:cNvPr>
          <p:cNvCxnSpPr/>
          <p:nvPr/>
        </p:nvCxnSpPr>
        <p:spPr>
          <a:xfrm flipV="1">
            <a:off x="5697071" y="4298577"/>
            <a:ext cx="76200" cy="1524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9">
            <a:extLst>
              <a:ext uri="{FF2B5EF4-FFF2-40B4-BE49-F238E27FC236}">
                <a16:creationId xmlns:a16="http://schemas.microsoft.com/office/drawing/2014/main" id="{232CBBEB-53BA-43F2-89F3-EE7DAAC4901A}"/>
              </a:ext>
            </a:extLst>
          </p:cNvPr>
          <p:cNvCxnSpPr/>
          <p:nvPr/>
        </p:nvCxnSpPr>
        <p:spPr>
          <a:xfrm flipV="1">
            <a:off x="5858436" y="4657166"/>
            <a:ext cx="76200" cy="1524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50">
            <a:extLst>
              <a:ext uri="{FF2B5EF4-FFF2-40B4-BE49-F238E27FC236}">
                <a16:creationId xmlns:a16="http://schemas.microsoft.com/office/drawing/2014/main" id="{9252F6A4-2F63-4D4E-9D9C-3BBAF1C3A442}"/>
              </a:ext>
            </a:extLst>
          </p:cNvPr>
          <p:cNvCxnSpPr/>
          <p:nvPr/>
        </p:nvCxnSpPr>
        <p:spPr>
          <a:xfrm flipV="1">
            <a:off x="6288742" y="4316508"/>
            <a:ext cx="76200" cy="1524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38">
            <a:extLst>
              <a:ext uri="{FF2B5EF4-FFF2-40B4-BE49-F238E27FC236}">
                <a16:creationId xmlns:a16="http://schemas.microsoft.com/office/drawing/2014/main" id="{00523AE8-5676-4A0C-928C-6089F5E7E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259" y="4222377"/>
            <a:ext cx="34065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050" b="1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endParaRPr lang="en-GB" altLang="en-US" sz="1050" b="1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25" y="155109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derivatives to model many real-life relationships.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0C395C70-3732-4213-8956-108A8796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828800"/>
            <a:ext cx="1295400" cy="609600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D9F0349-5F5D-4178-AEA8-63CB161D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05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FB5A18B-BEFC-4119-945F-B2F2AFA6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86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90E40B2-B731-407C-B977-505D676F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384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/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6">
            <a:extLst>
              <a:ext uri="{FF2B5EF4-FFF2-40B4-BE49-F238E27FC236}">
                <a16:creationId xmlns:a16="http://schemas.microsoft.com/office/drawing/2014/main" id="{3C09E628-D6A6-45FE-883D-00FEA625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4267200" cy="3934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 large tank (shown) is to be made from 54m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 of sheet metal. It has no top.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a) Show that the Volume of the tank will be given by: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b) Find the Maximum volume of the tank</a:t>
            </a:r>
          </a:p>
          <a:p>
            <a:pPr algn="ctr" eaLnBrk="1" hangingPunct="1">
              <a:spcBef>
                <a:spcPts val="0"/>
              </a:spcBef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So we want to find the value of x for which the Volume is a maximum</a:t>
            </a: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The graph to the right shows the equation for the volume…</a:t>
            </a: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Differentiate the function and set it equal to 0…</a:t>
            </a:r>
          </a:p>
        </p:txBody>
      </p:sp>
      <p:pic>
        <p:nvPicPr>
          <p:cNvPr id="48" name="Picture 2">
            <a:extLst>
              <a:ext uri="{FF2B5EF4-FFF2-40B4-BE49-F238E27FC236}">
                <a16:creationId xmlns:a16="http://schemas.microsoft.com/office/drawing/2014/main" id="{7A796453-D2D3-41E2-B287-0B4B8981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" t="19492" r="6960" b="16399"/>
          <a:stretch>
            <a:fillRect/>
          </a:stretch>
        </p:blipFill>
        <p:spPr bwMode="auto">
          <a:xfrm>
            <a:off x="4697506" y="3164541"/>
            <a:ext cx="41719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3">
            <a:extLst>
              <a:ext uri="{FF2B5EF4-FFF2-40B4-BE49-F238E27FC236}">
                <a16:creationId xmlns:a16="http://schemas.microsoft.com/office/drawing/2014/main" id="{12B43117-655E-428B-88B0-F16104DA7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906" y="3088341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latin typeface="Comic Sans MS" pitchFamily="66" charset="0"/>
              </a:rPr>
              <a:t>V</a:t>
            </a:r>
            <a:endParaRPr lang="en-GB" altLang="en-US" sz="1400" baseline="30000">
              <a:latin typeface="Comic Sans MS" pitchFamily="66" charset="0"/>
            </a:endParaRPr>
          </a:p>
        </p:txBody>
      </p:sp>
      <p:sp>
        <p:nvSpPr>
          <p:cNvPr id="50" name="TextBox 14">
            <a:extLst>
              <a:ext uri="{FF2B5EF4-FFF2-40B4-BE49-F238E27FC236}">
                <a16:creationId xmlns:a16="http://schemas.microsoft.com/office/drawing/2014/main" id="{5708D4C3-354C-4A24-8266-6F0BED5F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7506" y="4612341"/>
            <a:ext cx="301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>
                <a:latin typeface="Comic Sans MS" pitchFamily="66" charset="0"/>
              </a:rPr>
              <a:t>x</a:t>
            </a:r>
            <a:endParaRPr lang="en-GB" altLang="en-US" sz="1400" baseline="30000">
              <a:latin typeface="Comic Sans MS" pitchFamily="66" charset="0"/>
            </a:endParaRPr>
          </a:p>
        </p:txBody>
      </p:sp>
      <p:grpSp>
        <p:nvGrpSpPr>
          <p:cNvPr id="51" name="Group 6">
            <a:extLst>
              <a:ext uri="{FF2B5EF4-FFF2-40B4-BE49-F238E27FC236}">
                <a16:creationId xmlns:a16="http://schemas.microsoft.com/office/drawing/2014/main" id="{41D9BDD9-73CB-477A-9D83-5E93E20396EC}"/>
              </a:ext>
            </a:extLst>
          </p:cNvPr>
          <p:cNvGrpSpPr/>
          <p:nvPr/>
        </p:nvGrpSpPr>
        <p:grpSpPr>
          <a:xfrm>
            <a:off x="7364506" y="3966882"/>
            <a:ext cx="152400" cy="152400"/>
            <a:chOff x="1447800" y="685800"/>
            <a:chExt cx="152400" cy="152400"/>
          </a:xfrm>
        </p:grpSpPr>
        <p:cxnSp>
          <p:nvCxnSpPr>
            <p:cNvPr id="52" name="Straight Connector 3">
              <a:extLst>
                <a:ext uri="{FF2B5EF4-FFF2-40B4-BE49-F238E27FC236}">
                  <a16:creationId xmlns:a16="http://schemas.microsoft.com/office/drawing/2014/main" id="{D8CC62CB-95B7-4F43-85E3-6637CDE15566}"/>
                </a:ext>
              </a:extLst>
            </p:cNvPr>
            <p:cNvCxnSpPr/>
            <p:nvPr/>
          </p:nvCxnSpPr>
          <p:spPr>
            <a:xfrm>
              <a:off x="1447800" y="685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9">
              <a:extLst>
                <a:ext uri="{FF2B5EF4-FFF2-40B4-BE49-F238E27FC236}">
                  <a16:creationId xmlns:a16="http://schemas.microsoft.com/office/drawing/2014/main" id="{89D171E5-C20D-4B88-8DC7-AA401A0B3BA9}"/>
                </a:ext>
              </a:extLst>
            </p:cNvPr>
            <p:cNvCxnSpPr/>
            <p:nvPr/>
          </p:nvCxnSpPr>
          <p:spPr>
            <a:xfrm flipH="1">
              <a:off x="1447800" y="685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7">
            <a:extLst>
              <a:ext uri="{FF2B5EF4-FFF2-40B4-BE49-F238E27FC236}">
                <a16:creationId xmlns:a16="http://schemas.microsoft.com/office/drawing/2014/main" id="{99B802CE-C78B-4D22-8D3E-415A40405465}"/>
              </a:ext>
            </a:extLst>
          </p:cNvPr>
          <p:cNvSpPr txBox="1"/>
          <p:nvPr/>
        </p:nvSpPr>
        <p:spPr>
          <a:xfrm>
            <a:off x="7126942" y="2644588"/>
            <a:ext cx="1918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Volume will be </a:t>
            </a:r>
            <a:r>
              <a:rPr lang="en-US" sz="14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maximised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here (x has to be greater than 0)</a:t>
            </a:r>
          </a:p>
        </p:txBody>
      </p:sp>
      <p:cxnSp>
        <p:nvCxnSpPr>
          <p:cNvPr id="55" name="Straight Arrow Connector 9">
            <a:extLst>
              <a:ext uri="{FF2B5EF4-FFF2-40B4-BE49-F238E27FC236}">
                <a16:creationId xmlns:a16="http://schemas.microsoft.com/office/drawing/2014/main" id="{3BD1F189-F69D-49EF-93E9-23BFEC131060}"/>
              </a:ext>
            </a:extLst>
          </p:cNvPr>
          <p:cNvCxnSpPr/>
          <p:nvPr/>
        </p:nvCxnSpPr>
        <p:spPr>
          <a:xfrm flipH="1">
            <a:off x="7566212" y="3576917"/>
            <a:ext cx="206187" cy="26894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5">
            <a:extLst>
              <a:ext uri="{FF2B5EF4-FFF2-40B4-BE49-F238E27FC236}">
                <a16:creationId xmlns:a16="http://schemas.microsoft.com/office/drawing/2014/main" id="{13D0F62A-5925-4531-A25D-379925628A67}"/>
              </a:ext>
            </a:extLst>
          </p:cNvPr>
          <p:cNvSpPr txBox="1"/>
          <p:nvPr/>
        </p:nvSpPr>
        <p:spPr>
          <a:xfrm>
            <a:off x="4679575" y="5719482"/>
            <a:ext cx="40699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maximum Volume is at the stationary point</a:t>
            </a:r>
          </a:p>
          <a:p>
            <a:pPr algn="ctr"/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Hence, the gradient will equal 0</a:t>
            </a: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6">
                <a:extLst>
                  <a:ext uri="{FF2B5EF4-FFF2-40B4-BE49-F238E27FC236}">
                    <a16:creationId xmlns:a16="http://schemas.microsoft.com/office/drawing/2014/main" id="{2E698055-6336-436A-AABF-CFD94190D231}"/>
                  </a:ext>
                </a:extLst>
              </p:cNvPr>
              <p:cNvSpPr txBox="1"/>
              <p:nvPr/>
            </p:nvSpPr>
            <p:spPr>
              <a:xfrm>
                <a:off x="4858871" y="3128682"/>
                <a:ext cx="1261884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𝑽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𝟏𝟖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26">
                <a:extLst>
                  <a:ext uri="{FF2B5EF4-FFF2-40B4-BE49-F238E27FC236}">
                    <a16:creationId xmlns:a16="http://schemas.microsoft.com/office/drawing/2014/main" id="{2E698055-6336-436A-AABF-CFD94190D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71" y="3128682"/>
                <a:ext cx="1261884" cy="439223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68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4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25" y="155109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derivatives to model many real-life relationships.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0C395C70-3732-4213-8956-108A8796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828800"/>
            <a:ext cx="1295400" cy="609600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D9F0349-5F5D-4178-AEA8-63CB161D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05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FB5A18B-BEFC-4119-945F-B2F2AFA6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86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90E40B2-B731-407C-B977-505D676F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384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/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6">
            <a:extLst>
              <a:ext uri="{FF2B5EF4-FFF2-40B4-BE49-F238E27FC236}">
                <a16:creationId xmlns:a16="http://schemas.microsoft.com/office/drawing/2014/main" id="{3C09E628-D6A6-45FE-883D-00FEA625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4267200" cy="328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 large tank (shown) is to be made from 54m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 of sheet metal. It has no top.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a) Show that the Volume of the tank will be given by: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b) Find the Maximum volume of the tank</a:t>
            </a:r>
          </a:p>
          <a:p>
            <a:pPr algn="ctr" eaLnBrk="1" hangingPunct="1">
              <a:spcBef>
                <a:spcPts val="0"/>
              </a:spcBef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Differentiate the function and set it equal to 0…</a:t>
            </a: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So the greatest Volume will occur when x = 3…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1">
                <a:extLst>
                  <a:ext uri="{FF2B5EF4-FFF2-40B4-BE49-F238E27FC236}">
                    <a16:creationId xmlns:a16="http://schemas.microsoft.com/office/drawing/2014/main" id="{DC29B704-CA9F-4778-B68E-A030E66CFC16}"/>
                  </a:ext>
                </a:extLst>
              </p:cNvPr>
              <p:cNvSpPr txBox="1"/>
              <p:nvPr/>
            </p:nvSpPr>
            <p:spPr>
              <a:xfrm>
                <a:off x="5123329" y="2850777"/>
                <a:ext cx="14196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𝑉</m:t>
                      </m:r>
                      <m:r>
                        <a:rPr lang="en-US" sz="1400" b="0" i="1" smtClean="0">
                          <a:latin typeface="Cambria Math"/>
                        </a:rPr>
                        <m:t>=18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1">
                <a:extLst>
                  <a:ext uri="{FF2B5EF4-FFF2-40B4-BE49-F238E27FC236}">
                    <a16:creationId xmlns:a16="http://schemas.microsoft.com/office/drawing/2014/main" id="{DC29B704-CA9F-4778-B68E-A030E66CF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29" y="2850777"/>
                <a:ext cx="1419619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2">
                <a:extLst>
                  <a:ext uri="{FF2B5EF4-FFF2-40B4-BE49-F238E27FC236}">
                    <a16:creationId xmlns:a16="http://schemas.microsoft.com/office/drawing/2014/main" id="{53214DD1-BFE7-4769-BE27-7466C0B370A2}"/>
                  </a:ext>
                </a:extLst>
              </p:cNvPr>
              <p:cNvSpPr txBox="1"/>
              <p:nvPr/>
            </p:nvSpPr>
            <p:spPr>
              <a:xfrm>
                <a:off x="4970929" y="3460377"/>
                <a:ext cx="15240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𝑑𝑉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=18−2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2">
                <a:extLst>
                  <a:ext uri="{FF2B5EF4-FFF2-40B4-BE49-F238E27FC236}">
                    <a16:creationId xmlns:a16="http://schemas.microsoft.com/office/drawing/2014/main" id="{53214DD1-BFE7-4769-BE27-7466C0B370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929" y="3460377"/>
                <a:ext cx="1524000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F486543E-DA82-4CDD-9822-54E4DCD809AC}"/>
                  </a:ext>
                </a:extLst>
              </p:cNvPr>
              <p:cNvSpPr txBox="1"/>
              <p:nvPr/>
            </p:nvSpPr>
            <p:spPr>
              <a:xfrm>
                <a:off x="5123329" y="4222377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0=18−2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F486543E-DA82-4CDD-9822-54E4DCD80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29" y="4222377"/>
                <a:ext cx="13716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4">
                <a:extLst>
                  <a:ext uri="{FF2B5EF4-FFF2-40B4-BE49-F238E27FC236}">
                    <a16:creationId xmlns:a16="http://schemas.microsoft.com/office/drawing/2014/main" id="{E90BFDA4-222D-46C7-A806-71258295891F}"/>
                  </a:ext>
                </a:extLst>
              </p:cNvPr>
              <p:cNvSpPr txBox="1"/>
              <p:nvPr/>
            </p:nvSpPr>
            <p:spPr>
              <a:xfrm>
                <a:off x="4894729" y="475577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4">
                <a:extLst>
                  <a:ext uri="{FF2B5EF4-FFF2-40B4-BE49-F238E27FC236}">
                    <a16:creationId xmlns:a16="http://schemas.microsoft.com/office/drawing/2014/main" id="{E90BFDA4-222D-46C7-A806-71258295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729" y="4755777"/>
                <a:ext cx="1143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7">
                <a:extLst>
                  <a:ext uri="{FF2B5EF4-FFF2-40B4-BE49-F238E27FC236}">
                    <a16:creationId xmlns:a16="http://schemas.microsoft.com/office/drawing/2014/main" id="{B915FAAF-CC56-4CC4-80C6-11A071558D4D}"/>
                  </a:ext>
                </a:extLst>
              </p:cNvPr>
              <p:cNvSpPr txBox="1"/>
              <p:nvPr/>
            </p:nvSpPr>
            <p:spPr>
              <a:xfrm>
                <a:off x="5047129" y="5289177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7">
                <a:extLst>
                  <a:ext uri="{FF2B5EF4-FFF2-40B4-BE49-F238E27FC236}">
                    <a16:creationId xmlns:a16="http://schemas.microsoft.com/office/drawing/2014/main" id="{B915FAAF-CC56-4CC4-80C6-11A071558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129" y="5289177"/>
                <a:ext cx="838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37">
            <a:extLst>
              <a:ext uri="{FF2B5EF4-FFF2-40B4-BE49-F238E27FC236}">
                <a16:creationId xmlns:a16="http://schemas.microsoft.com/office/drawing/2014/main" id="{550D3BB2-A128-48DE-9373-2B99986235D4}"/>
              </a:ext>
            </a:extLst>
          </p:cNvPr>
          <p:cNvSpPr>
            <a:spLocks/>
          </p:cNvSpPr>
          <p:nvPr/>
        </p:nvSpPr>
        <p:spPr bwMode="auto">
          <a:xfrm>
            <a:off x="6571129" y="3155577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8">
            <a:extLst>
              <a:ext uri="{FF2B5EF4-FFF2-40B4-BE49-F238E27FC236}">
                <a16:creationId xmlns:a16="http://schemas.microsoft.com/office/drawing/2014/main" id="{600C0228-B7DF-449B-AE9E-5D46CFBDF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729" y="3307977"/>
            <a:ext cx="152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37">
            <a:extLst>
              <a:ext uri="{FF2B5EF4-FFF2-40B4-BE49-F238E27FC236}">
                <a16:creationId xmlns:a16="http://schemas.microsoft.com/office/drawing/2014/main" id="{C0C99231-2FA0-4E3B-8B74-80EF6FE364D8}"/>
              </a:ext>
            </a:extLst>
          </p:cNvPr>
          <p:cNvSpPr>
            <a:spLocks/>
          </p:cNvSpPr>
          <p:nvPr/>
        </p:nvSpPr>
        <p:spPr bwMode="auto">
          <a:xfrm>
            <a:off x="6418729" y="3765177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37">
            <a:extLst>
              <a:ext uri="{FF2B5EF4-FFF2-40B4-BE49-F238E27FC236}">
                <a16:creationId xmlns:a16="http://schemas.microsoft.com/office/drawing/2014/main" id="{B1BB5756-E6EB-4B5D-B432-265F81909152}"/>
              </a:ext>
            </a:extLst>
          </p:cNvPr>
          <p:cNvSpPr>
            <a:spLocks/>
          </p:cNvSpPr>
          <p:nvPr/>
        </p:nvSpPr>
        <p:spPr bwMode="auto">
          <a:xfrm>
            <a:off x="6418729" y="4374777"/>
            <a:ext cx="228600" cy="5334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37">
            <a:extLst>
              <a:ext uri="{FF2B5EF4-FFF2-40B4-BE49-F238E27FC236}">
                <a16:creationId xmlns:a16="http://schemas.microsoft.com/office/drawing/2014/main" id="{D8BA827B-BFB2-4E68-BD24-7ECCB5CFA249}"/>
              </a:ext>
            </a:extLst>
          </p:cNvPr>
          <p:cNvSpPr>
            <a:spLocks/>
          </p:cNvSpPr>
          <p:nvPr/>
        </p:nvSpPr>
        <p:spPr bwMode="auto">
          <a:xfrm>
            <a:off x="5961529" y="4908177"/>
            <a:ext cx="228600" cy="5334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38">
            <a:extLst>
              <a:ext uri="{FF2B5EF4-FFF2-40B4-BE49-F238E27FC236}">
                <a16:creationId xmlns:a16="http://schemas.microsoft.com/office/drawing/2014/main" id="{D821C1EF-3D41-4041-9555-339473D31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1129" y="3765177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Set the gradient function equal to 0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38">
            <a:extLst>
              <a:ext uri="{FF2B5EF4-FFF2-40B4-BE49-F238E27FC236}">
                <a16:creationId xmlns:a16="http://schemas.microsoft.com/office/drawing/2014/main" id="{F141C214-E6A5-4FC9-B6EC-A199C12B3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7329" y="4450977"/>
            <a:ext cx="914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Add 2x</a:t>
            </a:r>
            <a:r>
              <a:rPr lang="en-GB" alt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CA05EB1B-5DB3-456D-962A-B66DDE0E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929" y="4984377"/>
            <a:ext cx="1219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6">
                <a:extLst>
                  <a:ext uri="{FF2B5EF4-FFF2-40B4-BE49-F238E27FC236}">
                    <a16:creationId xmlns:a16="http://schemas.microsoft.com/office/drawing/2014/main" id="{F2A3DF5F-0F49-416D-8D11-ECFB9936E040}"/>
                  </a:ext>
                </a:extLst>
              </p:cNvPr>
              <p:cNvSpPr txBox="1"/>
              <p:nvPr/>
            </p:nvSpPr>
            <p:spPr>
              <a:xfrm>
                <a:off x="5123329" y="574637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=±3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6">
                <a:extLst>
                  <a:ext uri="{FF2B5EF4-FFF2-40B4-BE49-F238E27FC236}">
                    <a16:creationId xmlns:a16="http://schemas.microsoft.com/office/drawing/2014/main" id="{F2A3DF5F-0F49-416D-8D11-ECFB9936E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29" y="5746377"/>
                <a:ext cx="9144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7">
                <a:extLst>
                  <a:ext uri="{FF2B5EF4-FFF2-40B4-BE49-F238E27FC236}">
                    <a16:creationId xmlns:a16="http://schemas.microsoft.com/office/drawing/2014/main" id="{28E6F94E-407A-4A9F-8526-92569CB71954}"/>
                  </a:ext>
                </a:extLst>
              </p:cNvPr>
              <p:cNvSpPr txBox="1"/>
              <p:nvPr/>
            </p:nvSpPr>
            <p:spPr>
              <a:xfrm>
                <a:off x="5096434" y="6194612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7">
                <a:extLst>
                  <a:ext uri="{FF2B5EF4-FFF2-40B4-BE49-F238E27FC236}">
                    <a16:creationId xmlns:a16="http://schemas.microsoft.com/office/drawing/2014/main" id="{28E6F94E-407A-4A9F-8526-92569CB71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434" y="6194612"/>
                <a:ext cx="8382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7">
            <a:extLst>
              <a:ext uri="{FF2B5EF4-FFF2-40B4-BE49-F238E27FC236}">
                <a16:creationId xmlns:a16="http://schemas.microsoft.com/office/drawing/2014/main" id="{2B472348-B293-4E13-A96C-4EE03C2461CD}"/>
              </a:ext>
            </a:extLst>
          </p:cNvPr>
          <p:cNvSpPr>
            <a:spLocks/>
          </p:cNvSpPr>
          <p:nvPr/>
        </p:nvSpPr>
        <p:spPr bwMode="auto">
          <a:xfrm>
            <a:off x="5970494" y="5446060"/>
            <a:ext cx="233082" cy="452716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37">
            <a:extLst>
              <a:ext uri="{FF2B5EF4-FFF2-40B4-BE49-F238E27FC236}">
                <a16:creationId xmlns:a16="http://schemas.microsoft.com/office/drawing/2014/main" id="{FE6334FB-2D69-4E13-89D1-1B2B0BF8263E}"/>
              </a:ext>
            </a:extLst>
          </p:cNvPr>
          <p:cNvSpPr>
            <a:spLocks/>
          </p:cNvSpPr>
          <p:nvPr/>
        </p:nvSpPr>
        <p:spPr bwMode="auto">
          <a:xfrm>
            <a:off x="5970494" y="5894295"/>
            <a:ext cx="233082" cy="452716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7C6D615D-DD53-4F75-9DE3-1E6DBAC9B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859" y="5522259"/>
            <a:ext cx="1219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 Box 38">
            <a:extLst>
              <a:ext uri="{FF2B5EF4-FFF2-40B4-BE49-F238E27FC236}">
                <a16:creationId xmlns:a16="http://schemas.microsoft.com/office/drawing/2014/main" id="{D78FEC6C-8CA4-4C93-A917-794F6EDEC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894" y="5988424"/>
            <a:ext cx="17481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x must be positive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4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25" y="155109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derivatives to model many real-life relationships.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12K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0C395C70-3732-4213-8956-108A8796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828800"/>
            <a:ext cx="1295400" cy="609600"/>
          </a:xfrm>
          <a:prstGeom prst="cube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D9F0349-5F5D-4178-AEA8-63CB161D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905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FB5A18B-BEFC-4119-945F-B2F2AFA6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2860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90E40B2-B731-407C-B977-505D676F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384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/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FC05F6E2-D5D7-4436-88AE-2CCB0E97F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05200"/>
                <a:ext cx="177446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6">
            <a:extLst>
              <a:ext uri="{FF2B5EF4-FFF2-40B4-BE49-F238E27FC236}">
                <a16:creationId xmlns:a16="http://schemas.microsoft.com/office/drawing/2014/main" id="{3C09E628-D6A6-45FE-883D-00FEA625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4267200" cy="328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 large tank (shown) is to be made from 54m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 of sheet metal. It has no top.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a) Show that the Volume of the tank will be given by: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endParaRPr lang="en-US" altLang="en-US" sz="1400" baseline="30000" dirty="0"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b) Find the Maximum volume of the tank</a:t>
            </a:r>
          </a:p>
          <a:p>
            <a:pPr algn="ctr" eaLnBrk="1" hangingPunct="1">
              <a:spcBef>
                <a:spcPts val="0"/>
              </a:spcBef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Differentiate the function and set it equal to 0…</a:t>
            </a: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endParaRPr lang="en-US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ts val="0"/>
              </a:spcBef>
              <a:buFont typeface="Wingdings"/>
              <a:buChar char="à"/>
            </a:pPr>
            <a:r>
              <a:rPr lang="en-US" altLang="en-US" sz="1400" dirty="0">
                <a:latin typeface="Comic Sans MS" pitchFamily="66" charset="0"/>
                <a:sym typeface="Wingdings" panose="05000000000000000000" pitchFamily="2" charset="2"/>
              </a:rPr>
              <a:t>So the greatest Volume will occur when x = 3…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CF66CDF8-DC9E-48ED-B99F-63BB8AF76207}"/>
                  </a:ext>
                </a:extLst>
              </p:cNvPr>
              <p:cNvSpPr txBox="1"/>
              <p:nvPr/>
            </p:nvSpPr>
            <p:spPr>
              <a:xfrm>
                <a:off x="5123329" y="2850777"/>
                <a:ext cx="14196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𝑉</m:t>
                      </m:r>
                      <m:r>
                        <a:rPr lang="en-US" sz="1400" b="0" i="1" smtClean="0">
                          <a:latin typeface="Cambria Math"/>
                        </a:rPr>
                        <m:t>=18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CF66CDF8-DC9E-48ED-B99F-63BB8AF76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29" y="2850777"/>
                <a:ext cx="1419619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37">
            <a:extLst>
              <a:ext uri="{FF2B5EF4-FFF2-40B4-BE49-F238E27FC236}">
                <a16:creationId xmlns:a16="http://schemas.microsoft.com/office/drawing/2014/main" id="{72BE9840-4680-442A-BE37-926B5FAAF692}"/>
              </a:ext>
            </a:extLst>
          </p:cNvPr>
          <p:cNvSpPr>
            <a:spLocks/>
          </p:cNvSpPr>
          <p:nvPr/>
        </p:nvSpPr>
        <p:spPr bwMode="auto">
          <a:xfrm>
            <a:off x="6849036" y="3173506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38">
            <a:extLst>
              <a:ext uri="{FF2B5EF4-FFF2-40B4-BE49-F238E27FC236}">
                <a16:creationId xmlns:a16="http://schemas.microsoft.com/office/drawing/2014/main" id="{3D49808C-DDCD-4F28-853B-15103151B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729" y="3307977"/>
            <a:ext cx="152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Let x = 3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E7906EE-5EF5-47AA-A4C3-5E9A7891A1C1}"/>
                  </a:ext>
                </a:extLst>
              </p:cNvPr>
              <p:cNvSpPr txBox="1"/>
              <p:nvPr/>
            </p:nvSpPr>
            <p:spPr>
              <a:xfrm>
                <a:off x="5114365" y="3567953"/>
                <a:ext cx="170572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𝑉</m:t>
                      </m:r>
                      <m:r>
                        <a:rPr lang="en-US" sz="1400" b="0" i="1" smtClean="0">
                          <a:latin typeface="Cambria Math"/>
                        </a:rPr>
                        <m:t>=18(3)−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E7906EE-5EF5-47AA-A4C3-5E9A7891A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365" y="3567953"/>
                <a:ext cx="1705723" cy="49705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B3CDD27-6489-487A-A0C4-3B7D8E430ABE}"/>
                  </a:ext>
                </a:extLst>
              </p:cNvPr>
              <p:cNvSpPr txBox="1"/>
              <p:nvPr/>
            </p:nvSpPr>
            <p:spPr>
              <a:xfrm>
                <a:off x="5123330" y="4276164"/>
                <a:ext cx="10220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𝑉</m:t>
                      </m:r>
                      <m:r>
                        <a:rPr lang="en-US" sz="1400" b="0" i="1" smtClean="0">
                          <a:latin typeface="Cambria Math"/>
                        </a:rPr>
                        <m:t>=36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B3CDD27-6489-487A-A0C4-3B7D8E430A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30" y="4276164"/>
                <a:ext cx="102201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37">
            <a:extLst>
              <a:ext uri="{FF2B5EF4-FFF2-40B4-BE49-F238E27FC236}">
                <a16:creationId xmlns:a16="http://schemas.microsoft.com/office/drawing/2014/main" id="{7E29497B-7EB6-431F-B6C0-741B4AC09271}"/>
              </a:ext>
            </a:extLst>
          </p:cNvPr>
          <p:cNvSpPr>
            <a:spLocks/>
          </p:cNvSpPr>
          <p:nvPr/>
        </p:nvSpPr>
        <p:spPr bwMode="auto">
          <a:xfrm>
            <a:off x="6786283" y="3792070"/>
            <a:ext cx="228600" cy="609600"/>
          </a:xfrm>
          <a:custGeom>
            <a:avLst/>
            <a:gdLst>
              <a:gd name="T0" fmla="*/ 0 w 21600"/>
              <a:gd name="T1" fmla="*/ 0 h 43186"/>
              <a:gd name="T2" fmla="*/ 913977 w 21600"/>
              <a:gd name="T3" fmla="*/ 121464374 h 43186"/>
              <a:gd name="T4" fmla="*/ 0 w 21600"/>
              <a:gd name="T5" fmla="*/ 60751907 h 43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</a:path>
              <a:path w="21600" h="4318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29"/>
                  <a:pt x="12392" y="42771"/>
                  <a:pt x="771" y="4318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38">
            <a:extLst>
              <a:ext uri="{FF2B5EF4-FFF2-40B4-BE49-F238E27FC236}">
                <a16:creationId xmlns:a16="http://schemas.microsoft.com/office/drawing/2014/main" id="{8A4922EB-436B-4A96-969F-42F8E1C9A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3518" y="3944470"/>
            <a:ext cx="152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9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/>
      <p:bldP spid="44" grpId="0"/>
      <p:bldP spid="45" grpId="0" animBg="1"/>
      <p:bldP spid="4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</TotalTime>
  <Words>1263</Words>
  <Application>Microsoft Office PowerPoint</Application>
  <PresentationFormat>On-screen Show (4:3)</PresentationFormat>
  <Paragraphs>169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139</cp:revision>
  <dcterms:created xsi:type="dcterms:W3CDTF">2017-08-14T15:35:38Z</dcterms:created>
  <dcterms:modified xsi:type="dcterms:W3CDTF">2021-03-22T11:46:03Z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