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0.png"/><Relationship Id="rId2" Type="http://schemas.openxmlformats.org/officeDocument/2006/relationships/image" Target="../media/image14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80.png"/><Relationship Id="rId4" Type="http://schemas.openxmlformats.org/officeDocument/2006/relationships/image" Target="../media/image147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50.png"/><Relationship Id="rId3" Type="http://schemas.openxmlformats.org/officeDocument/2006/relationships/image" Target="../media/image1500.png"/><Relationship Id="rId7" Type="http://schemas.openxmlformats.org/officeDocument/2006/relationships/image" Target="../media/image154.png"/><Relationship Id="rId2" Type="http://schemas.openxmlformats.org/officeDocument/2006/relationships/image" Target="../media/image14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3.png"/><Relationship Id="rId11" Type="http://schemas.openxmlformats.org/officeDocument/2006/relationships/image" Target="../media/image156.png"/><Relationship Id="rId5" Type="http://schemas.openxmlformats.org/officeDocument/2006/relationships/image" Target="../media/image1520.png"/><Relationship Id="rId10" Type="http://schemas.openxmlformats.org/officeDocument/2006/relationships/image" Target="../media/image155.png"/><Relationship Id="rId4" Type="http://schemas.openxmlformats.org/officeDocument/2006/relationships/image" Target="../media/image1510.png"/><Relationship Id="rId9" Type="http://schemas.openxmlformats.org/officeDocument/2006/relationships/image" Target="../media/image14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12J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630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features of a function to sketch its corresponding gradient function.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need to consider the gradient at various sections of the graph…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Dividing the graph up helps, and plot any stationary points first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</a:rPr>
              <a:t>After that, consider the way the gradient changes…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12J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4F6D01AF-5CB5-4CEC-A054-84BFFAF8B546}"/>
              </a:ext>
            </a:extLst>
          </p:cNvPr>
          <p:cNvGrpSpPr/>
          <p:nvPr/>
        </p:nvGrpSpPr>
        <p:grpSpPr>
          <a:xfrm>
            <a:off x="5350275" y="809348"/>
            <a:ext cx="2880429" cy="2901519"/>
            <a:chOff x="5359152" y="862614"/>
            <a:chExt cx="2880429" cy="2901519"/>
          </a:xfrm>
        </p:grpSpPr>
        <p:sp>
          <p:nvSpPr>
            <p:cNvPr id="5" name="Line 17">
              <a:extLst>
                <a:ext uri="{FF2B5EF4-FFF2-40B4-BE49-F238E27FC236}">
                  <a16:creationId xmlns:a16="http://schemas.microsoft.com/office/drawing/2014/main" id="{54CEF2FE-9DE5-4DC2-8042-94254A867A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622740" y="1145220"/>
              <a:ext cx="0" cy="26189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 Box 20">
                  <a:extLst>
                    <a:ext uri="{FF2B5EF4-FFF2-40B4-BE49-F238E27FC236}">
                      <a16:creationId xmlns:a16="http://schemas.microsoft.com/office/drawing/2014/main" id="{AAA69122-F5B7-43DC-8D23-400EBA61BB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900386" y="2432482"/>
                  <a:ext cx="339195" cy="3077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altLang="en-US" sz="1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altLang="en-US" sz="1400" dirty="0">
                    <a:latin typeface="Comic Sans MS" pitchFamily="66" charset="0"/>
                  </a:endParaRPr>
                </a:p>
              </p:txBody>
            </p:sp>
          </mc:Choice>
          <mc:Fallback xmlns="">
            <p:sp>
              <p:nvSpPr>
                <p:cNvPr id="8" name="Text Box 20">
                  <a:extLst>
                    <a:ext uri="{FF2B5EF4-FFF2-40B4-BE49-F238E27FC236}">
                      <a16:creationId xmlns:a16="http://schemas.microsoft.com/office/drawing/2014/main" id="{AAA69122-F5B7-43DC-8D23-400EBA61BB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900386" y="2432482"/>
                  <a:ext cx="339195" cy="30777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Line 17">
              <a:extLst>
                <a:ext uri="{FF2B5EF4-FFF2-40B4-BE49-F238E27FC236}">
                  <a16:creationId xmlns:a16="http://schemas.microsoft.com/office/drawing/2014/main" id="{2FA40D63-4E0F-48C1-B001-C8896F050CF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 flipV="1">
              <a:off x="6668609" y="1208843"/>
              <a:ext cx="0" cy="26189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 Box 20">
                  <a:extLst>
                    <a:ext uri="{FF2B5EF4-FFF2-40B4-BE49-F238E27FC236}">
                      <a16:creationId xmlns:a16="http://schemas.microsoft.com/office/drawing/2014/main" id="{93994B1F-3EF5-4FD7-80D2-F618AFC0EF4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61337" y="862614"/>
                  <a:ext cx="339195" cy="3077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sz="14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altLang="en-US" sz="1400" dirty="0">
                    <a:latin typeface="Comic Sans MS" pitchFamily="66" charset="0"/>
                  </a:endParaRPr>
                </a:p>
              </p:txBody>
            </p:sp>
          </mc:Choice>
          <mc:Fallback xmlns="">
            <p:sp>
              <p:nvSpPr>
                <p:cNvPr id="10" name="Text Box 20">
                  <a:extLst>
                    <a:ext uri="{FF2B5EF4-FFF2-40B4-BE49-F238E27FC236}">
                      <a16:creationId xmlns:a16="http://schemas.microsoft.com/office/drawing/2014/main" id="{93994B1F-3EF5-4FD7-80D2-F618AFC0EF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561337" y="862614"/>
                  <a:ext cx="339195" cy="307777"/>
                </a:xfrm>
                <a:prstGeom prst="rect">
                  <a:avLst/>
                </a:prstGeom>
                <a:blipFill>
                  <a:blip r:embed="rId3"/>
                  <a:stretch>
                    <a:fillRect b="-400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D5F59540-2C5C-4C4A-882C-C099C79E5088}"/>
              </a:ext>
            </a:extLst>
          </p:cNvPr>
          <p:cNvGrpSpPr/>
          <p:nvPr/>
        </p:nvGrpSpPr>
        <p:grpSpPr>
          <a:xfrm>
            <a:off x="5360632" y="3696071"/>
            <a:ext cx="2880429" cy="2901519"/>
            <a:chOff x="5359152" y="862614"/>
            <a:chExt cx="2880429" cy="2901519"/>
          </a:xfrm>
        </p:grpSpPr>
        <p:sp>
          <p:nvSpPr>
            <p:cNvPr id="13" name="Line 17">
              <a:extLst>
                <a:ext uri="{FF2B5EF4-FFF2-40B4-BE49-F238E27FC236}">
                  <a16:creationId xmlns:a16="http://schemas.microsoft.com/office/drawing/2014/main" id="{4821108E-423E-4791-8B74-0686C225FA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622740" y="1145220"/>
              <a:ext cx="0" cy="26189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 Box 20">
                  <a:extLst>
                    <a:ext uri="{FF2B5EF4-FFF2-40B4-BE49-F238E27FC236}">
                      <a16:creationId xmlns:a16="http://schemas.microsoft.com/office/drawing/2014/main" id="{131408F3-C5D2-4320-B861-142AB0E4DEA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900386" y="2432482"/>
                  <a:ext cx="339195" cy="3077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altLang="en-US" sz="1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altLang="en-US" sz="1400" dirty="0">
                    <a:latin typeface="Comic Sans MS" pitchFamily="66" charset="0"/>
                  </a:endParaRPr>
                </a:p>
              </p:txBody>
            </p:sp>
          </mc:Choice>
          <mc:Fallback xmlns="">
            <p:sp>
              <p:nvSpPr>
                <p:cNvPr id="14" name="Text Box 20">
                  <a:extLst>
                    <a:ext uri="{FF2B5EF4-FFF2-40B4-BE49-F238E27FC236}">
                      <a16:creationId xmlns:a16="http://schemas.microsoft.com/office/drawing/2014/main" id="{131408F3-C5D2-4320-B861-142AB0E4DEA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900386" y="2432482"/>
                  <a:ext cx="339195" cy="3077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Line 17">
              <a:extLst>
                <a:ext uri="{FF2B5EF4-FFF2-40B4-BE49-F238E27FC236}">
                  <a16:creationId xmlns:a16="http://schemas.microsoft.com/office/drawing/2014/main" id="{45582629-2783-4102-A34C-DBB47C44033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 flipV="1">
              <a:off x="6668609" y="1208843"/>
              <a:ext cx="0" cy="26189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 Box 20">
                  <a:extLst>
                    <a:ext uri="{FF2B5EF4-FFF2-40B4-BE49-F238E27FC236}">
                      <a16:creationId xmlns:a16="http://schemas.microsoft.com/office/drawing/2014/main" id="{4780DEA5-BD5F-43F7-806C-0DA50626815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61337" y="862614"/>
                  <a:ext cx="339195" cy="3077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sz="14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altLang="en-US" sz="1400" dirty="0">
                    <a:latin typeface="Comic Sans MS" pitchFamily="66" charset="0"/>
                  </a:endParaRPr>
                </a:p>
              </p:txBody>
            </p:sp>
          </mc:Choice>
          <mc:Fallback xmlns="">
            <p:sp>
              <p:nvSpPr>
                <p:cNvPr id="16" name="Text Box 20">
                  <a:extLst>
                    <a:ext uri="{FF2B5EF4-FFF2-40B4-BE49-F238E27FC236}">
                      <a16:creationId xmlns:a16="http://schemas.microsoft.com/office/drawing/2014/main" id="{4780DEA5-BD5F-43F7-806C-0DA50626815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561337" y="862614"/>
                  <a:ext cx="339195" cy="307777"/>
                </a:xfrm>
                <a:prstGeom prst="rect">
                  <a:avLst/>
                </a:prstGeom>
                <a:blipFill>
                  <a:blip r:embed="rId5"/>
                  <a:stretch>
                    <a:fillRect b="-196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5D4A604D-2561-4099-8558-1688926DE6CD}"/>
              </a:ext>
            </a:extLst>
          </p:cNvPr>
          <p:cNvSpPr/>
          <p:nvPr/>
        </p:nvSpPr>
        <p:spPr>
          <a:xfrm>
            <a:off x="5672831" y="1402671"/>
            <a:ext cx="1899822" cy="1970843"/>
          </a:xfrm>
          <a:custGeom>
            <a:avLst/>
            <a:gdLst>
              <a:gd name="connsiteX0" fmla="*/ 0 w 2672178"/>
              <a:gd name="connsiteY0" fmla="*/ 4117405 h 4117405"/>
              <a:gd name="connsiteX1" fmla="*/ 195308 w 2672178"/>
              <a:gd name="connsiteY1" fmla="*/ 2093297 h 4117405"/>
              <a:gd name="connsiteX2" fmla="*/ 719091 w 2672178"/>
              <a:gd name="connsiteY2" fmla="*/ 521949 h 4117405"/>
              <a:gd name="connsiteX3" fmla="*/ 1189607 w 2672178"/>
              <a:gd name="connsiteY3" fmla="*/ 690625 h 4117405"/>
              <a:gd name="connsiteX4" fmla="*/ 2006353 w 2672178"/>
              <a:gd name="connsiteY4" fmla="*/ 42555 h 4117405"/>
              <a:gd name="connsiteX5" fmla="*/ 2512380 w 2672178"/>
              <a:gd name="connsiteY5" fmla="*/ 2093297 h 4117405"/>
              <a:gd name="connsiteX6" fmla="*/ 2672178 w 2672178"/>
              <a:gd name="connsiteY6" fmla="*/ 4108528 h 4117405"/>
              <a:gd name="connsiteX0" fmla="*/ 0 w 2672178"/>
              <a:gd name="connsiteY0" fmla="*/ 4117906 h 4117906"/>
              <a:gd name="connsiteX1" fmla="*/ 195308 w 2672178"/>
              <a:gd name="connsiteY1" fmla="*/ 2093798 h 4117906"/>
              <a:gd name="connsiteX2" fmla="*/ 577048 w 2672178"/>
              <a:gd name="connsiteY2" fmla="*/ 593471 h 4117906"/>
              <a:gd name="connsiteX3" fmla="*/ 1189607 w 2672178"/>
              <a:gd name="connsiteY3" fmla="*/ 691126 h 4117906"/>
              <a:gd name="connsiteX4" fmla="*/ 2006353 w 2672178"/>
              <a:gd name="connsiteY4" fmla="*/ 43056 h 4117906"/>
              <a:gd name="connsiteX5" fmla="*/ 2512380 w 2672178"/>
              <a:gd name="connsiteY5" fmla="*/ 2093798 h 4117906"/>
              <a:gd name="connsiteX6" fmla="*/ 2672178 w 2672178"/>
              <a:gd name="connsiteY6" fmla="*/ 4109029 h 4117906"/>
              <a:gd name="connsiteX0" fmla="*/ 0 w 2672178"/>
              <a:gd name="connsiteY0" fmla="*/ 4058246 h 4058246"/>
              <a:gd name="connsiteX1" fmla="*/ 195308 w 2672178"/>
              <a:gd name="connsiteY1" fmla="*/ 2034138 h 4058246"/>
              <a:gd name="connsiteX2" fmla="*/ 577048 w 2672178"/>
              <a:gd name="connsiteY2" fmla="*/ 533811 h 4058246"/>
              <a:gd name="connsiteX3" fmla="*/ 1189607 w 2672178"/>
              <a:gd name="connsiteY3" fmla="*/ 631466 h 4058246"/>
              <a:gd name="connsiteX4" fmla="*/ 2112885 w 2672178"/>
              <a:gd name="connsiteY4" fmla="*/ 45540 h 4058246"/>
              <a:gd name="connsiteX5" fmla="*/ 2512380 w 2672178"/>
              <a:gd name="connsiteY5" fmla="*/ 2034138 h 4058246"/>
              <a:gd name="connsiteX6" fmla="*/ 2672178 w 2672178"/>
              <a:gd name="connsiteY6" fmla="*/ 4049369 h 4058246"/>
              <a:gd name="connsiteX0" fmla="*/ 0 w 2672178"/>
              <a:gd name="connsiteY0" fmla="*/ 4056486 h 4056486"/>
              <a:gd name="connsiteX1" fmla="*/ 195308 w 2672178"/>
              <a:gd name="connsiteY1" fmla="*/ 2032378 h 4056486"/>
              <a:gd name="connsiteX2" fmla="*/ 577048 w 2672178"/>
              <a:gd name="connsiteY2" fmla="*/ 532051 h 4056486"/>
              <a:gd name="connsiteX3" fmla="*/ 1251751 w 2672178"/>
              <a:gd name="connsiteY3" fmla="*/ 647461 h 4056486"/>
              <a:gd name="connsiteX4" fmla="*/ 2112885 w 2672178"/>
              <a:gd name="connsiteY4" fmla="*/ 43780 h 4056486"/>
              <a:gd name="connsiteX5" fmla="*/ 2512380 w 2672178"/>
              <a:gd name="connsiteY5" fmla="*/ 2032378 h 4056486"/>
              <a:gd name="connsiteX6" fmla="*/ 2672178 w 2672178"/>
              <a:gd name="connsiteY6" fmla="*/ 4047609 h 4056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178" h="4056486">
                <a:moveTo>
                  <a:pt x="0" y="4056486"/>
                </a:moveTo>
                <a:cubicBezTo>
                  <a:pt x="37730" y="3344053"/>
                  <a:pt x="99133" y="2619784"/>
                  <a:pt x="195308" y="2032378"/>
                </a:cubicBezTo>
                <a:cubicBezTo>
                  <a:pt x="291483" y="1444972"/>
                  <a:pt x="400974" y="762871"/>
                  <a:pt x="577048" y="532051"/>
                </a:cubicBezTo>
                <a:cubicBezTo>
                  <a:pt x="753122" y="301232"/>
                  <a:pt x="995778" y="728839"/>
                  <a:pt x="1251751" y="647461"/>
                </a:cubicBezTo>
                <a:cubicBezTo>
                  <a:pt x="1507724" y="566083"/>
                  <a:pt x="1902780" y="-187039"/>
                  <a:pt x="2112885" y="43780"/>
                </a:cubicBezTo>
                <a:cubicBezTo>
                  <a:pt x="2322990" y="274599"/>
                  <a:pt x="2419165" y="1365073"/>
                  <a:pt x="2512380" y="2032378"/>
                </a:cubicBezTo>
                <a:cubicBezTo>
                  <a:pt x="2605595" y="2699683"/>
                  <a:pt x="2647764" y="3378824"/>
                  <a:pt x="2672178" y="4047609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Line 17">
            <a:extLst>
              <a:ext uri="{FF2B5EF4-FFF2-40B4-BE49-F238E27FC236}">
                <a16:creationId xmlns:a16="http://schemas.microsoft.com/office/drawing/2014/main" id="{970094A6-D1F4-42C6-A893-46F07B02C35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64061" y="1086036"/>
            <a:ext cx="0" cy="2618913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17">
            <a:extLst>
              <a:ext uri="{FF2B5EF4-FFF2-40B4-BE49-F238E27FC236}">
                <a16:creationId xmlns:a16="http://schemas.microsoft.com/office/drawing/2014/main" id="{077E191D-50FB-4098-B431-A4854F1CCBB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20648" y="1078638"/>
            <a:ext cx="0" cy="2618913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17">
            <a:extLst>
              <a:ext uri="{FF2B5EF4-FFF2-40B4-BE49-F238E27FC236}">
                <a16:creationId xmlns:a16="http://schemas.microsoft.com/office/drawing/2014/main" id="{EEF17CFA-5863-44F9-B88B-17732FC5061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16932" y="1088996"/>
            <a:ext cx="0" cy="2618913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DCD207C-4032-4D3F-AA87-4C008107E545}"/>
              </a:ext>
            </a:extLst>
          </p:cNvPr>
          <p:cNvSpPr txBox="1"/>
          <p:nvPr/>
        </p:nvSpPr>
        <p:spPr>
          <a:xfrm>
            <a:off x="4323426" y="1793290"/>
            <a:ext cx="1633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Gradient is positive, but decreasing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D2C70FF-7F0F-4D05-A2F5-27211344D82D}"/>
              </a:ext>
            </a:extLst>
          </p:cNvPr>
          <p:cNvSpPr txBox="1"/>
          <p:nvPr/>
        </p:nvSpPr>
        <p:spPr>
          <a:xfrm>
            <a:off x="7325558" y="1839158"/>
            <a:ext cx="1694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Gradient is negative, and decreasing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8399553-41B9-4B18-8FEF-1D13C8359F74}"/>
              </a:ext>
            </a:extLst>
          </p:cNvPr>
          <p:cNvSpPr txBox="1"/>
          <p:nvPr/>
        </p:nvSpPr>
        <p:spPr>
          <a:xfrm>
            <a:off x="3225553" y="4255364"/>
            <a:ext cx="1694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Gradient is zero at each of these points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5119877-F3E6-4C3A-B044-E563980CB47C}"/>
              </a:ext>
            </a:extLst>
          </p:cNvPr>
          <p:cNvSpPr txBox="1"/>
          <p:nvPr/>
        </p:nvSpPr>
        <p:spPr>
          <a:xfrm>
            <a:off x="6570956" y="463119"/>
            <a:ext cx="1633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Gradient is positive, increases, then decreases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318E4D7-EAFE-49A6-8856-43A8245C4EA3}"/>
              </a:ext>
            </a:extLst>
          </p:cNvPr>
          <p:cNvSpPr txBox="1"/>
          <p:nvPr/>
        </p:nvSpPr>
        <p:spPr>
          <a:xfrm>
            <a:off x="4601594" y="943993"/>
            <a:ext cx="1633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Gradient is negative, decreases, then increases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Line 17">
            <a:extLst>
              <a:ext uri="{FF2B5EF4-FFF2-40B4-BE49-F238E27FC236}">
                <a16:creationId xmlns:a16="http://schemas.microsoft.com/office/drawing/2014/main" id="{EE2473D2-873C-40F8-B6D2-9BA3889C873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65541" y="3963881"/>
            <a:ext cx="0" cy="2618913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17">
            <a:extLst>
              <a:ext uri="{FF2B5EF4-FFF2-40B4-BE49-F238E27FC236}">
                <a16:creationId xmlns:a16="http://schemas.microsoft.com/office/drawing/2014/main" id="{78869333-A924-40A7-AAA5-DFD09E139F5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22128" y="3956483"/>
            <a:ext cx="0" cy="2618913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Line 17">
            <a:extLst>
              <a:ext uri="{FF2B5EF4-FFF2-40B4-BE49-F238E27FC236}">
                <a16:creationId xmlns:a16="http://schemas.microsoft.com/office/drawing/2014/main" id="{BF612014-6ECF-49D8-BF9B-E91B7CA321A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18412" y="3966841"/>
            <a:ext cx="0" cy="2618913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フリーフォーム: 図形 37">
            <a:extLst>
              <a:ext uri="{FF2B5EF4-FFF2-40B4-BE49-F238E27FC236}">
                <a16:creationId xmlns:a16="http://schemas.microsoft.com/office/drawing/2014/main" id="{28ED521D-4EE5-4546-982A-B74B5545AD8A}"/>
              </a:ext>
            </a:extLst>
          </p:cNvPr>
          <p:cNvSpPr/>
          <p:nvPr/>
        </p:nvSpPr>
        <p:spPr>
          <a:xfrm>
            <a:off x="5663953" y="4039339"/>
            <a:ext cx="1819922" cy="2539014"/>
          </a:xfrm>
          <a:custGeom>
            <a:avLst/>
            <a:gdLst>
              <a:gd name="connsiteX0" fmla="*/ 0 w 1819922"/>
              <a:gd name="connsiteY0" fmla="*/ 0 h 2539014"/>
              <a:gd name="connsiteX1" fmla="*/ 506027 w 1819922"/>
              <a:gd name="connsiteY1" fmla="*/ 1349406 h 2539014"/>
              <a:gd name="connsiteX2" fmla="*/ 861134 w 1819922"/>
              <a:gd name="connsiteY2" fmla="*/ 1349406 h 2539014"/>
              <a:gd name="connsiteX3" fmla="*/ 1154097 w 1819922"/>
              <a:gd name="connsiteY3" fmla="*/ 1162975 h 2539014"/>
              <a:gd name="connsiteX4" fmla="*/ 1455938 w 1819922"/>
              <a:gd name="connsiteY4" fmla="*/ 1340528 h 2539014"/>
              <a:gd name="connsiteX5" fmla="*/ 1819922 w 1819922"/>
              <a:gd name="connsiteY5" fmla="*/ 2539014 h 2539014"/>
              <a:gd name="connsiteX0" fmla="*/ 0 w 1819922"/>
              <a:gd name="connsiteY0" fmla="*/ 0 h 2539014"/>
              <a:gd name="connsiteX1" fmla="*/ 506027 w 1819922"/>
              <a:gd name="connsiteY1" fmla="*/ 1349406 h 2539014"/>
              <a:gd name="connsiteX2" fmla="*/ 861134 w 1819922"/>
              <a:gd name="connsiteY2" fmla="*/ 1349406 h 2539014"/>
              <a:gd name="connsiteX3" fmla="*/ 1189607 w 1819922"/>
              <a:gd name="connsiteY3" fmla="*/ 1118586 h 2539014"/>
              <a:gd name="connsiteX4" fmla="*/ 1455938 w 1819922"/>
              <a:gd name="connsiteY4" fmla="*/ 1340528 h 2539014"/>
              <a:gd name="connsiteX5" fmla="*/ 1819922 w 1819922"/>
              <a:gd name="connsiteY5" fmla="*/ 2539014 h 2539014"/>
              <a:gd name="connsiteX0" fmla="*/ 0 w 1819922"/>
              <a:gd name="connsiteY0" fmla="*/ 0 h 2539014"/>
              <a:gd name="connsiteX1" fmla="*/ 506027 w 1819922"/>
              <a:gd name="connsiteY1" fmla="*/ 1349406 h 2539014"/>
              <a:gd name="connsiteX2" fmla="*/ 861134 w 1819922"/>
              <a:gd name="connsiteY2" fmla="*/ 1349406 h 2539014"/>
              <a:gd name="connsiteX3" fmla="*/ 1189607 w 1819922"/>
              <a:gd name="connsiteY3" fmla="*/ 1118586 h 2539014"/>
              <a:gd name="connsiteX4" fmla="*/ 1455938 w 1819922"/>
              <a:gd name="connsiteY4" fmla="*/ 1340528 h 2539014"/>
              <a:gd name="connsiteX5" fmla="*/ 1819922 w 1819922"/>
              <a:gd name="connsiteY5" fmla="*/ 2539014 h 2539014"/>
              <a:gd name="connsiteX0" fmla="*/ 0 w 1819922"/>
              <a:gd name="connsiteY0" fmla="*/ 0 h 2539014"/>
              <a:gd name="connsiteX1" fmla="*/ 506027 w 1819922"/>
              <a:gd name="connsiteY1" fmla="*/ 1349406 h 2539014"/>
              <a:gd name="connsiteX2" fmla="*/ 861134 w 1819922"/>
              <a:gd name="connsiteY2" fmla="*/ 1349406 h 2539014"/>
              <a:gd name="connsiteX3" fmla="*/ 1189607 w 1819922"/>
              <a:gd name="connsiteY3" fmla="*/ 1118586 h 2539014"/>
              <a:gd name="connsiteX4" fmla="*/ 1455938 w 1819922"/>
              <a:gd name="connsiteY4" fmla="*/ 1340528 h 2539014"/>
              <a:gd name="connsiteX5" fmla="*/ 1819922 w 1819922"/>
              <a:gd name="connsiteY5" fmla="*/ 2539014 h 2539014"/>
              <a:gd name="connsiteX0" fmla="*/ 0 w 1819922"/>
              <a:gd name="connsiteY0" fmla="*/ 0 h 2539014"/>
              <a:gd name="connsiteX1" fmla="*/ 506027 w 1819922"/>
              <a:gd name="connsiteY1" fmla="*/ 1349406 h 2539014"/>
              <a:gd name="connsiteX2" fmla="*/ 861134 w 1819922"/>
              <a:gd name="connsiteY2" fmla="*/ 1349406 h 2539014"/>
              <a:gd name="connsiteX3" fmla="*/ 1189607 w 1819922"/>
              <a:gd name="connsiteY3" fmla="*/ 1118586 h 2539014"/>
              <a:gd name="connsiteX4" fmla="*/ 1455938 w 1819922"/>
              <a:gd name="connsiteY4" fmla="*/ 1340528 h 2539014"/>
              <a:gd name="connsiteX5" fmla="*/ 1819922 w 1819922"/>
              <a:gd name="connsiteY5" fmla="*/ 2539014 h 2539014"/>
              <a:gd name="connsiteX0" fmla="*/ 0 w 1819922"/>
              <a:gd name="connsiteY0" fmla="*/ 0 h 2539014"/>
              <a:gd name="connsiteX1" fmla="*/ 506027 w 1819922"/>
              <a:gd name="connsiteY1" fmla="*/ 1349406 h 2539014"/>
              <a:gd name="connsiteX2" fmla="*/ 861134 w 1819922"/>
              <a:gd name="connsiteY2" fmla="*/ 1349406 h 2539014"/>
              <a:gd name="connsiteX3" fmla="*/ 1154097 w 1819922"/>
              <a:gd name="connsiteY3" fmla="*/ 1118586 h 2539014"/>
              <a:gd name="connsiteX4" fmla="*/ 1455938 w 1819922"/>
              <a:gd name="connsiteY4" fmla="*/ 1340528 h 2539014"/>
              <a:gd name="connsiteX5" fmla="*/ 1819922 w 1819922"/>
              <a:gd name="connsiteY5" fmla="*/ 2539014 h 2539014"/>
              <a:gd name="connsiteX0" fmla="*/ 0 w 1819922"/>
              <a:gd name="connsiteY0" fmla="*/ 0 h 2539014"/>
              <a:gd name="connsiteX1" fmla="*/ 506027 w 1819922"/>
              <a:gd name="connsiteY1" fmla="*/ 1349406 h 2539014"/>
              <a:gd name="connsiteX2" fmla="*/ 861134 w 1819922"/>
              <a:gd name="connsiteY2" fmla="*/ 1349406 h 2539014"/>
              <a:gd name="connsiteX3" fmla="*/ 1154097 w 1819922"/>
              <a:gd name="connsiteY3" fmla="*/ 1118586 h 2539014"/>
              <a:gd name="connsiteX4" fmla="*/ 1455938 w 1819922"/>
              <a:gd name="connsiteY4" fmla="*/ 1340528 h 2539014"/>
              <a:gd name="connsiteX5" fmla="*/ 1819922 w 1819922"/>
              <a:gd name="connsiteY5" fmla="*/ 2539014 h 2539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19922" h="2539014">
                <a:moveTo>
                  <a:pt x="0" y="0"/>
                </a:moveTo>
                <a:cubicBezTo>
                  <a:pt x="181252" y="562252"/>
                  <a:pt x="362505" y="1124505"/>
                  <a:pt x="506027" y="1349406"/>
                </a:cubicBezTo>
                <a:cubicBezTo>
                  <a:pt x="649549" y="1574307"/>
                  <a:pt x="770878" y="1423387"/>
                  <a:pt x="861134" y="1349406"/>
                </a:cubicBezTo>
                <a:cubicBezTo>
                  <a:pt x="951390" y="1275425"/>
                  <a:pt x="1054963" y="1120066"/>
                  <a:pt x="1154097" y="1118586"/>
                </a:cubicBezTo>
                <a:cubicBezTo>
                  <a:pt x="1253231" y="1117106"/>
                  <a:pt x="1344967" y="1103790"/>
                  <a:pt x="1455938" y="1340528"/>
                </a:cubicBezTo>
                <a:cubicBezTo>
                  <a:pt x="1566909" y="1577266"/>
                  <a:pt x="1693415" y="2054441"/>
                  <a:pt x="1819922" y="2539014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642D6357-361C-447A-A14C-9B6B018EE499}"/>
              </a:ext>
            </a:extLst>
          </p:cNvPr>
          <p:cNvGrpSpPr/>
          <p:nvPr/>
        </p:nvGrpSpPr>
        <p:grpSpPr>
          <a:xfrm>
            <a:off x="6098960" y="5299969"/>
            <a:ext cx="108012" cy="116889"/>
            <a:chOff x="1411550" y="4208016"/>
            <a:chExt cx="108012" cy="116889"/>
          </a:xfrm>
        </p:grpSpPr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40447F52-1B23-47B1-99AA-937AAAA5A731}"/>
                </a:ext>
              </a:extLst>
            </p:cNvPr>
            <p:cNvCxnSpPr/>
            <p:nvPr/>
          </p:nvCxnSpPr>
          <p:spPr>
            <a:xfrm>
              <a:off x="1411550" y="4208016"/>
              <a:ext cx="106532" cy="11540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22F93ECE-FAC1-4D84-A6E2-5B590224F9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13030" y="4209496"/>
              <a:ext cx="106532" cy="11540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5F13FBF6-7E75-438B-8022-63F871708272}"/>
              </a:ext>
            </a:extLst>
          </p:cNvPr>
          <p:cNvGrpSpPr/>
          <p:nvPr/>
        </p:nvGrpSpPr>
        <p:grpSpPr>
          <a:xfrm>
            <a:off x="6473302" y="5301449"/>
            <a:ext cx="108012" cy="116889"/>
            <a:chOff x="1411550" y="4208016"/>
            <a:chExt cx="108012" cy="116889"/>
          </a:xfrm>
        </p:grpSpPr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FD51B7EB-BCD9-40F7-B6E3-8A247C413A9B}"/>
                </a:ext>
              </a:extLst>
            </p:cNvPr>
            <p:cNvCxnSpPr/>
            <p:nvPr/>
          </p:nvCxnSpPr>
          <p:spPr>
            <a:xfrm>
              <a:off x="1411550" y="4208016"/>
              <a:ext cx="106532" cy="11540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774DD6F1-5CBF-4BA6-8836-3D3FFC103C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13030" y="4209496"/>
              <a:ext cx="106532" cy="11540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49828918-07CD-49BF-894E-E0C83C998EDD}"/>
              </a:ext>
            </a:extLst>
          </p:cNvPr>
          <p:cNvGrpSpPr/>
          <p:nvPr/>
        </p:nvGrpSpPr>
        <p:grpSpPr>
          <a:xfrm>
            <a:off x="7060708" y="5294052"/>
            <a:ext cx="108012" cy="116889"/>
            <a:chOff x="1411550" y="4208016"/>
            <a:chExt cx="108012" cy="116889"/>
          </a:xfrm>
        </p:grpSpPr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F93717B0-DCCF-4AA2-AF15-046151E531D9}"/>
                </a:ext>
              </a:extLst>
            </p:cNvPr>
            <p:cNvCxnSpPr/>
            <p:nvPr/>
          </p:nvCxnSpPr>
          <p:spPr>
            <a:xfrm>
              <a:off x="1411550" y="4208016"/>
              <a:ext cx="106532" cy="11540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0CD0CDDD-1DF6-45DC-ACFF-375DA3E14CD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13030" y="4209496"/>
              <a:ext cx="106532" cy="11540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8B14518-265D-4FC1-A021-74D183CA226B}"/>
              </a:ext>
            </a:extLst>
          </p:cNvPr>
          <p:cNvSpPr txBox="1"/>
          <p:nvPr/>
        </p:nvSpPr>
        <p:spPr>
          <a:xfrm>
            <a:off x="7750205" y="1180730"/>
            <a:ext cx="9989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Function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BEBFE40-3582-4CAC-B674-40A7F8C56141}"/>
              </a:ext>
            </a:extLst>
          </p:cNvPr>
          <p:cNvSpPr txBox="1"/>
          <p:nvPr/>
        </p:nvSpPr>
        <p:spPr>
          <a:xfrm>
            <a:off x="7440967" y="3978674"/>
            <a:ext cx="1596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Function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6CC85CDF-07F4-4FAB-BD26-2283F4C9628E}"/>
              </a:ext>
            </a:extLst>
          </p:cNvPr>
          <p:cNvCxnSpPr>
            <a:cxnSpLocks/>
          </p:cNvCxnSpPr>
          <p:nvPr/>
        </p:nvCxnSpPr>
        <p:spPr>
          <a:xfrm flipV="1">
            <a:off x="4980373" y="1455938"/>
            <a:ext cx="2086253" cy="2796466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FEE6ECF8-615A-4C37-AAC7-56E2E41F33C3}"/>
              </a:ext>
            </a:extLst>
          </p:cNvPr>
          <p:cNvCxnSpPr>
            <a:cxnSpLocks/>
          </p:cNvCxnSpPr>
          <p:nvPr/>
        </p:nvCxnSpPr>
        <p:spPr>
          <a:xfrm flipV="1">
            <a:off x="4900474" y="1768136"/>
            <a:ext cx="1537317" cy="2404369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2FF88F9C-EFCE-4F43-8FDA-AB2DE86EE36C}"/>
              </a:ext>
            </a:extLst>
          </p:cNvPr>
          <p:cNvCxnSpPr>
            <a:cxnSpLocks/>
          </p:cNvCxnSpPr>
          <p:nvPr/>
        </p:nvCxnSpPr>
        <p:spPr>
          <a:xfrm flipV="1">
            <a:off x="4722920" y="1680839"/>
            <a:ext cx="1387877" cy="2527177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9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8" grpId="1"/>
      <p:bldP spid="29" grpId="0"/>
      <p:bldP spid="31" grpId="0"/>
      <p:bldP spid="33" grpId="0" animBg="1"/>
      <p:bldP spid="34" grpId="0" animBg="1"/>
      <p:bldP spid="35" grpId="0" animBg="1"/>
      <p:bldP spid="38" grpId="0" animBg="1"/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3613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features of a function to sketch its corresponding gradient function.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diagram shows the curve with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It has an asymptote at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 turning point at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(−3,−8)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and it cuts the x-axis at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(−10,0)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Font typeface="Arial" panose="020B0604020202020204" pitchFamily="34" charset="0"/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tate</a:t>
                </a:r>
                <a:r>
                  <a:rPr lang="en-GB" sz="1600" dirty="0">
                    <a:latin typeface="Comic Sans MS" panose="030F0702030302020204" pitchFamily="66" charset="0"/>
                  </a:rPr>
                  <a:t> the equation of the asymptote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36136"/>
              </a:xfrm>
              <a:blipFill>
                <a:blip r:embed="rId2"/>
                <a:stretch>
                  <a:fillRect l="-839" t="-726" r="-3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12J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2448799F-50E3-43CF-9525-6504F4DC2011}"/>
              </a:ext>
            </a:extLst>
          </p:cNvPr>
          <p:cNvGrpSpPr/>
          <p:nvPr/>
        </p:nvGrpSpPr>
        <p:grpSpPr>
          <a:xfrm>
            <a:off x="5350275" y="738327"/>
            <a:ext cx="2880429" cy="2901519"/>
            <a:chOff x="5359152" y="862614"/>
            <a:chExt cx="2880429" cy="2901519"/>
          </a:xfrm>
        </p:grpSpPr>
        <p:sp>
          <p:nvSpPr>
            <p:cNvPr id="47" name="Line 17">
              <a:extLst>
                <a:ext uri="{FF2B5EF4-FFF2-40B4-BE49-F238E27FC236}">
                  <a16:creationId xmlns:a16="http://schemas.microsoft.com/office/drawing/2014/main" id="{39A7EDFE-18FE-4875-BC23-5FB66D2F26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622740" y="1145220"/>
              <a:ext cx="0" cy="26189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 Box 20">
                  <a:extLst>
                    <a:ext uri="{FF2B5EF4-FFF2-40B4-BE49-F238E27FC236}">
                      <a16:creationId xmlns:a16="http://schemas.microsoft.com/office/drawing/2014/main" id="{FB1FECEB-FF7B-4FFF-9A57-D79AD5E4D7C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900386" y="2432482"/>
                  <a:ext cx="339195" cy="3077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altLang="en-US" sz="1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altLang="en-US" sz="1400" dirty="0">
                    <a:latin typeface="Comic Sans MS" pitchFamily="66" charset="0"/>
                  </a:endParaRPr>
                </a:p>
              </p:txBody>
            </p:sp>
          </mc:Choice>
          <mc:Fallback xmlns="">
            <p:sp>
              <p:nvSpPr>
                <p:cNvPr id="48" name="Text Box 20">
                  <a:extLst>
                    <a:ext uri="{FF2B5EF4-FFF2-40B4-BE49-F238E27FC236}">
                      <a16:creationId xmlns:a16="http://schemas.microsoft.com/office/drawing/2014/main" id="{FB1FECEB-FF7B-4FFF-9A57-D79AD5E4D7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900386" y="2432482"/>
                  <a:ext cx="339195" cy="3077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" name="Line 17">
              <a:extLst>
                <a:ext uri="{FF2B5EF4-FFF2-40B4-BE49-F238E27FC236}">
                  <a16:creationId xmlns:a16="http://schemas.microsoft.com/office/drawing/2014/main" id="{C72B5D08-2085-46CD-9725-718483CE0F1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 flipV="1">
              <a:off x="6668609" y="1208843"/>
              <a:ext cx="0" cy="26189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 Box 20">
                  <a:extLst>
                    <a:ext uri="{FF2B5EF4-FFF2-40B4-BE49-F238E27FC236}">
                      <a16:creationId xmlns:a16="http://schemas.microsoft.com/office/drawing/2014/main" id="{02DF98F6-C514-47D9-B900-0BAE67B5696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61337" y="862614"/>
                  <a:ext cx="339195" cy="3077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sz="14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altLang="en-US" sz="1400" dirty="0">
                    <a:latin typeface="Comic Sans MS" pitchFamily="66" charset="0"/>
                  </a:endParaRPr>
                </a:p>
              </p:txBody>
            </p:sp>
          </mc:Choice>
          <mc:Fallback xmlns="">
            <p:sp>
              <p:nvSpPr>
                <p:cNvPr id="56" name="Text Box 20">
                  <a:extLst>
                    <a:ext uri="{FF2B5EF4-FFF2-40B4-BE49-F238E27FC236}">
                      <a16:creationId xmlns:a16="http://schemas.microsoft.com/office/drawing/2014/main" id="{02DF98F6-C514-47D9-B900-0BAE67B5696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561337" y="862614"/>
                  <a:ext cx="339195" cy="307777"/>
                </a:xfrm>
                <a:prstGeom prst="rect">
                  <a:avLst/>
                </a:prstGeom>
                <a:blipFill>
                  <a:blip r:embed="rId4"/>
                  <a:stretch>
                    <a:fillRect b="-196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BE95E25-0964-41FE-A665-9BBADBF46F40}"/>
              </a:ext>
            </a:extLst>
          </p:cNvPr>
          <p:cNvSpPr txBox="1"/>
          <p:nvPr/>
        </p:nvSpPr>
        <p:spPr>
          <a:xfrm>
            <a:off x="7750205" y="1109709"/>
            <a:ext cx="9989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Function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567BF24-41F7-4423-A4CA-3C8F51B7668B}"/>
                  </a:ext>
                </a:extLst>
              </p:cNvPr>
              <p:cNvSpPr txBox="1"/>
              <p:nvPr/>
            </p:nvSpPr>
            <p:spPr>
              <a:xfrm>
                <a:off x="4944862" y="2130641"/>
                <a:ext cx="7505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(−10,0)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567BF24-41F7-4423-A4CA-3C8F51B766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862" y="2130641"/>
                <a:ext cx="750526" cy="276999"/>
              </a:xfrm>
              <a:prstGeom prst="rect">
                <a:avLst/>
              </a:prstGeom>
              <a:blipFill>
                <a:blip r:embed="rId5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90860BEF-9B37-49E4-B3DF-9EA9A8C5B661}"/>
                  </a:ext>
                </a:extLst>
              </p:cNvPr>
              <p:cNvSpPr txBox="1"/>
              <p:nvPr/>
            </p:nvSpPr>
            <p:spPr>
              <a:xfrm>
                <a:off x="5328082" y="3366117"/>
                <a:ext cx="8066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−3,−8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90860BEF-9B37-49E4-B3DF-9EA9A8C5B6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082" y="3366117"/>
                <a:ext cx="806631" cy="276999"/>
              </a:xfrm>
              <a:prstGeom prst="rect">
                <a:avLst/>
              </a:prstGeom>
              <a:blipFill>
                <a:blip r:embed="rId6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A837ACE0-943E-4E53-AD5D-65B4B456B480}"/>
              </a:ext>
            </a:extLst>
          </p:cNvPr>
          <p:cNvGrpSpPr/>
          <p:nvPr/>
        </p:nvGrpSpPr>
        <p:grpSpPr>
          <a:xfrm>
            <a:off x="6090082" y="3400148"/>
            <a:ext cx="108012" cy="116889"/>
            <a:chOff x="1411550" y="4208016"/>
            <a:chExt cx="108012" cy="116889"/>
          </a:xfrm>
        </p:grpSpPr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64117E09-F6E9-45D8-B42C-95AEA520A387}"/>
                </a:ext>
              </a:extLst>
            </p:cNvPr>
            <p:cNvCxnSpPr/>
            <p:nvPr/>
          </p:nvCxnSpPr>
          <p:spPr>
            <a:xfrm>
              <a:off x="1411550" y="4208016"/>
              <a:ext cx="106532" cy="11540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60D3EB60-170E-413E-8A44-9037F67DC0E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13030" y="4209496"/>
              <a:ext cx="106532" cy="11540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Line 17">
            <a:extLst>
              <a:ext uri="{FF2B5EF4-FFF2-40B4-BE49-F238E27FC236}">
                <a16:creationId xmlns:a16="http://schemas.microsoft.com/office/drawing/2014/main" id="{528AB543-CD1B-4258-805C-6B3FB2B1321C}"/>
              </a:ext>
            </a:extLst>
          </p:cNvPr>
          <p:cNvSpPr>
            <a:spLocks noChangeShapeType="1"/>
          </p:cNvSpPr>
          <p:nvPr/>
        </p:nvSpPr>
        <p:spPr bwMode="auto">
          <a:xfrm rot="5400000" flipH="1" flipV="1">
            <a:off x="6670090" y="1316854"/>
            <a:ext cx="0" cy="26189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D20ED8FA-3E4A-406B-9916-2C7620C50FF6}"/>
              </a:ext>
            </a:extLst>
          </p:cNvPr>
          <p:cNvSpPr/>
          <p:nvPr/>
        </p:nvSpPr>
        <p:spPr>
          <a:xfrm>
            <a:off x="5433133" y="1296140"/>
            <a:ext cx="2432482" cy="2164050"/>
          </a:xfrm>
          <a:custGeom>
            <a:avLst/>
            <a:gdLst>
              <a:gd name="connsiteX0" fmla="*/ 0 w 2423604"/>
              <a:gd name="connsiteY0" fmla="*/ 0 h 2164050"/>
              <a:gd name="connsiteX1" fmla="*/ 594804 w 2423604"/>
              <a:gd name="connsiteY1" fmla="*/ 2104008 h 2164050"/>
              <a:gd name="connsiteX2" fmla="*/ 1367161 w 2423604"/>
              <a:gd name="connsiteY2" fmla="*/ 1580225 h 2164050"/>
              <a:gd name="connsiteX3" fmla="*/ 1580226 w 2423604"/>
              <a:gd name="connsiteY3" fmla="*/ 1473693 h 2164050"/>
              <a:gd name="connsiteX4" fmla="*/ 1917577 w 2423604"/>
              <a:gd name="connsiteY4" fmla="*/ 1402672 h 2164050"/>
              <a:gd name="connsiteX5" fmla="*/ 2290439 w 2423604"/>
              <a:gd name="connsiteY5" fmla="*/ 1376039 h 2164050"/>
              <a:gd name="connsiteX6" fmla="*/ 2423604 w 2423604"/>
              <a:gd name="connsiteY6" fmla="*/ 1384917 h 2164050"/>
              <a:gd name="connsiteX0" fmla="*/ 0 w 2432482"/>
              <a:gd name="connsiteY0" fmla="*/ 0 h 2164050"/>
              <a:gd name="connsiteX1" fmla="*/ 594804 w 2432482"/>
              <a:gd name="connsiteY1" fmla="*/ 2104008 h 2164050"/>
              <a:gd name="connsiteX2" fmla="*/ 1367161 w 2432482"/>
              <a:gd name="connsiteY2" fmla="*/ 1580225 h 2164050"/>
              <a:gd name="connsiteX3" fmla="*/ 1580226 w 2432482"/>
              <a:gd name="connsiteY3" fmla="*/ 1473693 h 2164050"/>
              <a:gd name="connsiteX4" fmla="*/ 1917577 w 2432482"/>
              <a:gd name="connsiteY4" fmla="*/ 1402672 h 2164050"/>
              <a:gd name="connsiteX5" fmla="*/ 2290439 w 2432482"/>
              <a:gd name="connsiteY5" fmla="*/ 1376039 h 2164050"/>
              <a:gd name="connsiteX6" fmla="*/ 2432482 w 2432482"/>
              <a:gd name="connsiteY6" fmla="*/ 1367162 h 216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32482" h="2164050">
                <a:moveTo>
                  <a:pt x="0" y="0"/>
                </a:moveTo>
                <a:cubicBezTo>
                  <a:pt x="183472" y="920318"/>
                  <a:pt x="366944" y="1840637"/>
                  <a:pt x="594804" y="2104008"/>
                </a:cubicBezTo>
                <a:cubicBezTo>
                  <a:pt x="822664" y="2367379"/>
                  <a:pt x="1202924" y="1685277"/>
                  <a:pt x="1367161" y="1580225"/>
                </a:cubicBezTo>
                <a:cubicBezTo>
                  <a:pt x="1531398" y="1475173"/>
                  <a:pt x="1488490" y="1503285"/>
                  <a:pt x="1580226" y="1473693"/>
                </a:cubicBezTo>
                <a:cubicBezTo>
                  <a:pt x="1671962" y="1444101"/>
                  <a:pt x="1799208" y="1418948"/>
                  <a:pt x="1917577" y="1402672"/>
                </a:cubicBezTo>
                <a:cubicBezTo>
                  <a:pt x="2035946" y="1386396"/>
                  <a:pt x="2204622" y="1381957"/>
                  <a:pt x="2290439" y="1376039"/>
                </a:cubicBezTo>
                <a:cubicBezTo>
                  <a:pt x="2376256" y="1370121"/>
                  <a:pt x="2408068" y="1361243"/>
                  <a:pt x="2432482" y="1367162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848D1BA9-B6AA-46B1-9B55-039F94E5486C}"/>
                  </a:ext>
                </a:extLst>
              </p:cNvPr>
              <p:cNvSpPr txBox="1"/>
              <p:nvPr/>
            </p:nvSpPr>
            <p:spPr>
              <a:xfrm>
                <a:off x="4758431" y="2494625"/>
                <a:ext cx="6648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848D1BA9-B6AA-46B1-9B55-039F94E548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431" y="2494625"/>
                <a:ext cx="664862" cy="2616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DC442AA6-243B-49E7-A011-CAC547BD6C5A}"/>
              </a:ext>
            </a:extLst>
          </p:cNvPr>
          <p:cNvGrpSpPr/>
          <p:nvPr/>
        </p:nvGrpSpPr>
        <p:grpSpPr>
          <a:xfrm>
            <a:off x="5351755" y="3625049"/>
            <a:ext cx="2880429" cy="2901519"/>
            <a:chOff x="5359152" y="862614"/>
            <a:chExt cx="2880429" cy="2901519"/>
          </a:xfrm>
        </p:grpSpPr>
        <p:sp>
          <p:nvSpPr>
            <p:cNvPr id="66" name="Line 17">
              <a:extLst>
                <a:ext uri="{FF2B5EF4-FFF2-40B4-BE49-F238E27FC236}">
                  <a16:creationId xmlns:a16="http://schemas.microsoft.com/office/drawing/2014/main" id="{905F7E9F-F7EF-4153-99E9-EA6E71E27A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622740" y="1145220"/>
              <a:ext cx="0" cy="26189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 Box 20">
                  <a:extLst>
                    <a:ext uri="{FF2B5EF4-FFF2-40B4-BE49-F238E27FC236}">
                      <a16:creationId xmlns:a16="http://schemas.microsoft.com/office/drawing/2014/main" id="{C31A1CA1-A1BD-4E93-A4B5-6990F443C0F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900386" y="2432482"/>
                  <a:ext cx="339195" cy="3077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altLang="en-US" sz="1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altLang="en-US" sz="1400" dirty="0">
                    <a:latin typeface="Comic Sans MS" pitchFamily="66" charset="0"/>
                  </a:endParaRPr>
                </a:p>
              </p:txBody>
            </p:sp>
          </mc:Choice>
          <mc:Fallback xmlns="">
            <p:sp>
              <p:nvSpPr>
                <p:cNvPr id="67" name="Text Box 20">
                  <a:extLst>
                    <a:ext uri="{FF2B5EF4-FFF2-40B4-BE49-F238E27FC236}">
                      <a16:creationId xmlns:a16="http://schemas.microsoft.com/office/drawing/2014/main" id="{C31A1CA1-A1BD-4E93-A4B5-6990F443C0F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900386" y="2432482"/>
                  <a:ext cx="339195" cy="30777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8" name="Line 17">
              <a:extLst>
                <a:ext uri="{FF2B5EF4-FFF2-40B4-BE49-F238E27FC236}">
                  <a16:creationId xmlns:a16="http://schemas.microsoft.com/office/drawing/2014/main" id="{5C971100-DE15-446E-95AC-81A9CC2B91C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 flipV="1">
              <a:off x="6668609" y="1208843"/>
              <a:ext cx="0" cy="26189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 Box 20">
                  <a:extLst>
                    <a:ext uri="{FF2B5EF4-FFF2-40B4-BE49-F238E27FC236}">
                      <a16:creationId xmlns:a16="http://schemas.microsoft.com/office/drawing/2014/main" id="{40ED3A86-1779-4FA9-A52F-5698C026A39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61337" y="862614"/>
                  <a:ext cx="339195" cy="3077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sz="1400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altLang="en-US" sz="1400" dirty="0">
                    <a:latin typeface="Comic Sans MS" pitchFamily="66" charset="0"/>
                  </a:endParaRPr>
                </a:p>
              </p:txBody>
            </p:sp>
          </mc:Choice>
          <mc:Fallback xmlns="">
            <p:sp>
              <p:nvSpPr>
                <p:cNvPr id="69" name="Text Box 20">
                  <a:extLst>
                    <a:ext uri="{FF2B5EF4-FFF2-40B4-BE49-F238E27FC236}">
                      <a16:creationId xmlns:a16="http://schemas.microsoft.com/office/drawing/2014/main" id="{40ED3A86-1779-4FA9-A52F-5698C026A39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561337" y="862614"/>
                  <a:ext cx="339195" cy="307777"/>
                </a:xfrm>
                <a:prstGeom prst="rect">
                  <a:avLst/>
                </a:prstGeom>
                <a:blipFill>
                  <a:blip r:embed="rId9"/>
                  <a:stretch>
                    <a:fillRect b="-400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E812B190-A8A8-4616-B59D-A4D6F28D40B3}"/>
              </a:ext>
            </a:extLst>
          </p:cNvPr>
          <p:cNvSpPr txBox="1"/>
          <p:nvPr/>
        </p:nvSpPr>
        <p:spPr>
          <a:xfrm>
            <a:off x="7751685" y="3996431"/>
            <a:ext cx="13923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Gradient Function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Line 17">
            <a:extLst>
              <a:ext uri="{FF2B5EF4-FFF2-40B4-BE49-F238E27FC236}">
                <a16:creationId xmlns:a16="http://schemas.microsoft.com/office/drawing/2014/main" id="{79E48E6C-4FF5-4558-943A-CD72107B0BC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47785" y="1167415"/>
            <a:ext cx="0" cy="2618913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Line 17">
            <a:extLst>
              <a:ext uri="{FF2B5EF4-FFF2-40B4-BE49-F238E27FC236}">
                <a16:creationId xmlns:a16="http://schemas.microsoft.com/office/drawing/2014/main" id="{526CBFBD-E277-434D-99CA-D8D6F8C1764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40387" y="3929850"/>
            <a:ext cx="0" cy="2618913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9BA5A69D-4F25-4D56-972D-AEFB30A53C90}"/>
              </a:ext>
            </a:extLst>
          </p:cNvPr>
          <p:cNvGrpSpPr/>
          <p:nvPr/>
        </p:nvGrpSpPr>
        <p:grpSpPr>
          <a:xfrm>
            <a:off x="6081204" y="5220069"/>
            <a:ext cx="108012" cy="116889"/>
            <a:chOff x="1411550" y="4208016"/>
            <a:chExt cx="108012" cy="116889"/>
          </a:xfrm>
        </p:grpSpPr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17B3D834-B88D-450A-8ED4-9CBEAA4065DB}"/>
                </a:ext>
              </a:extLst>
            </p:cNvPr>
            <p:cNvCxnSpPr/>
            <p:nvPr/>
          </p:nvCxnSpPr>
          <p:spPr>
            <a:xfrm>
              <a:off x="1411550" y="4208016"/>
              <a:ext cx="106532" cy="11540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41F0A96B-8EAE-4683-87EA-AC556397A2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13030" y="4209496"/>
              <a:ext cx="106532" cy="11540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DBA0B90D-AFEF-40CD-84AC-033EEDDEA1FC}"/>
              </a:ext>
            </a:extLst>
          </p:cNvPr>
          <p:cNvSpPr txBox="1"/>
          <p:nvPr/>
        </p:nvSpPr>
        <p:spPr>
          <a:xfrm>
            <a:off x="3712346" y="1439663"/>
            <a:ext cx="178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Gradient is negative, but increasing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A51418F8-C521-4CE2-AAA1-D45E2AA15A88}"/>
              </a:ext>
            </a:extLst>
          </p:cNvPr>
          <p:cNvSpPr txBox="1"/>
          <p:nvPr/>
        </p:nvSpPr>
        <p:spPr>
          <a:xfrm>
            <a:off x="6705600" y="2834937"/>
            <a:ext cx="2216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Gradient is positive, increases briefly, but then decreases towards 0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86" name="フリーフォーム: 図形 85">
            <a:extLst>
              <a:ext uri="{FF2B5EF4-FFF2-40B4-BE49-F238E27FC236}">
                <a16:creationId xmlns:a16="http://schemas.microsoft.com/office/drawing/2014/main" id="{67F21101-CBB8-483E-B2F5-BB34B95FAF59}"/>
              </a:ext>
            </a:extLst>
          </p:cNvPr>
          <p:cNvSpPr/>
          <p:nvPr/>
        </p:nvSpPr>
        <p:spPr>
          <a:xfrm flipV="1">
            <a:off x="5877018" y="4571999"/>
            <a:ext cx="2283040" cy="1713391"/>
          </a:xfrm>
          <a:custGeom>
            <a:avLst/>
            <a:gdLst>
              <a:gd name="connsiteX0" fmla="*/ 0 w 2423604"/>
              <a:gd name="connsiteY0" fmla="*/ 0 h 2164050"/>
              <a:gd name="connsiteX1" fmla="*/ 594804 w 2423604"/>
              <a:gd name="connsiteY1" fmla="*/ 2104008 h 2164050"/>
              <a:gd name="connsiteX2" fmla="*/ 1367161 w 2423604"/>
              <a:gd name="connsiteY2" fmla="*/ 1580225 h 2164050"/>
              <a:gd name="connsiteX3" fmla="*/ 1580226 w 2423604"/>
              <a:gd name="connsiteY3" fmla="*/ 1473693 h 2164050"/>
              <a:gd name="connsiteX4" fmla="*/ 1917577 w 2423604"/>
              <a:gd name="connsiteY4" fmla="*/ 1402672 h 2164050"/>
              <a:gd name="connsiteX5" fmla="*/ 2290439 w 2423604"/>
              <a:gd name="connsiteY5" fmla="*/ 1376039 h 2164050"/>
              <a:gd name="connsiteX6" fmla="*/ 2423604 w 2423604"/>
              <a:gd name="connsiteY6" fmla="*/ 1384917 h 2164050"/>
              <a:gd name="connsiteX0" fmla="*/ 0 w 2432482"/>
              <a:gd name="connsiteY0" fmla="*/ 0 h 2164050"/>
              <a:gd name="connsiteX1" fmla="*/ 594804 w 2432482"/>
              <a:gd name="connsiteY1" fmla="*/ 2104008 h 2164050"/>
              <a:gd name="connsiteX2" fmla="*/ 1367161 w 2432482"/>
              <a:gd name="connsiteY2" fmla="*/ 1580225 h 2164050"/>
              <a:gd name="connsiteX3" fmla="*/ 1580226 w 2432482"/>
              <a:gd name="connsiteY3" fmla="*/ 1473693 h 2164050"/>
              <a:gd name="connsiteX4" fmla="*/ 1917577 w 2432482"/>
              <a:gd name="connsiteY4" fmla="*/ 1402672 h 2164050"/>
              <a:gd name="connsiteX5" fmla="*/ 2290439 w 2432482"/>
              <a:gd name="connsiteY5" fmla="*/ 1376039 h 2164050"/>
              <a:gd name="connsiteX6" fmla="*/ 2432482 w 2432482"/>
              <a:gd name="connsiteY6" fmla="*/ 1367162 h 216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32482" h="2164050">
                <a:moveTo>
                  <a:pt x="0" y="0"/>
                </a:moveTo>
                <a:cubicBezTo>
                  <a:pt x="183472" y="920318"/>
                  <a:pt x="366944" y="1840637"/>
                  <a:pt x="594804" y="2104008"/>
                </a:cubicBezTo>
                <a:cubicBezTo>
                  <a:pt x="822664" y="2367379"/>
                  <a:pt x="1202924" y="1685277"/>
                  <a:pt x="1367161" y="1580225"/>
                </a:cubicBezTo>
                <a:cubicBezTo>
                  <a:pt x="1531398" y="1475173"/>
                  <a:pt x="1488490" y="1503285"/>
                  <a:pt x="1580226" y="1473693"/>
                </a:cubicBezTo>
                <a:cubicBezTo>
                  <a:pt x="1671962" y="1444101"/>
                  <a:pt x="1799208" y="1418948"/>
                  <a:pt x="1917577" y="1402672"/>
                </a:cubicBezTo>
                <a:cubicBezTo>
                  <a:pt x="2035946" y="1386396"/>
                  <a:pt x="2204622" y="1381957"/>
                  <a:pt x="2290439" y="1376039"/>
                </a:cubicBezTo>
                <a:cubicBezTo>
                  <a:pt x="2376256" y="1370121"/>
                  <a:pt x="2408068" y="1361243"/>
                  <a:pt x="2432482" y="1367162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1AF52851-9FB7-4FE8-942E-36D1C6DAF159}"/>
                  </a:ext>
                </a:extLst>
              </p:cNvPr>
              <p:cNvSpPr txBox="1"/>
              <p:nvPr/>
            </p:nvSpPr>
            <p:spPr>
              <a:xfrm>
                <a:off x="5764568" y="5054354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1AF52851-9FB7-4FE8-942E-36D1C6DAF1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4568" y="5054354"/>
                <a:ext cx="420308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182726AB-EB51-44E4-989E-C0E5AFF51554}"/>
                  </a:ext>
                </a:extLst>
              </p:cNvPr>
              <p:cNvSpPr txBox="1"/>
              <p:nvPr/>
            </p:nvSpPr>
            <p:spPr>
              <a:xfrm>
                <a:off x="1700074" y="5313286"/>
                <a:ext cx="8009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182726AB-EB51-44E4-989E-C0E5AFF515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0074" y="5313286"/>
                <a:ext cx="800989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C2E03F56-8DE3-4555-8F0F-793EB31A39AB}"/>
              </a:ext>
            </a:extLst>
          </p:cNvPr>
          <p:cNvSpPr txBox="1"/>
          <p:nvPr/>
        </p:nvSpPr>
        <p:spPr>
          <a:xfrm>
            <a:off x="3127898" y="5595892"/>
            <a:ext cx="1694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Gradient is zero at this point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84D3C39D-567A-45D2-B53A-0501F9FDA363}"/>
              </a:ext>
            </a:extLst>
          </p:cNvPr>
          <p:cNvCxnSpPr>
            <a:cxnSpLocks/>
          </p:cNvCxnSpPr>
          <p:nvPr/>
        </p:nvCxnSpPr>
        <p:spPr>
          <a:xfrm flipV="1">
            <a:off x="4181383" y="3580661"/>
            <a:ext cx="1867270" cy="2003393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13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9" grpId="0" animBg="1"/>
      <p:bldP spid="83" grpId="0" animBg="1"/>
      <p:bldP spid="84" grpId="0"/>
      <p:bldP spid="85" grpId="0"/>
      <p:bldP spid="86" grpId="0" animBg="1"/>
      <p:bldP spid="87" grpId="0"/>
      <p:bldP spid="88" grpId="0"/>
      <p:bldP spid="89" grpId="0"/>
      <p:bldP spid="89" grpId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2AA2BF-1FAB-4968-BD9A-1A873989F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C5E87A-53B1-49F7-B28E-56DE867060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68AA0-7D17-4E8A-B4C2-BDCC2E5F7CF2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650</TotalTime>
  <Words>236</Words>
  <Application>Microsoft Office PowerPoint</Application>
  <PresentationFormat>On-screen Show (4:3)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Differentiation</vt:lpstr>
      <vt:lpstr>Differentiation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138</cp:revision>
  <dcterms:created xsi:type="dcterms:W3CDTF">2017-08-14T15:35:38Z</dcterms:created>
  <dcterms:modified xsi:type="dcterms:W3CDTF">2021-03-22T11:45:28Z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