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25.wmf"/><Relationship Id="rId7" Type="http://schemas.openxmlformats.org/officeDocument/2006/relationships/image" Target="../media/image13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16.wmf"/><Relationship Id="rId4" Type="http://schemas.openxmlformats.org/officeDocument/2006/relationships/image" Target="../media/image26.wmf"/><Relationship Id="rId9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2240B-DF40-4AE8-A87C-450D162C533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0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14.bin"/><Relationship Id="rId3" Type="http://schemas.openxmlformats.org/officeDocument/2006/relationships/oleObject" Target="../embeddings/oleObject23.bin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28.wmf"/><Relationship Id="rId23" Type="http://schemas.openxmlformats.org/officeDocument/2006/relationships/image" Target="../media/image16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14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0.png"/><Relationship Id="rId2" Type="http://schemas.openxmlformats.org/officeDocument/2006/relationships/image" Target="../media/image16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3" Type="http://schemas.openxmlformats.org/officeDocument/2006/relationships/image" Target="../media/image200.png"/><Relationship Id="rId7" Type="http://schemas.openxmlformats.org/officeDocument/2006/relationships/image" Target="../media/image24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5" Type="http://schemas.openxmlformats.org/officeDocument/2006/relationships/image" Target="../media/image220.png"/><Relationship Id="rId4" Type="http://schemas.openxmlformats.org/officeDocument/2006/relationships/image" Target="../media/image2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2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12I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45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6"/>
            <a:ext cx="3715022" cy="43474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determine the nature of stationary points by considering gradients.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To find the coordinates of these points, you need to: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1) Differentiate f(x) to get the Gradient Function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2) Solve f’(x) by setting it equal to 0 (as this represents the gradient being 0)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3) Substitute the value(s) of x into the original equation to find the corresponding y-coordinate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77097" y="1354183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238897" y="1735183"/>
            <a:ext cx="4267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Find the stationary points on the curve:              y = 2x</a:t>
            </a:r>
            <a:r>
              <a:rPr lang="en-GB" altLang="en-US" sz="1400" baseline="30000">
                <a:latin typeface="Comic Sans MS" pitchFamily="66" charset="0"/>
              </a:rPr>
              <a:t>3</a:t>
            </a:r>
            <a:r>
              <a:rPr lang="en-GB" altLang="en-US" sz="1400">
                <a:latin typeface="Comic Sans MS" pitchFamily="66" charset="0"/>
              </a:rPr>
              <a:t> – 15x</a:t>
            </a:r>
            <a:r>
              <a:rPr lang="en-GB" altLang="en-US" sz="1400" baseline="30000">
                <a:latin typeface="Comic Sans MS" pitchFamily="66" charset="0"/>
              </a:rPr>
              <a:t>2</a:t>
            </a:r>
            <a:r>
              <a:rPr lang="en-GB" altLang="en-US" sz="1400">
                <a:latin typeface="Comic Sans MS" pitchFamily="66" charset="0"/>
              </a:rPr>
              <a:t> + 24x + 6, and state whether they are minima, maxima or points of inflexion</a:t>
            </a: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4315097" y="2573383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7" name="Object 22"/>
          <p:cNvGraphicFramePr>
            <a:graphicFrameLocks noChangeAspect="1"/>
          </p:cNvGraphicFramePr>
          <p:nvPr>
            <p:extLst/>
          </p:nvPr>
        </p:nvGraphicFramePr>
        <p:xfrm>
          <a:off x="4238897" y="2649583"/>
          <a:ext cx="2286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3" imgW="1498600" imgH="228600" progId="Equation.DSMT4">
                  <p:embed/>
                </p:oleObj>
              </mc:Choice>
              <mc:Fallback>
                <p:oleObj name="Equation" r:id="rId3" imgW="1498600" imgH="228600" progId="Equation.DSMT4">
                  <p:embed/>
                  <p:pic>
                    <p:nvPicPr>
                      <p:cNvPr id="2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897" y="2649583"/>
                        <a:ext cx="2286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3"/>
          <p:cNvGraphicFramePr>
            <a:graphicFrameLocks noChangeAspect="1"/>
          </p:cNvGraphicFramePr>
          <p:nvPr>
            <p:extLst/>
          </p:nvPr>
        </p:nvGraphicFramePr>
        <p:xfrm>
          <a:off x="4238897" y="3106783"/>
          <a:ext cx="11239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5" imgW="736600" imgH="228600" progId="Equation.DSMT4">
                  <p:embed/>
                </p:oleObj>
              </mc:Choice>
              <mc:Fallback>
                <p:oleObj name="Equation" r:id="rId5" imgW="736600" imgH="228600" progId="Equation.DSMT4">
                  <p:embed/>
                  <p:pic>
                    <p:nvPicPr>
                      <p:cNvPr id="28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897" y="3106783"/>
                        <a:ext cx="11239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4"/>
          <p:cNvGraphicFramePr>
            <a:graphicFrameLocks noChangeAspect="1"/>
          </p:cNvGraphicFramePr>
          <p:nvPr>
            <p:extLst/>
          </p:nvPr>
        </p:nvGraphicFramePr>
        <p:xfrm>
          <a:off x="5345385" y="3133771"/>
          <a:ext cx="6397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7" imgW="418918" imgH="177723" progId="Equation.DSMT4">
                  <p:embed/>
                </p:oleObj>
              </mc:Choice>
              <mc:Fallback>
                <p:oleObj name="Equation" r:id="rId7" imgW="418918" imgH="177723" progId="Equation.DSMT4">
                  <p:embed/>
                  <p:pic>
                    <p:nvPicPr>
                      <p:cNvPr id="29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385" y="3133771"/>
                        <a:ext cx="6397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5"/>
          <p:cNvGraphicFramePr>
            <a:graphicFrameLocks noChangeAspect="1"/>
          </p:cNvGraphicFramePr>
          <p:nvPr>
            <p:extLst/>
          </p:nvPr>
        </p:nvGraphicFramePr>
        <p:xfrm>
          <a:off x="5974035" y="3144883"/>
          <a:ext cx="52387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9" imgW="342603" imgH="164957" progId="Equation.DSMT4">
                  <p:embed/>
                </p:oleObj>
              </mc:Choice>
              <mc:Fallback>
                <p:oleObj name="Equation" r:id="rId9" imgW="342603" imgH="164957" progId="Equation.DSMT4">
                  <p:embed/>
                  <p:pic>
                    <p:nvPicPr>
                      <p:cNvPr id="3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035" y="3144883"/>
                        <a:ext cx="52387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6"/>
          <p:cNvGraphicFramePr>
            <a:graphicFrameLocks noChangeAspect="1"/>
          </p:cNvGraphicFramePr>
          <p:nvPr>
            <p:extLst/>
          </p:nvPr>
        </p:nvGraphicFramePr>
        <p:xfrm>
          <a:off x="4230960" y="3563983"/>
          <a:ext cx="17446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11" imgW="1143000" imgH="203200" progId="Equation.DSMT4">
                  <p:embed/>
                </p:oleObj>
              </mc:Choice>
              <mc:Fallback>
                <p:oleObj name="Equation" r:id="rId11" imgW="1143000" imgH="203200" progId="Equation.DSMT4">
                  <p:embed/>
                  <p:pic>
                    <p:nvPicPr>
                      <p:cNvPr id="3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960" y="3563983"/>
                        <a:ext cx="1744662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7"/>
          <p:cNvGraphicFramePr>
            <a:graphicFrameLocks noChangeAspect="1"/>
          </p:cNvGraphicFramePr>
          <p:nvPr>
            <p:extLst/>
          </p:nvPr>
        </p:nvGraphicFramePr>
        <p:xfrm>
          <a:off x="4230960" y="4021183"/>
          <a:ext cx="16668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13" imgW="1091726" imgH="228501" progId="Equation.DSMT4">
                  <p:embed/>
                </p:oleObj>
              </mc:Choice>
              <mc:Fallback>
                <p:oleObj name="Equation" r:id="rId13" imgW="1091726" imgH="228501" progId="Equation.DSMT4">
                  <p:embed/>
                  <p:pic>
                    <p:nvPicPr>
                      <p:cNvPr id="3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960" y="4021183"/>
                        <a:ext cx="166687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8"/>
          <p:cNvGraphicFramePr>
            <a:graphicFrameLocks noChangeAspect="1"/>
          </p:cNvGraphicFramePr>
          <p:nvPr>
            <p:extLst/>
          </p:nvPr>
        </p:nvGraphicFramePr>
        <p:xfrm>
          <a:off x="4230960" y="4478383"/>
          <a:ext cx="16859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15" imgW="1104900" imgH="203200" progId="Equation.DSMT4">
                  <p:embed/>
                </p:oleObj>
              </mc:Choice>
              <mc:Fallback>
                <p:oleObj name="Equation" r:id="rId15" imgW="1104900" imgH="203200" progId="Equation.DSMT4">
                  <p:embed/>
                  <p:pic>
                    <p:nvPicPr>
                      <p:cNvPr id="33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960" y="4478383"/>
                        <a:ext cx="16859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9"/>
          <p:cNvGraphicFramePr>
            <a:graphicFrameLocks noChangeAspect="1"/>
          </p:cNvGraphicFramePr>
          <p:nvPr>
            <p:extLst/>
          </p:nvPr>
        </p:nvGraphicFramePr>
        <p:xfrm>
          <a:off x="4238897" y="4859383"/>
          <a:ext cx="542925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17" imgW="355138" imgH="177569" progId="Equation.DSMT4">
                  <p:embed/>
                </p:oleObj>
              </mc:Choice>
              <mc:Fallback>
                <p:oleObj name="Equation" r:id="rId17" imgW="355138" imgH="177569" progId="Equation.DSMT4">
                  <p:embed/>
                  <p:pic>
                    <p:nvPicPr>
                      <p:cNvPr id="3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897" y="4859383"/>
                        <a:ext cx="542925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0"/>
          <p:cNvGraphicFramePr>
            <a:graphicFrameLocks noChangeAspect="1"/>
          </p:cNvGraphicFramePr>
          <p:nvPr>
            <p:extLst/>
          </p:nvPr>
        </p:nvGraphicFramePr>
        <p:xfrm>
          <a:off x="5305697" y="4859383"/>
          <a:ext cx="504825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19" imgW="329914" imgH="177646" progId="Equation.DSMT4">
                  <p:embed/>
                </p:oleObj>
              </mc:Choice>
              <mc:Fallback>
                <p:oleObj name="Equation" r:id="rId19" imgW="329914" imgH="177646" progId="Equation.DSMT4">
                  <p:embed/>
                  <p:pic>
                    <p:nvPicPr>
                      <p:cNvPr id="4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697" y="4859383"/>
                        <a:ext cx="504825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1"/>
          <p:cNvGraphicFramePr>
            <a:graphicFrameLocks noChangeAspect="1"/>
          </p:cNvGraphicFramePr>
          <p:nvPr>
            <p:extLst/>
          </p:nvPr>
        </p:nvGraphicFramePr>
        <p:xfrm>
          <a:off x="4848497" y="4859383"/>
          <a:ext cx="4064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21" imgW="266353" imgH="177569" progId="Equation.DSMT4">
                  <p:embed/>
                </p:oleObj>
              </mc:Choice>
              <mc:Fallback>
                <p:oleObj name="Equation" r:id="rId21" imgW="266353" imgH="177569" progId="Equation.DSMT4">
                  <p:embed/>
                  <p:pic>
                    <p:nvPicPr>
                      <p:cNvPr id="4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497" y="4859383"/>
                        <a:ext cx="40640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Line 32"/>
          <p:cNvSpPr>
            <a:spLocks noChangeShapeType="1"/>
          </p:cNvSpPr>
          <p:nvPr/>
        </p:nvSpPr>
        <p:spPr bwMode="auto">
          <a:xfrm>
            <a:off x="4315097" y="5316583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Text Box 33"/>
          <p:cNvSpPr txBox="1">
            <a:spLocks noChangeArrowheads="1"/>
          </p:cNvSpPr>
          <p:nvPr/>
        </p:nvSpPr>
        <p:spPr bwMode="auto">
          <a:xfrm>
            <a:off x="4162697" y="5392783"/>
            <a:ext cx="42672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Substituting into the original formula will give the following coordinates as stationary points: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(1, 17) and (4, -10)</a:t>
            </a:r>
          </a:p>
        </p:txBody>
      </p:sp>
      <p:sp>
        <p:nvSpPr>
          <p:cNvPr id="44" name="Arc 34"/>
          <p:cNvSpPr>
            <a:spLocks/>
          </p:cNvSpPr>
          <p:nvPr/>
        </p:nvSpPr>
        <p:spPr bwMode="auto">
          <a:xfrm>
            <a:off x="6601097" y="2801983"/>
            <a:ext cx="228600" cy="4572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51242787 h 43186"/>
              <a:gd name="T4" fmla="*/ 0 w 21600"/>
              <a:gd name="T5" fmla="*/ 25629688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35"/>
          <p:cNvSpPr txBox="1">
            <a:spLocks noChangeArrowheads="1"/>
          </p:cNvSpPr>
          <p:nvPr/>
        </p:nvSpPr>
        <p:spPr bwMode="auto">
          <a:xfrm>
            <a:off x="6677297" y="2878183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46" name="Arc 37"/>
          <p:cNvSpPr>
            <a:spLocks/>
          </p:cNvSpPr>
          <p:nvPr/>
        </p:nvSpPr>
        <p:spPr bwMode="auto">
          <a:xfrm>
            <a:off x="6593160" y="3259183"/>
            <a:ext cx="228600" cy="4572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51242787 h 43186"/>
              <a:gd name="T4" fmla="*/ 0 w 21600"/>
              <a:gd name="T5" fmla="*/ 25629688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Arc 38"/>
          <p:cNvSpPr>
            <a:spLocks/>
          </p:cNvSpPr>
          <p:nvPr/>
        </p:nvSpPr>
        <p:spPr bwMode="auto">
          <a:xfrm>
            <a:off x="6212160" y="3716383"/>
            <a:ext cx="228600" cy="4572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51242787 h 43186"/>
              <a:gd name="T4" fmla="*/ 0 w 21600"/>
              <a:gd name="T5" fmla="*/ 25629688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Arc 39"/>
          <p:cNvSpPr>
            <a:spLocks/>
          </p:cNvSpPr>
          <p:nvPr/>
        </p:nvSpPr>
        <p:spPr bwMode="auto">
          <a:xfrm>
            <a:off x="6212160" y="4173583"/>
            <a:ext cx="228600" cy="4572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51242787 h 43186"/>
              <a:gd name="T4" fmla="*/ 0 w 21600"/>
              <a:gd name="T5" fmla="*/ 25629688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Arc 40"/>
          <p:cNvSpPr>
            <a:spLocks/>
          </p:cNvSpPr>
          <p:nvPr/>
        </p:nvSpPr>
        <p:spPr bwMode="auto">
          <a:xfrm>
            <a:off x="6220097" y="4630783"/>
            <a:ext cx="228600" cy="4572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51242787 h 43186"/>
              <a:gd name="T4" fmla="*/ 0 w 21600"/>
              <a:gd name="T5" fmla="*/ 25629688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745560" y="3335383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Set equal to 0</a:t>
            </a:r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6135960" y="3792583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364560" y="4249783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 again</a:t>
            </a:r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6220097" y="4630783"/>
            <a:ext cx="1600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Write the solutions</a:t>
            </a:r>
          </a:p>
        </p:txBody>
      </p:sp>
      <p:sp>
        <p:nvSpPr>
          <p:cNvPr id="54" name="Rectangle 45"/>
          <p:cNvSpPr>
            <a:spLocks noChangeArrowheads="1"/>
          </p:cNvSpPr>
          <p:nvPr/>
        </p:nvSpPr>
        <p:spPr bwMode="auto">
          <a:xfrm>
            <a:off x="5458097" y="5926183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13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 animBg="1"/>
      <p:bldP spid="42" grpId="0" animBg="1"/>
      <p:bldP spid="44" grpId="0" animBg="1"/>
      <p:bldP spid="45" grpId="0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6"/>
            <a:ext cx="3715022" cy="43474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determine the nature of stationary points by considering gradients.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To find the coordinates of these points, you need to: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1) Differentiate f(x) to get the Gradient Function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2) Solve f’(x) by setting it equal to 0 (as this represents the gradient being 0)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3) Substitute the value(s) of x into the original equation to find the corresponding y-coordinate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77097" y="1354183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238897" y="1735183"/>
            <a:ext cx="4267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Find the stationary points on the curve:              y = 2x</a:t>
            </a:r>
            <a:r>
              <a:rPr lang="en-GB" altLang="en-US" sz="1400" baseline="30000">
                <a:latin typeface="Comic Sans MS" pitchFamily="66" charset="0"/>
              </a:rPr>
              <a:t>3</a:t>
            </a:r>
            <a:r>
              <a:rPr lang="en-GB" altLang="en-US" sz="1400">
                <a:latin typeface="Comic Sans MS" pitchFamily="66" charset="0"/>
              </a:rPr>
              <a:t> – 15x</a:t>
            </a:r>
            <a:r>
              <a:rPr lang="en-GB" altLang="en-US" sz="1400" baseline="30000">
                <a:latin typeface="Comic Sans MS" pitchFamily="66" charset="0"/>
              </a:rPr>
              <a:t>2</a:t>
            </a:r>
            <a:r>
              <a:rPr lang="en-GB" altLang="en-US" sz="1400">
                <a:latin typeface="Comic Sans MS" pitchFamily="66" charset="0"/>
              </a:rPr>
              <a:t> + 24x + 6, and state whether they are minima, maxima or points of inflexion</a:t>
            </a: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4315097" y="2573383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7010400" y="742406"/>
            <a:ext cx="19812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Stationary points at: 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(1, 17) and (4, -10)</a:t>
            </a:r>
          </a:p>
        </p:txBody>
      </p:sp>
      <p:sp>
        <p:nvSpPr>
          <p:cNvPr id="56" name="Arc 20"/>
          <p:cNvSpPr>
            <a:spLocks/>
          </p:cNvSpPr>
          <p:nvPr/>
        </p:nvSpPr>
        <p:spPr bwMode="auto">
          <a:xfrm>
            <a:off x="6559732" y="3276600"/>
            <a:ext cx="228600" cy="4572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51242787 h 43186"/>
              <a:gd name="T4" fmla="*/ 0 w 21600"/>
              <a:gd name="T5" fmla="*/ 25629688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6712132" y="32004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Differentiate again</a:t>
            </a:r>
          </a:p>
        </p:txBody>
      </p:sp>
      <p:graphicFrame>
        <p:nvGraphicFramePr>
          <p:cNvPr id="58" name="Object 31"/>
          <p:cNvGraphicFramePr>
            <a:graphicFrameLocks noChangeAspect="1"/>
          </p:cNvGraphicFramePr>
          <p:nvPr>
            <p:extLst/>
          </p:nvPr>
        </p:nvGraphicFramePr>
        <p:xfrm>
          <a:off x="4273732" y="3657600"/>
          <a:ext cx="16081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3" imgW="1054100" imgH="203200" progId="Equation.DSMT4">
                  <p:embed/>
                </p:oleObj>
              </mc:Choice>
              <mc:Fallback>
                <p:oleObj name="Equation" r:id="rId3" imgW="1054100" imgH="203200" progId="Equation.DSMT4">
                  <p:embed/>
                  <p:pic>
                    <p:nvPicPr>
                      <p:cNvPr id="58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732" y="3657600"/>
                        <a:ext cx="16081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32"/>
          <p:cNvGraphicFramePr>
            <a:graphicFrameLocks noChangeAspect="1"/>
          </p:cNvGraphicFramePr>
          <p:nvPr>
            <p:extLst/>
          </p:nvPr>
        </p:nvGraphicFramePr>
        <p:xfrm>
          <a:off x="4273732" y="4572000"/>
          <a:ext cx="16081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5" imgW="1054100" imgH="203200" progId="Equation.DSMT4">
                  <p:embed/>
                </p:oleObj>
              </mc:Choice>
              <mc:Fallback>
                <p:oleObj name="Equation" r:id="rId5" imgW="1054100" imgH="203200" progId="Equation.DSMT4">
                  <p:embed/>
                  <p:pic>
                    <p:nvPicPr>
                      <p:cNvPr id="59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732" y="4572000"/>
                        <a:ext cx="16081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3"/>
          <p:cNvGraphicFramePr>
            <a:graphicFrameLocks noChangeAspect="1"/>
          </p:cNvGraphicFramePr>
          <p:nvPr>
            <p:extLst/>
          </p:nvPr>
        </p:nvGraphicFramePr>
        <p:xfrm>
          <a:off x="4245157" y="4953000"/>
          <a:ext cx="16652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7" imgW="1091726" imgH="203112" progId="Equation.DSMT4">
                  <p:embed/>
                </p:oleObj>
              </mc:Choice>
              <mc:Fallback>
                <p:oleObj name="Equation" r:id="rId7" imgW="1091726" imgH="203112" progId="Equation.DSMT4">
                  <p:embed/>
                  <p:pic>
                    <p:nvPicPr>
                      <p:cNvPr id="6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5157" y="4953000"/>
                        <a:ext cx="166528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34"/>
          <p:cNvGraphicFramePr>
            <a:graphicFrameLocks noChangeAspect="1"/>
          </p:cNvGraphicFramePr>
          <p:nvPr>
            <p:extLst/>
          </p:nvPr>
        </p:nvGraphicFramePr>
        <p:xfrm>
          <a:off x="6635932" y="4572000"/>
          <a:ext cx="16081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9" imgW="1054100" imgH="203200" progId="Equation.DSMT4">
                  <p:embed/>
                </p:oleObj>
              </mc:Choice>
              <mc:Fallback>
                <p:oleObj name="Equation" r:id="rId9" imgW="1054100" imgH="203200" progId="Equation.DSMT4">
                  <p:embed/>
                  <p:pic>
                    <p:nvPicPr>
                      <p:cNvPr id="61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932" y="4572000"/>
                        <a:ext cx="16081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35"/>
          <p:cNvGraphicFramePr>
            <a:graphicFrameLocks noChangeAspect="1"/>
          </p:cNvGraphicFramePr>
          <p:nvPr>
            <p:extLst/>
          </p:nvPr>
        </p:nvGraphicFramePr>
        <p:xfrm>
          <a:off x="6635932" y="4953000"/>
          <a:ext cx="17621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10" imgW="1155700" imgH="203200" progId="Equation.DSMT4">
                  <p:embed/>
                </p:oleObj>
              </mc:Choice>
              <mc:Fallback>
                <p:oleObj name="Equation" r:id="rId10" imgW="1155700" imgH="203200" progId="Equation.DSMT4">
                  <p:embed/>
                  <p:pic>
                    <p:nvPicPr>
                      <p:cNvPr id="62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932" y="4953000"/>
                        <a:ext cx="17621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36"/>
          <p:cNvGraphicFramePr>
            <a:graphicFrameLocks noChangeAspect="1"/>
          </p:cNvGraphicFramePr>
          <p:nvPr>
            <p:extLst/>
          </p:nvPr>
        </p:nvGraphicFramePr>
        <p:xfrm>
          <a:off x="4273732" y="5334000"/>
          <a:ext cx="11414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12" imgW="748975" imgH="203112" progId="Equation.DSMT4">
                  <p:embed/>
                </p:oleObj>
              </mc:Choice>
              <mc:Fallback>
                <p:oleObj name="Equation" r:id="rId12" imgW="748975" imgH="203112" progId="Equation.DSMT4">
                  <p:embed/>
                  <p:pic>
                    <p:nvPicPr>
                      <p:cNvPr id="63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732" y="5334000"/>
                        <a:ext cx="114141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37"/>
          <p:cNvGraphicFramePr>
            <a:graphicFrameLocks noChangeAspect="1"/>
          </p:cNvGraphicFramePr>
          <p:nvPr>
            <p:extLst/>
          </p:nvPr>
        </p:nvGraphicFramePr>
        <p:xfrm>
          <a:off x="6635932" y="5334000"/>
          <a:ext cx="10461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14" imgW="685800" imgH="203200" progId="Equation.DSMT4">
                  <p:embed/>
                </p:oleObj>
              </mc:Choice>
              <mc:Fallback>
                <p:oleObj name="Equation" r:id="rId14" imgW="685800" imgH="203200" progId="Equation.DSMT4">
                  <p:embed/>
                  <p:pic>
                    <p:nvPicPr>
                      <p:cNvPr id="64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932" y="5334000"/>
                        <a:ext cx="10461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38"/>
          <p:cNvSpPr txBox="1">
            <a:spLocks noChangeArrowheads="1"/>
          </p:cNvSpPr>
          <p:nvPr/>
        </p:nvSpPr>
        <p:spPr bwMode="auto">
          <a:xfrm>
            <a:off x="4426132" y="41910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latin typeface="Comic Sans MS" pitchFamily="66" charset="0"/>
              </a:rPr>
              <a:t>Sub in x = 1</a:t>
            </a:r>
          </a:p>
        </p:txBody>
      </p:sp>
      <p:sp>
        <p:nvSpPr>
          <p:cNvPr id="66" name="Text Box 39"/>
          <p:cNvSpPr txBox="1">
            <a:spLocks noChangeArrowheads="1"/>
          </p:cNvSpPr>
          <p:nvPr/>
        </p:nvSpPr>
        <p:spPr bwMode="auto">
          <a:xfrm>
            <a:off x="6788332" y="41910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latin typeface="Comic Sans MS" pitchFamily="66" charset="0"/>
              </a:rPr>
              <a:t>Sub in x = 4</a:t>
            </a: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>
            <a:off x="4349932" y="4114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4426132" y="5791200"/>
            <a:ext cx="13716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So (1,17) is a </a:t>
            </a:r>
            <a:r>
              <a:rPr lang="en-GB" altLang="en-US" sz="1600" u="sng">
                <a:latin typeface="Comic Sans MS" pitchFamily="66" charset="0"/>
              </a:rPr>
              <a:t>Maximum</a:t>
            </a:r>
          </a:p>
        </p:txBody>
      </p:sp>
      <p:sp>
        <p:nvSpPr>
          <p:cNvPr id="69" name="Text Box 42"/>
          <p:cNvSpPr txBox="1">
            <a:spLocks noChangeArrowheads="1"/>
          </p:cNvSpPr>
          <p:nvPr/>
        </p:nvSpPr>
        <p:spPr bwMode="auto">
          <a:xfrm>
            <a:off x="6788332" y="5791200"/>
            <a:ext cx="13716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So (4,-10) is a </a:t>
            </a:r>
            <a:r>
              <a:rPr lang="en-GB" altLang="en-US" sz="1600" u="sng">
                <a:latin typeface="Comic Sans MS" pitchFamily="66" charset="0"/>
              </a:rPr>
              <a:t>Minimum</a:t>
            </a:r>
          </a:p>
        </p:txBody>
      </p:sp>
      <p:graphicFrame>
        <p:nvGraphicFramePr>
          <p:cNvPr id="70" name="Object 22"/>
          <p:cNvGraphicFramePr>
            <a:graphicFrameLocks noChangeAspect="1"/>
          </p:cNvGraphicFramePr>
          <p:nvPr>
            <p:extLst/>
          </p:nvPr>
        </p:nvGraphicFramePr>
        <p:xfrm>
          <a:off x="4238897" y="2649583"/>
          <a:ext cx="2286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16" imgW="1498600" imgH="228600" progId="Equation.DSMT4">
                  <p:embed/>
                </p:oleObj>
              </mc:Choice>
              <mc:Fallback>
                <p:oleObj name="Equation" r:id="rId16" imgW="1498600" imgH="228600" progId="Equation.DSMT4">
                  <p:embed/>
                  <p:pic>
                    <p:nvPicPr>
                      <p:cNvPr id="7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897" y="2649583"/>
                        <a:ext cx="2286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3"/>
          <p:cNvGraphicFramePr>
            <a:graphicFrameLocks noChangeAspect="1"/>
          </p:cNvGraphicFramePr>
          <p:nvPr>
            <p:extLst/>
          </p:nvPr>
        </p:nvGraphicFramePr>
        <p:xfrm>
          <a:off x="4238897" y="3106783"/>
          <a:ext cx="11239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18" imgW="736600" imgH="228600" progId="Equation.DSMT4">
                  <p:embed/>
                </p:oleObj>
              </mc:Choice>
              <mc:Fallback>
                <p:oleObj name="Equation" r:id="rId18" imgW="736600" imgH="228600" progId="Equation.DSMT4">
                  <p:embed/>
                  <p:pic>
                    <p:nvPicPr>
                      <p:cNvPr id="7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897" y="3106783"/>
                        <a:ext cx="11239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4"/>
          <p:cNvGraphicFramePr>
            <a:graphicFrameLocks noChangeAspect="1"/>
          </p:cNvGraphicFramePr>
          <p:nvPr>
            <p:extLst/>
          </p:nvPr>
        </p:nvGraphicFramePr>
        <p:xfrm>
          <a:off x="5345385" y="3133771"/>
          <a:ext cx="6397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20" imgW="418918" imgH="177723" progId="Equation.DSMT4">
                  <p:embed/>
                </p:oleObj>
              </mc:Choice>
              <mc:Fallback>
                <p:oleObj name="Equation" r:id="rId20" imgW="418918" imgH="177723" progId="Equation.DSMT4">
                  <p:embed/>
                  <p:pic>
                    <p:nvPicPr>
                      <p:cNvPr id="7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385" y="3133771"/>
                        <a:ext cx="6397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5"/>
          <p:cNvGraphicFramePr>
            <a:graphicFrameLocks noChangeAspect="1"/>
          </p:cNvGraphicFramePr>
          <p:nvPr>
            <p:extLst/>
          </p:nvPr>
        </p:nvGraphicFramePr>
        <p:xfrm>
          <a:off x="5974035" y="3144883"/>
          <a:ext cx="52387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22" imgW="342603" imgH="164957" progId="Equation.DSMT4">
                  <p:embed/>
                </p:oleObj>
              </mc:Choice>
              <mc:Fallback>
                <p:oleObj name="Equation" r:id="rId22" imgW="342603" imgH="164957" progId="Equation.DSMT4">
                  <p:embed/>
                  <p:pic>
                    <p:nvPicPr>
                      <p:cNvPr id="7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035" y="3144883"/>
                        <a:ext cx="52387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1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  <p:bldP spid="65" grpId="0"/>
      <p:bldP spid="66" grpId="0"/>
      <p:bldP spid="67" grpId="0" animBg="1"/>
      <p:bldP spid="68" grpId="0" animBg="1"/>
      <p:bldP spid="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6"/>
                <a:ext cx="3715022" cy="434748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determine the nature of stationary points by considering gradients.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Please note that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, the stationary point could be a minimum, maximum or a point of inflexion.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In this case, find the gradient just before and just after the coordinate, this will then tell you the nature of the point.</a:t>
                </a:r>
                <a:endParaRPr lang="en-GB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6"/>
                <a:ext cx="3715022" cy="4347482"/>
              </a:xfrm>
              <a:blipFill>
                <a:blip r:embed="rId2"/>
                <a:stretch>
                  <a:fillRect l="-328" t="-842" r="-19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91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715022" cy="509641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determine the nature of stationary points by considering gradients.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 point where f(x) stops increasing and starts decreasing is called a maximum point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 point where f(x) stops decreasing and starts increasing is called a minimum point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 point of inflexion is where the gradient is locally a maximum or minimum (the gradient does not have to change from positive to negative, for example) 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These are all known as </a:t>
            </a:r>
            <a:r>
              <a:rPr lang="en-GB" altLang="en-US" sz="1600" b="1" u="sng" dirty="0">
                <a:latin typeface="Comic Sans MS" pitchFamily="66" charset="0"/>
              </a:rPr>
              <a:t>turning points</a:t>
            </a:r>
            <a:r>
              <a:rPr lang="en-GB" altLang="en-US" sz="1600" dirty="0">
                <a:latin typeface="Comic Sans MS" pitchFamily="66" charset="0"/>
              </a:rPr>
              <a:t>, and occur where f’(x) = 0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V="1">
            <a:off x="7010400" y="2209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rot="5400000" flipV="1">
            <a:off x="7010400" y="2286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858000" y="1828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8610600" y="3657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9" name="Freeform 24"/>
          <p:cNvSpPr>
            <a:spLocks/>
          </p:cNvSpPr>
          <p:nvPr/>
        </p:nvSpPr>
        <p:spPr bwMode="auto">
          <a:xfrm>
            <a:off x="5486400" y="2514600"/>
            <a:ext cx="2743200" cy="2667000"/>
          </a:xfrm>
          <a:custGeom>
            <a:avLst/>
            <a:gdLst>
              <a:gd name="T0" fmla="*/ 0 w 1728"/>
              <a:gd name="T1" fmla="*/ 2147483647 h 1680"/>
              <a:gd name="T2" fmla="*/ 2147483647 w 1728"/>
              <a:gd name="T3" fmla="*/ 2147483647 h 1680"/>
              <a:gd name="T4" fmla="*/ 2147483647 w 1728"/>
              <a:gd name="T5" fmla="*/ 2147483647 h 1680"/>
              <a:gd name="T6" fmla="*/ 2147483647 w 1728"/>
              <a:gd name="T7" fmla="*/ 2147483647 h 1680"/>
              <a:gd name="T8" fmla="*/ 2147483647 w 1728"/>
              <a:gd name="T9" fmla="*/ 2147483647 h 1680"/>
              <a:gd name="T10" fmla="*/ 2147483647 w 1728"/>
              <a:gd name="T11" fmla="*/ 0 h 1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28" h="1680">
                <a:moveTo>
                  <a:pt x="0" y="1680"/>
                </a:moveTo>
                <a:cubicBezTo>
                  <a:pt x="144" y="1128"/>
                  <a:pt x="288" y="576"/>
                  <a:pt x="432" y="432"/>
                </a:cubicBezTo>
                <a:cubicBezTo>
                  <a:pt x="576" y="288"/>
                  <a:pt x="760" y="744"/>
                  <a:pt x="864" y="816"/>
                </a:cubicBezTo>
                <a:cubicBezTo>
                  <a:pt x="968" y="888"/>
                  <a:pt x="968" y="816"/>
                  <a:pt x="1056" y="864"/>
                </a:cubicBezTo>
                <a:cubicBezTo>
                  <a:pt x="1144" y="912"/>
                  <a:pt x="1280" y="1248"/>
                  <a:pt x="1392" y="1104"/>
                </a:cubicBezTo>
                <a:cubicBezTo>
                  <a:pt x="1504" y="960"/>
                  <a:pt x="1616" y="480"/>
                  <a:pt x="1728" y="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6172200" y="3048000"/>
            <a:ext cx="152400" cy="152400"/>
            <a:chOff x="3552" y="3648"/>
            <a:chExt cx="96" cy="96"/>
          </a:xfrm>
        </p:grpSpPr>
        <p:sp>
          <p:nvSpPr>
            <p:cNvPr id="11" name="Line 25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28"/>
          <p:cNvGrpSpPr>
            <a:grpSpLocks/>
          </p:cNvGrpSpPr>
          <p:nvPr/>
        </p:nvGrpSpPr>
        <p:grpSpPr bwMode="auto">
          <a:xfrm>
            <a:off x="6934200" y="3810000"/>
            <a:ext cx="152400" cy="152400"/>
            <a:chOff x="3552" y="3648"/>
            <a:chExt cx="96" cy="96"/>
          </a:xfrm>
        </p:grpSpPr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31"/>
          <p:cNvGrpSpPr>
            <a:grpSpLocks/>
          </p:cNvGrpSpPr>
          <p:nvPr/>
        </p:nvGrpSpPr>
        <p:grpSpPr bwMode="auto">
          <a:xfrm>
            <a:off x="7543800" y="4267200"/>
            <a:ext cx="152400" cy="152400"/>
            <a:chOff x="3552" y="3648"/>
            <a:chExt cx="96" cy="96"/>
          </a:xfrm>
        </p:grpSpPr>
        <p:sp>
          <p:nvSpPr>
            <p:cNvPr id="17" name="Line 32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5410200" y="25146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Local maximum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7315200" y="44196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Local minimum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5867400" y="3886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Point of inflexion</a:t>
            </a:r>
          </a:p>
        </p:txBody>
      </p:sp>
    </p:spTree>
    <p:extLst>
      <p:ext uri="{BB962C8B-B14F-4D97-AF65-F5344CB8AC3E}">
        <p14:creationId xmlns:p14="http://schemas.microsoft.com/office/powerpoint/2010/main" val="7898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6"/>
            <a:ext cx="3715022" cy="43474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determine the nature of stationary points by considering gradients.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To find the coordinates of these points, you need to: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1) Differentiate f(x) to get the Gradient Function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2) Solve f’(x) by setting it equal to 0 (as this represents the gradient being 0)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3) Substitute the value(s) of x into the original equation to find the corresponding y-coordinate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7010400" y="2209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rot="5400000" flipV="1">
            <a:off x="7010400" y="2286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858000" y="18288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610600" y="3657600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5486400" y="2514600"/>
            <a:ext cx="2743200" cy="2667000"/>
          </a:xfrm>
          <a:custGeom>
            <a:avLst/>
            <a:gdLst>
              <a:gd name="T0" fmla="*/ 0 w 1728"/>
              <a:gd name="T1" fmla="*/ 2147483647 h 1680"/>
              <a:gd name="T2" fmla="*/ 2147483647 w 1728"/>
              <a:gd name="T3" fmla="*/ 2147483647 h 1680"/>
              <a:gd name="T4" fmla="*/ 2147483647 w 1728"/>
              <a:gd name="T5" fmla="*/ 2147483647 h 1680"/>
              <a:gd name="T6" fmla="*/ 2147483647 w 1728"/>
              <a:gd name="T7" fmla="*/ 2147483647 h 1680"/>
              <a:gd name="T8" fmla="*/ 2147483647 w 1728"/>
              <a:gd name="T9" fmla="*/ 2147483647 h 1680"/>
              <a:gd name="T10" fmla="*/ 2147483647 w 1728"/>
              <a:gd name="T11" fmla="*/ 0 h 1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28" h="1680">
                <a:moveTo>
                  <a:pt x="0" y="1680"/>
                </a:moveTo>
                <a:cubicBezTo>
                  <a:pt x="144" y="1128"/>
                  <a:pt x="288" y="576"/>
                  <a:pt x="432" y="432"/>
                </a:cubicBezTo>
                <a:cubicBezTo>
                  <a:pt x="576" y="288"/>
                  <a:pt x="760" y="744"/>
                  <a:pt x="864" y="816"/>
                </a:cubicBezTo>
                <a:cubicBezTo>
                  <a:pt x="968" y="888"/>
                  <a:pt x="968" y="816"/>
                  <a:pt x="1056" y="864"/>
                </a:cubicBezTo>
                <a:cubicBezTo>
                  <a:pt x="1144" y="912"/>
                  <a:pt x="1280" y="1248"/>
                  <a:pt x="1392" y="1104"/>
                </a:cubicBezTo>
                <a:cubicBezTo>
                  <a:pt x="1504" y="960"/>
                  <a:pt x="1616" y="480"/>
                  <a:pt x="1728" y="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" name="Group 10"/>
          <p:cNvGrpSpPr>
            <a:grpSpLocks/>
          </p:cNvGrpSpPr>
          <p:nvPr/>
        </p:nvGrpSpPr>
        <p:grpSpPr bwMode="auto">
          <a:xfrm>
            <a:off x="6172200" y="3048000"/>
            <a:ext cx="152400" cy="152400"/>
            <a:chOff x="3552" y="3648"/>
            <a:chExt cx="96" cy="96"/>
          </a:xfrm>
        </p:grpSpPr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6934200" y="3810000"/>
            <a:ext cx="152400" cy="152400"/>
            <a:chOff x="3552" y="3648"/>
            <a:chExt cx="96" cy="96"/>
          </a:xfrm>
        </p:grpSpPr>
        <p:sp>
          <p:nvSpPr>
            <p:cNvPr id="31" name="Line 14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" name="Group 16"/>
          <p:cNvGrpSpPr>
            <a:grpSpLocks/>
          </p:cNvGrpSpPr>
          <p:nvPr/>
        </p:nvGrpSpPr>
        <p:grpSpPr bwMode="auto">
          <a:xfrm>
            <a:off x="7543800" y="4267200"/>
            <a:ext cx="152400" cy="152400"/>
            <a:chOff x="3552" y="3648"/>
            <a:chExt cx="96" cy="96"/>
          </a:xfrm>
        </p:grpSpPr>
        <p:sp>
          <p:nvSpPr>
            <p:cNvPr id="34" name="Line 17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5410200" y="25146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Local maximum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7315200" y="44196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Local minimum</a:t>
            </a: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5867400" y="3886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Point of inflexion</a:t>
            </a:r>
          </a:p>
        </p:txBody>
      </p:sp>
    </p:spTree>
    <p:extLst>
      <p:ext uri="{BB962C8B-B14F-4D97-AF65-F5344CB8AC3E}">
        <p14:creationId xmlns:p14="http://schemas.microsoft.com/office/powerpoint/2010/main" val="230663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980729"/>
                <a:ext cx="3630135" cy="5196234"/>
              </a:xfrm>
            </p:spPr>
            <p:txBody>
              <a:bodyPr vert="horz" lIns="91440" tIns="45720" rIns="91440" bIns="45720" rtlCol="0" anchor="t"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 smtClean="0">
                    <a:latin typeface="Comic Sans MS"/>
                  </a:rPr>
                  <a:t>The second derivative will tell us if the stationary point is a maximum or minimum</a:t>
                </a: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 smtClean="0">
                    <a:latin typeface="Comic Sans MS"/>
                  </a:rPr>
                  <a:t>Notice </a:t>
                </a:r>
                <a:r>
                  <a:rPr lang="en-GB" altLang="en-US" sz="1600" dirty="0">
                    <a:latin typeface="Comic Sans MS"/>
                  </a:rPr>
                  <a:t>how the diagram's gradient is always getting </a:t>
                </a:r>
                <a:r>
                  <a:rPr lang="en-GB" altLang="en-US" sz="1600" dirty="0" smtClean="0">
                    <a:latin typeface="Comic Sans MS"/>
                  </a:rPr>
                  <a:t>smaller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/>
                  </a:rPr>
                  <a:t>It starts very positive (and steep), gets less positive, equals 0, then becomes slightly negative, before becoming more negative</a:t>
                </a:r>
                <a:endParaRPr lang="en-GB" dirty="0"/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/>
                  </a:rPr>
                  <a:t>The gradient's gradient is negative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/>
                  </a:rPr>
                  <a:t>We describe this </a:t>
                </a:r>
                <a:r>
                  <a:rPr lang="en-GB" altLang="en-US" sz="1600" dirty="0" smtClean="0">
                    <a:latin typeface="Comic Sans MS"/>
                  </a:rPr>
                  <a:t>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altLang="en-US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altLang="en-US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altLang="en-US" sz="1600" b="0" dirty="0" smtClean="0">
                  <a:latin typeface="Comic Sans MS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GB" altLang="en-US" sz="1600" dirty="0" smtClean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 smtClean="0">
                    <a:latin typeface="Comic Sans MS" panose="030F0702030302020204" pitchFamily="66" charset="0"/>
                  </a:rPr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980729"/>
                <a:ext cx="3630135" cy="5196234"/>
              </a:xfrm>
              <a:blipFill>
                <a:blip r:embed="rId2"/>
                <a:stretch>
                  <a:fillRect l="-503" t="-939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>
                <a:latin typeface="Comic Sans MS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7010400" y="1600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rot="5400000" flipV="1">
            <a:off x="7048500" y="16383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077200" y="2438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858000" y="1295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9" name="Arc 17"/>
          <p:cNvSpPr>
            <a:spLocks/>
          </p:cNvSpPr>
          <p:nvPr/>
        </p:nvSpPr>
        <p:spPr bwMode="auto">
          <a:xfrm>
            <a:off x="6096000" y="1828800"/>
            <a:ext cx="1828800" cy="1371600"/>
          </a:xfrm>
          <a:custGeom>
            <a:avLst/>
            <a:gdLst>
              <a:gd name="T0" fmla="*/ 0 w 43198"/>
              <a:gd name="T1" fmla="*/ 2147483647 h 21600"/>
              <a:gd name="T2" fmla="*/ 2147483647 w 43198"/>
              <a:gd name="T3" fmla="*/ 2147483647 h 21600"/>
              <a:gd name="T4" fmla="*/ 1638782862 w 43198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8" h="21600" fill="none" extrusionOk="0">
                <a:moveTo>
                  <a:pt x="-1" y="21311"/>
                </a:moveTo>
                <a:cubicBezTo>
                  <a:pt x="157" y="9496"/>
                  <a:pt x="978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</a:path>
              <a:path w="43198" h="21600" stroke="0" extrusionOk="0">
                <a:moveTo>
                  <a:pt x="-1" y="21311"/>
                </a:moveTo>
                <a:cubicBezTo>
                  <a:pt x="157" y="9496"/>
                  <a:pt x="978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lnTo>
                  <a:pt x="21598" y="21600"/>
                </a:lnTo>
                <a:lnTo>
                  <a:pt x="-1" y="21311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5724128" y="4953000"/>
                <a:ext cx="2581672" cy="8455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we have a local maximum.</a:t>
                </a:r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4128" y="4953000"/>
                <a:ext cx="2581672" cy="845552"/>
              </a:xfrm>
              <a:prstGeom prst="rect">
                <a:avLst/>
              </a:prstGeom>
              <a:blipFill>
                <a:blip r:embed="rId3"/>
                <a:stretch>
                  <a:fillRect l="-235" r="-235" b="-785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97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908721"/>
                <a:ext cx="3630135" cy="5268242"/>
              </a:xfrm>
            </p:spPr>
            <p:txBody>
              <a:bodyPr vert="horz" lIns="91440" tIns="45720" rIns="91440" bIns="45720" rtlCol="0" anchor="t"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 smtClean="0">
                    <a:latin typeface="Comic Sans MS"/>
                  </a:rPr>
                  <a:t>The second derivative will tell us if the stationary point is a maximum or minimum</a:t>
                </a: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 smtClean="0">
                    <a:latin typeface="Comic Sans MS"/>
                  </a:rPr>
                  <a:t>Notice </a:t>
                </a:r>
                <a:r>
                  <a:rPr lang="en-GB" altLang="en-US" sz="1600" dirty="0">
                    <a:latin typeface="Comic Sans MS"/>
                  </a:rPr>
                  <a:t>how the diagram's gradient is always getting </a:t>
                </a:r>
                <a:r>
                  <a:rPr lang="en-GB" altLang="en-US" sz="1600" dirty="0" smtClean="0">
                    <a:latin typeface="Comic Sans MS"/>
                  </a:rPr>
                  <a:t>bigger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/>
                  </a:rPr>
                  <a:t>It starts very </a:t>
                </a:r>
                <a:r>
                  <a:rPr lang="en-GB" altLang="en-US" sz="1600" dirty="0" smtClean="0">
                    <a:latin typeface="Comic Sans MS"/>
                  </a:rPr>
                  <a:t>negative </a:t>
                </a:r>
                <a:r>
                  <a:rPr lang="en-GB" altLang="en-US" sz="1600" dirty="0">
                    <a:latin typeface="Comic Sans MS"/>
                  </a:rPr>
                  <a:t>(and steep), gets less </a:t>
                </a:r>
                <a:r>
                  <a:rPr lang="en-GB" altLang="en-US" sz="1600" dirty="0" smtClean="0">
                    <a:latin typeface="Comic Sans MS"/>
                  </a:rPr>
                  <a:t>negative, </a:t>
                </a:r>
                <a:r>
                  <a:rPr lang="en-GB" altLang="en-US" sz="1600" dirty="0">
                    <a:latin typeface="Comic Sans MS"/>
                  </a:rPr>
                  <a:t>equals 0, then becomes slightly </a:t>
                </a:r>
                <a:r>
                  <a:rPr lang="en-GB" altLang="en-US" sz="1600" dirty="0" smtClean="0">
                    <a:latin typeface="Comic Sans MS"/>
                  </a:rPr>
                  <a:t>positive, </a:t>
                </a:r>
                <a:r>
                  <a:rPr lang="en-GB" altLang="en-US" sz="1600" dirty="0">
                    <a:latin typeface="Comic Sans MS"/>
                  </a:rPr>
                  <a:t>before becoming more </a:t>
                </a:r>
                <a:r>
                  <a:rPr lang="en-GB" altLang="en-US" sz="1600" dirty="0" smtClean="0">
                    <a:latin typeface="Comic Sans MS"/>
                  </a:rPr>
                  <a:t>positive</a:t>
                </a:r>
                <a:endParaRPr lang="en-GB" dirty="0"/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/>
                  </a:rPr>
                  <a:t>The gradient's gradient is </a:t>
                </a:r>
                <a:r>
                  <a:rPr lang="en-GB" altLang="en-US" sz="1600" dirty="0" smtClean="0">
                    <a:latin typeface="Comic Sans MS"/>
                  </a:rPr>
                  <a:t>positive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>
                    <a:latin typeface="Comic Sans MS"/>
                  </a:rPr>
                  <a:t>We describe this </a:t>
                </a:r>
                <a:r>
                  <a:rPr lang="en-GB" altLang="en-US" sz="1600" dirty="0" smtClean="0">
                    <a:latin typeface="Comic Sans MS"/>
                  </a:rPr>
                  <a:t>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alt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altLang="en-US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altLang="en-US" sz="1600" b="0" dirty="0" smtClean="0">
                  <a:latin typeface="Comic Sans MS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GB" altLang="en-US" sz="1600" dirty="0" smtClean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altLang="en-US" sz="1600" dirty="0" smtClean="0">
                    <a:latin typeface="Comic Sans MS" panose="030F0702030302020204" pitchFamily="66" charset="0"/>
                  </a:rPr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908721"/>
                <a:ext cx="3630135" cy="5268242"/>
              </a:xfrm>
              <a:blipFill>
                <a:blip r:embed="rId2"/>
                <a:stretch>
                  <a:fillRect l="-503" t="-926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>
                <a:latin typeface="Comic Sans MS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7010400" y="1600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rot="5400000" flipV="1">
            <a:off x="7048500" y="16383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077200" y="2438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858000" y="1295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9" name="Arc 17"/>
          <p:cNvSpPr>
            <a:spLocks/>
          </p:cNvSpPr>
          <p:nvPr/>
        </p:nvSpPr>
        <p:spPr bwMode="auto">
          <a:xfrm rot="10800000">
            <a:off x="6096000" y="1828800"/>
            <a:ext cx="1828800" cy="1371600"/>
          </a:xfrm>
          <a:custGeom>
            <a:avLst/>
            <a:gdLst>
              <a:gd name="T0" fmla="*/ 0 w 43198"/>
              <a:gd name="T1" fmla="*/ 2147483647 h 21600"/>
              <a:gd name="T2" fmla="*/ 2147483647 w 43198"/>
              <a:gd name="T3" fmla="*/ 2147483647 h 21600"/>
              <a:gd name="T4" fmla="*/ 1638782862 w 43198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8" h="21600" fill="none" extrusionOk="0">
                <a:moveTo>
                  <a:pt x="-1" y="21311"/>
                </a:moveTo>
                <a:cubicBezTo>
                  <a:pt x="157" y="9496"/>
                  <a:pt x="978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</a:path>
              <a:path w="43198" h="21600" stroke="0" extrusionOk="0">
                <a:moveTo>
                  <a:pt x="-1" y="21311"/>
                </a:moveTo>
                <a:cubicBezTo>
                  <a:pt x="157" y="9496"/>
                  <a:pt x="978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lnTo>
                  <a:pt x="21598" y="21600"/>
                </a:lnTo>
                <a:lnTo>
                  <a:pt x="-1" y="21311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5791200" y="4953000"/>
                <a:ext cx="2514600" cy="8455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we have a local minimum.</a:t>
                </a:r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1200" y="4953000"/>
                <a:ext cx="2514600" cy="845552"/>
              </a:xfrm>
              <a:prstGeom prst="rect">
                <a:avLst/>
              </a:prstGeom>
              <a:blipFill>
                <a:blip r:embed="rId3"/>
                <a:stretch>
                  <a:fillRect l="-482" r="-241" b="-785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66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>
                <a:latin typeface="Comic Sans MS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5287515" y="4455586"/>
                <a:ext cx="952500" cy="58644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87515" y="4455586"/>
                <a:ext cx="952500" cy="586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4716016" y="1700808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rot="5400000" flipV="1">
            <a:off x="4716016" y="1777008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63616" y="1319808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316216" y="3148608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3192016" y="2005608"/>
            <a:ext cx="2743200" cy="2667000"/>
          </a:xfrm>
          <a:custGeom>
            <a:avLst/>
            <a:gdLst>
              <a:gd name="T0" fmla="*/ 0 w 1728"/>
              <a:gd name="T1" fmla="*/ 2147483647 h 1680"/>
              <a:gd name="T2" fmla="*/ 2147483647 w 1728"/>
              <a:gd name="T3" fmla="*/ 2147483647 h 1680"/>
              <a:gd name="T4" fmla="*/ 2147483647 w 1728"/>
              <a:gd name="T5" fmla="*/ 2147483647 h 1680"/>
              <a:gd name="T6" fmla="*/ 2147483647 w 1728"/>
              <a:gd name="T7" fmla="*/ 2147483647 h 1680"/>
              <a:gd name="T8" fmla="*/ 2147483647 w 1728"/>
              <a:gd name="T9" fmla="*/ 2147483647 h 1680"/>
              <a:gd name="T10" fmla="*/ 2147483647 w 1728"/>
              <a:gd name="T11" fmla="*/ 0 h 1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28" h="1680">
                <a:moveTo>
                  <a:pt x="0" y="1680"/>
                </a:moveTo>
                <a:cubicBezTo>
                  <a:pt x="144" y="1128"/>
                  <a:pt x="288" y="576"/>
                  <a:pt x="432" y="432"/>
                </a:cubicBezTo>
                <a:cubicBezTo>
                  <a:pt x="576" y="288"/>
                  <a:pt x="760" y="744"/>
                  <a:pt x="864" y="816"/>
                </a:cubicBezTo>
                <a:cubicBezTo>
                  <a:pt x="968" y="888"/>
                  <a:pt x="968" y="816"/>
                  <a:pt x="1056" y="864"/>
                </a:cubicBezTo>
                <a:cubicBezTo>
                  <a:pt x="1144" y="912"/>
                  <a:pt x="1280" y="1248"/>
                  <a:pt x="1392" y="1104"/>
                </a:cubicBezTo>
                <a:cubicBezTo>
                  <a:pt x="1504" y="960"/>
                  <a:pt x="1616" y="480"/>
                  <a:pt x="1728" y="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3877816" y="2539008"/>
            <a:ext cx="152400" cy="152400"/>
            <a:chOff x="3552" y="3648"/>
            <a:chExt cx="96" cy="96"/>
          </a:xfrm>
        </p:grpSpPr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13"/>
          <p:cNvGrpSpPr>
            <a:grpSpLocks/>
          </p:cNvGrpSpPr>
          <p:nvPr/>
        </p:nvGrpSpPr>
        <p:grpSpPr bwMode="auto">
          <a:xfrm>
            <a:off x="4639816" y="3301008"/>
            <a:ext cx="152400" cy="152400"/>
            <a:chOff x="3552" y="3648"/>
            <a:chExt cx="96" cy="96"/>
          </a:xfrm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5249416" y="3758208"/>
            <a:ext cx="152400" cy="152400"/>
            <a:chOff x="3552" y="3648"/>
            <a:chExt cx="96" cy="96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3115816" y="2005608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Local maximum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020816" y="3910608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Local minimum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3573016" y="3377208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Point of inflexion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3382516" y="1472209"/>
                <a:ext cx="952500" cy="58644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2516" y="1472209"/>
                <a:ext cx="952500" cy="586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19"/>
              <p:cNvSpPr txBox="1">
                <a:spLocks noChangeArrowheads="1"/>
              </p:cNvSpPr>
              <p:nvPr/>
            </p:nvSpPr>
            <p:spPr bwMode="auto">
              <a:xfrm>
                <a:off x="3738366" y="3901551"/>
                <a:ext cx="952500" cy="58644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8366" y="3901551"/>
                <a:ext cx="952500" cy="586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19"/>
              <p:cNvSpPr txBox="1">
                <a:spLocks noChangeArrowheads="1"/>
              </p:cNvSpPr>
              <p:nvPr/>
            </p:nvSpPr>
            <p:spPr bwMode="auto">
              <a:xfrm>
                <a:off x="5249416" y="973239"/>
                <a:ext cx="2514600" cy="6931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All three points happen 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9416" y="973239"/>
                <a:ext cx="2514600" cy="693138"/>
              </a:xfrm>
              <a:prstGeom prst="rect">
                <a:avLst/>
              </a:prstGeom>
              <a:blipFill>
                <a:blip r:embed="rId6"/>
                <a:stretch>
                  <a:fillRect t="-870" r="-723" b="-3478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19"/>
              <p:cNvSpPr txBox="1">
                <a:spLocks noChangeArrowheads="1"/>
              </p:cNvSpPr>
              <p:nvPr/>
            </p:nvSpPr>
            <p:spPr bwMode="auto">
              <a:xfrm>
                <a:off x="182116" y="3777297"/>
                <a:ext cx="2857500" cy="282987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This does not mean that whenever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there is a point of inflexion, it could also be a local max or min, but every point of inflexion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.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A little more work is required here, but I will discuss this later</a:t>
                </a:r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116" y="3777297"/>
                <a:ext cx="2857500" cy="2829877"/>
              </a:xfrm>
              <a:prstGeom prst="rect">
                <a:avLst/>
              </a:prstGeom>
              <a:blipFill>
                <a:blip r:embed="rId7"/>
                <a:stretch>
                  <a:fillRect l="-425" t="-215" r="-2972" b="-171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>
            <a:stCxn id="35" idx="3"/>
            <a:endCxn id="30" idx="2"/>
          </p:cNvCxnSpPr>
          <p:nvPr/>
        </p:nvCxnSpPr>
        <p:spPr>
          <a:xfrm flipV="1">
            <a:off x="3039616" y="4487994"/>
            <a:ext cx="1175000" cy="704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19"/>
              <p:cNvSpPr txBox="1">
                <a:spLocks noChangeArrowheads="1"/>
              </p:cNvSpPr>
              <p:nvPr/>
            </p:nvSpPr>
            <p:spPr bwMode="auto">
              <a:xfrm>
                <a:off x="3480193" y="5053607"/>
                <a:ext cx="4910045" cy="17907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If point of inflexion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But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    Point of inflexion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(it does suggest we should look into it though)</a:t>
                </a:r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0193" y="5053607"/>
                <a:ext cx="4910045" cy="1790747"/>
              </a:xfrm>
              <a:prstGeom prst="rect">
                <a:avLst/>
              </a:prstGeom>
              <a:blipFill>
                <a:blip r:embed="rId8"/>
                <a:stretch>
                  <a:fillRect b="-3378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H="1">
            <a:off x="4866830" y="6159704"/>
            <a:ext cx="153986" cy="223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4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9" grpId="0" animBg="1"/>
      <p:bldP spid="30" grpId="0" animBg="1"/>
      <p:bldP spid="32" grpId="0" animBg="1"/>
      <p:bldP spid="35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>
                <a:latin typeface="Comic Sans MS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4716016" y="1700808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rot="5400000" flipV="1">
            <a:off x="4716016" y="1777008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63616" y="1319808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316216" y="3148608"/>
            <a:ext cx="319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3192016" y="2005608"/>
            <a:ext cx="2743200" cy="2667000"/>
          </a:xfrm>
          <a:custGeom>
            <a:avLst/>
            <a:gdLst>
              <a:gd name="T0" fmla="*/ 0 w 1728"/>
              <a:gd name="T1" fmla="*/ 2147483647 h 1680"/>
              <a:gd name="T2" fmla="*/ 2147483647 w 1728"/>
              <a:gd name="T3" fmla="*/ 2147483647 h 1680"/>
              <a:gd name="T4" fmla="*/ 2147483647 w 1728"/>
              <a:gd name="T5" fmla="*/ 2147483647 h 1680"/>
              <a:gd name="T6" fmla="*/ 2147483647 w 1728"/>
              <a:gd name="T7" fmla="*/ 2147483647 h 1680"/>
              <a:gd name="T8" fmla="*/ 2147483647 w 1728"/>
              <a:gd name="T9" fmla="*/ 2147483647 h 1680"/>
              <a:gd name="T10" fmla="*/ 2147483647 w 1728"/>
              <a:gd name="T11" fmla="*/ 0 h 16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28" h="1680">
                <a:moveTo>
                  <a:pt x="0" y="1680"/>
                </a:moveTo>
                <a:cubicBezTo>
                  <a:pt x="144" y="1128"/>
                  <a:pt x="288" y="576"/>
                  <a:pt x="432" y="432"/>
                </a:cubicBezTo>
                <a:cubicBezTo>
                  <a:pt x="576" y="288"/>
                  <a:pt x="760" y="744"/>
                  <a:pt x="864" y="816"/>
                </a:cubicBezTo>
                <a:cubicBezTo>
                  <a:pt x="968" y="888"/>
                  <a:pt x="968" y="816"/>
                  <a:pt x="1056" y="864"/>
                </a:cubicBezTo>
                <a:cubicBezTo>
                  <a:pt x="1144" y="912"/>
                  <a:pt x="1280" y="1248"/>
                  <a:pt x="1392" y="1104"/>
                </a:cubicBezTo>
                <a:cubicBezTo>
                  <a:pt x="1504" y="960"/>
                  <a:pt x="1616" y="480"/>
                  <a:pt x="1728" y="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3877816" y="2539008"/>
            <a:ext cx="152400" cy="152400"/>
            <a:chOff x="3552" y="3648"/>
            <a:chExt cx="96" cy="96"/>
          </a:xfrm>
        </p:grpSpPr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13"/>
          <p:cNvGrpSpPr>
            <a:grpSpLocks/>
          </p:cNvGrpSpPr>
          <p:nvPr/>
        </p:nvGrpSpPr>
        <p:grpSpPr bwMode="auto">
          <a:xfrm>
            <a:off x="4639816" y="3301008"/>
            <a:ext cx="152400" cy="152400"/>
            <a:chOff x="3552" y="3648"/>
            <a:chExt cx="96" cy="96"/>
          </a:xfrm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5249416" y="3758208"/>
            <a:ext cx="152400" cy="152400"/>
            <a:chOff x="3552" y="3648"/>
            <a:chExt cx="96" cy="96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3115816" y="2005608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Local maximum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020816" y="3910608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Local minimum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3573016" y="3377208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Point of inflexion</a:t>
            </a:r>
          </a:p>
        </p:txBody>
      </p:sp>
      <p:sp>
        <p:nvSpPr>
          <p:cNvPr id="31" name="Line 42"/>
          <p:cNvSpPr>
            <a:spLocks noChangeShapeType="1"/>
          </p:cNvSpPr>
          <p:nvPr/>
        </p:nvSpPr>
        <p:spPr bwMode="auto">
          <a:xfrm>
            <a:off x="1403648" y="2539008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43"/>
          <p:cNvSpPr>
            <a:spLocks noChangeShapeType="1"/>
          </p:cNvSpPr>
          <p:nvPr/>
        </p:nvSpPr>
        <p:spPr bwMode="auto">
          <a:xfrm>
            <a:off x="3957464" y="2386608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19"/>
              <p:cNvSpPr txBox="1">
                <a:spLocks noChangeArrowheads="1"/>
              </p:cNvSpPr>
              <p:nvPr/>
            </p:nvSpPr>
            <p:spPr bwMode="auto">
              <a:xfrm>
                <a:off x="2213252" y="5013176"/>
                <a:ext cx="952500" cy="57477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3252" y="5013176"/>
                <a:ext cx="952500" cy="5747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403648" y="2539008"/>
            <a:ext cx="2550368" cy="2209801"/>
          </a:xfrm>
          <a:prstGeom prst="rect">
            <a:avLst/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2231243" y="5013176"/>
            <a:ext cx="944120" cy="573832"/>
          </a:xfrm>
          <a:prstGeom prst="rect">
            <a:avLst/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3954016" y="2586633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5292108" y="2586633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954016" y="2586633"/>
            <a:ext cx="1338064" cy="2209801"/>
          </a:xfrm>
          <a:prstGeom prst="rect">
            <a:avLst/>
          </a:prstGeom>
          <a:solidFill>
            <a:schemeClr val="accent2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220716" y="5071492"/>
            <a:ext cx="952500" cy="573832"/>
          </a:xfrm>
          <a:prstGeom prst="rect">
            <a:avLst/>
          </a:prstGeom>
          <a:solidFill>
            <a:schemeClr val="accent2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19"/>
              <p:cNvSpPr txBox="1">
                <a:spLocks noChangeArrowheads="1"/>
              </p:cNvSpPr>
              <p:nvPr/>
            </p:nvSpPr>
            <p:spPr bwMode="auto">
              <a:xfrm>
                <a:off x="4211105" y="5053608"/>
                <a:ext cx="952500" cy="57477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1105" y="5053608"/>
                <a:ext cx="952500" cy="5747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5290964" y="2586633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9"/>
              <p:cNvSpPr txBox="1">
                <a:spLocks noChangeArrowheads="1"/>
              </p:cNvSpPr>
              <p:nvPr/>
            </p:nvSpPr>
            <p:spPr bwMode="auto">
              <a:xfrm>
                <a:off x="6100568" y="5060801"/>
                <a:ext cx="952500" cy="57477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altLang="en-US" sz="105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00568" y="5060801"/>
                <a:ext cx="952500" cy="5747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5290964" y="2586633"/>
            <a:ext cx="2550368" cy="2209801"/>
          </a:xfrm>
          <a:prstGeom prst="rect">
            <a:avLst/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110179" y="5061742"/>
            <a:ext cx="944120" cy="573832"/>
          </a:xfrm>
          <a:prstGeom prst="rect">
            <a:avLst/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Line 42"/>
          <p:cNvSpPr>
            <a:spLocks noChangeShapeType="1"/>
          </p:cNvSpPr>
          <p:nvPr/>
        </p:nvSpPr>
        <p:spPr bwMode="auto">
          <a:xfrm>
            <a:off x="7841332" y="2634258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19"/>
              <p:cNvSpPr txBox="1">
                <a:spLocks noChangeArrowheads="1"/>
              </p:cNvSpPr>
              <p:nvPr/>
            </p:nvSpPr>
            <p:spPr bwMode="auto">
              <a:xfrm>
                <a:off x="3534916" y="5805577"/>
                <a:ext cx="2514600" cy="6931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Apart from at point of inflexion where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4916" y="5805577"/>
                <a:ext cx="2514600" cy="693138"/>
              </a:xfrm>
              <a:prstGeom prst="rect">
                <a:avLst/>
              </a:prstGeom>
              <a:blipFill>
                <a:blip r:embed="rId5"/>
                <a:stretch>
                  <a:fillRect t="-862" b="-2586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33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6"/>
            <a:ext cx="3715022" cy="43474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determine the nature of stationary points by considering gradients.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To find the coordinates of these points, you need to: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1) Differentiate f(x) to get the Gradient Function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2) Solve f’(x) by setting it equal to 0 (as this represents the gradient being 0)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3) Substitute the value(s) of x into the original equation to find the corresponding y-coordinate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5199017" y="1354183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4360817" y="1735183"/>
            <a:ext cx="4267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Find the coordinates of the turning point on the curve y = x</a:t>
            </a:r>
            <a:r>
              <a:rPr lang="en-GB" altLang="en-US" sz="1400" baseline="30000" dirty="0">
                <a:latin typeface="Comic Sans MS" pitchFamily="66" charset="0"/>
              </a:rPr>
              <a:t>4</a:t>
            </a:r>
            <a:r>
              <a:rPr lang="en-GB" altLang="en-US" sz="1400" dirty="0">
                <a:latin typeface="Comic Sans MS" pitchFamily="66" charset="0"/>
              </a:rPr>
              <a:t> – 32x, and state whether it is a minimum or maximum.</a:t>
            </a:r>
          </a:p>
        </p:txBody>
      </p:sp>
      <p:sp>
        <p:nvSpPr>
          <p:cNvPr id="41" name="Line 24"/>
          <p:cNvSpPr>
            <a:spLocks noChangeShapeType="1"/>
          </p:cNvSpPr>
          <p:nvPr/>
        </p:nvSpPr>
        <p:spPr bwMode="auto">
          <a:xfrm>
            <a:off x="4437017" y="2573383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2" name="Object 25"/>
          <p:cNvGraphicFramePr>
            <a:graphicFrameLocks noChangeAspect="1"/>
          </p:cNvGraphicFramePr>
          <p:nvPr>
            <p:extLst/>
          </p:nvPr>
        </p:nvGraphicFramePr>
        <p:xfrm>
          <a:off x="4437017" y="2649583"/>
          <a:ext cx="13716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787400" imgH="228600" progId="Equation.DSMT4">
                  <p:embed/>
                </p:oleObj>
              </mc:Choice>
              <mc:Fallback>
                <p:oleObj name="Equation" r:id="rId3" imgW="787400" imgH="228600" progId="Equation.DSMT4">
                  <p:embed/>
                  <p:pic>
                    <p:nvPicPr>
                      <p:cNvPr id="42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17" y="2649583"/>
                        <a:ext cx="13716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6"/>
          <p:cNvGraphicFramePr>
            <a:graphicFrameLocks noChangeAspect="1"/>
          </p:cNvGraphicFramePr>
          <p:nvPr>
            <p:extLst/>
          </p:nvPr>
        </p:nvGraphicFramePr>
        <p:xfrm>
          <a:off x="4360817" y="3106783"/>
          <a:ext cx="1527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875920" imgH="393529" progId="Equation.DSMT4">
                  <p:embed/>
                </p:oleObj>
              </mc:Choice>
              <mc:Fallback>
                <p:oleObj name="Equation" r:id="rId5" imgW="875920" imgH="393529" progId="Equation.DSMT4">
                  <p:embed/>
                  <p:pic>
                    <p:nvPicPr>
                      <p:cNvPr id="43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17" y="3106783"/>
                        <a:ext cx="15271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7"/>
          <p:cNvGraphicFramePr>
            <a:graphicFrameLocks noChangeAspect="1"/>
          </p:cNvGraphicFramePr>
          <p:nvPr>
            <p:extLst/>
          </p:nvPr>
        </p:nvGraphicFramePr>
        <p:xfrm>
          <a:off x="4360817" y="3868783"/>
          <a:ext cx="13509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7" imgW="774364" imgH="203112" progId="Equation.DSMT4">
                  <p:embed/>
                </p:oleObj>
              </mc:Choice>
              <mc:Fallback>
                <p:oleObj name="Equation" r:id="rId7" imgW="774364" imgH="203112" progId="Equation.DSMT4">
                  <p:embed/>
                  <p:pic>
                    <p:nvPicPr>
                      <p:cNvPr id="44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17" y="3868783"/>
                        <a:ext cx="135096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8"/>
          <p:cNvGraphicFramePr>
            <a:graphicFrameLocks noChangeAspect="1"/>
          </p:cNvGraphicFramePr>
          <p:nvPr>
            <p:extLst/>
          </p:nvPr>
        </p:nvGraphicFramePr>
        <p:xfrm>
          <a:off x="4818017" y="4325983"/>
          <a:ext cx="9747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9" imgW="558558" imgH="203112" progId="Equation.DSMT4">
                  <p:embed/>
                </p:oleObj>
              </mc:Choice>
              <mc:Fallback>
                <p:oleObj name="Equation" r:id="rId9" imgW="558558" imgH="203112" progId="Equation.DSMT4">
                  <p:embed/>
                  <p:pic>
                    <p:nvPicPr>
                      <p:cNvPr id="45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17" y="4325983"/>
                        <a:ext cx="97472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0"/>
          <p:cNvGraphicFramePr>
            <a:graphicFrameLocks noChangeAspect="1"/>
          </p:cNvGraphicFramePr>
          <p:nvPr>
            <p:extLst/>
          </p:nvPr>
        </p:nvGraphicFramePr>
        <p:xfrm>
          <a:off x="5046617" y="4783183"/>
          <a:ext cx="6191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11" imgW="355138" imgH="177569" progId="Equation.DSMT4">
                  <p:embed/>
                </p:oleObj>
              </mc:Choice>
              <mc:Fallback>
                <p:oleObj name="Equation" r:id="rId11" imgW="355138" imgH="177569" progId="Equation.DSMT4">
                  <p:embed/>
                  <p:pic>
                    <p:nvPicPr>
                      <p:cNvPr id="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17" y="4783183"/>
                        <a:ext cx="6191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31"/>
          <p:cNvGraphicFramePr>
            <a:graphicFrameLocks noChangeAspect="1"/>
          </p:cNvGraphicFramePr>
          <p:nvPr>
            <p:extLst/>
          </p:nvPr>
        </p:nvGraphicFramePr>
        <p:xfrm>
          <a:off x="4437017" y="5240383"/>
          <a:ext cx="13716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13" imgW="787400" imgH="228600" progId="Equation.DSMT4">
                  <p:embed/>
                </p:oleObj>
              </mc:Choice>
              <mc:Fallback>
                <p:oleObj name="Equation" r:id="rId13" imgW="787400" imgH="228600" progId="Equation.DSMT4">
                  <p:embed/>
                  <p:pic>
                    <p:nvPicPr>
                      <p:cNvPr id="4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17" y="5240383"/>
                        <a:ext cx="13716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2"/>
          <p:cNvGraphicFramePr>
            <a:graphicFrameLocks noChangeAspect="1"/>
          </p:cNvGraphicFramePr>
          <p:nvPr>
            <p:extLst/>
          </p:nvPr>
        </p:nvGraphicFramePr>
        <p:xfrm>
          <a:off x="4437017" y="5621383"/>
          <a:ext cx="17478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15" imgW="1002865" imgH="228501" progId="Equation.DSMT4">
                  <p:embed/>
                </p:oleObj>
              </mc:Choice>
              <mc:Fallback>
                <p:oleObj name="Equation" r:id="rId15" imgW="1002865" imgH="228501" progId="Equation.DSMT4">
                  <p:embed/>
                  <p:pic>
                    <p:nvPicPr>
                      <p:cNvPr id="4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17" y="5621383"/>
                        <a:ext cx="17478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33"/>
          <p:cNvGraphicFramePr>
            <a:graphicFrameLocks noChangeAspect="1"/>
          </p:cNvGraphicFramePr>
          <p:nvPr>
            <p:extLst/>
          </p:nvPr>
        </p:nvGraphicFramePr>
        <p:xfrm>
          <a:off x="4437017" y="6002383"/>
          <a:ext cx="9064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17" imgW="520474" imgH="203112" progId="Equation.DSMT4">
                  <p:embed/>
                </p:oleObj>
              </mc:Choice>
              <mc:Fallback>
                <p:oleObj name="Equation" r:id="rId17" imgW="520474" imgH="203112" progId="Equation.DSMT4">
                  <p:embed/>
                  <p:pic>
                    <p:nvPicPr>
                      <p:cNvPr id="4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17" y="6002383"/>
                        <a:ext cx="90646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Arc 34"/>
          <p:cNvSpPr>
            <a:spLocks/>
          </p:cNvSpPr>
          <p:nvPr/>
        </p:nvSpPr>
        <p:spPr bwMode="auto">
          <a:xfrm>
            <a:off x="6037217" y="2878183"/>
            <a:ext cx="228600" cy="5334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81371636 h 43186"/>
              <a:gd name="T4" fmla="*/ 0 w 21600"/>
              <a:gd name="T5" fmla="*/ 40698941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Arc 35"/>
          <p:cNvSpPr>
            <a:spLocks/>
          </p:cNvSpPr>
          <p:nvPr/>
        </p:nvSpPr>
        <p:spPr bwMode="auto">
          <a:xfrm>
            <a:off x="6037217" y="3487783"/>
            <a:ext cx="228600" cy="5334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81371636 h 43186"/>
              <a:gd name="T4" fmla="*/ 0 w 21600"/>
              <a:gd name="T5" fmla="*/ 40698941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36"/>
          <p:cNvSpPr>
            <a:spLocks/>
          </p:cNvSpPr>
          <p:nvPr/>
        </p:nvSpPr>
        <p:spPr bwMode="auto">
          <a:xfrm>
            <a:off x="6037217" y="4021183"/>
            <a:ext cx="228600" cy="5334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81371636 h 43186"/>
              <a:gd name="T4" fmla="*/ 0 w 21600"/>
              <a:gd name="T5" fmla="*/ 40698941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Arc 37"/>
          <p:cNvSpPr>
            <a:spLocks/>
          </p:cNvSpPr>
          <p:nvPr/>
        </p:nvSpPr>
        <p:spPr bwMode="auto">
          <a:xfrm>
            <a:off x="6037217" y="4554583"/>
            <a:ext cx="228600" cy="3810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29654391 h 43186"/>
              <a:gd name="T4" fmla="*/ 0 w 21600"/>
              <a:gd name="T5" fmla="*/ 14832021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Line 38"/>
          <p:cNvSpPr>
            <a:spLocks noChangeShapeType="1"/>
          </p:cNvSpPr>
          <p:nvPr/>
        </p:nvSpPr>
        <p:spPr bwMode="auto">
          <a:xfrm>
            <a:off x="4437017" y="5240383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Arc 39"/>
          <p:cNvSpPr>
            <a:spLocks/>
          </p:cNvSpPr>
          <p:nvPr/>
        </p:nvSpPr>
        <p:spPr bwMode="auto">
          <a:xfrm>
            <a:off x="6189617" y="5468983"/>
            <a:ext cx="228600" cy="3810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29654391 h 43186"/>
              <a:gd name="T4" fmla="*/ 0 w 21600"/>
              <a:gd name="T5" fmla="*/ 14832021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40"/>
          <p:cNvSpPr>
            <a:spLocks/>
          </p:cNvSpPr>
          <p:nvPr/>
        </p:nvSpPr>
        <p:spPr bwMode="auto">
          <a:xfrm>
            <a:off x="6189617" y="5849983"/>
            <a:ext cx="228600" cy="3810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29654391 h 43186"/>
              <a:gd name="T4" fmla="*/ 0 w 21600"/>
              <a:gd name="T5" fmla="*/ 14832021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Text Box 41"/>
          <p:cNvSpPr txBox="1">
            <a:spLocks noChangeArrowheads="1"/>
          </p:cNvSpPr>
          <p:nvPr/>
        </p:nvSpPr>
        <p:spPr bwMode="auto">
          <a:xfrm>
            <a:off x="6265817" y="2954383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58" name="Text Box 42"/>
          <p:cNvSpPr txBox="1">
            <a:spLocks noChangeArrowheads="1"/>
          </p:cNvSpPr>
          <p:nvPr/>
        </p:nvSpPr>
        <p:spPr bwMode="auto">
          <a:xfrm>
            <a:off x="6265817" y="3563983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Set equal to 0</a:t>
            </a:r>
          </a:p>
        </p:txBody>
      </p:sp>
      <p:sp>
        <p:nvSpPr>
          <p:cNvPr id="59" name="Text Box 43"/>
          <p:cNvSpPr txBox="1">
            <a:spLocks noChangeArrowheads="1"/>
          </p:cNvSpPr>
          <p:nvPr/>
        </p:nvSpPr>
        <p:spPr bwMode="auto">
          <a:xfrm>
            <a:off x="6265817" y="409738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Add 32</a:t>
            </a:r>
          </a:p>
        </p:txBody>
      </p:sp>
      <p:sp>
        <p:nvSpPr>
          <p:cNvPr id="60" name="Text Box 44"/>
          <p:cNvSpPr txBox="1">
            <a:spLocks noChangeArrowheads="1"/>
          </p:cNvSpPr>
          <p:nvPr/>
        </p:nvSpPr>
        <p:spPr bwMode="auto">
          <a:xfrm>
            <a:off x="6189617" y="4554583"/>
            <a:ext cx="259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4, then cube root</a:t>
            </a: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6418217" y="5392783"/>
            <a:ext cx="2209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Sub 2 into the original equation</a:t>
            </a:r>
          </a:p>
        </p:txBody>
      </p:sp>
      <p:sp>
        <p:nvSpPr>
          <p:cNvPr id="62" name="Text Box 46"/>
          <p:cNvSpPr txBox="1">
            <a:spLocks noChangeArrowheads="1"/>
          </p:cNvSpPr>
          <p:nvPr/>
        </p:nvSpPr>
        <p:spPr bwMode="auto">
          <a:xfrm>
            <a:off x="6189617" y="5849983"/>
            <a:ext cx="2209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Work out the y-coordinate</a:t>
            </a:r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779417" y="5849983"/>
            <a:ext cx="24384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The stationary point is at (2, -48)</a:t>
            </a:r>
          </a:p>
        </p:txBody>
      </p:sp>
    </p:spTree>
    <p:extLst>
      <p:ext uri="{BB962C8B-B14F-4D97-AF65-F5344CB8AC3E}">
        <p14:creationId xmlns:p14="http://schemas.microsoft.com/office/powerpoint/2010/main" val="37240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  <p:bldP spid="61" grpId="0"/>
      <p:bldP spid="62" grpId="0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6"/>
            <a:ext cx="3715022" cy="43474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determine the nature of stationary points by considering gradients.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To find the coordinates of these points, you need to: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1) Differentiate f(x) to get the Gradient Function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2) Solve f’(x) by setting it equal to 0 (as this represents the gradient being 0)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3) Substitute the value(s) of x into the original equation to find the corresponding y-coordinate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12I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6542314" y="2780211"/>
            <a:ext cx="1828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The stationary point is at (2, -48)</a:t>
            </a:r>
          </a:p>
        </p:txBody>
      </p:sp>
      <p:graphicFrame>
        <p:nvGraphicFramePr>
          <p:cNvPr id="37" name="Object 31"/>
          <p:cNvGraphicFramePr>
            <a:graphicFrameLocks noChangeAspect="1"/>
          </p:cNvGraphicFramePr>
          <p:nvPr>
            <p:extLst/>
          </p:nvPr>
        </p:nvGraphicFramePr>
        <p:xfrm>
          <a:off x="4526280" y="3903616"/>
          <a:ext cx="12620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3" imgW="723586" imgH="418918" progId="Equation.DSMT4">
                  <p:embed/>
                </p:oleObj>
              </mc:Choice>
              <mc:Fallback>
                <p:oleObj name="Equation" r:id="rId3" imgW="723586" imgH="418918" progId="Equation.DSMT4">
                  <p:embed/>
                  <p:pic>
                    <p:nvPicPr>
                      <p:cNvPr id="3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6280" y="3903616"/>
                        <a:ext cx="126206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2"/>
          <p:cNvGraphicFramePr>
            <a:graphicFrameLocks noChangeAspect="1"/>
          </p:cNvGraphicFramePr>
          <p:nvPr>
            <p:extLst/>
          </p:nvPr>
        </p:nvGraphicFramePr>
        <p:xfrm>
          <a:off x="4602480" y="4741816"/>
          <a:ext cx="5524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317225" imgH="203024" progId="Equation.DSMT4">
                  <p:embed/>
                </p:oleObj>
              </mc:Choice>
              <mc:Fallback>
                <p:oleObj name="Equation" r:id="rId5" imgW="317225" imgH="203024" progId="Equation.DSMT4">
                  <p:embed/>
                  <p:pic>
                    <p:nvPicPr>
                      <p:cNvPr id="3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480" y="4741816"/>
                        <a:ext cx="55245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33"/>
          <p:cNvGraphicFramePr>
            <a:graphicFrameLocks noChangeAspect="1"/>
          </p:cNvGraphicFramePr>
          <p:nvPr>
            <p:extLst/>
          </p:nvPr>
        </p:nvGraphicFramePr>
        <p:xfrm>
          <a:off x="4602480" y="5351416"/>
          <a:ext cx="7302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7" imgW="419100" imgH="228600" progId="Equation.DSMT4">
                  <p:embed/>
                </p:oleObj>
              </mc:Choice>
              <mc:Fallback>
                <p:oleObj name="Equation" r:id="rId7" imgW="419100" imgH="228600" progId="Equation.DSMT4">
                  <p:embed/>
                  <p:pic>
                    <p:nvPicPr>
                      <p:cNvPr id="6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480" y="5351416"/>
                        <a:ext cx="7302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34"/>
          <p:cNvGraphicFramePr>
            <a:graphicFrameLocks noChangeAspect="1"/>
          </p:cNvGraphicFramePr>
          <p:nvPr>
            <p:extLst/>
          </p:nvPr>
        </p:nvGraphicFramePr>
        <p:xfrm>
          <a:off x="4678680" y="5961016"/>
          <a:ext cx="5524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9" imgW="317087" imgH="177569" progId="Equation.DSMT4">
                  <p:embed/>
                </p:oleObj>
              </mc:Choice>
              <mc:Fallback>
                <p:oleObj name="Equation" r:id="rId9" imgW="317087" imgH="177569" progId="Equation.DSMT4">
                  <p:embed/>
                  <p:pic>
                    <p:nvPicPr>
                      <p:cNvPr id="6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680" y="5961016"/>
                        <a:ext cx="55245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Arc 35"/>
          <p:cNvSpPr>
            <a:spLocks/>
          </p:cNvSpPr>
          <p:nvPr/>
        </p:nvSpPr>
        <p:spPr bwMode="auto">
          <a:xfrm>
            <a:off x="6126480" y="3522616"/>
            <a:ext cx="228600" cy="7620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237235112 h 43186"/>
              <a:gd name="T4" fmla="*/ 0 w 21600"/>
              <a:gd name="T5" fmla="*/ 118656154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Text Box 36"/>
          <p:cNvSpPr txBox="1">
            <a:spLocks noChangeArrowheads="1"/>
          </p:cNvSpPr>
          <p:nvPr/>
        </p:nvSpPr>
        <p:spPr bwMode="auto">
          <a:xfrm>
            <a:off x="6278880" y="3675016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Differentiate again</a:t>
            </a:r>
          </a:p>
        </p:txBody>
      </p:sp>
      <p:sp>
        <p:nvSpPr>
          <p:cNvPr id="68" name="Arc 37"/>
          <p:cNvSpPr>
            <a:spLocks/>
          </p:cNvSpPr>
          <p:nvPr/>
        </p:nvSpPr>
        <p:spPr bwMode="auto">
          <a:xfrm>
            <a:off x="5364480" y="4970416"/>
            <a:ext cx="228600" cy="6096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Arc 38"/>
          <p:cNvSpPr>
            <a:spLocks/>
          </p:cNvSpPr>
          <p:nvPr/>
        </p:nvSpPr>
        <p:spPr bwMode="auto">
          <a:xfrm>
            <a:off x="5364480" y="5580016"/>
            <a:ext cx="228600" cy="609600"/>
          </a:xfrm>
          <a:custGeom>
            <a:avLst/>
            <a:gdLst>
              <a:gd name="T0" fmla="*/ 0 w 21600"/>
              <a:gd name="T1" fmla="*/ 0 h 43186"/>
              <a:gd name="T2" fmla="*/ 913977 w 21600"/>
              <a:gd name="T3" fmla="*/ 121464374 h 43186"/>
              <a:gd name="T4" fmla="*/ 0 w 21600"/>
              <a:gd name="T5" fmla="*/ 60751907 h 43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</a:path>
              <a:path w="21600" h="4318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29"/>
                  <a:pt x="12392" y="42771"/>
                  <a:pt x="771" y="431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39"/>
          <p:cNvSpPr txBox="1">
            <a:spLocks noChangeArrowheads="1"/>
          </p:cNvSpPr>
          <p:nvPr/>
        </p:nvSpPr>
        <p:spPr bwMode="auto">
          <a:xfrm>
            <a:off x="5364480" y="4970416"/>
            <a:ext cx="190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Sub in the x coordinate</a:t>
            </a: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5593080" y="5580016"/>
            <a:ext cx="19050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Positive = Minimum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Negative = Maximum</a:t>
            </a:r>
          </a:p>
        </p:txBody>
      </p:sp>
      <p:sp>
        <p:nvSpPr>
          <p:cNvPr id="72" name="Text Box 41"/>
          <p:cNvSpPr txBox="1">
            <a:spLocks noChangeArrowheads="1"/>
          </p:cNvSpPr>
          <p:nvPr/>
        </p:nvSpPr>
        <p:spPr bwMode="auto">
          <a:xfrm>
            <a:off x="6812280" y="4132216"/>
            <a:ext cx="2057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So the stationary point is a MINIMUM in this case!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3692" y="5796611"/>
            <a:ext cx="3618412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00FF"/>
                </a:solidFill>
                <a:latin typeface="Comic Sans MS" panose="030F0702030302020204" pitchFamily="66" charset="0"/>
              </a:rPr>
              <a:t>The rate of change of the rate of change is positive</a:t>
            </a:r>
          </a:p>
          <a:p>
            <a:pPr algn="ctr"/>
            <a:r>
              <a:rPr lang="en-US" sz="11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the rate of change (gradient) is about to increase!</a:t>
            </a:r>
            <a:endParaRPr lang="en-GB" sz="11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864428" y="6146074"/>
            <a:ext cx="685800" cy="76199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199017" y="1354183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dirty="0">
                <a:latin typeface="Comic Sans MS" pitchFamily="66" charset="0"/>
              </a:rPr>
              <a:t>Example Question</a:t>
            </a: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4360817" y="1735183"/>
            <a:ext cx="4267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Find the coordinates of the turning point on the curve y = x</a:t>
            </a:r>
            <a:r>
              <a:rPr lang="en-GB" altLang="en-US" sz="1400" baseline="30000" dirty="0">
                <a:latin typeface="Comic Sans MS" pitchFamily="66" charset="0"/>
              </a:rPr>
              <a:t>4</a:t>
            </a:r>
            <a:r>
              <a:rPr lang="en-GB" altLang="en-US" sz="1400" dirty="0">
                <a:latin typeface="Comic Sans MS" pitchFamily="66" charset="0"/>
              </a:rPr>
              <a:t> – 32x, and state whether it is a minimum or maximum.</a:t>
            </a:r>
          </a:p>
        </p:txBody>
      </p:sp>
      <p:sp>
        <p:nvSpPr>
          <p:cNvPr id="77" name="Line 24"/>
          <p:cNvSpPr>
            <a:spLocks noChangeShapeType="1"/>
          </p:cNvSpPr>
          <p:nvPr/>
        </p:nvSpPr>
        <p:spPr bwMode="auto">
          <a:xfrm>
            <a:off x="4437017" y="2573383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78" name="Object 25"/>
          <p:cNvGraphicFramePr>
            <a:graphicFrameLocks noChangeAspect="1"/>
          </p:cNvGraphicFramePr>
          <p:nvPr>
            <p:extLst/>
          </p:nvPr>
        </p:nvGraphicFramePr>
        <p:xfrm>
          <a:off x="4437017" y="2649583"/>
          <a:ext cx="13716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1" imgW="787400" imgH="228600" progId="Equation.DSMT4">
                  <p:embed/>
                </p:oleObj>
              </mc:Choice>
              <mc:Fallback>
                <p:oleObj name="Equation" r:id="rId11" imgW="787400" imgH="228600" progId="Equation.DSMT4">
                  <p:embed/>
                  <p:pic>
                    <p:nvPicPr>
                      <p:cNvPr id="78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17" y="2649583"/>
                        <a:ext cx="13716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26"/>
          <p:cNvGraphicFramePr>
            <a:graphicFrameLocks noChangeAspect="1"/>
          </p:cNvGraphicFramePr>
          <p:nvPr>
            <p:extLst/>
          </p:nvPr>
        </p:nvGraphicFramePr>
        <p:xfrm>
          <a:off x="4360817" y="3106783"/>
          <a:ext cx="1527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13" imgW="875920" imgH="393529" progId="Equation.DSMT4">
                  <p:embed/>
                </p:oleObj>
              </mc:Choice>
              <mc:Fallback>
                <p:oleObj name="Equation" r:id="rId13" imgW="875920" imgH="393529" progId="Equation.DSMT4">
                  <p:embed/>
                  <p:pic>
                    <p:nvPicPr>
                      <p:cNvPr id="79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17" y="3106783"/>
                        <a:ext cx="15271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210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68" grpId="0" animBg="1"/>
      <p:bldP spid="69" grpId="0" animBg="1"/>
      <p:bldP spid="70" grpId="0"/>
      <p:bldP spid="72" grpId="0" animBg="1"/>
      <p:bldP spid="7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AA2BF-1FAB-4968-BD9A-1A873989F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5E87A-53B1-49F7-B28E-56DE8670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68AA0-7D17-4E8A-B4C2-BDCC2E5F7CF2}">
  <ds:schemaRefs>
    <ds:schemaRef ds:uri="http://schemas.microsoft.com/office/2006/documentManagement/types"/>
    <ds:schemaRef ds:uri="78db98b4-7c56-4667-9532-fea666d1edab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1329</Words>
  <Application>Microsoft Office PowerPoint</Application>
  <PresentationFormat>On-screen Show (4:3)</PresentationFormat>
  <Paragraphs>185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Equation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137</cp:revision>
  <dcterms:created xsi:type="dcterms:W3CDTF">2017-08-14T15:35:38Z</dcterms:created>
  <dcterms:modified xsi:type="dcterms:W3CDTF">2021-03-22T11:44:46Z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