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3.wmf"/><Relationship Id="rId7" Type="http://schemas.openxmlformats.org/officeDocument/2006/relationships/image" Target="../media/image9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5.wmf"/><Relationship Id="rId10" Type="http://schemas.openxmlformats.org/officeDocument/2006/relationships/image" Target="../media/image12.wmf"/><Relationship Id="rId4" Type="http://schemas.openxmlformats.org/officeDocument/2006/relationships/image" Target="../media/image4.wmf"/><Relationship Id="rId9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EEA4-E582-4152-B533-B6F78830D135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2240B-DF40-4AE8-A87C-450D162C5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8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00"/>
            </a:gs>
            <a:gs pos="7000">
              <a:srgbClr val="FFCC99">
                <a:alpha val="60000"/>
              </a:srgbClr>
            </a:gs>
            <a:gs pos="95000">
              <a:srgbClr val="FFCC99">
                <a:alpha val="60000"/>
              </a:srgbClr>
            </a:gs>
            <a:gs pos="100000">
              <a:srgbClr val="FF3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26" Type="http://schemas.openxmlformats.org/officeDocument/2006/relationships/image" Target="../media/image146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5" Type="http://schemas.openxmlformats.org/officeDocument/2006/relationships/image" Target="../media/image1440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9" Type="http://schemas.openxmlformats.org/officeDocument/2006/relationships/image" Target="../media/image152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8" Type="http://schemas.openxmlformats.org/officeDocument/2006/relationships/image" Target="../media/image148.png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7" Type="http://schemas.openxmlformats.org/officeDocument/2006/relationships/image" Target="../media/image14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13.bin"/><Relationship Id="rId18" Type="http://schemas.openxmlformats.org/officeDocument/2006/relationships/image" Target="../media/image10.wmf"/><Relationship Id="rId3" Type="http://schemas.openxmlformats.org/officeDocument/2006/relationships/oleObject" Target="../embeddings/oleObject8.bin"/><Relationship Id="rId21" Type="http://schemas.openxmlformats.org/officeDocument/2006/relationships/oleObject" Target="../embeddings/oleObject17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wmf"/><Relationship Id="rId20" Type="http://schemas.openxmlformats.org/officeDocument/2006/relationships/image" Target="../media/image11.wmf"/><Relationship Id="rId29" Type="http://schemas.openxmlformats.org/officeDocument/2006/relationships/image" Target="../media/image1440.png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12.bin"/><Relationship Id="rId24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23" Type="http://schemas.openxmlformats.org/officeDocument/2006/relationships/oleObject" Target="../embeddings/oleObject18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16.bin"/><Relationship Id="rId31" Type="http://schemas.openxmlformats.org/officeDocument/2006/relationships/image" Target="../media/image160.png"/><Relationship Id="rId4" Type="http://schemas.openxmlformats.org/officeDocument/2006/relationships/image" Target="../media/image1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8.wmf"/><Relationship Id="rId22" Type="http://schemas.openxmlformats.org/officeDocument/2006/relationships/image" Target="../media/image12.wmf"/><Relationship Id="rId30" Type="http://schemas.openxmlformats.org/officeDocument/2006/relationships/image" Target="../media/image15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12H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152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find the rate of change of the gradient function by differentiating a second time.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12H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381000" y="2819400"/>
          <a:ext cx="60960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6" name="Equation" r:id="rId3" imgW="342751" imgH="203112" progId="Equation.DSMT4">
                  <p:embed/>
                </p:oleObj>
              </mc:Choice>
              <mc:Fallback>
                <p:oleObj name="Equation" r:id="rId3" imgW="342751" imgH="203112" progId="Equation.DSMT4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819400"/>
                        <a:ext cx="609600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381000" y="3962400"/>
          <a:ext cx="67627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7" name="Equation" r:id="rId5" imgW="380835" imgH="203112" progId="Equation.DSMT4">
                  <p:embed/>
                </p:oleObj>
              </mc:Choice>
              <mc:Fallback>
                <p:oleObj name="Equation" r:id="rId5" imgW="380835" imgH="203112" progId="Equation.DSMT4">
                  <p:embed/>
                  <p:pic>
                    <p:nvPicPr>
                      <p:cNvPr id="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962400"/>
                        <a:ext cx="676275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7"/>
          <p:cNvGraphicFramePr>
            <a:graphicFrameLocks noChangeAspect="1"/>
          </p:cNvGraphicFramePr>
          <p:nvPr/>
        </p:nvGraphicFramePr>
        <p:xfrm>
          <a:off x="1524000" y="3810000"/>
          <a:ext cx="38417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8" name="Equation" r:id="rId7" imgW="215713" imgH="393359" progId="Equation.DSMT4">
                  <p:embed/>
                </p:oleObj>
              </mc:Choice>
              <mc:Fallback>
                <p:oleObj name="Equation" r:id="rId7" imgW="215713" imgH="393359" progId="Equation.DSMT4">
                  <p:embed/>
                  <p:pic>
                    <p:nvPicPr>
                      <p:cNvPr id="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810000"/>
                        <a:ext cx="384175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8"/>
          <p:cNvGraphicFramePr>
            <a:graphicFrameLocks noChangeAspect="1"/>
          </p:cNvGraphicFramePr>
          <p:nvPr/>
        </p:nvGraphicFramePr>
        <p:xfrm>
          <a:off x="381000" y="5334000"/>
          <a:ext cx="69850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" name="Equation" r:id="rId9" imgW="393529" imgH="203112" progId="Equation.DSMT4">
                  <p:embed/>
                </p:oleObj>
              </mc:Choice>
              <mc:Fallback>
                <p:oleObj name="Equation" r:id="rId9" imgW="393529" imgH="203112" progId="Equation.DSMT4">
                  <p:embed/>
                  <p:pic>
                    <p:nvPicPr>
                      <p:cNvPr id="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334000"/>
                        <a:ext cx="698500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9"/>
          <p:cNvGraphicFramePr>
            <a:graphicFrameLocks noChangeAspect="1"/>
          </p:cNvGraphicFramePr>
          <p:nvPr/>
        </p:nvGraphicFramePr>
        <p:xfrm>
          <a:off x="1524000" y="5181600"/>
          <a:ext cx="5429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0" name="Equation" r:id="rId11" imgW="304668" imgH="418918" progId="Equation.DSMT4">
                  <p:embed/>
                </p:oleObj>
              </mc:Choice>
              <mc:Fallback>
                <p:oleObj name="Equation" r:id="rId11" imgW="304668" imgH="418918" progId="Equation.DSMT4">
                  <p:embed/>
                  <p:pic>
                    <p:nvPicPr>
                      <p:cNvPr id="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181600"/>
                        <a:ext cx="542925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066800" y="3962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or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1066800" y="5334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or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2209800" y="2819400"/>
            <a:ext cx="190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Original Equation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2133600" y="3810000"/>
            <a:ext cx="19050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Differentiate once (first order derivative)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2209800" y="5257800"/>
            <a:ext cx="19050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Differentiate twice (second order derivative)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5334000" y="1600200"/>
            <a:ext cx="1143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u="sng">
                <a:latin typeface="Comic Sans MS" pitchFamily="66" charset="0"/>
              </a:rPr>
              <a:t>Examples</a:t>
            </a:r>
          </a:p>
        </p:txBody>
      </p:sp>
      <p:graphicFrame>
        <p:nvGraphicFramePr>
          <p:cNvPr id="16" name="Object 18"/>
          <p:cNvGraphicFramePr>
            <a:graphicFrameLocks noChangeAspect="1"/>
          </p:cNvGraphicFramePr>
          <p:nvPr/>
        </p:nvGraphicFramePr>
        <p:xfrm>
          <a:off x="5334000" y="1981200"/>
          <a:ext cx="31242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" name="Equation" r:id="rId13" imgW="2235200" imgH="419100" progId="Equation.DSMT4">
                  <p:embed/>
                </p:oleObj>
              </mc:Choice>
              <mc:Fallback>
                <p:oleObj name="Equation" r:id="rId13" imgW="2235200" imgH="419100" progId="Equation.DSMT4">
                  <p:embed/>
                  <p:pic>
                    <p:nvPicPr>
                      <p:cNvPr id="1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981200"/>
                        <a:ext cx="3124200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9"/>
          <p:cNvGraphicFramePr>
            <a:graphicFrameLocks noChangeAspect="1"/>
          </p:cNvGraphicFramePr>
          <p:nvPr/>
        </p:nvGraphicFramePr>
        <p:xfrm>
          <a:off x="5334000" y="2819400"/>
          <a:ext cx="1312863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2" name="Equation" r:id="rId15" imgW="939392" imgH="393529" progId="Equation.DSMT4">
                  <p:embed/>
                </p:oleObj>
              </mc:Choice>
              <mc:Fallback>
                <p:oleObj name="Equation" r:id="rId15" imgW="939392" imgH="393529" progId="Equation.DSMT4">
                  <p:embed/>
                  <p:pic>
                    <p:nvPicPr>
                      <p:cNvPr id="1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819400"/>
                        <a:ext cx="1312863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Arc 24"/>
          <p:cNvSpPr>
            <a:spLocks/>
          </p:cNvSpPr>
          <p:nvPr/>
        </p:nvSpPr>
        <p:spPr bwMode="auto">
          <a:xfrm>
            <a:off x="7231063" y="4038600"/>
            <a:ext cx="304800" cy="533400"/>
          </a:xfrm>
          <a:custGeom>
            <a:avLst/>
            <a:gdLst>
              <a:gd name="T0" fmla="*/ 0 w 21600"/>
              <a:gd name="T1" fmla="*/ 0 h 43134"/>
              <a:gd name="T2" fmla="*/ 337114 w 21600"/>
              <a:gd name="T3" fmla="*/ 6596086 h 43134"/>
              <a:gd name="T4" fmla="*/ 0 w 21600"/>
              <a:gd name="T5" fmla="*/ 3303088 h 4313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3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872"/>
                  <a:pt x="12931" y="42250"/>
                  <a:pt x="1692" y="43133"/>
                </a:cubicBezTo>
              </a:path>
              <a:path w="21600" h="4313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872"/>
                  <a:pt x="12931" y="42250"/>
                  <a:pt x="1692" y="43133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Arc 25"/>
          <p:cNvSpPr>
            <a:spLocks/>
          </p:cNvSpPr>
          <p:nvPr/>
        </p:nvSpPr>
        <p:spPr bwMode="auto">
          <a:xfrm>
            <a:off x="7232104" y="4648944"/>
            <a:ext cx="304800" cy="533400"/>
          </a:xfrm>
          <a:custGeom>
            <a:avLst/>
            <a:gdLst>
              <a:gd name="T0" fmla="*/ 0 w 21600"/>
              <a:gd name="T1" fmla="*/ 0 h 43134"/>
              <a:gd name="T2" fmla="*/ 337114 w 21600"/>
              <a:gd name="T3" fmla="*/ 6596086 h 43134"/>
              <a:gd name="T4" fmla="*/ 0 w 21600"/>
              <a:gd name="T5" fmla="*/ 3303088 h 4313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3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872"/>
                  <a:pt x="12931" y="42250"/>
                  <a:pt x="1692" y="43133"/>
                </a:cubicBezTo>
              </a:path>
              <a:path w="21600" h="4313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872"/>
                  <a:pt x="12931" y="42250"/>
                  <a:pt x="1692" y="43133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Arc 26"/>
          <p:cNvSpPr>
            <a:spLocks/>
          </p:cNvSpPr>
          <p:nvPr/>
        </p:nvSpPr>
        <p:spPr bwMode="auto">
          <a:xfrm>
            <a:off x="7391400" y="5225008"/>
            <a:ext cx="304800" cy="580256"/>
          </a:xfrm>
          <a:custGeom>
            <a:avLst/>
            <a:gdLst>
              <a:gd name="T0" fmla="*/ 0 w 21600"/>
              <a:gd name="T1" fmla="*/ 0 h 43134"/>
              <a:gd name="T2" fmla="*/ 337114 w 21600"/>
              <a:gd name="T3" fmla="*/ 6596086 h 43134"/>
              <a:gd name="T4" fmla="*/ 0 w 21600"/>
              <a:gd name="T5" fmla="*/ 3303088 h 4313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3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872"/>
                  <a:pt x="12931" y="42250"/>
                  <a:pt x="1692" y="43133"/>
                </a:cubicBezTo>
              </a:path>
              <a:path w="21600" h="4313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872"/>
                  <a:pt x="12931" y="42250"/>
                  <a:pt x="1692" y="43133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7307263" y="4038600"/>
            <a:ext cx="1676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Rewrite in the form ax</a:t>
            </a:r>
            <a:r>
              <a:rPr lang="en-GB" sz="1400" baseline="30000">
                <a:solidFill>
                  <a:srgbClr val="FF0000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7308304" y="4725144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  <a:endParaRPr lang="en-GB" sz="1400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7467600" y="5301208"/>
            <a:ext cx="1676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Differentiate again</a:t>
            </a:r>
            <a:endParaRPr lang="en-GB" sz="1400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101634" y="2830285"/>
                <a:ext cx="5221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000" b="0" dirty="0">
                    <a:latin typeface="Comic Sans MS" panose="030F0702030302020204" pitchFamily="66" charset="0"/>
                  </a:rPr>
                  <a:t>or</a:t>
                </a:r>
                <a:r>
                  <a:rPr lang="en-US" sz="2000" b="0" dirty="0"/>
                  <a:t>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634" y="2830285"/>
                <a:ext cx="522131" cy="307777"/>
              </a:xfrm>
              <a:prstGeom prst="rect">
                <a:avLst/>
              </a:prstGeom>
              <a:blipFill>
                <a:blip r:embed="rId25"/>
                <a:stretch>
                  <a:fillRect l="-30588" t="-27451" r="-17647" b="-470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508104" y="3717032"/>
                <a:ext cx="1378839" cy="5193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3717032"/>
                <a:ext cx="1378839" cy="519373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508104" y="4437112"/>
                <a:ext cx="1628907" cy="280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+4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437112"/>
                <a:ext cx="1628907" cy="280077"/>
              </a:xfrm>
              <a:prstGeom prst="rect">
                <a:avLst/>
              </a:prstGeom>
              <a:blipFill>
                <a:blip r:embed="rId27"/>
                <a:stretch>
                  <a:fillRect l="-2996" t="-4348" r="-749" b="-260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364088" y="4869160"/>
                <a:ext cx="1890197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=15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−8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4869160"/>
                <a:ext cx="1890197" cy="525913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220072" y="5517232"/>
                <a:ext cx="2232248" cy="5557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+24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5517232"/>
                <a:ext cx="2232248" cy="555793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6934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22" grpId="0" animBg="1"/>
      <p:bldP spid="23" grpId="0" animBg="1"/>
      <p:bldP spid="24" grpId="0" animBg="1"/>
      <p:bldP spid="25" grpId="0"/>
      <p:bldP spid="26" grpId="0"/>
      <p:bldP spid="27" grpId="0"/>
      <p:bldP spid="28" grpId="0"/>
      <p:bldP spid="29" grpId="0"/>
      <p:bldP spid="30" grpId="0"/>
      <p:bldP spid="31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find the rate of change of the gradient function by differentiating a second time.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12H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28" name="Object 5"/>
          <p:cNvGraphicFramePr>
            <a:graphicFrameLocks noChangeAspect="1"/>
          </p:cNvGraphicFramePr>
          <p:nvPr/>
        </p:nvGraphicFramePr>
        <p:xfrm>
          <a:off x="381000" y="2819400"/>
          <a:ext cx="60960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0" name="Equation" r:id="rId3" imgW="342751" imgH="203112" progId="Equation.DSMT4">
                  <p:embed/>
                </p:oleObj>
              </mc:Choice>
              <mc:Fallback>
                <p:oleObj name="Equation" r:id="rId3" imgW="342751" imgH="203112" progId="Equation.DSMT4">
                  <p:embed/>
                  <p:pic>
                    <p:nvPicPr>
                      <p:cNvPr id="2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819400"/>
                        <a:ext cx="609600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6"/>
          <p:cNvGraphicFramePr>
            <a:graphicFrameLocks noChangeAspect="1"/>
          </p:cNvGraphicFramePr>
          <p:nvPr/>
        </p:nvGraphicFramePr>
        <p:xfrm>
          <a:off x="381000" y="3962400"/>
          <a:ext cx="67627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1" name="Equation" r:id="rId5" imgW="380835" imgH="203112" progId="Equation.DSMT4">
                  <p:embed/>
                </p:oleObj>
              </mc:Choice>
              <mc:Fallback>
                <p:oleObj name="Equation" r:id="rId5" imgW="380835" imgH="203112" progId="Equation.DSMT4">
                  <p:embed/>
                  <p:pic>
                    <p:nvPicPr>
                      <p:cNvPr id="2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962400"/>
                        <a:ext cx="676275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7"/>
          <p:cNvGraphicFramePr>
            <a:graphicFrameLocks noChangeAspect="1"/>
          </p:cNvGraphicFramePr>
          <p:nvPr/>
        </p:nvGraphicFramePr>
        <p:xfrm>
          <a:off x="1524000" y="3810000"/>
          <a:ext cx="38417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2" name="Equation" r:id="rId7" imgW="215713" imgH="393359" progId="Equation.DSMT4">
                  <p:embed/>
                </p:oleObj>
              </mc:Choice>
              <mc:Fallback>
                <p:oleObj name="Equation" r:id="rId7" imgW="215713" imgH="393359" progId="Equation.DSMT4">
                  <p:embed/>
                  <p:pic>
                    <p:nvPicPr>
                      <p:cNvPr id="3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810000"/>
                        <a:ext cx="384175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8"/>
          <p:cNvGraphicFramePr>
            <a:graphicFrameLocks noChangeAspect="1"/>
          </p:cNvGraphicFramePr>
          <p:nvPr/>
        </p:nvGraphicFramePr>
        <p:xfrm>
          <a:off x="381000" y="5334000"/>
          <a:ext cx="69850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3" name="Equation" r:id="rId9" imgW="393529" imgH="203112" progId="Equation.DSMT4">
                  <p:embed/>
                </p:oleObj>
              </mc:Choice>
              <mc:Fallback>
                <p:oleObj name="Equation" r:id="rId9" imgW="393529" imgH="203112" progId="Equation.DSMT4">
                  <p:embed/>
                  <p:pic>
                    <p:nvPicPr>
                      <p:cNvPr id="31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334000"/>
                        <a:ext cx="698500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9"/>
          <p:cNvGraphicFramePr>
            <a:graphicFrameLocks noChangeAspect="1"/>
          </p:cNvGraphicFramePr>
          <p:nvPr/>
        </p:nvGraphicFramePr>
        <p:xfrm>
          <a:off x="1524000" y="5181600"/>
          <a:ext cx="5429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4" name="Equation" r:id="rId11" imgW="304668" imgH="418918" progId="Equation.DSMT4">
                  <p:embed/>
                </p:oleObj>
              </mc:Choice>
              <mc:Fallback>
                <p:oleObj name="Equation" r:id="rId11" imgW="304668" imgH="418918" progId="Equation.DSMT4">
                  <p:embed/>
                  <p:pic>
                    <p:nvPicPr>
                      <p:cNvPr id="32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181600"/>
                        <a:ext cx="542925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1066800" y="3962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or</a:t>
            </a:r>
          </a:p>
        </p:txBody>
      </p:sp>
      <p:sp>
        <p:nvSpPr>
          <p:cNvPr id="34" name="Text Box 11"/>
          <p:cNvSpPr txBox="1">
            <a:spLocks noChangeArrowheads="1"/>
          </p:cNvSpPr>
          <p:nvPr/>
        </p:nvSpPr>
        <p:spPr bwMode="auto">
          <a:xfrm>
            <a:off x="1066800" y="5334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or</a:t>
            </a:r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2209800" y="2819400"/>
            <a:ext cx="190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Original Equation</a:t>
            </a: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2133600" y="3810000"/>
            <a:ext cx="19050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Differentiate once (first order derivative)</a:t>
            </a:r>
          </a:p>
        </p:txBody>
      </p: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2209800" y="5257800"/>
            <a:ext cx="19050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Differentiate twice (second order derivative)</a:t>
            </a:r>
          </a:p>
        </p:txBody>
      </p:sp>
      <p:sp>
        <p:nvSpPr>
          <p:cNvPr id="38" name="Text Box 15"/>
          <p:cNvSpPr txBox="1">
            <a:spLocks noChangeArrowheads="1"/>
          </p:cNvSpPr>
          <p:nvPr/>
        </p:nvSpPr>
        <p:spPr bwMode="auto">
          <a:xfrm>
            <a:off x="5220072" y="1628800"/>
            <a:ext cx="1143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u="sng">
                <a:latin typeface="Comic Sans MS" pitchFamily="66" charset="0"/>
              </a:rPr>
              <a:t>Examples</a:t>
            </a:r>
          </a:p>
        </p:txBody>
      </p:sp>
      <p:graphicFrame>
        <p:nvGraphicFramePr>
          <p:cNvPr id="41" name="Object 18"/>
          <p:cNvGraphicFramePr>
            <a:graphicFrameLocks noChangeAspect="1"/>
          </p:cNvGraphicFramePr>
          <p:nvPr>
            <p:extLst/>
          </p:nvPr>
        </p:nvGraphicFramePr>
        <p:xfrm>
          <a:off x="5290592" y="3438376"/>
          <a:ext cx="1490662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name="Equation" r:id="rId13" imgW="1066337" imgH="393529" progId="Equation.DSMT4">
                  <p:embed/>
                </p:oleObj>
              </mc:Choice>
              <mc:Fallback>
                <p:oleObj name="Equation" r:id="rId13" imgW="1066337" imgH="393529" progId="Equation.DSMT4">
                  <p:embed/>
                  <p:pic>
                    <p:nvPicPr>
                      <p:cNvPr id="41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0592" y="3438376"/>
                        <a:ext cx="1490662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19"/>
          <p:cNvGraphicFramePr>
            <a:graphicFrameLocks noChangeAspect="1"/>
          </p:cNvGraphicFramePr>
          <p:nvPr>
            <p:extLst/>
          </p:nvPr>
        </p:nvGraphicFramePr>
        <p:xfrm>
          <a:off x="5300117" y="3990826"/>
          <a:ext cx="1598612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" name="Equation" r:id="rId15" imgW="1143000" imgH="419100" progId="Equation.DSMT4">
                  <p:embed/>
                </p:oleObj>
              </mc:Choice>
              <mc:Fallback>
                <p:oleObj name="Equation" r:id="rId15" imgW="1143000" imgH="419100" progId="Equation.DSMT4">
                  <p:embed/>
                  <p:pic>
                    <p:nvPicPr>
                      <p:cNvPr id="42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0117" y="3990826"/>
                        <a:ext cx="1598612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20"/>
          <p:cNvGraphicFramePr>
            <a:graphicFrameLocks noChangeAspect="1"/>
          </p:cNvGraphicFramePr>
          <p:nvPr>
            <p:extLst/>
          </p:nvPr>
        </p:nvGraphicFramePr>
        <p:xfrm>
          <a:off x="5335042" y="4581376"/>
          <a:ext cx="1189037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7" name="Equation" r:id="rId17" imgW="850531" imgH="418918" progId="Equation.DSMT4">
                  <p:embed/>
                </p:oleObj>
              </mc:Choice>
              <mc:Fallback>
                <p:oleObj name="Equation" r:id="rId17" imgW="850531" imgH="418918" progId="Equation.DSMT4">
                  <p:embed/>
                  <p:pic>
                    <p:nvPicPr>
                      <p:cNvPr id="43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5042" y="4581376"/>
                        <a:ext cx="1189037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21"/>
          <p:cNvGraphicFramePr>
            <a:graphicFrameLocks noChangeAspect="1"/>
          </p:cNvGraphicFramePr>
          <p:nvPr>
            <p:extLst/>
          </p:nvPr>
        </p:nvGraphicFramePr>
        <p:xfrm>
          <a:off x="5331867" y="5275114"/>
          <a:ext cx="1365250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8" name="Equation" r:id="rId19" imgW="977900" imgH="419100" progId="Equation.DSMT4">
                  <p:embed/>
                </p:oleObj>
              </mc:Choice>
              <mc:Fallback>
                <p:oleObj name="Equation" r:id="rId19" imgW="977900" imgH="419100" progId="Equation.DSMT4">
                  <p:embed/>
                  <p:pic>
                    <p:nvPicPr>
                      <p:cNvPr id="44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1867" y="5275114"/>
                        <a:ext cx="1365250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Arc 22"/>
          <p:cNvSpPr>
            <a:spLocks/>
          </p:cNvSpPr>
          <p:nvPr/>
        </p:nvSpPr>
        <p:spPr bwMode="auto">
          <a:xfrm>
            <a:off x="7232104" y="3743176"/>
            <a:ext cx="304800" cy="533400"/>
          </a:xfrm>
          <a:custGeom>
            <a:avLst/>
            <a:gdLst>
              <a:gd name="T0" fmla="*/ 0 w 21600"/>
              <a:gd name="T1" fmla="*/ 0 h 43134"/>
              <a:gd name="T2" fmla="*/ 337114 w 21600"/>
              <a:gd name="T3" fmla="*/ 6596086 h 43134"/>
              <a:gd name="T4" fmla="*/ 0 w 21600"/>
              <a:gd name="T5" fmla="*/ 3303088 h 4313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3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872"/>
                  <a:pt x="12931" y="42250"/>
                  <a:pt x="1692" y="43133"/>
                </a:cubicBezTo>
              </a:path>
              <a:path w="21600" h="4313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872"/>
                  <a:pt x="12931" y="42250"/>
                  <a:pt x="1692" y="43133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" name="Arc 23"/>
          <p:cNvSpPr>
            <a:spLocks/>
          </p:cNvSpPr>
          <p:nvPr/>
        </p:nvSpPr>
        <p:spPr bwMode="auto">
          <a:xfrm>
            <a:off x="7232104" y="4276576"/>
            <a:ext cx="304800" cy="533400"/>
          </a:xfrm>
          <a:custGeom>
            <a:avLst/>
            <a:gdLst>
              <a:gd name="T0" fmla="*/ 0 w 21600"/>
              <a:gd name="T1" fmla="*/ 0 h 43134"/>
              <a:gd name="T2" fmla="*/ 337114 w 21600"/>
              <a:gd name="T3" fmla="*/ 6596086 h 43134"/>
              <a:gd name="T4" fmla="*/ 0 w 21600"/>
              <a:gd name="T5" fmla="*/ 3303088 h 4313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3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872"/>
                  <a:pt x="12931" y="42250"/>
                  <a:pt x="1692" y="43133"/>
                </a:cubicBezTo>
              </a:path>
              <a:path w="21600" h="4313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872"/>
                  <a:pt x="12931" y="42250"/>
                  <a:pt x="1692" y="43133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" name="Arc 24"/>
          <p:cNvSpPr>
            <a:spLocks/>
          </p:cNvSpPr>
          <p:nvPr/>
        </p:nvSpPr>
        <p:spPr bwMode="auto">
          <a:xfrm>
            <a:off x="7232104" y="4809976"/>
            <a:ext cx="304800" cy="777875"/>
          </a:xfrm>
          <a:custGeom>
            <a:avLst/>
            <a:gdLst>
              <a:gd name="T0" fmla="*/ 0 w 21600"/>
              <a:gd name="T1" fmla="*/ 0 h 43134"/>
              <a:gd name="T2" fmla="*/ 337114 w 21600"/>
              <a:gd name="T3" fmla="*/ 14028134 h 43134"/>
              <a:gd name="T4" fmla="*/ 0 w 21600"/>
              <a:gd name="T5" fmla="*/ 7024806 h 4313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3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872"/>
                  <a:pt x="12931" y="42250"/>
                  <a:pt x="1692" y="43133"/>
                </a:cubicBezTo>
              </a:path>
              <a:path w="21600" h="4313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872"/>
                  <a:pt x="12931" y="42250"/>
                  <a:pt x="1692" y="43133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8" name="Text Box 25"/>
          <p:cNvSpPr txBox="1">
            <a:spLocks noChangeArrowheads="1"/>
          </p:cNvSpPr>
          <p:nvPr/>
        </p:nvSpPr>
        <p:spPr bwMode="auto">
          <a:xfrm>
            <a:off x="7308304" y="3743176"/>
            <a:ext cx="1676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Rewrite in the form ax</a:t>
            </a:r>
            <a:r>
              <a:rPr lang="en-GB" sz="1400" baseline="30000">
                <a:solidFill>
                  <a:srgbClr val="FF0000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49" name="Text Box 26"/>
          <p:cNvSpPr txBox="1">
            <a:spLocks noChangeArrowheads="1"/>
          </p:cNvSpPr>
          <p:nvPr/>
        </p:nvSpPr>
        <p:spPr bwMode="auto">
          <a:xfrm>
            <a:off x="7308304" y="4352776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  <a:endParaRPr lang="en-GB" sz="1400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Text Box 27"/>
          <p:cNvSpPr txBox="1">
            <a:spLocks noChangeArrowheads="1"/>
          </p:cNvSpPr>
          <p:nvPr/>
        </p:nvSpPr>
        <p:spPr bwMode="auto">
          <a:xfrm>
            <a:off x="7308304" y="5013176"/>
            <a:ext cx="1676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Differentiate again</a:t>
            </a:r>
            <a:endParaRPr lang="en-GB" sz="1400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51" name="Object 28"/>
          <p:cNvGraphicFramePr>
            <a:graphicFrameLocks noChangeAspect="1"/>
          </p:cNvGraphicFramePr>
          <p:nvPr>
            <p:extLst/>
          </p:nvPr>
        </p:nvGraphicFramePr>
        <p:xfrm>
          <a:off x="6495504" y="4609951"/>
          <a:ext cx="620713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9" name="Equation" r:id="rId21" imgW="444307" imgH="393529" progId="Equation.DSMT4">
                  <p:embed/>
                </p:oleObj>
              </mc:Choice>
              <mc:Fallback>
                <p:oleObj name="Equation" r:id="rId21" imgW="444307" imgH="393529" progId="Equation.DSMT4">
                  <p:embed/>
                  <p:pic>
                    <p:nvPicPr>
                      <p:cNvPr id="51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5504" y="4609951"/>
                        <a:ext cx="620713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29"/>
          <p:cNvGraphicFramePr>
            <a:graphicFrameLocks noChangeAspect="1"/>
          </p:cNvGraphicFramePr>
          <p:nvPr>
            <p:extLst/>
          </p:nvPr>
        </p:nvGraphicFramePr>
        <p:xfrm>
          <a:off x="6697117" y="5414814"/>
          <a:ext cx="479425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0" name="Equation" r:id="rId23" imgW="342751" imgH="203112" progId="Equation.DSMT4">
                  <p:embed/>
                </p:oleObj>
              </mc:Choice>
              <mc:Fallback>
                <p:oleObj name="Equation" r:id="rId23" imgW="342751" imgH="203112" progId="Equation.DSMT4">
                  <p:embed/>
                  <p:pic>
                    <p:nvPicPr>
                      <p:cNvPr id="52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7117" y="5414814"/>
                        <a:ext cx="479425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101634" y="2830285"/>
                <a:ext cx="5221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000" b="0" dirty="0">
                    <a:latin typeface="Comic Sans MS" panose="030F0702030302020204" pitchFamily="66" charset="0"/>
                  </a:rPr>
                  <a:t>or</a:t>
                </a:r>
                <a:r>
                  <a:rPr lang="en-US" sz="2000" b="0" dirty="0"/>
                  <a:t>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634" y="2830285"/>
                <a:ext cx="522131" cy="307777"/>
              </a:xfrm>
              <a:prstGeom prst="rect">
                <a:avLst/>
              </a:prstGeom>
              <a:blipFill>
                <a:blip r:embed="rId29"/>
                <a:stretch>
                  <a:fillRect l="-30588" t="-27451" r="-17647" b="-470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012160" y="2492896"/>
                <a:ext cx="1754263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2492896"/>
                <a:ext cx="1754263" cy="520399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220072" y="2060848"/>
                <a:ext cx="379636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′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of the following: 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2060848"/>
                <a:ext cx="3796360" cy="338554"/>
              </a:xfrm>
              <a:prstGeom prst="rect">
                <a:avLst/>
              </a:prstGeom>
              <a:blipFill>
                <a:blip r:embed="rId31"/>
                <a:stretch>
                  <a:fillRect l="-803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5447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7" grpId="0" animBg="1"/>
      <p:bldP spid="48" grpId="0"/>
      <p:bldP spid="49" grpId="0"/>
      <p:bldP spid="5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32AA2BF-1FAB-4968-BD9A-1A873989F9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C5E87A-53B1-49F7-B28E-56DE867060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E68AA0-7D17-4E8A-B4C2-BDCC2E5F7CF2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648</TotalTime>
  <Words>223</Words>
  <Application>Microsoft Office PowerPoint</Application>
  <PresentationFormat>On-screen Show (4:3)</PresentationFormat>
  <Paragraphs>34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Office テーマ</vt:lpstr>
      <vt:lpstr>Equation</vt:lpstr>
      <vt:lpstr>PowerPoint Presentation</vt:lpstr>
      <vt:lpstr>Differentiation</vt:lpstr>
      <vt:lpstr>Differentiation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136</cp:revision>
  <dcterms:created xsi:type="dcterms:W3CDTF">2017-08-14T15:35:38Z</dcterms:created>
  <dcterms:modified xsi:type="dcterms:W3CDTF">2021-03-22T11:44:04Z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