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5.wmf"/><Relationship Id="rId10" Type="http://schemas.openxmlformats.org/officeDocument/2006/relationships/image" Target="../media/image12.wmf"/><Relationship Id="rId4" Type="http://schemas.openxmlformats.org/officeDocument/2006/relationships/image" Target="../media/image4.wmf"/><Relationship Id="rId9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26" Type="http://schemas.openxmlformats.org/officeDocument/2006/relationships/image" Target="../media/image14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5" Type="http://schemas.openxmlformats.org/officeDocument/2006/relationships/image" Target="../media/image144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9" Type="http://schemas.openxmlformats.org/officeDocument/2006/relationships/image" Target="../media/image152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8" Type="http://schemas.openxmlformats.org/officeDocument/2006/relationships/image" Target="../media/image148.pn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7" Type="http://schemas.openxmlformats.org/officeDocument/2006/relationships/image" Target="../media/image14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image" Target="../media/image1440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6.bin"/><Relationship Id="rId31" Type="http://schemas.openxmlformats.org/officeDocument/2006/relationships/image" Target="../media/image160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30" Type="http://schemas.openxmlformats.org/officeDocument/2006/relationships/image" Target="../media/image1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12H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5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rate of change of the gradient function by differentiating a second time.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12H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81000" y="2819400"/>
          <a:ext cx="60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342751" imgH="203112" progId="Equation.DSMT4">
                  <p:embed/>
                </p:oleObj>
              </mc:Choice>
              <mc:Fallback>
                <p:oleObj name="Equation" r:id="rId3" imgW="342751" imgH="203112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6096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81000" y="3962400"/>
          <a:ext cx="6762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380835" imgH="203112" progId="Equation.DSMT4">
                  <p:embed/>
                </p:oleObj>
              </mc:Choice>
              <mc:Fallback>
                <p:oleObj name="Equation" r:id="rId5" imgW="380835" imgH="203112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6762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1524000" y="3810000"/>
          <a:ext cx="3841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215713" imgH="393359" progId="Equation.DSMT4">
                  <p:embed/>
                </p:oleObj>
              </mc:Choice>
              <mc:Fallback>
                <p:oleObj name="Equation" r:id="rId7" imgW="215713" imgH="39335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3841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81000" y="5334000"/>
          <a:ext cx="698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393529" imgH="203112" progId="Equation.DSMT4">
                  <p:embed/>
                </p:oleObj>
              </mc:Choice>
              <mc:Fallback>
                <p:oleObj name="Equation" r:id="rId9" imgW="393529" imgH="203112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0"/>
                        <a:ext cx="6985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524000" y="5181600"/>
          <a:ext cx="5429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1" imgW="304668" imgH="418918" progId="Equation.DSMT4">
                  <p:embed/>
                </p:oleObj>
              </mc:Choice>
              <mc:Fallback>
                <p:oleObj name="Equation" r:id="rId11" imgW="304668" imgH="418918" progId="Equation.DSMT4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81600"/>
                        <a:ext cx="5429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668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or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668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or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209800" y="2819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Original Equation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133600" y="3810000"/>
            <a:ext cx="1905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Differentiate once (first order derivative)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09800" y="5257800"/>
            <a:ext cx="1905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Differentiate twice (second order derivative)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334000" y="16002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latin typeface="Comic Sans MS" pitchFamily="66" charset="0"/>
              </a:rPr>
              <a:t>Examples</a:t>
            </a:r>
          </a:p>
        </p:txBody>
      </p:sp>
      <p:graphicFrame>
        <p:nvGraphicFramePr>
          <p:cNvPr id="16" name="Object 18"/>
          <p:cNvGraphicFramePr>
            <a:graphicFrameLocks noChangeAspect="1"/>
          </p:cNvGraphicFramePr>
          <p:nvPr/>
        </p:nvGraphicFramePr>
        <p:xfrm>
          <a:off x="5334000" y="1981200"/>
          <a:ext cx="31242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3" imgW="2235200" imgH="419100" progId="Equation.DSMT4">
                  <p:embed/>
                </p:oleObj>
              </mc:Choice>
              <mc:Fallback>
                <p:oleObj name="Equation" r:id="rId13" imgW="2235200" imgH="419100" progId="Equation.DSMT4">
                  <p:embed/>
                  <p:pic>
                    <p:nvPicPr>
                      <p:cNvPr id="1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81200"/>
                        <a:ext cx="31242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5334000" y="2819400"/>
          <a:ext cx="13128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15" imgW="939392" imgH="393529" progId="Equation.DSMT4">
                  <p:embed/>
                </p:oleObj>
              </mc:Choice>
              <mc:Fallback>
                <p:oleObj name="Equation" r:id="rId15" imgW="939392" imgH="393529" progId="Equation.DSMT4">
                  <p:embed/>
                  <p:pic>
                    <p:nvPicPr>
                      <p:cNvPr id="1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19400"/>
                        <a:ext cx="13128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24"/>
          <p:cNvSpPr>
            <a:spLocks/>
          </p:cNvSpPr>
          <p:nvPr/>
        </p:nvSpPr>
        <p:spPr bwMode="auto">
          <a:xfrm>
            <a:off x="7231063" y="4038600"/>
            <a:ext cx="304800" cy="533400"/>
          </a:xfrm>
          <a:custGeom>
            <a:avLst/>
            <a:gdLst>
              <a:gd name="T0" fmla="*/ 0 w 21600"/>
              <a:gd name="T1" fmla="*/ 0 h 43134"/>
              <a:gd name="T2" fmla="*/ 337114 w 21600"/>
              <a:gd name="T3" fmla="*/ 6596086 h 43134"/>
              <a:gd name="T4" fmla="*/ 0 w 21600"/>
              <a:gd name="T5" fmla="*/ 3303088 h 431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</a:path>
              <a:path w="21600" h="43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Arc 25"/>
          <p:cNvSpPr>
            <a:spLocks/>
          </p:cNvSpPr>
          <p:nvPr/>
        </p:nvSpPr>
        <p:spPr bwMode="auto">
          <a:xfrm>
            <a:off x="7232104" y="4648944"/>
            <a:ext cx="304800" cy="533400"/>
          </a:xfrm>
          <a:custGeom>
            <a:avLst/>
            <a:gdLst>
              <a:gd name="T0" fmla="*/ 0 w 21600"/>
              <a:gd name="T1" fmla="*/ 0 h 43134"/>
              <a:gd name="T2" fmla="*/ 337114 w 21600"/>
              <a:gd name="T3" fmla="*/ 6596086 h 43134"/>
              <a:gd name="T4" fmla="*/ 0 w 21600"/>
              <a:gd name="T5" fmla="*/ 3303088 h 431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</a:path>
              <a:path w="21600" h="43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26"/>
          <p:cNvSpPr>
            <a:spLocks/>
          </p:cNvSpPr>
          <p:nvPr/>
        </p:nvSpPr>
        <p:spPr bwMode="auto">
          <a:xfrm>
            <a:off x="7391400" y="5225008"/>
            <a:ext cx="304800" cy="580256"/>
          </a:xfrm>
          <a:custGeom>
            <a:avLst/>
            <a:gdLst>
              <a:gd name="T0" fmla="*/ 0 w 21600"/>
              <a:gd name="T1" fmla="*/ 0 h 43134"/>
              <a:gd name="T2" fmla="*/ 337114 w 21600"/>
              <a:gd name="T3" fmla="*/ 6596086 h 43134"/>
              <a:gd name="T4" fmla="*/ 0 w 21600"/>
              <a:gd name="T5" fmla="*/ 3303088 h 431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</a:path>
              <a:path w="21600" h="43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7307263" y="4038600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Rewrite in the form ax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308304" y="4725144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467600" y="5301208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Differentiate again</a:t>
            </a:r>
            <a:endParaRPr lang="en-GB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01634" y="2830285"/>
                <a:ext cx="5221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>
                    <a:latin typeface="Comic Sans MS" panose="030F0702030302020204" pitchFamily="66" charset="0"/>
                  </a:rPr>
                  <a:t>or</a:t>
                </a:r>
                <a:r>
                  <a:rPr lang="en-US" sz="2000" b="0" dirty="0"/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34" y="2830285"/>
                <a:ext cx="522131" cy="307777"/>
              </a:xfrm>
              <a:prstGeom prst="rect">
                <a:avLst/>
              </a:prstGeom>
              <a:blipFill>
                <a:blip r:embed="rId25"/>
                <a:stretch>
                  <a:fillRect l="-30588" t="-27451" r="-17647" b="-47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08104" y="3717032"/>
                <a:ext cx="1378839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717032"/>
                <a:ext cx="1378839" cy="51937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08104" y="4437112"/>
                <a:ext cx="1628907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437112"/>
                <a:ext cx="1628907" cy="280077"/>
              </a:xfrm>
              <a:prstGeom prst="rect">
                <a:avLst/>
              </a:prstGeom>
              <a:blipFill>
                <a:blip r:embed="rId27"/>
                <a:stretch>
                  <a:fillRect l="-2996" t="-4348" r="-749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64088" y="4869160"/>
                <a:ext cx="189019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869160"/>
                <a:ext cx="1890197" cy="52591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20072" y="5517232"/>
                <a:ext cx="2232248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517232"/>
                <a:ext cx="2232248" cy="55579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93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find the rate of change of the gradient function by differentiating a second time.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12H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381000" y="2819400"/>
          <a:ext cx="60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342751" imgH="203112" progId="Equation.DSMT4">
                  <p:embed/>
                </p:oleObj>
              </mc:Choice>
              <mc:Fallback>
                <p:oleObj name="Equation" r:id="rId3" imgW="342751" imgH="203112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6096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381000" y="3962400"/>
          <a:ext cx="6762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380835" imgH="203112" progId="Equation.DSMT4">
                  <p:embed/>
                </p:oleObj>
              </mc:Choice>
              <mc:Fallback>
                <p:oleObj name="Equation" r:id="rId5" imgW="380835" imgH="203112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6762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1524000" y="3810000"/>
          <a:ext cx="3841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7" imgW="215713" imgH="393359" progId="Equation.DSMT4">
                  <p:embed/>
                </p:oleObj>
              </mc:Choice>
              <mc:Fallback>
                <p:oleObj name="Equation" r:id="rId7" imgW="215713" imgH="393359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3841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381000" y="5334000"/>
          <a:ext cx="6985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9" imgW="393529" imgH="203112" progId="Equation.DSMT4">
                  <p:embed/>
                </p:oleObj>
              </mc:Choice>
              <mc:Fallback>
                <p:oleObj name="Equation" r:id="rId9" imgW="393529" imgH="203112" progId="Equation.DSMT4">
                  <p:embed/>
                  <p:pic>
                    <p:nvPicPr>
                      <p:cNvPr id="3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0"/>
                        <a:ext cx="6985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"/>
          <p:cNvGraphicFramePr>
            <a:graphicFrameLocks noChangeAspect="1"/>
          </p:cNvGraphicFramePr>
          <p:nvPr/>
        </p:nvGraphicFramePr>
        <p:xfrm>
          <a:off x="1524000" y="5181600"/>
          <a:ext cx="5429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1" imgW="304668" imgH="418918" progId="Equation.DSMT4">
                  <p:embed/>
                </p:oleObj>
              </mc:Choice>
              <mc:Fallback>
                <p:oleObj name="Equation" r:id="rId11" imgW="304668" imgH="418918" progId="Equation.DSMT4">
                  <p:embed/>
                  <p:pic>
                    <p:nvPicPr>
                      <p:cNvPr id="3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81600"/>
                        <a:ext cx="54292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0668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or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066800" y="5334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or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209800" y="2819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Original Equation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2133600" y="3810000"/>
            <a:ext cx="1905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Differentiate once (first order derivative)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209800" y="5257800"/>
            <a:ext cx="1905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Differentiate twice (second order derivative)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5220072" y="16288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latin typeface="Comic Sans MS" pitchFamily="66" charset="0"/>
              </a:rPr>
              <a:t>Examples</a:t>
            </a:r>
          </a:p>
        </p:txBody>
      </p:sp>
      <p:graphicFrame>
        <p:nvGraphicFramePr>
          <p:cNvPr id="41" name="Object 18"/>
          <p:cNvGraphicFramePr>
            <a:graphicFrameLocks noChangeAspect="1"/>
          </p:cNvGraphicFramePr>
          <p:nvPr>
            <p:extLst/>
          </p:nvPr>
        </p:nvGraphicFramePr>
        <p:xfrm>
          <a:off x="5290592" y="3438376"/>
          <a:ext cx="149066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13" imgW="1066337" imgH="393529" progId="Equation.DSMT4">
                  <p:embed/>
                </p:oleObj>
              </mc:Choice>
              <mc:Fallback>
                <p:oleObj name="Equation" r:id="rId13" imgW="1066337" imgH="393529" progId="Equation.DSMT4">
                  <p:embed/>
                  <p:pic>
                    <p:nvPicPr>
                      <p:cNvPr id="4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592" y="3438376"/>
                        <a:ext cx="1490662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9"/>
          <p:cNvGraphicFramePr>
            <a:graphicFrameLocks noChangeAspect="1"/>
          </p:cNvGraphicFramePr>
          <p:nvPr>
            <p:extLst/>
          </p:nvPr>
        </p:nvGraphicFramePr>
        <p:xfrm>
          <a:off x="5300117" y="3990826"/>
          <a:ext cx="15986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15" imgW="1143000" imgH="419100" progId="Equation.DSMT4">
                  <p:embed/>
                </p:oleObj>
              </mc:Choice>
              <mc:Fallback>
                <p:oleObj name="Equation" r:id="rId15" imgW="1143000" imgH="419100" progId="Equation.DSMT4">
                  <p:embed/>
                  <p:pic>
                    <p:nvPicPr>
                      <p:cNvPr id="4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117" y="3990826"/>
                        <a:ext cx="15986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0"/>
          <p:cNvGraphicFramePr>
            <a:graphicFrameLocks noChangeAspect="1"/>
          </p:cNvGraphicFramePr>
          <p:nvPr>
            <p:extLst/>
          </p:nvPr>
        </p:nvGraphicFramePr>
        <p:xfrm>
          <a:off x="5335042" y="4581376"/>
          <a:ext cx="11890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17" imgW="850531" imgH="418918" progId="Equation.DSMT4">
                  <p:embed/>
                </p:oleObj>
              </mc:Choice>
              <mc:Fallback>
                <p:oleObj name="Equation" r:id="rId17" imgW="850531" imgH="418918" progId="Equation.DSMT4">
                  <p:embed/>
                  <p:pic>
                    <p:nvPicPr>
                      <p:cNvPr id="4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042" y="4581376"/>
                        <a:ext cx="118903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1"/>
          <p:cNvGraphicFramePr>
            <a:graphicFrameLocks noChangeAspect="1"/>
          </p:cNvGraphicFramePr>
          <p:nvPr>
            <p:extLst/>
          </p:nvPr>
        </p:nvGraphicFramePr>
        <p:xfrm>
          <a:off x="5331867" y="5275114"/>
          <a:ext cx="13652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19" imgW="977900" imgH="419100" progId="Equation.DSMT4">
                  <p:embed/>
                </p:oleObj>
              </mc:Choice>
              <mc:Fallback>
                <p:oleObj name="Equation" r:id="rId19" imgW="977900" imgH="419100" progId="Equation.DSMT4">
                  <p:embed/>
                  <p:pic>
                    <p:nvPicPr>
                      <p:cNvPr id="4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1867" y="5275114"/>
                        <a:ext cx="13652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rc 22"/>
          <p:cNvSpPr>
            <a:spLocks/>
          </p:cNvSpPr>
          <p:nvPr/>
        </p:nvSpPr>
        <p:spPr bwMode="auto">
          <a:xfrm>
            <a:off x="7232104" y="3743176"/>
            <a:ext cx="304800" cy="533400"/>
          </a:xfrm>
          <a:custGeom>
            <a:avLst/>
            <a:gdLst>
              <a:gd name="T0" fmla="*/ 0 w 21600"/>
              <a:gd name="T1" fmla="*/ 0 h 43134"/>
              <a:gd name="T2" fmla="*/ 337114 w 21600"/>
              <a:gd name="T3" fmla="*/ 6596086 h 43134"/>
              <a:gd name="T4" fmla="*/ 0 w 21600"/>
              <a:gd name="T5" fmla="*/ 3303088 h 431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</a:path>
              <a:path w="21600" h="43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rc 23"/>
          <p:cNvSpPr>
            <a:spLocks/>
          </p:cNvSpPr>
          <p:nvPr/>
        </p:nvSpPr>
        <p:spPr bwMode="auto">
          <a:xfrm>
            <a:off x="7232104" y="4276576"/>
            <a:ext cx="304800" cy="533400"/>
          </a:xfrm>
          <a:custGeom>
            <a:avLst/>
            <a:gdLst>
              <a:gd name="T0" fmla="*/ 0 w 21600"/>
              <a:gd name="T1" fmla="*/ 0 h 43134"/>
              <a:gd name="T2" fmla="*/ 337114 w 21600"/>
              <a:gd name="T3" fmla="*/ 6596086 h 43134"/>
              <a:gd name="T4" fmla="*/ 0 w 21600"/>
              <a:gd name="T5" fmla="*/ 3303088 h 431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</a:path>
              <a:path w="21600" h="43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24"/>
          <p:cNvSpPr>
            <a:spLocks/>
          </p:cNvSpPr>
          <p:nvPr/>
        </p:nvSpPr>
        <p:spPr bwMode="auto">
          <a:xfrm>
            <a:off x="7232104" y="4809976"/>
            <a:ext cx="304800" cy="777875"/>
          </a:xfrm>
          <a:custGeom>
            <a:avLst/>
            <a:gdLst>
              <a:gd name="T0" fmla="*/ 0 w 21600"/>
              <a:gd name="T1" fmla="*/ 0 h 43134"/>
              <a:gd name="T2" fmla="*/ 337114 w 21600"/>
              <a:gd name="T3" fmla="*/ 14028134 h 43134"/>
              <a:gd name="T4" fmla="*/ 0 w 21600"/>
              <a:gd name="T5" fmla="*/ 7024806 h 431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</a:path>
              <a:path w="21600" h="43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872"/>
                  <a:pt x="12931" y="42250"/>
                  <a:pt x="1692" y="4313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7308304" y="3743176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Rewrite in the form ax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7308304" y="4352776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7308304" y="5013176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Differentiate again</a:t>
            </a:r>
            <a:endParaRPr lang="en-GB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1" name="Object 28"/>
          <p:cNvGraphicFramePr>
            <a:graphicFrameLocks noChangeAspect="1"/>
          </p:cNvGraphicFramePr>
          <p:nvPr>
            <p:extLst/>
          </p:nvPr>
        </p:nvGraphicFramePr>
        <p:xfrm>
          <a:off x="6495504" y="4609951"/>
          <a:ext cx="6207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21" imgW="444307" imgH="393529" progId="Equation.DSMT4">
                  <p:embed/>
                </p:oleObj>
              </mc:Choice>
              <mc:Fallback>
                <p:oleObj name="Equation" r:id="rId21" imgW="444307" imgH="393529" progId="Equation.DSMT4">
                  <p:embed/>
                  <p:pic>
                    <p:nvPicPr>
                      <p:cNvPr id="51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5504" y="4609951"/>
                        <a:ext cx="6207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9"/>
          <p:cNvGraphicFramePr>
            <a:graphicFrameLocks noChangeAspect="1"/>
          </p:cNvGraphicFramePr>
          <p:nvPr>
            <p:extLst/>
          </p:nvPr>
        </p:nvGraphicFramePr>
        <p:xfrm>
          <a:off x="6697117" y="5414814"/>
          <a:ext cx="4794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23" imgW="342751" imgH="203112" progId="Equation.DSMT4">
                  <p:embed/>
                </p:oleObj>
              </mc:Choice>
              <mc:Fallback>
                <p:oleObj name="Equation" r:id="rId23" imgW="342751" imgH="203112" progId="Equation.DSMT4">
                  <p:embed/>
                  <p:pic>
                    <p:nvPicPr>
                      <p:cNvPr id="52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117" y="5414814"/>
                        <a:ext cx="4794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101634" y="2830285"/>
                <a:ext cx="52213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b="0" dirty="0">
                    <a:latin typeface="Comic Sans MS" panose="030F0702030302020204" pitchFamily="66" charset="0"/>
                  </a:rPr>
                  <a:t>or</a:t>
                </a:r>
                <a:r>
                  <a:rPr lang="en-US" sz="2000" b="0" dirty="0"/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34" y="2830285"/>
                <a:ext cx="522131" cy="307777"/>
              </a:xfrm>
              <a:prstGeom prst="rect">
                <a:avLst/>
              </a:prstGeom>
              <a:blipFill>
                <a:blip r:embed="rId29"/>
                <a:stretch>
                  <a:fillRect l="-30588" t="-27451" r="-17647" b="-47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12160" y="2492896"/>
                <a:ext cx="175426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492896"/>
                <a:ext cx="1754263" cy="5203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20072" y="2060848"/>
                <a:ext cx="3796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of the following: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060848"/>
                <a:ext cx="3796360" cy="338554"/>
              </a:xfrm>
              <a:prstGeom prst="rect">
                <a:avLst/>
              </a:prstGeom>
              <a:blipFill>
                <a:blip r:embed="rId31"/>
                <a:stretch>
                  <a:fillRect l="-803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44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223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Office テーマ</vt:lpstr>
      <vt:lpstr>Equation</vt:lpstr>
      <vt:lpstr>PowerPoint Presentation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136</cp:revision>
  <dcterms:created xsi:type="dcterms:W3CDTF">2017-08-14T15:35:38Z</dcterms:created>
  <dcterms:modified xsi:type="dcterms:W3CDTF">2021-03-22T11:44:04Z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