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3.bin"/><Relationship Id="rId3" Type="http://schemas.openxmlformats.org/officeDocument/2006/relationships/oleObject" Target="../embeddings/oleObject5.bin"/><Relationship Id="rId21" Type="http://schemas.openxmlformats.org/officeDocument/2006/relationships/image" Target="../media/image1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1.wmf"/><Relationship Id="rId25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8.wmf"/><Relationship Id="rId24" Type="http://schemas.openxmlformats.org/officeDocument/2006/relationships/oleObject" Target="../embeddings/oleObject16.bin"/><Relationship Id="rId5" Type="http://schemas.openxmlformats.org/officeDocument/2006/relationships/oleObject" Target="../embeddings/oleObject6.bin"/><Relationship Id="rId15" Type="http://schemas.openxmlformats.org/officeDocument/2006/relationships/image" Target="../media/image10.wmf"/><Relationship Id="rId23" Type="http://schemas.openxmlformats.org/officeDocument/2006/relationships/image" Target="../media/image14.wmf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2.wmf"/><Relationship Id="rId4" Type="http://schemas.openxmlformats.org/officeDocument/2006/relationships/image" Target="../media/image5.wmf"/><Relationship Id="rId9" Type="http://schemas.openxmlformats.org/officeDocument/2006/relationships/image" Target="../media/image7.wmf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3.bin"/><Relationship Id="rId3" Type="http://schemas.openxmlformats.org/officeDocument/2006/relationships/oleObject" Target="../embeddings/oleObject5.bin"/><Relationship Id="rId21" Type="http://schemas.openxmlformats.org/officeDocument/2006/relationships/image" Target="../media/image1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1.wmf"/><Relationship Id="rId25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8.wmf"/><Relationship Id="rId24" Type="http://schemas.openxmlformats.org/officeDocument/2006/relationships/oleObject" Target="../embeddings/oleObject16.bin"/><Relationship Id="rId5" Type="http://schemas.openxmlformats.org/officeDocument/2006/relationships/oleObject" Target="../embeddings/oleObject6.bin"/><Relationship Id="rId15" Type="http://schemas.openxmlformats.org/officeDocument/2006/relationships/image" Target="../media/image10.wmf"/><Relationship Id="rId23" Type="http://schemas.openxmlformats.org/officeDocument/2006/relationships/image" Target="../media/image14.wmf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2.wmf"/><Relationship Id="rId4" Type="http://schemas.openxmlformats.org/officeDocument/2006/relationships/image" Target="../media/image5.wmf"/><Relationship Id="rId9" Type="http://schemas.openxmlformats.org/officeDocument/2006/relationships/image" Target="../media/image7.wmf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12G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282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derivative to determine whether a function is increasing or decreasing in a given interval.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altLang="en-US" sz="1600" dirty="0">
                <a:latin typeface="Comic Sans MS" pitchFamily="66" charset="0"/>
              </a:rPr>
              <a:t>An increasing function is one with a positive gradient.</a:t>
            </a:r>
          </a:p>
          <a:p>
            <a:pPr marL="0" indent="0" algn="ctr"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 dirty="0">
                <a:latin typeface="Comic Sans MS" pitchFamily="66" charset="0"/>
              </a:rPr>
              <a:t>A decreasing function is one with a negative gradient.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7010400" y="16002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rot="5400000" flipV="1">
            <a:off x="7048500" y="16383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7010400" y="41910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rot="5400000" flipV="1">
            <a:off x="7048500" y="42291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8077200" y="2438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x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8077200" y="5029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x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6858000" y="3886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y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6858000" y="1295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y</a:t>
            </a:r>
          </a:p>
        </p:txBody>
      </p:sp>
      <p:sp>
        <p:nvSpPr>
          <p:cNvPr id="13" name="Freeform 17"/>
          <p:cNvSpPr>
            <a:spLocks/>
          </p:cNvSpPr>
          <p:nvPr/>
        </p:nvSpPr>
        <p:spPr bwMode="auto">
          <a:xfrm>
            <a:off x="6096000" y="2057400"/>
            <a:ext cx="1905000" cy="1066800"/>
          </a:xfrm>
          <a:custGeom>
            <a:avLst/>
            <a:gdLst>
              <a:gd name="T0" fmla="*/ 0 w 1152"/>
              <a:gd name="T1" fmla="*/ 2147483647 h 288"/>
              <a:gd name="T2" fmla="*/ 2147483647 w 1152"/>
              <a:gd name="T3" fmla="*/ 2147483647 h 288"/>
              <a:gd name="T4" fmla="*/ 2147483647 w 1152"/>
              <a:gd name="T5" fmla="*/ 0 h 2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288">
                <a:moveTo>
                  <a:pt x="0" y="288"/>
                </a:moveTo>
                <a:cubicBezTo>
                  <a:pt x="96" y="288"/>
                  <a:pt x="192" y="288"/>
                  <a:pt x="384" y="240"/>
                </a:cubicBezTo>
                <a:cubicBezTo>
                  <a:pt x="576" y="192"/>
                  <a:pt x="864" y="96"/>
                  <a:pt x="1152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Freeform 18"/>
          <p:cNvSpPr>
            <a:spLocks/>
          </p:cNvSpPr>
          <p:nvPr/>
        </p:nvSpPr>
        <p:spPr bwMode="auto">
          <a:xfrm>
            <a:off x="6019800" y="4343400"/>
            <a:ext cx="1981200" cy="1219200"/>
          </a:xfrm>
          <a:custGeom>
            <a:avLst/>
            <a:gdLst>
              <a:gd name="T0" fmla="*/ 0 w 1248"/>
              <a:gd name="T1" fmla="*/ 0 h 768"/>
              <a:gd name="T2" fmla="*/ 2147483647 w 1248"/>
              <a:gd name="T3" fmla="*/ 2147483647 h 768"/>
              <a:gd name="T4" fmla="*/ 2147483647 w 1248"/>
              <a:gd name="T5" fmla="*/ 2147483647 h 768"/>
              <a:gd name="T6" fmla="*/ 2147483647 w 1248"/>
              <a:gd name="T7" fmla="*/ 2147483647 h 768"/>
              <a:gd name="T8" fmla="*/ 2147483647 w 1248"/>
              <a:gd name="T9" fmla="*/ 2147483647 h 7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8" h="768">
                <a:moveTo>
                  <a:pt x="0" y="0"/>
                </a:moveTo>
                <a:cubicBezTo>
                  <a:pt x="28" y="64"/>
                  <a:pt x="56" y="128"/>
                  <a:pt x="144" y="192"/>
                </a:cubicBezTo>
                <a:cubicBezTo>
                  <a:pt x="232" y="256"/>
                  <a:pt x="392" y="328"/>
                  <a:pt x="528" y="384"/>
                </a:cubicBezTo>
                <a:cubicBezTo>
                  <a:pt x="664" y="440"/>
                  <a:pt x="840" y="464"/>
                  <a:pt x="960" y="528"/>
                </a:cubicBezTo>
                <a:cubicBezTo>
                  <a:pt x="1080" y="592"/>
                  <a:pt x="1164" y="680"/>
                  <a:pt x="1248" y="768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4267200" y="2133600"/>
            <a:ext cx="16002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This function is increasing for </a:t>
            </a: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all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values of x</a:t>
            </a: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4267200" y="4800600"/>
            <a:ext cx="16002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0000FF"/>
                </a:solidFill>
                <a:latin typeface="Comic Sans MS" pitchFamily="66" charset="0"/>
              </a:rPr>
              <a:t>This function is decreasing for </a:t>
            </a:r>
            <a:r>
              <a:rPr lang="en-GB" altLang="en-US" sz="1600" u="sng">
                <a:solidFill>
                  <a:srgbClr val="0000FF"/>
                </a:solidFill>
                <a:latin typeface="Comic Sans MS" pitchFamily="66" charset="0"/>
              </a:rPr>
              <a:t>all</a:t>
            </a:r>
            <a:r>
              <a:rPr lang="en-GB" altLang="en-US" sz="1600">
                <a:solidFill>
                  <a:srgbClr val="0000FF"/>
                </a:solidFill>
                <a:latin typeface="Comic Sans MS" pitchFamily="66" charset="0"/>
              </a:rPr>
              <a:t> values of x</a:t>
            </a:r>
          </a:p>
        </p:txBody>
      </p:sp>
    </p:spTree>
    <p:extLst>
      <p:ext uri="{BB962C8B-B14F-4D97-AF65-F5344CB8AC3E}">
        <p14:creationId xmlns:p14="http://schemas.microsoft.com/office/powerpoint/2010/main" val="185513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derivative to determine whether a function is increasing or decreasing in a given interval.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altLang="en-US" sz="1600" dirty="0">
                <a:latin typeface="Comic Sans MS" pitchFamily="66" charset="0"/>
              </a:rPr>
              <a:t>An increasing function is one with a positive gradient.</a:t>
            </a:r>
          </a:p>
          <a:p>
            <a:pPr marL="0" indent="0" algn="ctr"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 dirty="0">
                <a:latin typeface="Comic Sans MS" pitchFamily="66" charset="0"/>
              </a:rPr>
              <a:t>A decreasing function is one with a negative gradient.</a:t>
            </a:r>
          </a:p>
          <a:p>
            <a:pPr marL="0" indent="0" algn="ctr"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 dirty="0">
                <a:latin typeface="Comic Sans MS" pitchFamily="66" charset="0"/>
              </a:rPr>
              <a:t>Some functions are increasing in one interval and decreasing in another.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7010400" y="16002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rot="5400000" flipV="1">
            <a:off x="7048500" y="16383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8077200" y="2438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x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6858000" y="1295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y</a:t>
            </a:r>
          </a:p>
        </p:txBody>
      </p:sp>
      <p:sp>
        <p:nvSpPr>
          <p:cNvPr id="9" name="Arc 17"/>
          <p:cNvSpPr>
            <a:spLocks/>
          </p:cNvSpPr>
          <p:nvPr/>
        </p:nvSpPr>
        <p:spPr bwMode="auto">
          <a:xfrm>
            <a:off x="6096000" y="1828800"/>
            <a:ext cx="1828800" cy="1371600"/>
          </a:xfrm>
          <a:custGeom>
            <a:avLst/>
            <a:gdLst>
              <a:gd name="T0" fmla="*/ 0 w 43198"/>
              <a:gd name="T1" fmla="*/ 2147483647 h 21600"/>
              <a:gd name="T2" fmla="*/ 2147483647 w 43198"/>
              <a:gd name="T3" fmla="*/ 2147483647 h 21600"/>
              <a:gd name="T4" fmla="*/ 1638782862 w 43198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8" h="21600" fill="none" extrusionOk="0">
                <a:moveTo>
                  <a:pt x="-1" y="21311"/>
                </a:moveTo>
                <a:cubicBezTo>
                  <a:pt x="157" y="9496"/>
                  <a:pt x="9780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</a:path>
              <a:path w="43198" h="21600" stroke="0" extrusionOk="0">
                <a:moveTo>
                  <a:pt x="-1" y="21311"/>
                </a:moveTo>
                <a:cubicBezTo>
                  <a:pt x="157" y="9496"/>
                  <a:pt x="9780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lnTo>
                  <a:pt x="21598" y="21600"/>
                </a:lnTo>
                <a:lnTo>
                  <a:pt x="-1" y="21311"/>
                </a:lnTo>
                <a:close/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5791200" y="3810000"/>
            <a:ext cx="251460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This function is decreasing for x &gt; 0, and increasing for x &lt; 0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5791200" y="4953000"/>
            <a:ext cx="251460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At x = 0, the gradient is 0. This is known as a </a:t>
            </a: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stationary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point.</a:t>
            </a:r>
          </a:p>
        </p:txBody>
      </p:sp>
    </p:spTree>
    <p:extLst>
      <p:ext uri="{BB962C8B-B14F-4D97-AF65-F5344CB8AC3E}">
        <p14:creationId xmlns:p14="http://schemas.microsoft.com/office/powerpoint/2010/main" val="406805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1747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derivative to determine whether a function is increasing or decreasing in a given interval.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altLang="en-US" sz="1600" dirty="0">
                <a:latin typeface="Comic Sans MS" pitchFamily="66" charset="0"/>
              </a:rPr>
              <a:t>An increasing function is one with a positive gradient.</a:t>
            </a:r>
          </a:p>
          <a:p>
            <a:pPr marL="0" indent="0" algn="ctr"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 dirty="0">
                <a:latin typeface="Comic Sans MS" pitchFamily="66" charset="0"/>
              </a:rPr>
              <a:t>A decreasing function is one with a negative gradient.</a:t>
            </a:r>
          </a:p>
          <a:p>
            <a:pPr marL="0" indent="0" algn="ctr"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 dirty="0">
                <a:latin typeface="Comic Sans MS" pitchFamily="66" charset="0"/>
              </a:rPr>
              <a:t>Some functions are increasing in one interval and decreasing in another.</a:t>
            </a:r>
          </a:p>
          <a:p>
            <a:pPr marL="0" indent="0" algn="ctr"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 dirty="0">
                <a:latin typeface="Comic Sans MS" pitchFamily="66" charset="0"/>
              </a:rPr>
              <a:t>You need to be able to work out ranges of values where a function is increasing or decreasing..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242560" y="1345474"/>
            <a:ext cx="2438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 Question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013960" y="1802674"/>
            <a:ext cx="289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latin typeface="Comic Sans MS" pitchFamily="66" charset="0"/>
              </a:rPr>
              <a:t>Show that the function ;</a:t>
            </a:r>
          </a:p>
        </p:txBody>
      </p:sp>
      <p:graphicFrame>
        <p:nvGraphicFramePr>
          <p:cNvPr id="14" name="Object 14"/>
          <p:cNvGraphicFramePr>
            <a:graphicFrameLocks noChangeAspect="1"/>
          </p:cNvGraphicFramePr>
          <p:nvPr>
            <p:extLst/>
          </p:nvPr>
        </p:nvGraphicFramePr>
        <p:xfrm>
          <a:off x="5394960" y="2107474"/>
          <a:ext cx="213995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Equation" r:id="rId3" imgW="1206500" imgH="228600" progId="Equation.DSMT4">
                  <p:embed/>
                </p:oleObj>
              </mc:Choice>
              <mc:Fallback>
                <p:oleObj name="Equation" r:id="rId3" imgW="1206500" imgH="228600" progId="Equation.DSMT4">
                  <p:embed/>
                  <p:pic>
                    <p:nvPicPr>
                      <p:cNvPr id="1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4960" y="2107474"/>
                        <a:ext cx="2139950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5013960" y="2564674"/>
            <a:ext cx="289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latin typeface="Comic Sans MS" pitchFamily="66" charset="0"/>
              </a:rPr>
              <a:t>is an increasing function.</a:t>
            </a:r>
          </a:p>
        </p:txBody>
      </p:sp>
      <p:graphicFrame>
        <p:nvGraphicFramePr>
          <p:cNvPr id="16" name="Object 16"/>
          <p:cNvGraphicFramePr>
            <a:graphicFrameLocks noChangeAspect="1"/>
          </p:cNvGraphicFramePr>
          <p:nvPr>
            <p:extLst/>
          </p:nvPr>
        </p:nvGraphicFramePr>
        <p:xfrm>
          <a:off x="4632960" y="3174274"/>
          <a:ext cx="213995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Equation" r:id="rId5" imgW="1206500" imgH="228600" progId="Equation.DSMT4">
                  <p:embed/>
                </p:oleObj>
              </mc:Choice>
              <mc:Fallback>
                <p:oleObj name="Equation" r:id="rId5" imgW="1206500" imgH="228600" progId="Equation.DSMT4">
                  <p:embed/>
                  <p:pic>
                    <p:nvPicPr>
                      <p:cNvPr id="1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2960" y="3174274"/>
                        <a:ext cx="2139950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709160" y="2945674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8" name="Object 18"/>
          <p:cNvGraphicFramePr>
            <a:graphicFrameLocks noChangeAspect="1"/>
          </p:cNvGraphicFramePr>
          <p:nvPr>
            <p:extLst/>
          </p:nvPr>
        </p:nvGraphicFramePr>
        <p:xfrm>
          <a:off x="4632960" y="3707674"/>
          <a:ext cx="1284288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7" imgW="723586" imgH="228501" progId="Equation.DSMT4">
                  <p:embed/>
                </p:oleObj>
              </mc:Choice>
              <mc:Fallback>
                <p:oleObj name="Equation" r:id="rId7" imgW="723586" imgH="228501" progId="Equation.DSMT4">
                  <p:embed/>
                  <p:pic>
                    <p:nvPicPr>
                      <p:cNvPr id="1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2960" y="3707674"/>
                        <a:ext cx="1284288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9"/>
          <p:cNvGraphicFramePr>
            <a:graphicFrameLocks noChangeAspect="1"/>
          </p:cNvGraphicFramePr>
          <p:nvPr>
            <p:extLst/>
          </p:nvPr>
        </p:nvGraphicFramePr>
        <p:xfrm>
          <a:off x="5901373" y="3758474"/>
          <a:ext cx="608012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Equation" r:id="rId9" imgW="342603" imgH="164957" progId="Equation.DSMT4">
                  <p:embed/>
                </p:oleObj>
              </mc:Choice>
              <mc:Fallback>
                <p:oleObj name="Equation" r:id="rId9" imgW="342603" imgH="164957" progId="Equation.DSMT4">
                  <p:embed/>
                  <p:pic>
                    <p:nvPicPr>
                      <p:cNvPr id="1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1373" y="3758474"/>
                        <a:ext cx="608012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Arc 20"/>
          <p:cNvSpPr>
            <a:spLocks/>
          </p:cNvSpPr>
          <p:nvPr/>
        </p:nvSpPr>
        <p:spPr bwMode="auto">
          <a:xfrm>
            <a:off x="6918960" y="3402874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445675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147560" y="3326674"/>
            <a:ext cx="1676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Differentiate to get the gradient function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4709160" y="4469674"/>
            <a:ext cx="3886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Since x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has to be positive, 3x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+ 24 will be as well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4709160" y="5155474"/>
            <a:ext cx="3886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So the gradient will always be positive, hence an </a:t>
            </a: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increasing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function</a:t>
            </a:r>
          </a:p>
        </p:txBody>
      </p:sp>
    </p:spTree>
    <p:extLst>
      <p:ext uri="{BB962C8B-B14F-4D97-AF65-F5344CB8AC3E}">
        <p14:creationId xmlns:p14="http://schemas.microsoft.com/office/powerpoint/2010/main" val="23141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7" grpId="0" animBg="1"/>
      <p:bldP spid="20" grpId="0" animBg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1747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derivative to determine whether a function is increasing or decreasing in a given interval.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altLang="en-US" sz="1600" dirty="0">
                <a:latin typeface="Comic Sans MS" pitchFamily="66" charset="0"/>
              </a:rPr>
              <a:t>An increasing function is one with a positive gradient.</a:t>
            </a:r>
          </a:p>
          <a:p>
            <a:pPr marL="0" indent="0" algn="ctr"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 dirty="0">
                <a:latin typeface="Comic Sans MS" pitchFamily="66" charset="0"/>
              </a:rPr>
              <a:t>A decreasing function is one with a negative gradient.</a:t>
            </a:r>
          </a:p>
          <a:p>
            <a:pPr marL="0" indent="0" algn="ctr"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 dirty="0">
                <a:latin typeface="Comic Sans MS" pitchFamily="66" charset="0"/>
              </a:rPr>
              <a:t>Some functions are increasing in one interval and decreasing in another.</a:t>
            </a:r>
          </a:p>
          <a:p>
            <a:pPr marL="0" indent="0" algn="ctr"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 dirty="0">
                <a:latin typeface="Comic Sans MS" pitchFamily="66" charset="0"/>
              </a:rPr>
              <a:t>You need to be able to work out ranges of values where a function is increasing or decreasing..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4998720" y="1275805"/>
            <a:ext cx="2438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 Question</a:t>
            </a:r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4541520" y="1733005"/>
            <a:ext cx="3429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latin typeface="Comic Sans MS" pitchFamily="66" charset="0"/>
              </a:rPr>
              <a:t>Find the range of values where:</a:t>
            </a:r>
          </a:p>
        </p:txBody>
      </p:sp>
      <p:graphicFrame>
        <p:nvGraphicFramePr>
          <p:cNvPr id="52" name="Object 7"/>
          <p:cNvGraphicFramePr>
            <a:graphicFrameLocks noChangeAspect="1"/>
          </p:cNvGraphicFramePr>
          <p:nvPr>
            <p:extLst/>
          </p:nvPr>
        </p:nvGraphicFramePr>
        <p:xfrm>
          <a:off x="5074920" y="2037805"/>
          <a:ext cx="2252663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Equation" r:id="rId3" imgW="1270000" imgH="228600" progId="Equation.DSMT4">
                  <p:embed/>
                </p:oleObj>
              </mc:Choice>
              <mc:Fallback>
                <p:oleObj name="Equation" r:id="rId3" imgW="1270000" imgH="228600" progId="Equation.DSMT4">
                  <p:embed/>
                  <p:pic>
                    <p:nvPicPr>
                      <p:cNvPr id="5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4920" y="2037805"/>
                        <a:ext cx="2252663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4770120" y="2495005"/>
            <a:ext cx="289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latin typeface="Comic Sans MS" pitchFamily="66" charset="0"/>
              </a:rPr>
              <a:t>is </a:t>
            </a:r>
            <a:r>
              <a:rPr lang="en-GB" altLang="en-US" sz="1600" dirty="0" smtClean="0">
                <a:latin typeface="Comic Sans MS" pitchFamily="66" charset="0"/>
              </a:rPr>
              <a:t>a </a:t>
            </a:r>
            <a:r>
              <a:rPr lang="en-GB" altLang="en-US" sz="1600" dirty="0">
                <a:latin typeface="Comic Sans MS" pitchFamily="66" charset="0"/>
              </a:rPr>
              <a:t>decreasing function.</a:t>
            </a:r>
          </a:p>
        </p:txBody>
      </p:sp>
      <p:sp>
        <p:nvSpPr>
          <p:cNvPr id="54" name="Line 17"/>
          <p:cNvSpPr>
            <a:spLocks noChangeShapeType="1"/>
          </p:cNvSpPr>
          <p:nvPr/>
        </p:nvSpPr>
        <p:spPr bwMode="auto">
          <a:xfrm>
            <a:off x="4465320" y="2876005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5" name="Object 18"/>
          <p:cNvGraphicFramePr>
            <a:graphicFrameLocks noChangeAspect="1"/>
          </p:cNvGraphicFramePr>
          <p:nvPr>
            <p:extLst/>
          </p:nvPr>
        </p:nvGraphicFramePr>
        <p:xfrm>
          <a:off x="4389120" y="2952205"/>
          <a:ext cx="2252663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Equation" r:id="rId5" imgW="1270000" imgH="228600" progId="Equation.DSMT4">
                  <p:embed/>
                </p:oleObj>
              </mc:Choice>
              <mc:Fallback>
                <p:oleObj name="Equation" r:id="rId5" imgW="1270000" imgH="228600" progId="Equation.DSMT4">
                  <p:embed/>
                  <p:pic>
                    <p:nvPicPr>
                      <p:cNvPr id="55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9120" y="2952205"/>
                        <a:ext cx="2252663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19"/>
          <p:cNvGraphicFramePr>
            <a:graphicFrameLocks noChangeAspect="1"/>
          </p:cNvGraphicFramePr>
          <p:nvPr>
            <p:extLst/>
          </p:nvPr>
        </p:nvGraphicFramePr>
        <p:xfrm>
          <a:off x="4389120" y="3485605"/>
          <a:ext cx="1284288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Equation" r:id="rId6" imgW="723586" imgH="228501" progId="Equation.DSMT4">
                  <p:embed/>
                </p:oleObj>
              </mc:Choice>
              <mc:Fallback>
                <p:oleObj name="Equation" r:id="rId6" imgW="723586" imgH="228501" progId="Equation.DSMT4">
                  <p:embed/>
                  <p:pic>
                    <p:nvPicPr>
                      <p:cNvPr id="56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9120" y="3485605"/>
                        <a:ext cx="1284288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20"/>
          <p:cNvGraphicFramePr>
            <a:graphicFrameLocks noChangeAspect="1"/>
          </p:cNvGraphicFramePr>
          <p:nvPr>
            <p:extLst/>
          </p:nvPr>
        </p:nvGraphicFramePr>
        <p:xfrm>
          <a:off x="5674995" y="3534818"/>
          <a:ext cx="60801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Equation" r:id="rId8" imgW="342603" imgH="177646" progId="Equation.DSMT4">
                  <p:embed/>
                </p:oleObj>
              </mc:Choice>
              <mc:Fallback>
                <p:oleObj name="Equation" r:id="rId8" imgW="342603" imgH="177646" progId="Equation.DSMT4">
                  <p:embed/>
                  <p:pic>
                    <p:nvPicPr>
                      <p:cNvPr id="57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95" y="3534818"/>
                        <a:ext cx="608013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21"/>
          <p:cNvGraphicFramePr>
            <a:graphicFrameLocks noChangeAspect="1"/>
          </p:cNvGraphicFramePr>
          <p:nvPr>
            <p:extLst/>
          </p:nvPr>
        </p:nvGraphicFramePr>
        <p:xfrm>
          <a:off x="6284595" y="3534818"/>
          <a:ext cx="44926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Equation" r:id="rId10" imgW="253670" imgH="177569" progId="Equation.DSMT4">
                  <p:embed/>
                </p:oleObj>
              </mc:Choice>
              <mc:Fallback>
                <p:oleObj name="Equation" r:id="rId10" imgW="253670" imgH="177569" progId="Equation.DSMT4">
                  <p:embed/>
                  <p:pic>
                    <p:nvPicPr>
                      <p:cNvPr id="58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4595" y="3534818"/>
                        <a:ext cx="449263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22"/>
          <p:cNvGraphicFramePr>
            <a:graphicFrameLocks noChangeAspect="1"/>
          </p:cNvGraphicFramePr>
          <p:nvPr>
            <p:extLst/>
          </p:nvPr>
        </p:nvGraphicFramePr>
        <p:xfrm>
          <a:off x="4389120" y="3942805"/>
          <a:ext cx="173513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12" imgW="977476" imgH="203112" progId="Equation.DSMT4">
                  <p:embed/>
                </p:oleObj>
              </mc:Choice>
              <mc:Fallback>
                <p:oleObj name="Equation" r:id="rId12" imgW="977476" imgH="203112" progId="Equation.DSMT4">
                  <p:embed/>
                  <p:pic>
                    <p:nvPicPr>
                      <p:cNvPr id="59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9120" y="3942805"/>
                        <a:ext cx="1735138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/>
          </p:nvPr>
        </p:nvGraphicFramePr>
        <p:xfrm>
          <a:off x="4389120" y="4400005"/>
          <a:ext cx="1916113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Equation" r:id="rId14" imgW="1079500" imgH="228600" progId="Equation.DSMT4">
                  <p:embed/>
                </p:oleObj>
              </mc:Choice>
              <mc:Fallback>
                <p:oleObj name="Equation" r:id="rId14" imgW="1079500" imgH="228600" progId="Equation.DSMT4">
                  <p:embed/>
                  <p:pic>
                    <p:nvPicPr>
                      <p:cNvPr id="6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9120" y="4400005"/>
                        <a:ext cx="1916113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/>
          </p:nvPr>
        </p:nvGraphicFramePr>
        <p:xfrm>
          <a:off x="4389120" y="4933405"/>
          <a:ext cx="193833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Equation" r:id="rId16" imgW="1091726" imgH="203112" progId="Equation.DSMT4">
                  <p:embed/>
                </p:oleObj>
              </mc:Choice>
              <mc:Fallback>
                <p:oleObj name="Equation" r:id="rId16" imgW="1091726" imgH="203112" progId="Equation.DSMT4">
                  <p:embed/>
                  <p:pic>
                    <p:nvPicPr>
                      <p:cNvPr id="61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9120" y="4933405"/>
                        <a:ext cx="1938338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28"/>
          <p:cNvGraphicFramePr>
            <a:graphicFrameLocks noChangeAspect="1"/>
          </p:cNvGraphicFramePr>
          <p:nvPr>
            <p:extLst/>
          </p:nvPr>
        </p:nvGraphicFramePr>
        <p:xfrm>
          <a:off x="5776595" y="5466805"/>
          <a:ext cx="563563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Equation" r:id="rId18" imgW="317087" imgH="177569" progId="Equation.DSMT4">
                  <p:embed/>
                </p:oleObj>
              </mc:Choice>
              <mc:Fallback>
                <p:oleObj name="Equation" r:id="rId18" imgW="317087" imgH="177569" progId="Equation.DSMT4">
                  <p:embed/>
                  <p:pic>
                    <p:nvPicPr>
                      <p:cNvPr id="6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595" y="5466805"/>
                        <a:ext cx="563563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29"/>
          <p:cNvGraphicFramePr>
            <a:graphicFrameLocks noChangeAspect="1"/>
          </p:cNvGraphicFramePr>
          <p:nvPr>
            <p:extLst/>
          </p:nvPr>
        </p:nvGraphicFramePr>
        <p:xfrm>
          <a:off x="4404995" y="5466805"/>
          <a:ext cx="7651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Equation" r:id="rId20" imgW="431425" imgH="177646" progId="Equation.DSMT4">
                  <p:embed/>
                </p:oleObj>
              </mc:Choice>
              <mc:Fallback>
                <p:oleObj name="Equation" r:id="rId20" imgW="431425" imgH="177646" progId="Equation.DSMT4">
                  <p:embed/>
                  <p:pic>
                    <p:nvPicPr>
                      <p:cNvPr id="6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4995" y="5466805"/>
                        <a:ext cx="76517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30"/>
          <p:cNvGraphicFramePr>
            <a:graphicFrameLocks noChangeAspect="1"/>
          </p:cNvGraphicFramePr>
          <p:nvPr>
            <p:extLst/>
          </p:nvPr>
        </p:nvGraphicFramePr>
        <p:xfrm>
          <a:off x="5243195" y="5466805"/>
          <a:ext cx="4730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Equation" r:id="rId22" imgW="266353" imgH="177569" progId="Equation.DSMT4">
                  <p:embed/>
                </p:oleObj>
              </mc:Choice>
              <mc:Fallback>
                <p:oleObj name="Equation" r:id="rId22" imgW="266353" imgH="177569" progId="Equation.DSMT4">
                  <p:embed/>
                  <p:pic>
                    <p:nvPicPr>
                      <p:cNvPr id="64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3195" y="5466805"/>
                        <a:ext cx="47307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31"/>
          <p:cNvGraphicFramePr>
            <a:graphicFrameLocks noChangeAspect="1"/>
          </p:cNvGraphicFramePr>
          <p:nvPr>
            <p:extLst/>
          </p:nvPr>
        </p:nvGraphicFramePr>
        <p:xfrm>
          <a:off x="4846320" y="5924005"/>
          <a:ext cx="110172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Equation" r:id="rId24" imgW="621760" imgH="177646" progId="Equation.DSMT4">
                  <p:embed/>
                </p:oleObj>
              </mc:Choice>
              <mc:Fallback>
                <p:oleObj name="Equation" r:id="rId24" imgW="621760" imgH="177646" progId="Equation.DSMT4">
                  <p:embed/>
                  <p:pic>
                    <p:nvPicPr>
                      <p:cNvPr id="65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6320" y="5924005"/>
                        <a:ext cx="110172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Arc 32"/>
          <p:cNvSpPr>
            <a:spLocks/>
          </p:cNvSpPr>
          <p:nvPr/>
        </p:nvSpPr>
        <p:spPr bwMode="auto">
          <a:xfrm>
            <a:off x="6751320" y="3180805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445675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" name="Arc 33"/>
          <p:cNvSpPr>
            <a:spLocks/>
          </p:cNvSpPr>
          <p:nvPr/>
        </p:nvSpPr>
        <p:spPr bwMode="auto">
          <a:xfrm>
            <a:off x="6751320" y="3714205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445675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Arc 35"/>
          <p:cNvSpPr>
            <a:spLocks/>
          </p:cNvSpPr>
          <p:nvPr/>
        </p:nvSpPr>
        <p:spPr bwMode="auto">
          <a:xfrm>
            <a:off x="6751320" y="4171405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445675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" name="Arc 36"/>
          <p:cNvSpPr>
            <a:spLocks/>
          </p:cNvSpPr>
          <p:nvPr/>
        </p:nvSpPr>
        <p:spPr bwMode="auto">
          <a:xfrm>
            <a:off x="6751320" y="4628605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445675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" name="Arc 38"/>
          <p:cNvSpPr>
            <a:spLocks/>
          </p:cNvSpPr>
          <p:nvPr/>
        </p:nvSpPr>
        <p:spPr bwMode="auto">
          <a:xfrm>
            <a:off x="6751320" y="5085805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445675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" name="Text Box 39"/>
          <p:cNvSpPr txBox="1">
            <a:spLocks noChangeArrowheads="1"/>
          </p:cNvSpPr>
          <p:nvPr/>
        </p:nvSpPr>
        <p:spPr bwMode="auto">
          <a:xfrm>
            <a:off x="6903720" y="3180805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Differentiate for the gradient function</a:t>
            </a:r>
          </a:p>
        </p:txBody>
      </p:sp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6903720" y="3714205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We want the gradient to be below 0</a:t>
            </a:r>
          </a:p>
        </p:txBody>
      </p:sp>
      <p:sp>
        <p:nvSpPr>
          <p:cNvPr id="73" name="Text Box 41"/>
          <p:cNvSpPr txBox="1">
            <a:spLocks noChangeArrowheads="1"/>
          </p:cNvSpPr>
          <p:nvPr/>
        </p:nvSpPr>
        <p:spPr bwMode="auto">
          <a:xfrm>
            <a:off x="6903720" y="4247605"/>
            <a:ext cx="1066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74" name="Text Box 42"/>
          <p:cNvSpPr txBox="1">
            <a:spLocks noChangeArrowheads="1"/>
          </p:cNvSpPr>
          <p:nvPr/>
        </p:nvSpPr>
        <p:spPr bwMode="auto">
          <a:xfrm>
            <a:off x="6903720" y="4704805"/>
            <a:ext cx="1447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Factorise again</a:t>
            </a:r>
          </a:p>
        </p:txBody>
      </p:sp>
      <p:sp>
        <p:nvSpPr>
          <p:cNvPr id="75" name="Text Box 43"/>
          <p:cNvSpPr txBox="1">
            <a:spLocks noChangeArrowheads="1"/>
          </p:cNvSpPr>
          <p:nvPr/>
        </p:nvSpPr>
        <p:spPr bwMode="auto">
          <a:xfrm>
            <a:off x="6979919" y="5085805"/>
            <a:ext cx="1998617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Roots are x = -3 and 1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BUT, we want values that will make the function negative (you can sketch the graph to help with this)</a:t>
            </a:r>
          </a:p>
        </p:txBody>
      </p:sp>
    </p:spTree>
    <p:extLst>
      <p:ext uri="{BB962C8B-B14F-4D97-AF65-F5344CB8AC3E}">
        <p14:creationId xmlns:p14="http://schemas.microsoft.com/office/powerpoint/2010/main" val="295679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/>
      <p:bldP spid="72" grpId="0"/>
      <p:bldP spid="73" grpId="0"/>
      <p:bldP spid="74" grpId="0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1747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derivative to determine whether a function is increasing or decreasing in a given interval.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Line 31"/>
          <p:cNvSpPr>
            <a:spLocks noChangeShapeType="1"/>
          </p:cNvSpPr>
          <p:nvPr/>
        </p:nvSpPr>
        <p:spPr bwMode="auto">
          <a:xfrm flipV="1">
            <a:off x="1974669" y="2821577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3498669" y="4193177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x</a:t>
            </a:r>
          </a:p>
        </p:txBody>
      </p:sp>
      <p:sp>
        <p:nvSpPr>
          <p:cNvPr id="7" name="Text Box 34"/>
          <p:cNvSpPr txBox="1">
            <a:spLocks noChangeArrowheads="1"/>
          </p:cNvSpPr>
          <p:nvPr/>
        </p:nvSpPr>
        <p:spPr bwMode="auto">
          <a:xfrm>
            <a:off x="1898469" y="2516777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y</a:t>
            </a:r>
          </a:p>
        </p:txBody>
      </p:sp>
      <p:sp>
        <p:nvSpPr>
          <p:cNvPr id="8" name="Line 36"/>
          <p:cNvSpPr>
            <a:spLocks noChangeShapeType="1"/>
          </p:cNvSpPr>
          <p:nvPr/>
        </p:nvSpPr>
        <p:spPr bwMode="auto">
          <a:xfrm rot="5400000" flipV="1">
            <a:off x="2012769" y="2859677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55469" y="2897777"/>
            <a:ext cx="2438400" cy="2133600"/>
          </a:xfrm>
          <a:custGeom>
            <a:avLst/>
            <a:gdLst>
              <a:gd name="T0" fmla="*/ 0 w 1536"/>
              <a:gd name="T1" fmla="*/ 2147483647 h 1344"/>
              <a:gd name="T2" fmla="*/ 2147483647 w 1536"/>
              <a:gd name="T3" fmla="*/ 2147483647 h 1344"/>
              <a:gd name="T4" fmla="*/ 2147483647 w 1536"/>
              <a:gd name="T5" fmla="*/ 2147483647 h 1344"/>
              <a:gd name="T6" fmla="*/ 2147483647 w 1536"/>
              <a:gd name="T7" fmla="*/ 2147483647 h 1344"/>
              <a:gd name="T8" fmla="*/ 2147483647 w 1536"/>
              <a:gd name="T9" fmla="*/ 2147483647 h 1344"/>
              <a:gd name="T10" fmla="*/ 2147483647 w 1536"/>
              <a:gd name="T11" fmla="*/ 0 h 1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536" h="1344">
                <a:moveTo>
                  <a:pt x="0" y="1344"/>
                </a:moveTo>
                <a:cubicBezTo>
                  <a:pt x="176" y="948"/>
                  <a:pt x="352" y="552"/>
                  <a:pt x="480" y="480"/>
                </a:cubicBezTo>
                <a:cubicBezTo>
                  <a:pt x="608" y="408"/>
                  <a:pt x="688" y="824"/>
                  <a:pt x="768" y="912"/>
                </a:cubicBezTo>
                <a:cubicBezTo>
                  <a:pt x="848" y="1000"/>
                  <a:pt x="880" y="1048"/>
                  <a:pt x="960" y="1008"/>
                </a:cubicBezTo>
                <a:cubicBezTo>
                  <a:pt x="1040" y="968"/>
                  <a:pt x="1152" y="840"/>
                  <a:pt x="1248" y="672"/>
                </a:cubicBezTo>
                <a:cubicBezTo>
                  <a:pt x="1344" y="504"/>
                  <a:pt x="1440" y="252"/>
                  <a:pt x="1536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1593669" y="3050177"/>
            <a:ext cx="0" cy="22860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Line 43"/>
          <p:cNvSpPr>
            <a:spLocks noChangeShapeType="1"/>
          </p:cNvSpPr>
          <p:nvPr/>
        </p:nvSpPr>
        <p:spPr bwMode="auto">
          <a:xfrm>
            <a:off x="2203269" y="3050177"/>
            <a:ext cx="0" cy="22860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44"/>
          <p:cNvSpPr txBox="1">
            <a:spLocks noChangeArrowheads="1"/>
          </p:cNvSpPr>
          <p:nvPr/>
        </p:nvSpPr>
        <p:spPr bwMode="auto">
          <a:xfrm>
            <a:off x="1365069" y="533617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0000FF"/>
                </a:solidFill>
                <a:latin typeface="Comic Sans MS" pitchFamily="66" charset="0"/>
              </a:rPr>
              <a:t>-3</a:t>
            </a:r>
          </a:p>
        </p:txBody>
      </p:sp>
      <p:sp>
        <p:nvSpPr>
          <p:cNvPr id="13" name="Text Box 45"/>
          <p:cNvSpPr txBox="1">
            <a:spLocks noChangeArrowheads="1"/>
          </p:cNvSpPr>
          <p:nvPr/>
        </p:nvSpPr>
        <p:spPr bwMode="auto">
          <a:xfrm>
            <a:off x="2050869" y="5336177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0000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4" name="Text Box 46"/>
          <p:cNvSpPr txBox="1">
            <a:spLocks noChangeArrowheads="1"/>
          </p:cNvSpPr>
          <p:nvPr/>
        </p:nvSpPr>
        <p:spPr bwMode="auto">
          <a:xfrm>
            <a:off x="298269" y="5945777"/>
            <a:ext cx="3581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0000FF"/>
                </a:solidFill>
                <a:latin typeface="Comic Sans MS" pitchFamily="66" charset="0"/>
              </a:rPr>
              <a:t>Decreasing Function range</a:t>
            </a: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3041469" y="2592977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f(x)</a:t>
            </a: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4998720" y="1275805"/>
            <a:ext cx="2438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 Question</a:t>
            </a:r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4541520" y="1733005"/>
            <a:ext cx="3429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Find the range of values where:</a:t>
            </a:r>
          </a:p>
        </p:txBody>
      </p:sp>
      <p:graphicFrame>
        <p:nvGraphicFramePr>
          <p:cNvPr id="44" name="Object 7"/>
          <p:cNvGraphicFramePr>
            <a:graphicFrameLocks noChangeAspect="1"/>
          </p:cNvGraphicFramePr>
          <p:nvPr>
            <p:extLst/>
          </p:nvPr>
        </p:nvGraphicFramePr>
        <p:xfrm>
          <a:off x="5074920" y="2037805"/>
          <a:ext cx="2252663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Equation" r:id="rId3" imgW="1270000" imgH="228600" progId="Equation.DSMT4">
                  <p:embed/>
                </p:oleObj>
              </mc:Choice>
              <mc:Fallback>
                <p:oleObj name="Equation" r:id="rId3" imgW="1270000" imgH="228600" progId="Equation.DSMT4">
                  <p:embed/>
                  <p:pic>
                    <p:nvPicPr>
                      <p:cNvPr id="4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4920" y="2037805"/>
                        <a:ext cx="2252663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4770120" y="2495005"/>
            <a:ext cx="289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latin typeface="Comic Sans MS" pitchFamily="66" charset="0"/>
              </a:rPr>
              <a:t>is </a:t>
            </a:r>
            <a:r>
              <a:rPr lang="en-GB" altLang="en-US" sz="1600" dirty="0" smtClean="0">
                <a:latin typeface="Comic Sans MS" pitchFamily="66" charset="0"/>
              </a:rPr>
              <a:t>a </a:t>
            </a:r>
            <a:r>
              <a:rPr lang="en-GB" altLang="en-US" sz="1600" dirty="0">
                <a:latin typeface="Comic Sans MS" pitchFamily="66" charset="0"/>
              </a:rPr>
              <a:t>decreasing function.</a:t>
            </a:r>
          </a:p>
        </p:txBody>
      </p:sp>
      <p:sp>
        <p:nvSpPr>
          <p:cNvPr id="46" name="Line 17"/>
          <p:cNvSpPr>
            <a:spLocks noChangeShapeType="1"/>
          </p:cNvSpPr>
          <p:nvPr/>
        </p:nvSpPr>
        <p:spPr bwMode="auto">
          <a:xfrm>
            <a:off x="4465320" y="2876005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47" name="Object 18"/>
          <p:cNvGraphicFramePr>
            <a:graphicFrameLocks noChangeAspect="1"/>
          </p:cNvGraphicFramePr>
          <p:nvPr>
            <p:extLst/>
          </p:nvPr>
        </p:nvGraphicFramePr>
        <p:xfrm>
          <a:off x="4389120" y="2952205"/>
          <a:ext cx="2252663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Equation" r:id="rId5" imgW="1270000" imgH="228600" progId="Equation.DSMT4">
                  <p:embed/>
                </p:oleObj>
              </mc:Choice>
              <mc:Fallback>
                <p:oleObj name="Equation" r:id="rId5" imgW="1270000" imgH="228600" progId="Equation.DSMT4">
                  <p:embed/>
                  <p:pic>
                    <p:nvPicPr>
                      <p:cNvPr id="47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9120" y="2952205"/>
                        <a:ext cx="2252663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19"/>
          <p:cNvGraphicFramePr>
            <a:graphicFrameLocks noChangeAspect="1"/>
          </p:cNvGraphicFramePr>
          <p:nvPr>
            <p:extLst/>
          </p:nvPr>
        </p:nvGraphicFramePr>
        <p:xfrm>
          <a:off x="4389120" y="3485605"/>
          <a:ext cx="1284288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quation" r:id="rId6" imgW="723586" imgH="228501" progId="Equation.DSMT4">
                  <p:embed/>
                </p:oleObj>
              </mc:Choice>
              <mc:Fallback>
                <p:oleObj name="Equation" r:id="rId6" imgW="723586" imgH="228501" progId="Equation.DSMT4">
                  <p:embed/>
                  <p:pic>
                    <p:nvPicPr>
                      <p:cNvPr id="4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9120" y="3485605"/>
                        <a:ext cx="1284288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20"/>
          <p:cNvGraphicFramePr>
            <a:graphicFrameLocks noChangeAspect="1"/>
          </p:cNvGraphicFramePr>
          <p:nvPr>
            <p:extLst/>
          </p:nvPr>
        </p:nvGraphicFramePr>
        <p:xfrm>
          <a:off x="5674995" y="3534818"/>
          <a:ext cx="60801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Equation" r:id="rId8" imgW="342603" imgH="177646" progId="Equation.DSMT4">
                  <p:embed/>
                </p:oleObj>
              </mc:Choice>
              <mc:Fallback>
                <p:oleObj name="Equation" r:id="rId8" imgW="342603" imgH="177646" progId="Equation.DSMT4">
                  <p:embed/>
                  <p:pic>
                    <p:nvPicPr>
                      <p:cNvPr id="49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95" y="3534818"/>
                        <a:ext cx="608013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21"/>
          <p:cNvGraphicFramePr>
            <a:graphicFrameLocks noChangeAspect="1"/>
          </p:cNvGraphicFramePr>
          <p:nvPr>
            <p:extLst/>
          </p:nvPr>
        </p:nvGraphicFramePr>
        <p:xfrm>
          <a:off x="6284595" y="3534818"/>
          <a:ext cx="44926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Equation" r:id="rId10" imgW="253670" imgH="177569" progId="Equation.DSMT4">
                  <p:embed/>
                </p:oleObj>
              </mc:Choice>
              <mc:Fallback>
                <p:oleObj name="Equation" r:id="rId10" imgW="253670" imgH="177569" progId="Equation.DSMT4">
                  <p:embed/>
                  <p:pic>
                    <p:nvPicPr>
                      <p:cNvPr id="5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4595" y="3534818"/>
                        <a:ext cx="449263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22"/>
          <p:cNvGraphicFramePr>
            <a:graphicFrameLocks noChangeAspect="1"/>
          </p:cNvGraphicFramePr>
          <p:nvPr>
            <p:extLst/>
          </p:nvPr>
        </p:nvGraphicFramePr>
        <p:xfrm>
          <a:off x="4389120" y="3942805"/>
          <a:ext cx="173513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12" imgW="977476" imgH="203112" progId="Equation.DSMT4">
                  <p:embed/>
                </p:oleObj>
              </mc:Choice>
              <mc:Fallback>
                <p:oleObj name="Equation" r:id="rId12" imgW="977476" imgH="203112" progId="Equation.DSMT4">
                  <p:embed/>
                  <p:pic>
                    <p:nvPicPr>
                      <p:cNvPr id="5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9120" y="3942805"/>
                        <a:ext cx="1735138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/>
          </p:nvPr>
        </p:nvGraphicFramePr>
        <p:xfrm>
          <a:off x="4389120" y="4400005"/>
          <a:ext cx="1916113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Equation" r:id="rId14" imgW="1079500" imgH="228600" progId="Equation.DSMT4">
                  <p:embed/>
                </p:oleObj>
              </mc:Choice>
              <mc:Fallback>
                <p:oleObj name="Equation" r:id="rId14" imgW="1079500" imgH="228600" progId="Equation.DSMT4">
                  <p:embed/>
                  <p:pic>
                    <p:nvPicPr>
                      <p:cNvPr id="52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9120" y="4400005"/>
                        <a:ext cx="1916113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/>
          </p:nvPr>
        </p:nvGraphicFramePr>
        <p:xfrm>
          <a:off x="4389120" y="4933405"/>
          <a:ext cx="193833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Equation" r:id="rId16" imgW="1091726" imgH="203112" progId="Equation.DSMT4">
                  <p:embed/>
                </p:oleObj>
              </mc:Choice>
              <mc:Fallback>
                <p:oleObj name="Equation" r:id="rId16" imgW="1091726" imgH="203112" progId="Equation.DSMT4">
                  <p:embed/>
                  <p:pic>
                    <p:nvPicPr>
                      <p:cNvPr id="53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9120" y="4933405"/>
                        <a:ext cx="1938338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28"/>
          <p:cNvGraphicFramePr>
            <a:graphicFrameLocks noChangeAspect="1"/>
          </p:cNvGraphicFramePr>
          <p:nvPr>
            <p:extLst/>
          </p:nvPr>
        </p:nvGraphicFramePr>
        <p:xfrm>
          <a:off x="5776595" y="5466805"/>
          <a:ext cx="563563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Equation" r:id="rId18" imgW="317087" imgH="177569" progId="Equation.DSMT4">
                  <p:embed/>
                </p:oleObj>
              </mc:Choice>
              <mc:Fallback>
                <p:oleObj name="Equation" r:id="rId18" imgW="317087" imgH="177569" progId="Equation.DSMT4">
                  <p:embed/>
                  <p:pic>
                    <p:nvPicPr>
                      <p:cNvPr id="5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595" y="5466805"/>
                        <a:ext cx="563563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29"/>
          <p:cNvGraphicFramePr>
            <a:graphicFrameLocks noChangeAspect="1"/>
          </p:cNvGraphicFramePr>
          <p:nvPr>
            <p:extLst/>
          </p:nvPr>
        </p:nvGraphicFramePr>
        <p:xfrm>
          <a:off x="4404995" y="5466805"/>
          <a:ext cx="7651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Equation" r:id="rId20" imgW="431425" imgH="177646" progId="Equation.DSMT4">
                  <p:embed/>
                </p:oleObj>
              </mc:Choice>
              <mc:Fallback>
                <p:oleObj name="Equation" r:id="rId20" imgW="431425" imgH="177646" progId="Equation.DSMT4">
                  <p:embed/>
                  <p:pic>
                    <p:nvPicPr>
                      <p:cNvPr id="5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4995" y="5466805"/>
                        <a:ext cx="76517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30"/>
          <p:cNvGraphicFramePr>
            <a:graphicFrameLocks noChangeAspect="1"/>
          </p:cNvGraphicFramePr>
          <p:nvPr>
            <p:extLst/>
          </p:nvPr>
        </p:nvGraphicFramePr>
        <p:xfrm>
          <a:off x="5243195" y="5466805"/>
          <a:ext cx="4730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Equation" r:id="rId22" imgW="266353" imgH="177569" progId="Equation.DSMT4">
                  <p:embed/>
                </p:oleObj>
              </mc:Choice>
              <mc:Fallback>
                <p:oleObj name="Equation" r:id="rId22" imgW="266353" imgH="177569" progId="Equation.DSMT4">
                  <p:embed/>
                  <p:pic>
                    <p:nvPicPr>
                      <p:cNvPr id="5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3195" y="5466805"/>
                        <a:ext cx="47307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31"/>
          <p:cNvGraphicFramePr>
            <a:graphicFrameLocks noChangeAspect="1"/>
          </p:cNvGraphicFramePr>
          <p:nvPr>
            <p:extLst/>
          </p:nvPr>
        </p:nvGraphicFramePr>
        <p:xfrm>
          <a:off x="4846320" y="5924005"/>
          <a:ext cx="110172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Equation" r:id="rId24" imgW="621760" imgH="177646" progId="Equation.DSMT4">
                  <p:embed/>
                </p:oleObj>
              </mc:Choice>
              <mc:Fallback>
                <p:oleObj name="Equation" r:id="rId24" imgW="621760" imgH="177646" progId="Equation.DSMT4">
                  <p:embed/>
                  <p:pic>
                    <p:nvPicPr>
                      <p:cNvPr id="57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6320" y="5924005"/>
                        <a:ext cx="110172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Arc 32"/>
          <p:cNvSpPr>
            <a:spLocks/>
          </p:cNvSpPr>
          <p:nvPr/>
        </p:nvSpPr>
        <p:spPr bwMode="auto">
          <a:xfrm>
            <a:off x="6751320" y="3180805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445675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Arc 33"/>
          <p:cNvSpPr>
            <a:spLocks/>
          </p:cNvSpPr>
          <p:nvPr/>
        </p:nvSpPr>
        <p:spPr bwMode="auto">
          <a:xfrm>
            <a:off x="6751320" y="3714205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445675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Arc 35"/>
          <p:cNvSpPr>
            <a:spLocks/>
          </p:cNvSpPr>
          <p:nvPr/>
        </p:nvSpPr>
        <p:spPr bwMode="auto">
          <a:xfrm>
            <a:off x="6751320" y="4171405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445675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Arc 36"/>
          <p:cNvSpPr>
            <a:spLocks/>
          </p:cNvSpPr>
          <p:nvPr/>
        </p:nvSpPr>
        <p:spPr bwMode="auto">
          <a:xfrm>
            <a:off x="6751320" y="4628605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445675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" name="Arc 38"/>
          <p:cNvSpPr>
            <a:spLocks/>
          </p:cNvSpPr>
          <p:nvPr/>
        </p:nvSpPr>
        <p:spPr bwMode="auto">
          <a:xfrm>
            <a:off x="6751320" y="5085805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445675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2"/>
                  <a:pt x="12156" y="42991"/>
                  <a:pt x="375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Text Box 39"/>
          <p:cNvSpPr txBox="1">
            <a:spLocks noChangeArrowheads="1"/>
          </p:cNvSpPr>
          <p:nvPr/>
        </p:nvSpPr>
        <p:spPr bwMode="auto">
          <a:xfrm>
            <a:off x="6903720" y="3180805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Differentiate for the gradient function</a:t>
            </a:r>
          </a:p>
        </p:txBody>
      </p:sp>
      <p:sp>
        <p:nvSpPr>
          <p:cNvPr id="64" name="Text Box 40"/>
          <p:cNvSpPr txBox="1">
            <a:spLocks noChangeArrowheads="1"/>
          </p:cNvSpPr>
          <p:nvPr/>
        </p:nvSpPr>
        <p:spPr bwMode="auto">
          <a:xfrm>
            <a:off x="6903720" y="3714205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We want the gradient to be below 0</a:t>
            </a:r>
          </a:p>
        </p:txBody>
      </p:sp>
      <p:sp>
        <p:nvSpPr>
          <p:cNvPr id="65" name="Text Box 41"/>
          <p:cNvSpPr txBox="1">
            <a:spLocks noChangeArrowheads="1"/>
          </p:cNvSpPr>
          <p:nvPr/>
        </p:nvSpPr>
        <p:spPr bwMode="auto">
          <a:xfrm>
            <a:off x="6903720" y="4247605"/>
            <a:ext cx="1066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66" name="Text Box 42"/>
          <p:cNvSpPr txBox="1">
            <a:spLocks noChangeArrowheads="1"/>
          </p:cNvSpPr>
          <p:nvPr/>
        </p:nvSpPr>
        <p:spPr bwMode="auto">
          <a:xfrm>
            <a:off x="6903720" y="4704805"/>
            <a:ext cx="1447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Factorise again</a:t>
            </a:r>
          </a:p>
        </p:txBody>
      </p:sp>
      <p:sp>
        <p:nvSpPr>
          <p:cNvPr id="67" name="Text Box 43"/>
          <p:cNvSpPr txBox="1">
            <a:spLocks noChangeArrowheads="1"/>
          </p:cNvSpPr>
          <p:nvPr/>
        </p:nvSpPr>
        <p:spPr bwMode="auto">
          <a:xfrm>
            <a:off x="6979919" y="5085805"/>
            <a:ext cx="2059577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Roots are x = -3 and 1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BUT, we want values that will make the function negative (you can sketch the graph to help with this)</a:t>
            </a:r>
          </a:p>
        </p:txBody>
      </p:sp>
    </p:spTree>
    <p:extLst>
      <p:ext uri="{BB962C8B-B14F-4D97-AF65-F5344CB8AC3E}">
        <p14:creationId xmlns:p14="http://schemas.microsoft.com/office/powerpoint/2010/main" val="1245530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 animBg="1"/>
      <p:bldP spid="1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2AA2BF-1FAB-4968-BD9A-1A873989F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C5E87A-53B1-49F7-B28E-56DE867060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68AA0-7D17-4E8A-B4C2-BDCC2E5F7CF2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647</TotalTime>
  <Words>496</Words>
  <Application>Microsoft Office PowerPoint</Application>
  <PresentationFormat>On-screen Show (4:3)</PresentationFormat>
  <Paragraphs>83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Comic Sans MS</vt:lpstr>
      <vt:lpstr>HGGyoshotai</vt:lpstr>
      <vt:lpstr>Monotype Corsiva</vt:lpstr>
      <vt:lpstr>Segoe UI Black</vt:lpstr>
      <vt:lpstr>Wingdings</vt:lpstr>
      <vt:lpstr>Office テーマ</vt:lpstr>
      <vt:lpstr>Equation</vt:lpstr>
      <vt:lpstr>PowerPoint Presentation</vt:lpstr>
      <vt:lpstr>Differentiation</vt:lpstr>
      <vt:lpstr>Differentiation</vt:lpstr>
      <vt:lpstr>Differentiation</vt:lpstr>
      <vt:lpstr>Differentiation</vt:lpstr>
      <vt:lpstr>Differentiation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135</cp:revision>
  <dcterms:created xsi:type="dcterms:W3CDTF">2017-08-14T15:35:38Z</dcterms:created>
  <dcterms:modified xsi:type="dcterms:W3CDTF">2021-03-22T11:43:18Z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