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1.wmf"/><Relationship Id="rId7" Type="http://schemas.openxmlformats.org/officeDocument/2006/relationships/image" Target="../media/image14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5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44.png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image" Target="../media/image151.png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50.png"/><Relationship Id="rId4" Type="http://schemas.openxmlformats.org/officeDocument/2006/relationships/image" Target="../media/image7.wmf"/><Relationship Id="rId9" Type="http://schemas.openxmlformats.org/officeDocument/2006/relationships/image" Target="../media/image14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3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12F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72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4" y="1400175"/>
            <a:ext cx="410952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derivative to find the equations of tangents and normal to a curve at a given point.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The </a:t>
            </a:r>
            <a:r>
              <a:rPr lang="en-GB" sz="1600" b="1" u="sng" dirty="0">
                <a:latin typeface="Comic Sans MS" pitchFamily="66" charset="0"/>
              </a:rPr>
              <a:t>tangent</a:t>
            </a:r>
            <a:r>
              <a:rPr lang="en-GB" sz="1600" dirty="0">
                <a:latin typeface="Comic Sans MS" pitchFamily="66" charset="0"/>
              </a:rPr>
              <a:t> is a straight line that intersects the curve at on point only.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Font typeface="Wingdings" pitchFamily="2" charset="2"/>
              <a:buChar char="à"/>
            </a:pPr>
            <a:r>
              <a:rPr lang="en-GB" sz="1600" dirty="0">
                <a:latin typeface="Comic Sans MS" pitchFamily="66" charset="0"/>
                <a:sym typeface="Wingdings" pitchFamily="2" charset="2"/>
              </a:rPr>
              <a:t> The gradient of the tangent is the same as the gradient of the curve at the point given (so you can differentiate to get it)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The </a:t>
            </a:r>
            <a:r>
              <a:rPr lang="en-GB" sz="1600" b="1" u="sng" dirty="0">
                <a:latin typeface="Comic Sans MS" pitchFamily="66" charset="0"/>
              </a:rPr>
              <a:t>normal</a:t>
            </a:r>
            <a:r>
              <a:rPr lang="en-GB" sz="1600" dirty="0">
                <a:latin typeface="Comic Sans MS" pitchFamily="66" charset="0"/>
              </a:rPr>
              <a:t> is a straight line perpendicular to the tangent where it touches the curve.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10">
            <a:extLst>
              <a:ext uri="{FF2B5EF4-FFF2-40B4-BE49-F238E27FC236}">
                <a16:creationId xmlns:a16="http://schemas.microsoft.com/office/drawing/2014/main" id="{62E475C8-A244-48D8-B44A-F7138F42C48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77000" y="2286000"/>
            <a:ext cx="1676400" cy="10668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375A39A0-F96A-43FC-AF5F-68AEBFA9D9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236220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F9B2F1E6-6AAF-43D2-A82F-DF3714DC3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886200"/>
            <a:ext cx="312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4FB7330A-B5E1-46DC-80C1-646006C90DA4}"/>
              </a:ext>
            </a:extLst>
          </p:cNvPr>
          <p:cNvSpPr>
            <a:spLocks/>
          </p:cNvSpPr>
          <p:nvPr/>
        </p:nvSpPr>
        <p:spPr bwMode="auto">
          <a:xfrm rot="5400000">
            <a:off x="6400800" y="2362200"/>
            <a:ext cx="1447800" cy="1600200"/>
          </a:xfrm>
          <a:custGeom>
            <a:avLst/>
            <a:gdLst>
              <a:gd name="T0" fmla="*/ 0 w 21600"/>
              <a:gd name="T1" fmla="*/ 0 h 21916"/>
              <a:gd name="T2" fmla="*/ 97033835 w 21600"/>
              <a:gd name="T3" fmla="*/ 116838841 h 21916"/>
              <a:gd name="T4" fmla="*/ 0 w 21600"/>
              <a:gd name="T5" fmla="*/ 115154163 h 219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91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05"/>
                  <a:pt x="21599" y="21810"/>
                  <a:pt x="21597" y="21915"/>
                </a:cubicBezTo>
              </a:path>
              <a:path w="21600" h="2191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05"/>
                  <a:pt x="21599" y="21810"/>
                  <a:pt x="21597" y="2191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948F38B0-6525-4225-BFF7-42C1CB7880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2286000"/>
            <a:ext cx="1752600" cy="3048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B3B599ED-8CC1-455E-A25E-BB76272E6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4290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>
                <a:solidFill>
                  <a:srgbClr val="FF0000"/>
                </a:solidFill>
                <a:latin typeface="Comic Sans MS" pitchFamily="66" charset="0"/>
              </a:rPr>
              <a:t>Curve</a:t>
            </a: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C75C7617-AD58-4806-952F-15FE33987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3434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>
                <a:solidFill>
                  <a:srgbClr val="0000FF"/>
                </a:solidFill>
                <a:latin typeface="Comic Sans MS" pitchFamily="66" charset="0"/>
              </a:rPr>
              <a:t>Tangent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6D5D3F8C-7DB3-4A27-A760-D429D3F9D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2860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dirty="0">
                <a:solidFill>
                  <a:srgbClr val="006600"/>
                </a:solidFill>
                <a:latin typeface="Comic Sans MS" pitchFamily="66" charset="0"/>
              </a:rPr>
              <a:t>Normal</a:t>
            </a:r>
          </a:p>
        </p:txBody>
      </p:sp>
    </p:spTree>
    <p:extLst>
      <p:ext uri="{BB962C8B-B14F-4D97-AF65-F5344CB8AC3E}">
        <p14:creationId xmlns:p14="http://schemas.microsoft.com/office/powerpoint/2010/main" val="203432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4" y="1400175"/>
            <a:ext cx="410952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derivative to find the equations of tangents and normal to a curve at a given point.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Find the equation of the </a:t>
            </a:r>
            <a:r>
              <a:rPr lang="en-GB" sz="1600" u="sng" dirty="0">
                <a:latin typeface="Comic Sans MS" pitchFamily="66" charset="0"/>
              </a:rPr>
              <a:t>tangent</a:t>
            </a:r>
            <a:r>
              <a:rPr lang="en-GB" sz="1600" dirty="0">
                <a:latin typeface="Comic Sans MS" pitchFamily="66" charset="0"/>
              </a:rPr>
              <a:t> to the curve y = x</a:t>
            </a:r>
            <a:r>
              <a:rPr lang="en-GB" sz="1600" baseline="30000" dirty="0">
                <a:latin typeface="Comic Sans MS" pitchFamily="66" charset="0"/>
              </a:rPr>
              <a:t>3</a:t>
            </a:r>
            <a:r>
              <a:rPr lang="en-GB" sz="1600" dirty="0">
                <a:latin typeface="Comic Sans MS" pitchFamily="66" charset="0"/>
              </a:rPr>
              <a:t> – 3x</a:t>
            </a:r>
            <a:r>
              <a:rPr lang="en-GB" sz="1600" baseline="30000" dirty="0">
                <a:latin typeface="Comic Sans MS" pitchFamily="66" charset="0"/>
              </a:rPr>
              <a:t>2</a:t>
            </a:r>
            <a:r>
              <a:rPr lang="en-GB" sz="1600" dirty="0">
                <a:latin typeface="Comic Sans MS" pitchFamily="66" charset="0"/>
              </a:rPr>
              <a:t> + 2x - 1, at the point (3,5).</a:t>
            </a:r>
          </a:p>
          <a:p>
            <a:pPr marL="0" indent="0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So we need the gradient of the tangent. It will be the same as the gradient of the curve at the point given (x = 3)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12F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3" name="Object 13">
            <a:extLst>
              <a:ext uri="{FF2B5EF4-FFF2-40B4-BE49-F238E27FC236}">
                <a16:creationId xmlns:a16="http://schemas.microsoft.com/office/drawing/2014/main" id="{8A7BF2F3-EE66-4266-97DF-89898247DDB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881978" y="1351625"/>
          <a:ext cx="21399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1244600" imgH="228600" progId="Equation.DSMT4">
                  <p:embed/>
                </p:oleObj>
              </mc:Choice>
              <mc:Fallback>
                <p:oleObj name="Equation" r:id="rId3" imgW="1244600" imgH="228600" progId="Equation.DSMT4">
                  <p:embed/>
                  <p:pic>
                    <p:nvPicPr>
                      <p:cNvPr id="13" name="Object 13">
                        <a:extLst>
                          <a:ext uri="{FF2B5EF4-FFF2-40B4-BE49-F238E27FC236}">
                            <a16:creationId xmlns:a16="http://schemas.microsoft.com/office/drawing/2014/main" id="{8A7BF2F3-EE66-4266-97DF-89898247DD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1978" y="1351625"/>
                        <a:ext cx="21399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4">
            <a:extLst>
              <a:ext uri="{FF2B5EF4-FFF2-40B4-BE49-F238E27FC236}">
                <a16:creationId xmlns:a16="http://schemas.microsoft.com/office/drawing/2014/main" id="{1477EDE1-CB7D-49F2-BEB9-0B7E3AAD760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805778" y="1885025"/>
          <a:ext cx="187960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1091726" imgH="393529" progId="Equation.DSMT4">
                  <p:embed/>
                </p:oleObj>
              </mc:Choice>
              <mc:Fallback>
                <p:oleObj name="Equation" r:id="rId5" imgW="1091726" imgH="393529" progId="Equation.DSMT4">
                  <p:embed/>
                  <p:pic>
                    <p:nvPicPr>
                      <p:cNvPr id="14" name="Object 14">
                        <a:extLst>
                          <a:ext uri="{FF2B5EF4-FFF2-40B4-BE49-F238E27FC236}">
                            <a16:creationId xmlns:a16="http://schemas.microsoft.com/office/drawing/2014/main" id="{1477EDE1-CB7D-49F2-BEB9-0B7E3AAD76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5778" y="1885025"/>
                        <a:ext cx="1879600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Line 17">
            <a:extLst>
              <a:ext uri="{FF2B5EF4-FFF2-40B4-BE49-F238E27FC236}">
                <a16:creationId xmlns:a16="http://schemas.microsoft.com/office/drawing/2014/main" id="{70616EA1-95DA-4BF1-B2CC-1D29D457B2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9578" y="3713825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Arc 18">
            <a:extLst>
              <a:ext uri="{FF2B5EF4-FFF2-40B4-BE49-F238E27FC236}">
                <a16:creationId xmlns:a16="http://schemas.microsoft.com/office/drawing/2014/main" id="{02B11A1D-BA51-4ED3-A3DA-4A586EE0673E}"/>
              </a:ext>
            </a:extLst>
          </p:cNvPr>
          <p:cNvSpPr>
            <a:spLocks/>
          </p:cNvSpPr>
          <p:nvPr/>
        </p:nvSpPr>
        <p:spPr bwMode="auto">
          <a:xfrm>
            <a:off x="7167978" y="1580225"/>
            <a:ext cx="228600" cy="685800"/>
          </a:xfrm>
          <a:custGeom>
            <a:avLst/>
            <a:gdLst>
              <a:gd name="T0" fmla="*/ 0 w 21600"/>
              <a:gd name="T1" fmla="*/ 0 h 43177"/>
              <a:gd name="T2" fmla="*/ 112236 w 21600"/>
              <a:gd name="T3" fmla="*/ 10892874 h 43177"/>
              <a:gd name="T4" fmla="*/ 0 w 21600"/>
              <a:gd name="T5" fmla="*/ 5449344 h 43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</a:path>
              <a:path w="21600" h="4317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Arc 19">
            <a:extLst>
              <a:ext uri="{FF2B5EF4-FFF2-40B4-BE49-F238E27FC236}">
                <a16:creationId xmlns:a16="http://schemas.microsoft.com/office/drawing/2014/main" id="{5D31DB89-6DC4-4B9C-99E6-AA82AF2249E7}"/>
              </a:ext>
            </a:extLst>
          </p:cNvPr>
          <p:cNvSpPr>
            <a:spLocks/>
          </p:cNvSpPr>
          <p:nvPr/>
        </p:nvSpPr>
        <p:spPr bwMode="auto">
          <a:xfrm>
            <a:off x="7371928" y="2276872"/>
            <a:ext cx="224408" cy="576064"/>
          </a:xfrm>
          <a:custGeom>
            <a:avLst/>
            <a:gdLst>
              <a:gd name="T0" fmla="*/ 0 w 21600"/>
              <a:gd name="T1" fmla="*/ 0 h 43177"/>
              <a:gd name="T2" fmla="*/ 112236 w 21600"/>
              <a:gd name="T3" fmla="*/ 10892874 h 43177"/>
              <a:gd name="T4" fmla="*/ 0 w 21600"/>
              <a:gd name="T5" fmla="*/ 5449344 h 43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</a:path>
              <a:path w="21600" h="4317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Arc 20">
            <a:extLst>
              <a:ext uri="{FF2B5EF4-FFF2-40B4-BE49-F238E27FC236}">
                <a16:creationId xmlns:a16="http://schemas.microsoft.com/office/drawing/2014/main" id="{F4DCF8A1-289A-4C13-B684-D4BC1558EEBC}"/>
              </a:ext>
            </a:extLst>
          </p:cNvPr>
          <p:cNvSpPr>
            <a:spLocks/>
          </p:cNvSpPr>
          <p:nvPr/>
        </p:nvSpPr>
        <p:spPr bwMode="auto">
          <a:xfrm>
            <a:off x="7315200" y="2920752"/>
            <a:ext cx="228600" cy="609600"/>
          </a:xfrm>
          <a:custGeom>
            <a:avLst/>
            <a:gdLst>
              <a:gd name="T0" fmla="*/ 0 w 21600"/>
              <a:gd name="T1" fmla="*/ 0 h 43177"/>
              <a:gd name="T2" fmla="*/ 112236 w 21600"/>
              <a:gd name="T3" fmla="*/ 8606716 h 43177"/>
              <a:gd name="T4" fmla="*/ 0 w 21600"/>
              <a:gd name="T5" fmla="*/ 4305645 h 43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</a:path>
              <a:path w="21600" h="4317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07A9A2D8-D0B6-4372-8410-C87616DE2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0378" y="1504025"/>
            <a:ext cx="1676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Differentiate to get the gradient function</a:t>
            </a: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E85B0563-554C-4E84-9FF7-C233F8A1F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328" y="2204864"/>
            <a:ext cx="1676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Substitute the x value in to find the gradient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8B779D62-69A8-43E2-871A-F9A8E85B0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2996952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The gradient at (3,5) is 11</a:t>
            </a:r>
          </a:p>
        </p:txBody>
      </p:sp>
      <p:graphicFrame>
        <p:nvGraphicFramePr>
          <p:cNvPr id="24" name="Object 24">
            <a:extLst>
              <a:ext uri="{FF2B5EF4-FFF2-40B4-BE49-F238E27FC236}">
                <a16:creationId xmlns:a16="http://schemas.microsoft.com/office/drawing/2014/main" id="{E3123899-9EF3-43E6-A9BE-BCD579784B2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774028" y="4378988"/>
          <a:ext cx="18288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7" imgW="1091726" imgH="228501" progId="Equation.DSMT4">
                  <p:embed/>
                </p:oleObj>
              </mc:Choice>
              <mc:Fallback>
                <p:oleObj name="Equation" r:id="rId7" imgW="1091726" imgH="228501" progId="Equation.DSMT4">
                  <p:embed/>
                  <p:pic>
                    <p:nvPicPr>
                      <p:cNvPr id="24" name="Object 24">
                        <a:extLst>
                          <a:ext uri="{FF2B5EF4-FFF2-40B4-BE49-F238E27FC236}">
                            <a16:creationId xmlns:a16="http://schemas.microsoft.com/office/drawing/2014/main" id="{E3123899-9EF3-43E6-A9BE-BCD579784B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4028" y="4378988"/>
                        <a:ext cx="18288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5">
            <a:extLst>
              <a:ext uri="{FF2B5EF4-FFF2-40B4-BE49-F238E27FC236}">
                <a16:creationId xmlns:a16="http://schemas.microsoft.com/office/drawing/2014/main" id="{31FE2DDD-1A67-44A8-9393-F26BD19242D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850228" y="4856825"/>
          <a:ext cx="16795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9" imgW="1002865" imgH="203112" progId="Equation.DSMT4">
                  <p:embed/>
                </p:oleObj>
              </mc:Choice>
              <mc:Fallback>
                <p:oleObj name="Equation" r:id="rId9" imgW="1002865" imgH="203112" progId="Equation.DSMT4">
                  <p:embed/>
                  <p:pic>
                    <p:nvPicPr>
                      <p:cNvPr id="25" name="Object 25">
                        <a:extLst>
                          <a:ext uri="{FF2B5EF4-FFF2-40B4-BE49-F238E27FC236}">
                            <a16:creationId xmlns:a16="http://schemas.microsoft.com/office/drawing/2014/main" id="{31FE2DDD-1A67-44A8-9393-F26BD19242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0228" y="4856825"/>
                        <a:ext cx="16795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6">
            <a:extLst>
              <a:ext uri="{FF2B5EF4-FFF2-40B4-BE49-F238E27FC236}">
                <a16:creationId xmlns:a16="http://schemas.microsoft.com/office/drawing/2014/main" id="{29FB1BC9-C1BA-4647-962A-D4FD6CD63B0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881978" y="5314025"/>
          <a:ext cx="161448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11" imgW="965200" imgH="203200" progId="Equation.DSMT4">
                  <p:embed/>
                </p:oleObj>
              </mc:Choice>
              <mc:Fallback>
                <p:oleObj name="Equation" r:id="rId11" imgW="965200" imgH="203200" progId="Equation.DSMT4">
                  <p:embed/>
                  <p:pic>
                    <p:nvPicPr>
                      <p:cNvPr id="26" name="Object 26">
                        <a:extLst>
                          <a:ext uri="{FF2B5EF4-FFF2-40B4-BE49-F238E27FC236}">
                            <a16:creationId xmlns:a16="http://schemas.microsoft.com/office/drawing/2014/main" id="{29FB1BC9-C1BA-4647-962A-D4FD6CD63B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1978" y="5314025"/>
                        <a:ext cx="161448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7">
            <a:extLst>
              <a:ext uri="{FF2B5EF4-FFF2-40B4-BE49-F238E27FC236}">
                <a16:creationId xmlns:a16="http://schemas.microsoft.com/office/drawing/2014/main" id="{6A80E610-EE98-4AEA-BF42-07AE1BB1DD4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262978" y="5771225"/>
          <a:ext cx="12954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13" imgW="774364" imgH="203112" progId="Equation.DSMT4">
                  <p:embed/>
                </p:oleObj>
              </mc:Choice>
              <mc:Fallback>
                <p:oleObj name="Equation" r:id="rId13" imgW="774364" imgH="203112" progId="Equation.DSMT4">
                  <p:embed/>
                  <p:pic>
                    <p:nvPicPr>
                      <p:cNvPr id="27" name="Object 27">
                        <a:extLst>
                          <a:ext uri="{FF2B5EF4-FFF2-40B4-BE49-F238E27FC236}">
                            <a16:creationId xmlns:a16="http://schemas.microsoft.com/office/drawing/2014/main" id="{6A80E610-EE98-4AEA-BF42-07AE1BB1DD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2978" y="5771225"/>
                        <a:ext cx="12954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Arc 28">
            <a:extLst>
              <a:ext uri="{FF2B5EF4-FFF2-40B4-BE49-F238E27FC236}">
                <a16:creationId xmlns:a16="http://schemas.microsoft.com/office/drawing/2014/main" id="{ED9AAC35-C6E7-45E3-B8AE-607916F3571F}"/>
              </a:ext>
            </a:extLst>
          </p:cNvPr>
          <p:cNvSpPr>
            <a:spLocks/>
          </p:cNvSpPr>
          <p:nvPr/>
        </p:nvSpPr>
        <p:spPr bwMode="auto">
          <a:xfrm>
            <a:off x="6679028" y="4531388"/>
            <a:ext cx="228600" cy="457200"/>
          </a:xfrm>
          <a:custGeom>
            <a:avLst/>
            <a:gdLst>
              <a:gd name="T0" fmla="*/ 0 w 21600"/>
              <a:gd name="T1" fmla="*/ 0 h 43177"/>
              <a:gd name="T2" fmla="*/ 112236 w 21600"/>
              <a:gd name="T3" fmla="*/ 4841278 h 43177"/>
              <a:gd name="T4" fmla="*/ 0 w 21600"/>
              <a:gd name="T5" fmla="*/ 2421931 h 43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</a:path>
              <a:path w="21600" h="4317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29">
            <a:extLst>
              <a:ext uri="{FF2B5EF4-FFF2-40B4-BE49-F238E27FC236}">
                <a16:creationId xmlns:a16="http://schemas.microsoft.com/office/drawing/2014/main" id="{38BE03B5-945F-4094-86BB-E16F8BF19418}"/>
              </a:ext>
            </a:extLst>
          </p:cNvPr>
          <p:cNvSpPr>
            <a:spLocks/>
          </p:cNvSpPr>
          <p:nvPr/>
        </p:nvSpPr>
        <p:spPr bwMode="auto">
          <a:xfrm>
            <a:off x="6679028" y="5009225"/>
            <a:ext cx="228600" cy="457200"/>
          </a:xfrm>
          <a:custGeom>
            <a:avLst/>
            <a:gdLst>
              <a:gd name="T0" fmla="*/ 0 w 21600"/>
              <a:gd name="T1" fmla="*/ 0 h 43177"/>
              <a:gd name="T2" fmla="*/ 112236 w 21600"/>
              <a:gd name="T3" fmla="*/ 4841278 h 43177"/>
              <a:gd name="T4" fmla="*/ 0 w 21600"/>
              <a:gd name="T5" fmla="*/ 2421931 h 43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</a:path>
              <a:path w="21600" h="4317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Arc 30">
            <a:extLst>
              <a:ext uri="{FF2B5EF4-FFF2-40B4-BE49-F238E27FC236}">
                <a16:creationId xmlns:a16="http://schemas.microsoft.com/office/drawing/2014/main" id="{39950302-24F9-43E6-AF06-E53F8CC6064F}"/>
              </a:ext>
            </a:extLst>
          </p:cNvPr>
          <p:cNvSpPr>
            <a:spLocks/>
          </p:cNvSpPr>
          <p:nvPr/>
        </p:nvSpPr>
        <p:spPr bwMode="auto">
          <a:xfrm>
            <a:off x="6710778" y="5466425"/>
            <a:ext cx="228600" cy="457200"/>
          </a:xfrm>
          <a:custGeom>
            <a:avLst/>
            <a:gdLst>
              <a:gd name="T0" fmla="*/ 0 w 21600"/>
              <a:gd name="T1" fmla="*/ 0 h 43177"/>
              <a:gd name="T2" fmla="*/ 112236 w 21600"/>
              <a:gd name="T3" fmla="*/ 4841278 h 43177"/>
              <a:gd name="T4" fmla="*/ 0 w 21600"/>
              <a:gd name="T5" fmla="*/ 2421931 h 43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</a:path>
              <a:path w="21600" h="4317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Text Box 31">
            <a:extLst>
              <a:ext uri="{FF2B5EF4-FFF2-40B4-BE49-F238E27FC236}">
                <a16:creationId xmlns:a16="http://schemas.microsoft.com/office/drawing/2014/main" id="{9D42CD80-9649-40B2-BF35-D2A611BC5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628" y="4302788"/>
            <a:ext cx="1676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Substitute the co-ordinate and gradient in</a:t>
            </a:r>
          </a:p>
        </p:txBody>
      </p:sp>
      <p:sp>
        <p:nvSpPr>
          <p:cNvPr id="32" name="Text Box 32">
            <a:extLst>
              <a:ext uri="{FF2B5EF4-FFF2-40B4-BE49-F238E27FC236}">
                <a16:creationId xmlns:a16="http://schemas.microsoft.com/office/drawing/2014/main" id="{A4D219A1-0FB8-4FED-B13D-232E588D2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628" y="5085425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Expand bracket</a:t>
            </a:r>
          </a:p>
        </p:txBody>
      </p:sp>
      <p:sp>
        <p:nvSpPr>
          <p:cNvPr id="33" name="Text Box 33">
            <a:extLst>
              <a:ext uri="{FF2B5EF4-FFF2-40B4-BE49-F238E27FC236}">
                <a16:creationId xmlns:a16="http://schemas.microsoft.com/office/drawing/2014/main" id="{E568A00B-3141-4B36-9317-60A5C7E08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778" y="5542625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Add 5</a:t>
            </a:r>
          </a:p>
        </p:txBody>
      </p:sp>
      <p:sp>
        <p:nvSpPr>
          <p:cNvPr id="34" name="Text Box 34">
            <a:extLst>
              <a:ext uri="{FF2B5EF4-FFF2-40B4-BE49-F238E27FC236}">
                <a16:creationId xmlns:a16="http://schemas.microsoft.com/office/drawing/2014/main" id="{F7408827-2626-4702-A2EB-D0F8DEA82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5778" y="3790025"/>
            <a:ext cx="37338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Use the formula for a straight line!</a:t>
            </a:r>
          </a:p>
        </p:txBody>
      </p:sp>
      <p:sp>
        <p:nvSpPr>
          <p:cNvPr id="35" name="Line 35">
            <a:extLst>
              <a:ext uri="{FF2B5EF4-FFF2-40B4-BE49-F238E27FC236}">
                <a16:creationId xmlns:a16="http://schemas.microsoft.com/office/drawing/2014/main" id="{77E65F18-F3EB-41F2-BE12-8FBBAFA665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62578" y="4704425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36">
            <a:extLst>
              <a:ext uri="{FF2B5EF4-FFF2-40B4-BE49-F238E27FC236}">
                <a16:creationId xmlns:a16="http://schemas.microsoft.com/office/drawing/2014/main" id="{5245BBB7-F4CA-4D95-AD69-9B3D6A6D1190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100678" y="4742525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Freeform 37">
            <a:extLst>
              <a:ext uri="{FF2B5EF4-FFF2-40B4-BE49-F238E27FC236}">
                <a16:creationId xmlns:a16="http://schemas.microsoft.com/office/drawing/2014/main" id="{5F0BB4A6-3EA1-4514-BDB4-DC1574638AE5}"/>
              </a:ext>
            </a:extLst>
          </p:cNvPr>
          <p:cNvSpPr>
            <a:spLocks/>
          </p:cNvSpPr>
          <p:nvPr/>
        </p:nvSpPr>
        <p:spPr bwMode="auto">
          <a:xfrm>
            <a:off x="1529178" y="4933025"/>
            <a:ext cx="1219200" cy="990600"/>
          </a:xfrm>
          <a:custGeom>
            <a:avLst/>
            <a:gdLst>
              <a:gd name="T0" fmla="*/ 0 w 768"/>
              <a:gd name="T1" fmla="*/ 1572577500 h 624"/>
              <a:gd name="T2" fmla="*/ 604837500 w 768"/>
              <a:gd name="T3" fmla="*/ 483870000 h 624"/>
              <a:gd name="T4" fmla="*/ 1209675000 w 768"/>
              <a:gd name="T5" fmla="*/ 1088707500 h 624"/>
              <a:gd name="T6" fmla="*/ 1935480000 w 768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624">
                <a:moveTo>
                  <a:pt x="0" y="624"/>
                </a:moveTo>
                <a:cubicBezTo>
                  <a:pt x="80" y="424"/>
                  <a:pt x="160" y="224"/>
                  <a:pt x="240" y="192"/>
                </a:cubicBezTo>
                <a:cubicBezTo>
                  <a:pt x="320" y="160"/>
                  <a:pt x="392" y="464"/>
                  <a:pt x="480" y="432"/>
                </a:cubicBezTo>
                <a:cubicBezTo>
                  <a:pt x="568" y="400"/>
                  <a:pt x="668" y="200"/>
                  <a:pt x="768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38">
            <a:extLst>
              <a:ext uri="{FF2B5EF4-FFF2-40B4-BE49-F238E27FC236}">
                <a16:creationId xmlns:a16="http://schemas.microsoft.com/office/drawing/2014/main" id="{54ED8198-946A-41CA-90D3-F4C0962619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10178" y="4856825"/>
            <a:ext cx="914400" cy="16002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Text Box 40">
            <a:extLst>
              <a:ext uri="{FF2B5EF4-FFF2-40B4-BE49-F238E27FC236}">
                <a16:creationId xmlns:a16="http://schemas.microsoft.com/office/drawing/2014/main" id="{192BA261-C37B-490B-A92F-EA2927857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978" y="5847425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>
                <a:solidFill>
                  <a:srgbClr val="0000FF"/>
                </a:solidFill>
                <a:latin typeface="Comic Sans MS" pitchFamily="66" charset="0"/>
              </a:rPr>
              <a:t>Tangent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148064" y="2708920"/>
                <a:ext cx="219278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−6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708920"/>
                <a:ext cx="2192780" cy="307777"/>
              </a:xfrm>
              <a:prstGeom prst="rect">
                <a:avLst/>
              </a:prstGeom>
              <a:blipFill>
                <a:blip r:embed="rId15"/>
                <a:stretch>
                  <a:fillRect l="-833" t="-1961" r="-2222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148064" y="3284984"/>
                <a:ext cx="6066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284984"/>
                <a:ext cx="606641" cy="307777"/>
              </a:xfrm>
              <a:prstGeom prst="rect">
                <a:avLst/>
              </a:prstGeom>
              <a:blipFill>
                <a:blip r:embed="rId16"/>
                <a:stretch>
                  <a:fillRect l="-4000" r="-9000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09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5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4" y="1400175"/>
            <a:ext cx="410952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derivative to find the equations of tangents and normal to a curve at a given point.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Find the equation of the </a:t>
            </a:r>
            <a:r>
              <a:rPr lang="en-GB" sz="1600" u="sng" dirty="0">
                <a:latin typeface="Comic Sans MS" pitchFamily="66" charset="0"/>
              </a:rPr>
              <a:t>normal</a:t>
            </a:r>
            <a:r>
              <a:rPr lang="en-GB" sz="1600" dirty="0">
                <a:latin typeface="Comic Sans MS" pitchFamily="66" charset="0"/>
              </a:rPr>
              <a:t> to the curve y = 8 - 3√x at the point where x = 4.</a:t>
            </a:r>
          </a:p>
          <a:p>
            <a:pPr marL="0" indent="0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>
              <a:buFont typeface="Wingdings" pitchFamily="2" charset="2"/>
              <a:buChar char="à"/>
            </a:pPr>
            <a:r>
              <a:rPr lang="en-GB" sz="1600" dirty="0">
                <a:latin typeface="Comic Sans MS" pitchFamily="66" charset="0"/>
              </a:rPr>
              <a:t>Start by finding the gradient of the curve at that point.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Gradient = -</a:t>
            </a:r>
            <a:r>
              <a:rPr lang="en-GB" sz="1600" baseline="30000" dirty="0">
                <a:latin typeface="Comic Sans MS" pitchFamily="66" charset="0"/>
              </a:rPr>
              <a:t>3</a:t>
            </a:r>
            <a:r>
              <a:rPr lang="en-GB" sz="1600" dirty="0">
                <a:latin typeface="Comic Sans MS" pitchFamily="66" charset="0"/>
              </a:rPr>
              <a:t>/</a:t>
            </a:r>
            <a:r>
              <a:rPr lang="en-GB" sz="1600" baseline="-25000" dirty="0">
                <a:latin typeface="Comic Sans MS" pitchFamily="66" charset="0"/>
              </a:rPr>
              <a:t>4</a:t>
            </a:r>
            <a:r>
              <a:rPr lang="en-GB" sz="1600" dirty="0">
                <a:latin typeface="Comic Sans MS" pitchFamily="66" charset="0"/>
              </a:rPr>
              <a:t>  (this is of the tangent)</a:t>
            </a:r>
            <a:endParaRPr lang="en-GB" sz="1600" baseline="-250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1600" baseline="-250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The Normal is </a:t>
            </a:r>
            <a:r>
              <a:rPr lang="en-GB" sz="1600" u="sng" dirty="0">
                <a:latin typeface="Comic Sans MS" pitchFamily="66" charset="0"/>
              </a:rPr>
              <a:t>perpendicular</a:t>
            </a:r>
            <a:r>
              <a:rPr lang="en-GB" sz="1600" dirty="0">
                <a:latin typeface="Comic Sans MS" pitchFamily="66" charset="0"/>
              </a:rPr>
              <a:t> to the tangent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Gradient of the Normal = </a:t>
            </a:r>
            <a:r>
              <a:rPr lang="en-GB" sz="1600" baseline="30000" dirty="0">
                <a:latin typeface="Comic Sans MS" pitchFamily="66" charset="0"/>
              </a:rPr>
              <a:t>4</a:t>
            </a:r>
            <a:r>
              <a:rPr lang="en-GB" sz="1600" dirty="0">
                <a:latin typeface="Comic Sans MS" pitchFamily="66" charset="0"/>
              </a:rPr>
              <a:t>/</a:t>
            </a:r>
            <a:r>
              <a:rPr lang="en-GB" sz="1600" baseline="-25000" dirty="0">
                <a:latin typeface="Comic Sans MS" pitchFamily="66" charset="0"/>
              </a:rPr>
              <a:t>3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12F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40" name="Object 33">
            <a:extLst>
              <a:ext uri="{FF2B5EF4-FFF2-40B4-BE49-F238E27FC236}">
                <a16:creationId xmlns:a16="http://schemas.microsoft.com/office/drawing/2014/main" id="{61C4C2EB-7736-4BF6-BC1A-5E33C6E7186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58792" y="1461857"/>
          <a:ext cx="14033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748975" imgH="241195" progId="Equation.DSMT4">
                  <p:embed/>
                </p:oleObj>
              </mc:Choice>
              <mc:Fallback>
                <p:oleObj name="Equation" r:id="rId3" imgW="748975" imgH="241195" progId="Equation.DSMT4">
                  <p:embed/>
                  <p:pic>
                    <p:nvPicPr>
                      <p:cNvPr id="40" name="Object 33">
                        <a:extLst>
                          <a:ext uri="{FF2B5EF4-FFF2-40B4-BE49-F238E27FC236}">
                            <a16:creationId xmlns:a16="http://schemas.microsoft.com/office/drawing/2014/main" id="{61C4C2EB-7736-4BF6-BC1A-5E33C6E718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8792" y="1461857"/>
                        <a:ext cx="140335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34">
            <a:extLst>
              <a:ext uri="{FF2B5EF4-FFF2-40B4-BE49-F238E27FC236}">
                <a16:creationId xmlns:a16="http://schemas.microsoft.com/office/drawing/2014/main" id="{37B28D7C-A2F4-4E8C-B462-5BB637ADB6D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58792" y="1919057"/>
          <a:ext cx="13081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698500" imgH="330200" progId="Equation.DSMT4">
                  <p:embed/>
                </p:oleObj>
              </mc:Choice>
              <mc:Fallback>
                <p:oleObj name="Equation" r:id="rId5" imgW="698500" imgH="330200" progId="Equation.DSMT4">
                  <p:embed/>
                  <p:pic>
                    <p:nvPicPr>
                      <p:cNvPr id="41" name="Object 34">
                        <a:extLst>
                          <a:ext uri="{FF2B5EF4-FFF2-40B4-BE49-F238E27FC236}">
                            <a16:creationId xmlns:a16="http://schemas.microsoft.com/office/drawing/2014/main" id="{37B28D7C-A2F4-4E8C-B462-5BB637ADB6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8792" y="1919057"/>
                        <a:ext cx="1308100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35">
            <a:extLst>
              <a:ext uri="{FF2B5EF4-FFF2-40B4-BE49-F238E27FC236}">
                <a16:creationId xmlns:a16="http://schemas.microsoft.com/office/drawing/2014/main" id="{A44AA8C9-5368-40AB-A483-DFED886B657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906392" y="2604857"/>
          <a:ext cx="1474788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7" imgW="787400" imgH="419100" progId="Equation.DSMT4">
                  <p:embed/>
                </p:oleObj>
              </mc:Choice>
              <mc:Fallback>
                <p:oleObj name="Equation" r:id="rId7" imgW="787400" imgH="419100" progId="Equation.DSMT4">
                  <p:embed/>
                  <p:pic>
                    <p:nvPicPr>
                      <p:cNvPr id="42" name="Object 35">
                        <a:extLst>
                          <a:ext uri="{FF2B5EF4-FFF2-40B4-BE49-F238E27FC236}">
                            <a16:creationId xmlns:a16="http://schemas.microsoft.com/office/drawing/2014/main" id="{A44AA8C9-5368-40AB-A483-DFED886B65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392" y="2604857"/>
                        <a:ext cx="1474788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Arc 36">
            <a:extLst>
              <a:ext uri="{FF2B5EF4-FFF2-40B4-BE49-F238E27FC236}">
                <a16:creationId xmlns:a16="http://schemas.microsoft.com/office/drawing/2014/main" id="{714DC742-464A-4A50-A13C-11914A298E38}"/>
              </a:ext>
            </a:extLst>
          </p:cNvPr>
          <p:cNvSpPr>
            <a:spLocks/>
          </p:cNvSpPr>
          <p:nvPr/>
        </p:nvSpPr>
        <p:spPr bwMode="auto">
          <a:xfrm>
            <a:off x="6658992" y="1690457"/>
            <a:ext cx="304800" cy="609600"/>
          </a:xfrm>
          <a:custGeom>
            <a:avLst/>
            <a:gdLst>
              <a:gd name="T0" fmla="*/ 0 w 21600"/>
              <a:gd name="T1" fmla="*/ 0 h 43166"/>
              <a:gd name="T2" fmla="*/ 240340 w 21600"/>
              <a:gd name="T3" fmla="*/ 8608909 h 43166"/>
              <a:gd name="T4" fmla="*/ 0 w 21600"/>
              <a:gd name="T5" fmla="*/ 4307844 h 431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6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</a:path>
              <a:path w="21600" h="4316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Arc 37">
            <a:extLst>
              <a:ext uri="{FF2B5EF4-FFF2-40B4-BE49-F238E27FC236}">
                <a16:creationId xmlns:a16="http://schemas.microsoft.com/office/drawing/2014/main" id="{7DF07FE3-2B6C-4C84-A345-00869D228950}"/>
              </a:ext>
            </a:extLst>
          </p:cNvPr>
          <p:cNvSpPr>
            <a:spLocks/>
          </p:cNvSpPr>
          <p:nvPr/>
        </p:nvSpPr>
        <p:spPr bwMode="auto">
          <a:xfrm>
            <a:off x="6658992" y="2452457"/>
            <a:ext cx="304800" cy="609600"/>
          </a:xfrm>
          <a:custGeom>
            <a:avLst/>
            <a:gdLst>
              <a:gd name="T0" fmla="*/ 0 w 21600"/>
              <a:gd name="T1" fmla="*/ 0 h 43166"/>
              <a:gd name="T2" fmla="*/ 240340 w 21600"/>
              <a:gd name="T3" fmla="*/ 8608909 h 43166"/>
              <a:gd name="T4" fmla="*/ 0 w 21600"/>
              <a:gd name="T5" fmla="*/ 4307844 h 431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6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</a:path>
              <a:path w="21600" h="4316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Arc 41">
            <a:extLst>
              <a:ext uri="{FF2B5EF4-FFF2-40B4-BE49-F238E27FC236}">
                <a16:creationId xmlns:a16="http://schemas.microsoft.com/office/drawing/2014/main" id="{B4C40A65-48D0-4188-8448-84A7D29754F0}"/>
              </a:ext>
            </a:extLst>
          </p:cNvPr>
          <p:cNvSpPr>
            <a:spLocks/>
          </p:cNvSpPr>
          <p:nvPr/>
        </p:nvSpPr>
        <p:spPr bwMode="auto">
          <a:xfrm>
            <a:off x="6811392" y="3214457"/>
            <a:ext cx="304800" cy="609600"/>
          </a:xfrm>
          <a:custGeom>
            <a:avLst/>
            <a:gdLst>
              <a:gd name="T0" fmla="*/ 0 w 21600"/>
              <a:gd name="T1" fmla="*/ 0 h 43166"/>
              <a:gd name="T2" fmla="*/ 240340 w 21600"/>
              <a:gd name="T3" fmla="*/ 8608909 h 43166"/>
              <a:gd name="T4" fmla="*/ 0 w 21600"/>
              <a:gd name="T5" fmla="*/ 4307844 h 431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6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</a:path>
              <a:path w="21600" h="4316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Arc 42">
            <a:extLst>
              <a:ext uri="{FF2B5EF4-FFF2-40B4-BE49-F238E27FC236}">
                <a16:creationId xmlns:a16="http://schemas.microsoft.com/office/drawing/2014/main" id="{080B8384-FC9A-4A03-8C4D-285703052328}"/>
              </a:ext>
            </a:extLst>
          </p:cNvPr>
          <p:cNvSpPr>
            <a:spLocks/>
          </p:cNvSpPr>
          <p:nvPr/>
        </p:nvSpPr>
        <p:spPr bwMode="auto">
          <a:xfrm>
            <a:off x="6811392" y="4052657"/>
            <a:ext cx="304800" cy="609600"/>
          </a:xfrm>
          <a:custGeom>
            <a:avLst/>
            <a:gdLst>
              <a:gd name="T0" fmla="*/ 0 w 21600"/>
              <a:gd name="T1" fmla="*/ 0 h 43166"/>
              <a:gd name="T2" fmla="*/ 240340 w 21600"/>
              <a:gd name="T3" fmla="*/ 8608909 h 43166"/>
              <a:gd name="T4" fmla="*/ 0 w 21600"/>
              <a:gd name="T5" fmla="*/ 4307844 h 431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6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</a:path>
              <a:path w="21600" h="4316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Arc 43">
            <a:extLst>
              <a:ext uri="{FF2B5EF4-FFF2-40B4-BE49-F238E27FC236}">
                <a16:creationId xmlns:a16="http://schemas.microsoft.com/office/drawing/2014/main" id="{802D8090-AC93-4C41-9BBE-89A892E9D020}"/>
              </a:ext>
            </a:extLst>
          </p:cNvPr>
          <p:cNvSpPr>
            <a:spLocks/>
          </p:cNvSpPr>
          <p:nvPr/>
        </p:nvSpPr>
        <p:spPr bwMode="auto">
          <a:xfrm>
            <a:off x="6811392" y="4890857"/>
            <a:ext cx="304800" cy="609600"/>
          </a:xfrm>
          <a:custGeom>
            <a:avLst/>
            <a:gdLst>
              <a:gd name="T0" fmla="*/ 0 w 21600"/>
              <a:gd name="T1" fmla="*/ 0 h 43166"/>
              <a:gd name="T2" fmla="*/ 240340 w 21600"/>
              <a:gd name="T3" fmla="*/ 8608909 h 43166"/>
              <a:gd name="T4" fmla="*/ 0 w 21600"/>
              <a:gd name="T5" fmla="*/ 4307844 h 431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6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</a:path>
              <a:path w="21600" h="4316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Text Box 44">
            <a:extLst>
              <a:ext uri="{FF2B5EF4-FFF2-40B4-BE49-F238E27FC236}">
                <a16:creationId xmlns:a16="http://schemas.microsoft.com/office/drawing/2014/main" id="{C10AE6DA-2DD1-4365-A02E-FAA695091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7592" y="1766657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Rewrite</a:t>
            </a:r>
          </a:p>
        </p:txBody>
      </p:sp>
      <p:sp>
        <p:nvSpPr>
          <p:cNvPr id="52" name="Text Box 45">
            <a:extLst>
              <a:ext uri="{FF2B5EF4-FFF2-40B4-BE49-F238E27FC236}">
                <a16:creationId xmlns:a16="http://schemas.microsoft.com/office/drawing/2014/main" id="{1BB328E2-3991-412F-A378-429630580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3792" y="2528657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53" name="Text Box 46">
            <a:extLst>
              <a:ext uri="{FF2B5EF4-FFF2-40B4-BE49-F238E27FC236}">
                <a16:creationId xmlns:a16="http://schemas.microsoft.com/office/drawing/2014/main" id="{92BBDFBA-D25E-4B08-8AA3-01C4A2585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9992" y="3214457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Rewrite for substitution</a:t>
            </a:r>
          </a:p>
        </p:txBody>
      </p:sp>
      <p:sp>
        <p:nvSpPr>
          <p:cNvPr id="54" name="Text Box 47">
            <a:extLst>
              <a:ext uri="{FF2B5EF4-FFF2-40B4-BE49-F238E27FC236}">
                <a16:creationId xmlns:a16="http://schemas.microsoft.com/office/drawing/2014/main" id="{F1755C5D-9377-4655-9449-C45606C3C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9992" y="4205057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Sub in x = 4</a:t>
            </a:r>
          </a:p>
        </p:txBody>
      </p:sp>
      <p:sp>
        <p:nvSpPr>
          <p:cNvPr id="55" name="Text Box 48">
            <a:extLst>
              <a:ext uri="{FF2B5EF4-FFF2-40B4-BE49-F238E27FC236}">
                <a16:creationId xmlns:a16="http://schemas.microsoft.com/office/drawing/2014/main" id="{27338FCB-7AEE-4F89-87CE-F460FBCA3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192" y="4890857"/>
            <a:ext cx="1752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The Gradient where x = 4 is -</a:t>
            </a:r>
            <a:r>
              <a:rPr lang="en-GB" sz="1400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32040" y="3501008"/>
                <a:ext cx="1677254" cy="6419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501008"/>
                <a:ext cx="1677254" cy="6419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92080" y="4293096"/>
                <a:ext cx="1306961" cy="6357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293096"/>
                <a:ext cx="1306961" cy="63575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292080" y="5157192"/>
                <a:ext cx="699102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157192"/>
                <a:ext cx="699102" cy="5761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186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8" grpId="0" animBg="1"/>
      <p:bldP spid="49" grpId="0" animBg="1"/>
      <p:bldP spid="50" grpId="0" animBg="1"/>
      <p:bldP spid="51" grpId="0"/>
      <p:bldP spid="52" grpId="0"/>
      <p:bldP spid="53" grpId="0"/>
      <p:bldP spid="54" grpId="0"/>
      <p:bldP spid="55" grpId="0"/>
      <p:bldP spid="5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4" y="1400175"/>
            <a:ext cx="410952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derivative to find the equations of tangents and normal to a curve at a given point.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Find the equation of the </a:t>
            </a:r>
            <a:r>
              <a:rPr lang="en-GB" sz="1600" u="sng" dirty="0">
                <a:latin typeface="Comic Sans MS" pitchFamily="66" charset="0"/>
              </a:rPr>
              <a:t>normal</a:t>
            </a:r>
            <a:r>
              <a:rPr lang="en-GB" sz="1600" dirty="0">
                <a:latin typeface="Comic Sans MS" pitchFamily="66" charset="0"/>
              </a:rPr>
              <a:t> to the curve y = 8 - 3√x at the point where x = 4.</a:t>
            </a:r>
          </a:p>
          <a:p>
            <a:pPr marL="0" indent="0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Gradient of the Normal = </a:t>
            </a:r>
            <a:r>
              <a:rPr lang="en-GB" sz="1600" baseline="30000" dirty="0">
                <a:latin typeface="Comic Sans MS" pitchFamily="66" charset="0"/>
              </a:rPr>
              <a:t>4</a:t>
            </a:r>
            <a:r>
              <a:rPr lang="en-GB" sz="1600" dirty="0">
                <a:latin typeface="Comic Sans MS" pitchFamily="66" charset="0"/>
              </a:rPr>
              <a:t>/</a:t>
            </a:r>
            <a:r>
              <a:rPr lang="en-GB" sz="1600" baseline="-25000" dirty="0">
                <a:latin typeface="Comic Sans MS" pitchFamily="66" charset="0"/>
              </a:rPr>
              <a:t>3</a:t>
            </a:r>
          </a:p>
          <a:p>
            <a:pPr marL="0" indent="0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Now we need the co-ordinates at that point. We already have x = 4.</a:t>
            </a:r>
          </a:p>
          <a:p>
            <a:pPr marL="0" indent="0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Co-ordinates at the intersection = (4,2)</a:t>
            </a:r>
          </a:p>
          <a:p>
            <a:pPr marL="0" indent="0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12F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21" name="Object 5">
            <a:extLst>
              <a:ext uri="{FF2B5EF4-FFF2-40B4-BE49-F238E27FC236}">
                <a16:creationId xmlns:a16="http://schemas.microsoft.com/office/drawing/2014/main" id="{558200E3-616A-436D-AF2B-D7CA0013369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41037" y="1426345"/>
          <a:ext cx="14033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3" imgW="748975" imgH="241195" progId="Equation.DSMT4">
                  <p:embed/>
                </p:oleObj>
              </mc:Choice>
              <mc:Fallback>
                <p:oleObj name="Equation" r:id="rId3" imgW="748975" imgH="241195" progId="Equation.DSMT4">
                  <p:embed/>
                  <p:pic>
                    <p:nvPicPr>
                      <p:cNvPr id="21" name="Object 5">
                        <a:extLst>
                          <a:ext uri="{FF2B5EF4-FFF2-40B4-BE49-F238E27FC236}">
                            <a16:creationId xmlns:a16="http://schemas.microsoft.com/office/drawing/2014/main" id="{558200E3-616A-436D-AF2B-D7CA001336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037" y="1426345"/>
                        <a:ext cx="140335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rc 8">
            <a:extLst>
              <a:ext uri="{FF2B5EF4-FFF2-40B4-BE49-F238E27FC236}">
                <a16:creationId xmlns:a16="http://schemas.microsoft.com/office/drawing/2014/main" id="{5A896A4F-7BD1-41B5-8904-8ABDD5F1A7E9}"/>
              </a:ext>
            </a:extLst>
          </p:cNvPr>
          <p:cNvSpPr>
            <a:spLocks/>
          </p:cNvSpPr>
          <p:nvPr/>
        </p:nvSpPr>
        <p:spPr bwMode="auto">
          <a:xfrm>
            <a:off x="6641237" y="1654945"/>
            <a:ext cx="304800" cy="609600"/>
          </a:xfrm>
          <a:custGeom>
            <a:avLst/>
            <a:gdLst>
              <a:gd name="T0" fmla="*/ 0 w 21600"/>
              <a:gd name="T1" fmla="*/ 0 h 43166"/>
              <a:gd name="T2" fmla="*/ 240340 w 21600"/>
              <a:gd name="T3" fmla="*/ 8608909 h 43166"/>
              <a:gd name="T4" fmla="*/ 0 w 21600"/>
              <a:gd name="T5" fmla="*/ 4307844 h 431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6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</a:path>
              <a:path w="21600" h="4316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Text Box 16">
            <a:extLst>
              <a:ext uri="{FF2B5EF4-FFF2-40B4-BE49-F238E27FC236}">
                <a16:creationId xmlns:a16="http://schemas.microsoft.com/office/drawing/2014/main" id="{00AD5B50-E652-4953-B761-09AF6E0C7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6037" y="1807345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Substitute in x = 4</a:t>
            </a:r>
          </a:p>
        </p:txBody>
      </p:sp>
      <p:graphicFrame>
        <p:nvGraphicFramePr>
          <p:cNvPr id="24" name="Object 22">
            <a:extLst>
              <a:ext uri="{FF2B5EF4-FFF2-40B4-BE49-F238E27FC236}">
                <a16:creationId xmlns:a16="http://schemas.microsoft.com/office/drawing/2014/main" id="{3C449CEA-DBB0-4A8A-B742-910EEBEE415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41037" y="2035945"/>
          <a:ext cx="14033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5" imgW="748975" imgH="241195" progId="Equation.DSMT4">
                  <p:embed/>
                </p:oleObj>
              </mc:Choice>
              <mc:Fallback>
                <p:oleObj name="Equation" r:id="rId5" imgW="748975" imgH="241195" progId="Equation.DSMT4">
                  <p:embed/>
                  <p:pic>
                    <p:nvPicPr>
                      <p:cNvPr id="24" name="Object 22">
                        <a:extLst>
                          <a:ext uri="{FF2B5EF4-FFF2-40B4-BE49-F238E27FC236}">
                            <a16:creationId xmlns:a16="http://schemas.microsoft.com/office/drawing/2014/main" id="{3C449CEA-DBB0-4A8A-B742-910EEBEE41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037" y="2035945"/>
                        <a:ext cx="140335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3">
            <a:extLst>
              <a:ext uri="{FF2B5EF4-FFF2-40B4-BE49-F238E27FC236}">
                <a16:creationId xmlns:a16="http://schemas.microsoft.com/office/drawing/2014/main" id="{83EC15F3-137F-4C11-8657-3105F6ECCAA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41037" y="2797945"/>
          <a:ext cx="6889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7" imgW="368140" imgH="203112" progId="Equation.DSMT4">
                  <p:embed/>
                </p:oleObj>
              </mc:Choice>
              <mc:Fallback>
                <p:oleObj name="Equation" r:id="rId7" imgW="368140" imgH="203112" progId="Equation.DSMT4">
                  <p:embed/>
                  <p:pic>
                    <p:nvPicPr>
                      <p:cNvPr id="25" name="Object 23">
                        <a:extLst>
                          <a:ext uri="{FF2B5EF4-FFF2-40B4-BE49-F238E27FC236}">
                            <a16:creationId xmlns:a16="http://schemas.microsoft.com/office/drawing/2014/main" id="{83EC15F3-137F-4C11-8657-3105F6ECCA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037" y="2797945"/>
                        <a:ext cx="6889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Arc 24">
            <a:extLst>
              <a:ext uri="{FF2B5EF4-FFF2-40B4-BE49-F238E27FC236}">
                <a16:creationId xmlns:a16="http://schemas.microsoft.com/office/drawing/2014/main" id="{C2F5D00D-237C-424A-BDBD-635065765354}"/>
              </a:ext>
            </a:extLst>
          </p:cNvPr>
          <p:cNvSpPr>
            <a:spLocks/>
          </p:cNvSpPr>
          <p:nvPr/>
        </p:nvSpPr>
        <p:spPr bwMode="auto">
          <a:xfrm>
            <a:off x="6641237" y="2340745"/>
            <a:ext cx="304800" cy="609600"/>
          </a:xfrm>
          <a:custGeom>
            <a:avLst/>
            <a:gdLst>
              <a:gd name="T0" fmla="*/ 0 w 21600"/>
              <a:gd name="T1" fmla="*/ 0 h 43166"/>
              <a:gd name="T2" fmla="*/ 240340 w 21600"/>
              <a:gd name="T3" fmla="*/ 8608909 h 43166"/>
              <a:gd name="T4" fmla="*/ 0 w 21600"/>
              <a:gd name="T5" fmla="*/ 4307844 h 431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6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</a:path>
              <a:path w="21600" h="4316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0"/>
                  <a:pt x="12649" y="42525"/>
                  <a:pt x="1207" y="4316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07CDB5EA-6850-4BC0-B5A2-8AE3B38D9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6037" y="2493145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3 times 2 = 6!</a:t>
            </a:r>
          </a:p>
        </p:txBody>
      </p:sp>
      <p:sp>
        <p:nvSpPr>
          <p:cNvPr id="28" name="Line 27">
            <a:extLst>
              <a:ext uri="{FF2B5EF4-FFF2-40B4-BE49-F238E27FC236}">
                <a16:creationId xmlns:a16="http://schemas.microsoft.com/office/drawing/2014/main" id="{A30ED363-1E64-4625-BA1C-36C3728DC4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037" y="3331345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070B4936-AA2A-4299-9226-9F5A101FF27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26700" y="3961583"/>
          <a:ext cx="18288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9" imgW="1091726" imgH="228501" progId="Equation.DSMT4">
                  <p:embed/>
                </p:oleObj>
              </mc:Choice>
              <mc:Fallback>
                <p:oleObj name="Equation" r:id="rId9" imgW="1091726" imgH="228501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070B4936-AA2A-4299-9226-9F5A101FF2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6700" y="3961583"/>
                        <a:ext cx="18288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567CDDD3-E835-4BDA-BBEA-2BC5A009C0E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702900" y="4321945"/>
          <a:ext cx="167957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11" imgW="1002865" imgH="393529" progId="Equation.DSMT4">
                  <p:embed/>
                </p:oleObj>
              </mc:Choice>
              <mc:Fallback>
                <p:oleObj name="Equation" r:id="rId11" imgW="1002865" imgH="393529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567CDDD3-E835-4BDA-BBEA-2BC5A009C0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900" y="4321945"/>
                        <a:ext cx="1679575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Arc 32">
            <a:extLst>
              <a:ext uri="{FF2B5EF4-FFF2-40B4-BE49-F238E27FC236}">
                <a16:creationId xmlns:a16="http://schemas.microsoft.com/office/drawing/2014/main" id="{C25C3849-954B-4B33-97DD-6C77F9BE1A8D}"/>
              </a:ext>
            </a:extLst>
          </p:cNvPr>
          <p:cNvSpPr>
            <a:spLocks/>
          </p:cNvSpPr>
          <p:nvPr/>
        </p:nvSpPr>
        <p:spPr bwMode="auto">
          <a:xfrm>
            <a:off x="6531700" y="4093345"/>
            <a:ext cx="228600" cy="533400"/>
          </a:xfrm>
          <a:custGeom>
            <a:avLst/>
            <a:gdLst>
              <a:gd name="T0" fmla="*/ 0 w 21600"/>
              <a:gd name="T1" fmla="*/ 0 h 43177"/>
              <a:gd name="T2" fmla="*/ 112236 w 21600"/>
              <a:gd name="T3" fmla="*/ 6589517 h 43177"/>
              <a:gd name="T4" fmla="*/ 0 w 21600"/>
              <a:gd name="T5" fmla="*/ 3296513 h 43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</a:path>
              <a:path w="21600" h="4317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Text Box 35">
            <a:extLst>
              <a:ext uri="{FF2B5EF4-FFF2-40B4-BE49-F238E27FC236}">
                <a16:creationId xmlns:a16="http://schemas.microsoft.com/office/drawing/2014/main" id="{68F34141-DFBA-4C15-934D-599D5F9F3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4100" y="3940945"/>
            <a:ext cx="1676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Substitute the co-ordinate and gradient in</a:t>
            </a:r>
          </a:p>
        </p:txBody>
      </p:sp>
      <p:sp>
        <p:nvSpPr>
          <p:cNvPr id="33" name="Text Box 36">
            <a:extLst>
              <a:ext uri="{FF2B5EF4-FFF2-40B4-BE49-F238E27FC236}">
                <a16:creationId xmlns:a16="http://schemas.microsoft.com/office/drawing/2014/main" id="{26EFFB05-9AF4-49EE-B095-44AF6A404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300" y="4702945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Multiply by 3</a:t>
            </a:r>
          </a:p>
        </p:txBody>
      </p:sp>
      <p:sp>
        <p:nvSpPr>
          <p:cNvPr id="34" name="Text Box 37">
            <a:extLst>
              <a:ext uri="{FF2B5EF4-FFF2-40B4-BE49-F238E27FC236}">
                <a16:creationId xmlns:a16="http://schemas.microsoft.com/office/drawing/2014/main" id="{BA312EFB-7B27-4D9A-8905-C95F5D574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300" y="5236345"/>
            <a:ext cx="1644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Expand bracket</a:t>
            </a:r>
          </a:p>
        </p:txBody>
      </p:sp>
      <p:sp>
        <p:nvSpPr>
          <p:cNvPr id="35" name="Text Box 38">
            <a:extLst>
              <a:ext uri="{FF2B5EF4-FFF2-40B4-BE49-F238E27FC236}">
                <a16:creationId xmlns:a16="http://schemas.microsoft.com/office/drawing/2014/main" id="{B0EFBC25-1AA3-4BF8-A144-1992251D9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837" y="3407545"/>
            <a:ext cx="37338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Use the formula for a straight line!</a:t>
            </a:r>
          </a:p>
        </p:txBody>
      </p:sp>
      <p:sp>
        <p:nvSpPr>
          <p:cNvPr id="36" name="Arc 39">
            <a:extLst>
              <a:ext uri="{FF2B5EF4-FFF2-40B4-BE49-F238E27FC236}">
                <a16:creationId xmlns:a16="http://schemas.microsoft.com/office/drawing/2014/main" id="{A9480922-8364-4E75-91EE-BC33D880C159}"/>
              </a:ext>
            </a:extLst>
          </p:cNvPr>
          <p:cNvSpPr>
            <a:spLocks/>
          </p:cNvSpPr>
          <p:nvPr/>
        </p:nvSpPr>
        <p:spPr bwMode="auto">
          <a:xfrm>
            <a:off x="6531700" y="4626745"/>
            <a:ext cx="228600" cy="533400"/>
          </a:xfrm>
          <a:custGeom>
            <a:avLst/>
            <a:gdLst>
              <a:gd name="T0" fmla="*/ 0 w 21600"/>
              <a:gd name="T1" fmla="*/ 0 h 43177"/>
              <a:gd name="T2" fmla="*/ 112236 w 21600"/>
              <a:gd name="T3" fmla="*/ 6589517 h 43177"/>
              <a:gd name="T4" fmla="*/ 0 w 21600"/>
              <a:gd name="T5" fmla="*/ 3296513 h 43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</a:path>
              <a:path w="21600" h="4317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37" name="Object 43">
            <a:extLst>
              <a:ext uri="{FF2B5EF4-FFF2-40B4-BE49-F238E27FC236}">
                <a16:creationId xmlns:a16="http://schemas.microsoft.com/office/drawing/2014/main" id="{3E2A9D86-68F1-4BB6-BE8A-69EA1F5E56A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26700" y="5083945"/>
          <a:ext cx="174307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13" imgW="1040948" imgH="203112" progId="Equation.DSMT4">
                  <p:embed/>
                </p:oleObj>
              </mc:Choice>
              <mc:Fallback>
                <p:oleObj name="Equation" r:id="rId13" imgW="1040948" imgH="203112" progId="Equation.DSMT4">
                  <p:embed/>
                  <p:pic>
                    <p:nvPicPr>
                      <p:cNvPr id="37" name="Object 43">
                        <a:extLst>
                          <a:ext uri="{FF2B5EF4-FFF2-40B4-BE49-F238E27FC236}">
                            <a16:creationId xmlns:a16="http://schemas.microsoft.com/office/drawing/2014/main" id="{3E2A9D86-68F1-4BB6-BE8A-69EA1F5E56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6700" y="5083945"/>
                        <a:ext cx="1743075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44">
            <a:extLst>
              <a:ext uri="{FF2B5EF4-FFF2-40B4-BE49-F238E27FC236}">
                <a16:creationId xmlns:a16="http://schemas.microsoft.com/office/drawing/2014/main" id="{AB3B5FAF-A568-4D6D-9184-041B64F0809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702900" y="5541145"/>
          <a:ext cx="16573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15" imgW="990170" imgH="203112" progId="Equation.DSMT4">
                  <p:embed/>
                </p:oleObj>
              </mc:Choice>
              <mc:Fallback>
                <p:oleObj name="Equation" r:id="rId15" imgW="990170" imgH="203112" progId="Equation.DSMT4">
                  <p:embed/>
                  <p:pic>
                    <p:nvPicPr>
                      <p:cNvPr id="38" name="Object 44">
                        <a:extLst>
                          <a:ext uri="{FF2B5EF4-FFF2-40B4-BE49-F238E27FC236}">
                            <a16:creationId xmlns:a16="http://schemas.microsoft.com/office/drawing/2014/main" id="{AB3B5FAF-A568-4D6D-9184-041B64F080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900" y="5541145"/>
                        <a:ext cx="165735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45">
            <a:extLst>
              <a:ext uri="{FF2B5EF4-FFF2-40B4-BE49-F238E27FC236}">
                <a16:creationId xmlns:a16="http://schemas.microsoft.com/office/drawing/2014/main" id="{90DBC1B4-3309-4150-BCB7-B87995F81E0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736237" y="5998345"/>
          <a:ext cx="16573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17" imgW="990170" imgH="203112" progId="Equation.DSMT4">
                  <p:embed/>
                </p:oleObj>
              </mc:Choice>
              <mc:Fallback>
                <p:oleObj name="Equation" r:id="rId17" imgW="990170" imgH="203112" progId="Equation.DSMT4">
                  <p:embed/>
                  <p:pic>
                    <p:nvPicPr>
                      <p:cNvPr id="39" name="Object 45">
                        <a:extLst>
                          <a:ext uri="{FF2B5EF4-FFF2-40B4-BE49-F238E27FC236}">
                            <a16:creationId xmlns:a16="http://schemas.microsoft.com/office/drawing/2014/main" id="{90DBC1B4-3309-4150-BCB7-B87995F81E0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6237" y="5998345"/>
                        <a:ext cx="165735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Arc 46">
            <a:extLst>
              <a:ext uri="{FF2B5EF4-FFF2-40B4-BE49-F238E27FC236}">
                <a16:creationId xmlns:a16="http://schemas.microsoft.com/office/drawing/2014/main" id="{68CD9AA9-2146-4D15-B748-803F8792061E}"/>
              </a:ext>
            </a:extLst>
          </p:cNvPr>
          <p:cNvSpPr>
            <a:spLocks/>
          </p:cNvSpPr>
          <p:nvPr/>
        </p:nvSpPr>
        <p:spPr bwMode="auto">
          <a:xfrm>
            <a:off x="6531700" y="5160145"/>
            <a:ext cx="228600" cy="533400"/>
          </a:xfrm>
          <a:custGeom>
            <a:avLst/>
            <a:gdLst>
              <a:gd name="T0" fmla="*/ 0 w 21600"/>
              <a:gd name="T1" fmla="*/ 0 h 43177"/>
              <a:gd name="T2" fmla="*/ 112236 w 21600"/>
              <a:gd name="T3" fmla="*/ 6589517 h 43177"/>
              <a:gd name="T4" fmla="*/ 0 w 21600"/>
              <a:gd name="T5" fmla="*/ 3296513 h 43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</a:path>
              <a:path w="21600" h="4317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Arc 47">
            <a:extLst>
              <a:ext uri="{FF2B5EF4-FFF2-40B4-BE49-F238E27FC236}">
                <a16:creationId xmlns:a16="http://schemas.microsoft.com/office/drawing/2014/main" id="{8F77D026-7347-435E-B9C8-962C0938D0B5}"/>
              </a:ext>
            </a:extLst>
          </p:cNvPr>
          <p:cNvSpPr>
            <a:spLocks/>
          </p:cNvSpPr>
          <p:nvPr/>
        </p:nvSpPr>
        <p:spPr bwMode="auto">
          <a:xfrm>
            <a:off x="6531700" y="5693545"/>
            <a:ext cx="228600" cy="533400"/>
          </a:xfrm>
          <a:custGeom>
            <a:avLst/>
            <a:gdLst>
              <a:gd name="T0" fmla="*/ 0 w 21600"/>
              <a:gd name="T1" fmla="*/ 0 h 43177"/>
              <a:gd name="T2" fmla="*/ 112236 w 21600"/>
              <a:gd name="T3" fmla="*/ 6589517 h 43177"/>
              <a:gd name="T4" fmla="*/ 0 w 21600"/>
              <a:gd name="T5" fmla="*/ 3296513 h 431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</a:path>
              <a:path w="21600" h="4317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9"/>
                  <a:pt x="12529" y="42641"/>
                  <a:pt x="1001" y="4317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Text Box 48">
            <a:extLst>
              <a:ext uri="{FF2B5EF4-FFF2-40B4-BE49-F238E27FC236}">
                <a16:creationId xmlns:a16="http://schemas.microsoft.com/office/drawing/2014/main" id="{096CACB7-44FA-41F3-A402-1B4336EE2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300" y="5845945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</p:spTree>
    <p:extLst>
      <p:ext uri="{BB962C8B-B14F-4D97-AF65-F5344CB8AC3E}">
        <p14:creationId xmlns:p14="http://schemas.microsoft.com/office/powerpoint/2010/main" val="45727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6" grpId="0" animBg="1"/>
      <p:bldP spid="27" grpId="0"/>
      <p:bldP spid="28" grpId="0" animBg="1"/>
      <p:bldP spid="31" grpId="0" animBg="1"/>
      <p:bldP spid="32" grpId="0"/>
      <p:bldP spid="33" grpId="0"/>
      <p:bldP spid="34" grpId="0"/>
      <p:bldP spid="35" grpId="0" animBg="1"/>
      <p:bldP spid="36" grpId="0" animBg="1"/>
      <p:bldP spid="56" grpId="0" animBg="1"/>
      <p:bldP spid="57" grpId="0" animBg="1"/>
      <p:bldP spid="5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2AA2BF-1FAB-4968-BD9A-1A873989F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C5E87A-53B1-49F7-B28E-56DE867060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68AA0-7D17-4E8A-B4C2-BDCC2E5F7CF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647</TotalTime>
  <Words>480</Words>
  <Application>Microsoft Office PowerPoint</Application>
  <PresentationFormat>On-screen Show (4:3)</PresentationFormat>
  <Paragraphs>79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Equation</vt:lpstr>
      <vt:lpstr>PowerPoint Presentation</vt:lpstr>
      <vt:lpstr>Differentiation</vt:lpstr>
      <vt:lpstr>Differentiation</vt:lpstr>
      <vt:lpstr>Differentiation</vt:lpstr>
      <vt:lpstr>Differentiation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134</cp:revision>
  <dcterms:created xsi:type="dcterms:W3CDTF">2017-08-14T15:35:38Z</dcterms:created>
  <dcterms:modified xsi:type="dcterms:W3CDTF">2021-03-22T11:42:30Z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