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png"/><Relationship Id="rId3" Type="http://schemas.openxmlformats.org/officeDocument/2006/relationships/image" Target="../media/image127.png"/><Relationship Id="rId7" Type="http://schemas.openxmlformats.org/officeDocument/2006/relationships/image" Target="../media/image131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29.png"/><Relationship Id="rId10" Type="http://schemas.openxmlformats.org/officeDocument/2006/relationships/image" Target="../media/image134.png"/><Relationship Id="rId4" Type="http://schemas.openxmlformats.org/officeDocument/2006/relationships/image" Target="../media/image128.png"/><Relationship Id="rId9" Type="http://schemas.openxmlformats.org/officeDocument/2006/relationships/image" Target="../media/image1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2" Type="http://schemas.openxmlformats.org/officeDocument/2006/relationships/image" Target="../media/image1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8.png"/><Relationship Id="rId11" Type="http://schemas.openxmlformats.org/officeDocument/2006/relationships/image" Target="../media/image143.png"/><Relationship Id="rId5" Type="http://schemas.openxmlformats.org/officeDocument/2006/relationships/image" Target="../media/image137.png"/><Relationship Id="rId10" Type="http://schemas.openxmlformats.org/officeDocument/2006/relationships/image" Target="../media/image142.png"/><Relationship Id="rId4" Type="http://schemas.openxmlformats.org/officeDocument/2006/relationships/image" Target="../media/image136.png"/><Relationship Id="rId9" Type="http://schemas.openxmlformats.org/officeDocument/2006/relationships/image" Target="../media/image1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4341221" y="1103811"/>
                <a:ext cx="3034939" cy="5085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1221" y="1103811"/>
                <a:ext cx="3034939" cy="508537"/>
              </a:xfrm>
              <a:prstGeom prst="rect">
                <a:avLst/>
              </a:prstGeom>
              <a:blipFill>
                <a:blip r:embed="rId2"/>
                <a:stretch>
                  <a:fillRect l="-1606" b="-361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4258490" y="1778723"/>
                <a:ext cx="1079865" cy="664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58490" y="1778723"/>
                <a:ext cx="1079865" cy="6646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4114799" y="2592975"/>
                <a:ext cx="1632858" cy="664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4799" y="2592975"/>
                <a:ext cx="1632858" cy="6646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4040776" y="3381100"/>
                <a:ext cx="1632858" cy="6113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40776" y="3381100"/>
                <a:ext cx="1632858" cy="6113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4027714" y="4125682"/>
                <a:ext cx="944882" cy="6182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7714" y="4125682"/>
                <a:ext cx="944882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4693919" y="4138744"/>
                <a:ext cx="944882" cy="613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93919" y="4138744"/>
                <a:ext cx="944882" cy="6136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31"/>
          <p:cNvSpPr>
            <a:spLocks/>
          </p:cNvSpPr>
          <p:nvPr/>
        </p:nvSpPr>
        <p:spPr bwMode="auto">
          <a:xfrm>
            <a:off x="5682342" y="2129246"/>
            <a:ext cx="143692" cy="805542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5679076" y="2151018"/>
            <a:ext cx="295982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rewrite this first – you can think of it as being 2 fractions multiplied together</a:t>
            </a:r>
          </a:p>
        </p:txBody>
      </p:sp>
      <p:sp>
        <p:nvSpPr>
          <p:cNvPr id="15" name="Arc 31"/>
          <p:cNvSpPr>
            <a:spLocks/>
          </p:cNvSpPr>
          <p:nvPr/>
        </p:nvSpPr>
        <p:spPr bwMode="auto">
          <a:xfrm>
            <a:off x="5677988" y="2969623"/>
            <a:ext cx="130630" cy="783770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Arc 31"/>
          <p:cNvSpPr>
            <a:spLocks/>
          </p:cNvSpPr>
          <p:nvPr/>
        </p:nvSpPr>
        <p:spPr bwMode="auto">
          <a:xfrm>
            <a:off x="5682341" y="3783874"/>
            <a:ext cx="143693" cy="735873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5722618" y="3191693"/>
            <a:ext cx="16970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together</a:t>
            </a:r>
          </a:p>
        </p:txBody>
      </p:sp>
      <p:sp>
        <p:nvSpPr>
          <p:cNvPr id="18" name="Text Box 32"/>
          <p:cNvSpPr txBox="1">
            <a:spLocks noChangeArrowheads="1"/>
          </p:cNvSpPr>
          <p:nvPr/>
        </p:nvSpPr>
        <p:spPr bwMode="auto">
          <a:xfrm>
            <a:off x="5805349" y="3997236"/>
            <a:ext cx="136180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6"/>
              <p:cNvSpPr txBox="1">
                <a:spLocks noChangeArrowheads="1"/>
              </p:cNvSpPr>
              <p:nvPr/>
            </p:nvSpPr>
            <p:spPr bwMode="auto">
              <a:xfrm>
                <a:off x="4454433" y="4796242"/>
                <a:ext cx="1458688" cy="6127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54433" y="4796242"/>
                <a:ext cx="1458688" cy="6127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6"/>
              <p:cNvSpPr txBox="1">
                <a:spLocks noChangeArrowheads="1"/>
              </p:cNvSpPr>
              <p:nvPr/>
            </p:nvSpPr>
            <p:spPr bwMode="auto">
              <a:xfrm>
                <a:off x="4058192" y="5453738"/>
                <a:ext cx="2464527" cy="664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8192" y="5453738"/>
                <a:ext cx="2464527" cy="66460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31"/>
          <p:cNvSpPr>
            <a:spLocks/>
          </p:cNvSpPr>
          <p:nvPr/>
        </p:nvSpPr>
        <p:spPr bwMode="auto">
          <a:xfrm>
            <a:off x="6000205" y="4493623"/>
            <a:ext cx="130630" cy="64878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31"/>
          <p:cNvSpPr>
            <a:spLocks/>
          </p:cNvSpPr>
          <p:nvPr/>
        </p:nvSpPr>
        <p:spPr bwMode="auto">
          <a:xfrm>
            <a:off x="6135187" y="5151120"/>
            <a:ext cx="130630" cy="64878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6"/>
              <p:cNvSpPr txBox="1">
                <a:spLocks noChangeArrowheads="1"/>
              </p:cNvSpPr>
              <p:nvPr/>
            </p:nvSpPr>
            <p:spPr bwMode="auto">
              <a:xfrm>
                <a:off x="3914501" y="6102527"/>
                <a:ext cx="2464527" cy="6646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14501" y="6102527"/>
                <a:ext cx="2464527" cy="66460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31"/>
          <p:cNvSpPr>
            <a:spLocks/>
          </p:cNvSpPr>
          <p:nvPr/>
        </p:nvSpPr>
        <p:spPr bwMode="auto">
          <a:xfrm>
            <a:off x="6069873" y="5817326"/>
            <a:ext cx="130630" cy="64878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Text Box 32"/>
          <p:cNvSpPr txBox="1">
            <a:spLocks noChangeArrowheads="1"/>
          </p:cNvSpPr>
          <p:nvPr/>
        </p:nvSpPr>
        <p:spPr bwMode="auto">
          <a:xfrm>
            <a:off x="6053543" y="4550231"/>
            <a:ext cx="18277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Think of them as 2 terms multiplied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6240777" y="5303523"/>
            <a:ext cx="182771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the second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6253840" y="5839100"/>
            <a:ext cx="14358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together again</a:t>
            </a:r>
          </a:p>
        </p:txBody>
      </p:sp>
    </p:spTree>
    <p:extLst>
      <p:ext uri="{BB962C8B-B14F-4D97-AF65-F5344CB8AC3E}">
        <p14:creationId xmlns:p14="http://schemas.microsoft.com/office/powerpoint/2010/main" val="273185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3" grpId="0" animBg="1"/>
      <p:bldP spid="14" grpId="0"/>
      <p:bldP spid="15" grpId="0" animBg="1"/>
      <p:bldP spid="16" grpId="0" animBg="1"/>
      <p:bldP spid="17" grpId="0"/>
      <p:bldP spid="18" grpId="0"/>
      <p:bldP spid="20" grpId="0"/>
      <p:bldP spid="21" grpId="0"/>
      <p:bldP spid="22" grpId="0" animBg="1"/>
      <p:bldP spid="23" grpId="0" animBg="1"/>
      <p:bldP spid="24" grpId="0"/>
      <p:bldP spid="25" grpId="0" animBg="1"/>
      <p:bldP spid="26" grpId="0"/>
      <p:bldP spid="27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Differentiation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differentiate a function with several terms by differentiating each term separately.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If you have several terms, differentiate them all separately.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should do any re-writing you need to before differentiating anything…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284469" y="6488668"/>
            <a:ext cx="859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12D/E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 Box 6"/>
              <p:cNvSpPr txBox="1">
                <a:spLocks noChangeArrowheads="1"/>
              </p:cNvSpPr>
              <p:nvPr/>
            </p:nvSpPr>
            <p:spPr bwMode="auto">
              <a:xfrm>
                <a:off x="4288969" y="1225731"/>
                <a:ext cx="4497979" cy="7625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dirty="0">
                    <a:latin typeface="Comic Sans MS" pitchFamily="66" charset="0"/>
                  </a:rPr>
                  <a:t>Find the gradient of the curve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baseline="30000" dirty="0">
                    <a:latin typeface="Comic Sans MS" pitchFamily="66" charset="0"/>
                  </a:rPr>
                  <a:t> </a:t>
                </a:r>
                <a:r>
                  <a:rPr lang="en-GB" dirty="0">
                    <a:latin typeface="Comic Sans MS" pitchFamily="66" charset="0"/>
                  </a:rPr>
                  <a:t>at the point (2,0)</a:t>
                </a:r>
                <a:endParaRPr lang="en-GB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8969" y="1225731"/>
                <a:ext cx="4497979" cy="762516"/>
              </a:xfrm>
              <a:prstGeom prst="rect">
                <a:avLst/>
              </a:prstGeom>
              <a:blipFill>
                <a:blip r:embed="rId2"/>
                <a:stretch>
                  <a:fillRect l="-1221" b="-12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6"/>
              <p:cNvSpPr txBox="1">
                <a:spLocks noChangeArrowheads="1"/>
              </p:cNvSpPr>
              <p:nvPr/>
            </p:nvSpPr>
            <p:spPr bwMode="auto">
              <a:xfrm>
                <a:off x="4045129" y="2131423"/>
                <a:ext cx="1197431" cy="5549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45129" y="2131423"/>
                <a:ext cx="1197431" cy="5549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3884020" y="2815046"/>
                <a:ext cx="1724300" cy="5549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4020" y="2815046"/>
                <a:ext cx="1724300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4045128" y="3620589"/>
                <a:ext cx="1724300" cy="3373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45128" y="3620589"/>
                <a:ext cx="1724300" cy="337336"/>
              </a:xfrm>
              <a:prstGeom prst="rect">
                <a:avLst/>
              </a:prstGeom>
              <a:blipFill>
                <a:blip r:embed="rId5"/>
                <a:stretch>
                  <a:fillRect b="-545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6"/>
              <p:cNvSpPr txBox="1">
                <a:spLocks noChangeArrowheads="1"/>
              </p:cNvSpPr>
              <p:nvPr/>
            </p:nvSpPr>
            <p:spPr bwMode="auto">
              <a:xfrm>
                <a:off x="3962396" y="4121332"/>
                <a:ext cx="696689" cy="5745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62396" y="4121332"/>
                <a:ext cx="696689" cy="5745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4497973" y="4230189"/>
                <a:ext cx="696689" cy="337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7973" y="4230189"/>
                <a:ext cx="696689" cy="3378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5024841" y="4234544"/>
                <a:ext cx="818611" cy="337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24841" y="4234544"/>
                <a:ext cx="818611" cy="3378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6"/>
              <p:cNvSpPr txBox="1">
                <a:spLocks noChangeArrowheads="1"/>
              </p:cNvSpPr>
              <p:nvPr/>
            </p:nvSpPr>
            <p:spPr bwMode="auto">
              <a:xfrm>
                <a:off x="4284613" y="4826726"/>
                <a:ext cx="696689" cy="337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4613" y="4826726"/>
                <a:ext cx="696689" cy="337849"/>
              </a:xfrm>
              <a:prstGeom prst="rect">
                <a:avLst/>
              </a:prstGeom>
              <a:blipFill>
                <a:blip r:embed="rId9"/>
                <a:stretch>
                  <a:fillRect r="-40351" b="-12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/>
              <p:cNvSpPr txBox="1">
                <a:spLocks noChangeArrowheads="1"/>
              </p:cNvSpPr>
              <p:nvPr/>
            </p:nvSpPr>
            <p:spPr bwMode="auto">
              <a:xfrm>
                <a:off x="5159824" y="4813664"/>
                <a:ext cx="818611" cy="3378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59824" y="4813664"/>
                <a:ext cx="818611" cy="337849"/>
              </a:xfrm>
              <a:prstGeom prst="rect">
                <a:avLst/>
              </a:prstGeom>
              <a:blipFill>
                <a:blip r:embed="rId10"/>
                <a:stretch>
                  <a:fillRect r="-12593" b="-12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6"/>
              <p:cNvSpPr txBox="1">
                <a:spLocks noChangeArrowheads="1"/>
              </p:cNvSpPr>
              <p:nvPr/>
            </p:nvSpPr>
            <p:spPr bwMode="auto">
              <a:xfrm>
                <a:off x="4245425" y="5327469"/>
                <a:ext cx="544290" cy="5745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baseline="30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5425" y="5327469"/>
                <a:ext cx="544290" cy="5745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31"/>
          <p:cNvSpPr>
            <a:spLocks/>
          </p:cNvSpPr>
          <p:nvPr/>
        </p:nvSpPr>
        <p:spPr bwMode="auto">
          <a:xfrm>
            <a:off x="5434147" y="2481943"/>
            <a:ext cx="130630" cy="64878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5443943" y="2477590"/>
            <a:ext cx="35433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can be written as 2 separate fractions with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same denominator</a:t>
            </a:r>
          </a:p>
        </p:txBody>
      </p:sp>
      <p:sp>
        <p:nvSpPr>
          <p:cNvPr id="17" name="Arc 31"/>
          <p:cNvSpPr>
            <a:spLocks/>
          </p:cNvSpPr>
          <p:nvPr/>
        </p:nvSpPr>
        <p:spPr bwMode="auto">
          <a:xfrm>
            <a:off x="5717176" y="3165566"/>
            <a:ext cx="130630" cy="64878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31"/>
          <p:cNvSpPr>
            <a:spLocks/>
          </p:cNvSpPr>
          <p:nvPr/>
        </p:nvSpPr>
        <p:spPr bwMode="auto">
          <a:xfrm>
            <a:off x="5939245" y="3805646"/>
            <a:ext cx="130629" cy="62701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Arc 31"/>
          <p:cNvSpPr>
            <a:spLocks/>
          </p:cNvSpPr>
          <p:nvPr/>
        </p:nvSpPr>
        <p:spPr bwMode="auto">
          <a:xfrm>
            <a:off x="6143896" y="4402183"/>
            <a:ext cx="130629" cy="62701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" name="Arc 31"/>
          <p:cNvSpPr>
            <a:spLocks/>
          </p:cNvSpPr>
          <p:nvPr/>
        </p:nvSpPr>
        <p:spPr bwMode="auto">
          <a:xfrm>
            <a:off x="6087290" y="5042263"/>
            <a:ext cx="130629" cy="627017"/>
          </a:xfrm>
          <a:custGeom>
            <a:avLst/>
            <a:gdLst>
              <a:gd name="T0" fmla="*/ 0 w 21600"/>
              <a:gd name="T1" fmla="*/ 0 h 43174"/>
              <a:gd name="T2" fmla="*/ 118163 w 21600"/>
              <a:gd name="T3" fmla="*/ 48550629 h 43174"/>
              <a:gd name="T4" fmla="*/ 0 w 21600"/>
              <a:gd name="T5" fmla="*/ 24289935 h 431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74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</a:path>
              <a:path w="21600" h="43174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119"/>
                  <a:pt x="12560" y="42611"/>
                  <a:pt x="1055" y="43174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5822766" y="3300550"/>
            <a:ext cx="25461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Rewrite for differentiation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6001293" y="3844836"/>
            <a:ext cx="20889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Differentiate to find the gradient function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6240779" y="4528458"/>
            <a:ext cx="11876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x = 2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192882" y="5203373"/>
            <a:ext cx="9742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71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2AA2BF-1FAB-4968-BD9A-1A873989F9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C5E87A-53B1-49F7-B28E-56DE867060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E68AA0-7D17-4E8A-B4C2-BDCC2E5F7CF2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646</TotalTime>
  <Words>406</Words>
  <Application>Microsoft Office PowerPoint</Application>
  <PresentationFormat>On-screen Show (4:3)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Wingdings</vt:lpstr>
      <vt:lpstr>Office テーマ</vt:lpstr>
      <vt:lpstr>Differentiation</vt:lpstr>
      <vt:lpstr>Differentiation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133</cp:revision>
  <dcterms:created xsi:type="dcterms:W3CDTF">2017-08-14T15:35:38Z</dcterms:created>
  <dcterms:modified xsi:type="dcterms:W3CDTF">2021-03-22T11:41:43Z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