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08.pn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1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1.png"/><Relationship Id="rId5" Type="http://schemas.openxmlformats.org/officeDocument/2006/relationships/image" Target="../media/image109.png"/><Relationship Id="rId10" Type="http://schemas.openxmlformats.org/officeDocument/2006/relationships/image" Target="../media/image108.png"/><Relationship Id="rId4" Type="http://schemas.openxmlformats.org/officeDocument/2006/relationships/image" Target="../media/image1.wmf"/><Relationship Id="rId9" Type="http://schemas.openxmlformats.org/officeDocument/2006/relationships/image" Target="../media/image1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png"/><Relationship Id="rId3" Type="http://schemas.openxmlformats.org/officeDocument/2006/relationships/image" Target="../media/image105.png"/><Relationship Id="rId7" Type="http://schemas.openxmlformats.org/officeDocument/2006/relationships/image" Target="../media/image116.png"/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5.png"/><Relationship Id="rId5" Type="http://schemas.openxmlformats.org/officeDocument/2006/relationships/image" Target="../media/image107.png"/><Relationship Id="rId4" Type="http://schemas.openxmlformats.org/officeDocument/2006/relationships/image" Target="../media/image106.png"/><Relationship Id="rId9" Type="http://schemas.openxmlformats.org/officeDocument/2006/relationships/image" Target="../media/image1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4.png"/><Relationship Id="rId3" Type="http://schemas.openxmlformats.org/officeDocument/2006/relationships/image" Target="../media/image119.png"/><Relationship Id="rId7" Type="http://schemas.openxmlformats.org/officeDocument/2006/relationships/image" Target="../media/image123.png"/><Relationship Id="rId2" Type="http://schemas.openxmlformats.org/officeDocument/2006/relationships/image" Target="../media/image11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2.png"/><Relationship Id="rId5" Type="http://schemas.openxmlformats.org/officeDocument/2006/relationships/image" Target="../media/image121.png"/><Relationship Id="rId4" Type="http://schemas.openxmlformats.org/officeDocument/2006/relationships/image" Target="../media/image120.png"/><Relationship Id="rId9" Type="http://schemas.openxmlformats.org/officeDocument/2006/relationships/image" Target="../media/image1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-22594" y="1973042"/>
            <a:ext cx="9153789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12D and 12E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546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differentiate a function with several terms by differentiating each term separately.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If you have several terms, differentiate them all separately. 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You should do any re-writing you need to before differentiating anything…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284469" y="6488668"/>
            <a:ext cx="859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12D/E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6"/>
              <p:cNvSpPr txBox="1">
                <a:spLocks noChangeArrowheads="1"/>
              </p:cNvSpPr>
              <p:nvPr/>
            </p:nvSpPr>
            <p:spPr bwMode="auto">
              <a:xfrm>
                <a:off x="4384764" y="1260565"/>
                <a:ext cx="4088675" cy="491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dirty="0"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dirty="0">
                    <a:latin typeface="Comic Sans MS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84764" y="1260565"/>
                <a:ext cx="4088675" cy="491288"/>
              </a:xfrm>
              <a:prstGeom prst="rect">
                <a:avLst/>
              </a:prstGeom>
              <a:blipFill>
                <a:blip r:embed="rId3"/>
                <a:stretch>
                  <a:fillRect l="-1192" b="-875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Object 26"/>
          <p:cNvGraphicFramePr>
            <a:graphicFrameLocks noChangeAspect="1"/>
          </p:cNvGraphicFramePr>
          <p:nvPr>
            <p:extLst/>
          </p:nvPr>
        </p:nvGraphicFramePr>
        <p:xfrm>
          <a:off x="4905102" y="2022566"/>
          <a:ext cx="170815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4" imgW="927100" imgH="228600" progId="Equation.DSMT4">
                  <p:embed/>
                </p:oleObj>
              </mc:Choice>
              <mc:Fallback>
                <p:oleObj name="Equation" r:id="rId4" imgW="927100" imgH="228600" progId="Equation.DSMT4">
                  <p:embed/>
                  <p:pic>
                    <p:nvPicPr>
                      <p:cNvPr id="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102" y="2022566"/>
                        <a:ext cx="1708150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7"/>
          <p:cNvGraphicFramePr>
            <a:graphicFrameLocks noChangeAspect="1"/>
          </p:cNvGraphicFramePr>
          <p:nvPr>
            <p:extLst/>
          </p:nvPr>
        </p:nvGraphicFramePr>
        <p:xfrm>
          <a:off x="4752702" y="3317966"/>
          <a:ext cx="63182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6" imgW="342751" imgH="393529" progId="Equation.DSMT4">
                  <p:embed/>
                </p:oleObj>
              </mc:Choice>
              <mc:Fallback>
                <p:oleObj name="Equation" r:id="rId6" imgW="342751" imgH="393529" progId="Equation.DSMT4">
                  <p:embed/>
                  <p:pic>
                    <p:nvPicPr>
                      <p:cNvPr id="8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2702" y="3317966"/>
                        <a:ext cx="631825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8"/>
          <p:cNvGraphicFramePr>
            <a:graphicFrameLocks noChangeAspect="1"/>
          </p:cNvGraphicFramePr>
          <p:nvPr>
            <p:extLst/>
          </p:nvPr>
        </p:nvGraphicFramePr>
        <p:xfrm>
          <a:off x="5362302" y="3470366"/>
          <a:ext cx="3746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8" imgW="202936" imgH="177569" progId="Equation.DSMT4">
                  <p:embed/>
                </p:oleObj>
              </mc:Choice>
              <mc:Fallback>
                <p:oleObj name="Equation" r:id="rId8" imgW="202936" imgH="177569" progId="Equation.DSMT4">
                  <p:embed/>
                  <p:pic>
                    <p:nvPicPr>
                      <p:cNvPr id="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2302" y="3470366"/>
                        <a:ext cx="37465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9"/>
          <p:cNvGraphicFramePr>
            <a:graphicFrameLocks noChangeAspect="1"/>
          </p:cNvGraphicFramePr>
          <p:nvPr>
            <p:extLst/>
          </p:nvPr>
        </p:nvGraphicFramePr>
        <p:xfrm>
          <a:off x="5743302" y="3470366"/>
          <a:ext cx="46831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quation" r:id="rId10" imgW="253670" imgH="177569" progId="Equation.DSMT4">
                  <p:embed/>
                </p:oleObj>
              </mc:Choice>
              <mc:Fallback>
                <p:oleObj name="Equation" r:id="rId10" imgW="253670" imgH="177569" progId="Equation.DSMT4">
                  <p:embed/>
                  <p:pic>
                    <p:nvPicPr>
                      <p:cNvPr id="1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3302" y="3470366"/>
                        <a:ext cx="468313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rc 31"/>
          <p:cNvSpPr>
            <a:spLocks/>
          </p:cNvSpPr>
          <p:nvPr/>
        </p:nvSpPr>
        <p:spPr bwMode="auto">
          <a:xfrm>
            <a:off x="6657702" y="2251166"/>
            <a:ext cx="228600" cy="1447800"/>
          </a:xfrm>
          <a:custGeom>
            <a:avLst/>
            <a:gdLst>
              <a:gd name="T0" fmla="*/ 0 w 21600"/>
              <a:gd name="T1" fmla="*/ 0 h 43174"/>
              <a:gd name="T2" fmla="*/ 118163 w 21600"/>
              <a:gd name="T3" fmla="*/ 48550629 h 43174"/>
              <a:gd name="T4" fmla="*/ 0 w 21600"/>
              <a:gd name="T5" fmla="*/ 24289935 h 431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</a:path>
              <a:path w="21600" h="431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Text Box 32"/>
          <p:cNvSpPr txBox="1">
            <a:spLocks noChangeArrowheads="1"/>
          </p:cNvSpPr>
          <p:nvPr/>
        </p:nvSpPr>
        <p:spPr bwMode="auto">
          <a:xfrm>
            <a:off x="6810102" y="2098766"/>
            <a:ext cx="1600200" cy="168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Differentiate each term separately.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A number on its own disappears</a:t>
            </a:r>
          </a:p>
        </p:txBody>
      </p:sp>
    </p:spTree>
    <p:extLst>
      <p:ext uri="{BB962C8B-B14F-4D97-AF65-F5344CB8AC3E}">
        <p14:creationId xmlns:p14="http://schemas.microsoft.com/office/powerpoint/2010/main" val="323592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differentiate a function with several terms by differentiating each term separately.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If you have several terms, differentiate them all separately. 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You should do any re-writing you need to before differentiating anything…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284469" y="6488668"/>
            <a:ext cx="859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12D/E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7" name="Object 26"/>
          <p:cNvGraphicFramePr>
            <a:graphicFrameLocks noChangeAspect="1"/>
          </p:cNvGraphicFramePr>
          <p:nvPr>
            <p:extLst/>
          </p:nvPr>
        </p:nvGraphicFramePr>
        <p:xfrm>
          <a:off x="4905102" y="2022566"/>
          <a:ext cx="170815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3" imgW="927100" imgH="228600" progId="Equation.DSMT4">
                  <p:embed/>
                </p:oleObj>
              </mc:Choice>
              <mc:Fallback>
                <p:oleObj name="Equation" r:id="rId3" imgW="927100" imgH="228600" progId="Equation.DSMT4">
                  <p:embed/>
                  <p:pic>
                    <p:nvPicPr>
                      <p:cNvPr id="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102" y="2022566"/>
                        <a:ext cx="1708150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H="1">
            <a:off x="5146766" y="2386148"/>
            <a:ext cx="809897" cy="957943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02331" y="3422468"/>
                <a:ext cx="8299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=−6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331" y="3422468"/>
                <a:ext cx="829971" cy="276999"/>
              </a:xfrm>
              <a:prstGeom prst="rect">
                <a:avLst/>
              </a:prstGeom>
              <a:blipFill>
                <a:blip r:embed="rId5"/>
                <a:stretch>
                  <a:fillRect l="-2941" t="-4348" r="-2206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506685" y="3897085"/>
                <a:ext cx="8349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=−6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685" y="3897085"/>
                <a:ext cx="834909" cy="276999"/>
              </a:xfrm>
              <a:prstGeom prst="rect">
                <a:avLst/>
              </a:prstGeom>
              <a:blipFill>
                <a:blip r:embed="rId6"/>
                <a:stretch>
                  <a:fillRect l="-2190" t="-4348" r="-292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11039" y="4380411"/>
                <a:ext cx="5915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039" y="4380411"/>
                <a:ext cx="591508" cy="276999"/>
              </a:xfrm>
              <a:prstGeom prst="rect">
                <a:avLst/>
              </a:prstGeom>
              <a:blipFill>
                <a:blip r:embed="rId7"/>
                <a:stretch>
                  <a:fillRect l="-3093" r="-824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6439989" y="2390502"/>
            <a:ext cx="809897" cy="957943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927669" y="3418113"/>
                <a:ext cx="8349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669" y="3418113"/>
                <a:ext cx="834908" cy="276999"/>
              </a:xfrm>
              <a:prstGeom prst="rect">
                <a:avLst/>
              </a:prstGeom>
              <a:blipFill>
                <a:blip r:embed="rId8"/>
                <a:stretch>
                  <a:fillRect l="-2190" t="-4444" r="-292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923315" y="3901439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3315" y="3901439"/>
                <a:ext cx="418384" cy="276999"/>
              </a:xfrm>
              <a:prstGeom prst="rect">
                <a:avLst/>
              </a:prstGeom>
              <a:blipFill>
                <a:blip r:embed="rId9"/>
                <a:stretch>
                  <a:fillRect l="-5882" r="-1323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31"/>
          <p:cNvSpPr>
            <a:spLocks/>
          </p:cNvSpPr>
          <p:nvPr/>
        </p:nvSpPr>
        <p:spPr bwMode="auto">
          <a:xfrm>
            <a:off x="5386250" y="3566161"/>
            <a:ext cx="91441" cy="518159"/>
          </a:xfrm>
          <a:custGeom>
            <a:avLst/>
            <a:gdLst>
              <a:gd name="T0" fmla="*/ 0 w 21600"/>
              <a:gd name="T1" fmla="*/ 0 h 43174"/>
              <a:gd name="T2" fmla="*/ 118163 w 21600"/>
              <a:gd name="T3" fmla="*/ 48550629 h 43174"/>
              <a:gd name="T4" fmla="*/ 0 w 21600"/>
              <a:gd name="T5" fmla="*/ 24289935 h 431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</a:path>
              <a:path w="21600" h="431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Text Box 32"/>
          <p:cNvSpPr txBox="1">
            <a:spLocks noChangeArrowheads="1"/>
          </p:cNvSpPr>
          <p:nvPr/>
        </p:nvSpPr>
        <p:spPr bwMode="auto">
          <a:xfrm>
            <a:off x="5355771" y="3526972"/>
            <a:ext cx="118436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000" dirty="0">
                <a:solidFill>
                  <a:srgbClr val="0000FF"/>
                </a:solidFill>
                <a:latin typeface="Comic Sans MS" pitchFamily="66" charset="0"/>
              </a:rPr>
              <a:t>Multiply by power, reduce power by 1</a:t>
            </a:r>
          </a:p>
        </p:txBody>
      </p:sp>
      <p:sp>
        <p:nvSpPr>
          <p:cNvPr id="24" name="Arc 31"/>
          <p:cNvSpPr>
            <a:spLocks/>
          </p:cNvSpPr>
          <p:nvPr/>
        </p:nvSpPr>
        <p:spPr bwMode="auto">
          <a:xfrm>
            <a:off x="5399313" y="4084322"/>
            <a:ext cx="95796" cy="478970"/>
          </a:xfrm>
          <a:custGeom>
            <a:avLst/>
            <a:gdLst>
              <a:gd name="T0" fmla="*/ 0 w 21600"/>
              <a:gd name="T1" fmla="*/ 0 h 43174"/>
              <a:gd name="T2" fmla="*/ 118163 w 21600"/>
              <a:gd name="T3" fmla="*/ 48550629 h 43174"/>
              <a:gd name="T4" fmla="*/ 0 w 21600"/>
              <a:gd name="T5" fmla="*/ 24289935 h 431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</a:path>
              <a:path w="21600" h="431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 Box 32"/>
          <p:cNvSpPr txBox="1">
            <a:spLocks noChangeArrowheads="1"/>
          </p:cNvSpPr>
          <p:nvPr/>
        </p:nvSpPr>
        <p:spPr bwMode="auto">
          <a:xfrm>
            <a:off x="5438504" y="4210594"/>
            <a:ext cx="64008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000" dirty="0">
                <a:solidFill>
                  <a:srgbClr val="0000FF"/>
                </a:solidFill>
                <a:latin typeface="Comic Sans MS" pitchFamily="66" charset="0"/>
              </a:rPr>
              <a:t>x</a:t>
            </a:r>
            <a:r>
              <a:rPr lang="en-GB" sz="1000" baseline="30000" dirty="0">
                <a:solidFill>
                  <a:srgbClr val="0000FF"/>
                </a:solidFill>
                <a:latin typeface="Comic Sans MS" pitchFamily="66" charset="0"/>
              </a:rPr>
              <a:t>0</a:t>
            </a:r>
            <a:r>
              <a:rPr lang="en-GB" sz="1000" dirty="0">
                <a:solidFill>
                  <a:srgbClr val="0000FF"/>
                </a:solidFill>
                <a:latin typeface="Comic Sans MS" pitchFamily="66" charset="0"/>
              </a:rPr>
              <a:t> = 1</a:t>
            </a:r>
          </a:p>
        </p:txBody>
      </p:sp>
      <p:sp>
        <p:nvSpPr>
          <p:cNvPr id="26" name="Arc 31"/>
          <p:cNvSpPr>
            <a:spLocks/>
          </p:cNvSpPr>
          <p:nvPr/>
        </p:nvSpPr>
        <p:spPr bwMode="auto">
          <a:xfrm>
            <a:off x="7785461" y="3579223"/>
            <a:ext cx="91441" cy="518159"/>
          </a:xfrm>
          <a:custGeom>
            <a:avLst/>
            <a:gdLst>
              <a:gd name="T0" fmla="*/ 0 w 21600"/>
              <a:gd name="T1" fmla="*/ 0 h 43174"/>
              <a:gd name="T2" fmla="*/ 118163 w 21600"/>
              <a:gd name="T3" fmla="*/ 48550629 h 43174"/>
              <a:gd name="T4" fmla="*/ 0 w 21600"/>
              <a:gd name="T5" fmla="*/ 24289935 h 431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</a:path>
              <a:path w="21600" h="431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7754982" y="3540034"/>
            <a:ext cx="118436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000" dirty="0">
                <a:solidFill>
                  <a:srgbClr val="0000FF"/>
                </a:solidFill>
                <a:latin typeface="Comic Sans MS" pitchFamily="66" charset="0"/>
              </a:rPr>
              <a:t>Multiply by power, reduce power by 1</a:t>
            </a: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5312228" y="5181600"/>
            <a:ext cx="237744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So terms that are just a number will cancel out!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6"/>
              <p:cNvSpPr txBox="1">
                <a:spLocks noChangeArrowheads="1"/>
              </p:cNvSpPr>
              <p:nvPr/>
            </p:nvSpPr>
            <p:spPr bwMode="auto">
              <a:xfrm>
                <a:off x="4384764" y="1260565"/>
                <a:ext cx="4088675" cy="491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dirty="0"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dirty="0">
                    <a:latin typeface="Comic Sans MS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84764" y="1260565"/>
                <a:ext cx="4088675" cy="491288"/>
              </a:xfrm>
              <a:prstGeom prst="rect">
                <a:avLst/>
              </a:prstGeom>
              <a:blipFill>
                <a:blip r:embed="rId10"/>
                <a:stretch>
                  <a:fillRect l="-1192" b="-875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030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0" grpId="0"/>
      <p:bldP spid="21" grpId="0"/>
      <p:bldP spid="22" grpId="0" animBg="1"/>
      <p:bldP spid="23" grpId="0"/>
      <p:bldP spid="24" grpId="0" animBg="1"/>
      <p:bldP spid="25" grpId="0"/>
      <p:bldP spid="26" grpId="0" animBg="1"/>
      <p:bldP spid="27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differentiate a function with several terms by differentiating each term separately.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If you have several terms, differentiate them all separately. 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You should do any re-writing you need to before differentiating anything…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284469" y="6488668"/>
            <a:ext cx="859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12D/E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6"/>
              <p:cNvSpPr txBox="1">
                <a:spLocks noChangeArrowheads="1"/>
              </p:cNvSpPr>
              <p:nvPr/>
            </p:nvSpPr>
            <p:spPr bwMode="auto">
              <a:xfrm>
                <a:off x="4384765" y="1443445"/>
                <a:ext cx="3627122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dirty="0">
                    <a:latin typeface="Comic Sans MS" pitchFamily="66" charset="0"/>
                  </a:rPr>
                  <a:t>Find the gradient of the curve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omic Sans MS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84765" y="1443445"/>
                <a:ext cx="3627122" cy="646331"/>
              </a:xfrm>
              <a:prstGeom prst="rect">
                <a:avLst/>
              </a:prstGeom>
              <a:blipFill>
                <a:blip r:embed="rId2"/>
                <a:stretch>
                  <a:fillRect l="-1345" t="-4717" b="-150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6"/>
              <p:cNvSpPr txBox="1">
                <a:spLocks noChangeArrowheads="1"/>
              </p:cNvSpPr>
              <p:nvPr/>
            </p:nvSpPr>
            <p:spPr bwMode="auto">
              <a:xfrm>
                <a:off x="3831771" y="2649582"/>
                <a:ext cx="1968138" cy="3684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31771" y="2649582"/>
                <a:ext cx="1968138" cy="368499"/>
              </a:xfrm>
              <a:prstGeom prst="rect">
                <a:avLst/>
              </a:prstGeom>
              <a:blipFill>
                <a:blip r:embed="rId3"/>
                <a:stretch>
                  <a:fillRect b="-1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3992879" y="3350623"/>
                <a:ext cx="692333" cy="618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92879" y="3350623"/>
                <a:ext cx="692333" cy="618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6"/>
              <p:cNvSpPr txBox="1">
                <a:spLocks noChangeArrowheads="1"/>
              </p:cNvSpPr>
              <p:nvPr/>
            </p:nvSpPr>
            <p:spPr bwMode="auto">
              <a:xfrm>
                <a:off x="4519748" y="3494315"/>
                <a:ext cx="618309" cy="3684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19748" y="3494315"/>
                <a:ext cx="618309" cy="3684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6"/>
              <p:cNvSpPr txBox="1">
                <a:spLocks noChangeArrowheads="1"/>
              </p:cNvSpPr>
              <p:nvPr/>
            </p:nvSpPr>
            <p:spPr bwMode="auto">
              <a:xfrm>
                <a:off x="4942114" y="3516086"/>
                <a:ext cx="618309" cy="3684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42114" y="3516086"/>
                <a:ext cx="618309" cy="368499"/>
              </a:xfrm>
              <a:prstGeom prst="rect">
                <a:avLst/>
              </a:prstGeom>
              <a:blipFill>
                <a:blip r:embed="rId6"/>
                <a:stretch>
                  <a:fillRect r="-396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6"/>
              <p:cNvSpPr txBox="1">
                <a:spLocks noChangeArrowheads="1"/>
              </p:cNvSpPr>
              <p:nvPr/>
            </p:nvSpPr>
            <p:spPr bwMode="auto">
              <a:xfrm>
                <a:off x="4332513" y="4265024"/>
                <a:ext cx="618309" cy="3684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=3(2)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32513" y="4265024"/>
                <a:ext cx="618309" cy="368499"/>
              </a:xfrm>
              <a:prstGeom prst="rect">
                <a:avLst/>
              </a:prstGeom>
              <a:blipFill>
                <a:blip r:embed="rId7"/>
                <a:stretch>
                  <a:fillRect r="-50495" b="-16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6"/>
              <p:cNvSpPr txBox="1">
                <a:spLocks noChangeArrowheads="1"/>
              </p:cNvSpPr>
              <p:nvPr/>
            </p:nvSpPr>
            <p:spPr bwMode="auto">
              <a:xfrm>
                <a:off x="5138057" y="4278087"/>
                <a:ext cx="618309" cy="3684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2(2)</m:t>
                      </m:r>
                    </m:oMath>
                  </m:oMathPara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38057" y="4278087"/>
                <a:ext cx="618309" cy="368499"/>
              </a:xfrm>
              <a:prstGeom prst="rect">
                <a:avLst/>
              </a:prstGeom>
              <a:blipFill>
                <a:blip r:embed="rId8"/>
                <a:stretch>
                  <a:fillRect r="-41584" b="-15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31"/>
          <p:cNvSpPr>
            <a:spLocks/>
          </p:cNvSpPr>
          <p:nvPr/>
        </p:nvSpPr>
        <p:spPr bwMode="auto">
          <a:xfrm>
            <a:off x="5682342" y="2904310"/>
            <a:ext cx="152401" cy="814250"/>
          </a:xfrm>
          <a:custGeom>
            <a:avLst/>
            <a:gdLst>
              <a:gd name="T0" fmla="*/ 0 w 21600"/>
              <a:gd name="T1" fmla="*/ 0 h 43174"/>
              <a:gd name="T2" fmla="*/ 118163 w 21600"/>
              <a:gd name="T3" fmla="*/ 48550629 h 43174"/>
              <a:gd name="T4" fmla="*/ 0 w 21600"/>
              <a:gd name="T5" fmla="*/ 24289935 h 431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</a:path>
              <a:path w="21600" h="431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5861956" y="3021875"/>
            <a:ext cx="2489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Differentiate each term to find the gradient function</a:t>
            </a:r>
          </a:p>
        </p:txBody>
      </p:sp>
      <p:sp>
        <p:nvSpPr>
          <p:cNvPr id="16" name="Arc 31"/>
          <p:cNvSpPr>
            <a:spLocks/>
          </p:cNvSpPr>
          <p:nvPr/>
        </p:nvSpPr>
        <p:spPr bwMode="auto">
          <a:xfrm>
            <a:off x="6270171" y="3709853"/>
            <a:ext cx="156755" cy="809896"/>
          </a:xfrm>
          <a:custGeom>
            <a:avLst/>
            <a:gdLst>
              <a:gd name="T0" fmla="*/ 0 w 21600"/>
              <a:gd name="T1" fmla="*/ 0 h 43174"/>
              <a:gd name="T2" fmla="*/ 118163 w 21600"/>
              <a:gd name="T3" fmla="*/ 48550629 h 43174"/>
              <a:gd name="T4" fmla="*/ 0 w 21600"/>
              <a:gd name="T5" fmla="*/ 24289935 h 431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</a:path>
              <a:path w="21600" h="431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Text Box 32"/>
          <p:cNvSpPr txBox="1">
            <a:spLocks noChangeArrowheads="1"/>
          </p:cNvSpPr>
          <p:nvPr/>
        </p:nvSpPr>
        <p:spPr bwMode="auto">
          <a:xfrm>
            <a:off x="6362700" y="3975464"/>
            <a:ext cx="16002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Sub in x =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6"/>
              <p:cNvSpPr txBox="1">
                <a:spLocks noChangeArrowheads="1"/>
              </p:cNvSpPr>
              <p:nvPr/>
            </p:nvSpPr>
            <p:spPr bwMode="auto">
              <a:xfrm>
                <a:off x="4332512" y="5031378"/>
                <a:ext cx="618309" cy="3629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16</m:t>
                      </m:r>
                    </m:oMath>
                  </m:oMathPara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9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32512" y="5031378"/>
                <a:ext cx="618309" cy="362984"/>
              </a:xfrm>
              <a:prstGeom prst="rect">
                <a:avLst/>
              </a:prstGeom>
              <a:blipFill>
                <a:blip r:embed="rId9"/>
                <a:stretch>
                  <a:fillRect r="-79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31"/>
          <p:cNvSpPr>
            <a:spLocks/>
          </p:cNvSpPr>
          <p:nvPr/>
        </p:nvSpPr>
        <p:spPr bwMode="auto">
          <a:xfrm>
            <a:off x="5969726" y="4480561"/>
            <a:ext cx="143692" cy="805542"/>
          </a:xfrm>
          <a:custGeom>
            <a:avLst/>
            <a:gdLst>
              <a:gd name="T0" fmla="*/ 0 w 21600"/>
              <a:gd name="T1" fmla="*/ 0 h 43174"/>
              <a:gd name="T2" fmla="*/ 118163 w 21600"/>
              <a:gd name="T3" fmla="*/ 48550629 h 43174"/>
              <a:gd name="T4" fmla="*/ 0 w 21600"/>
              <a:gd name="T5" fmla="*/ 24289935 h 431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</a:path>
              <a:path w="21600" h="431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Text Box 32"/>
          <p:cNvSpPr txBox="1">
            <a:spLocks noChangeArrowheads="1"/>
          </p:cNvSpPr>
          <p:nvPr/>
        </p:nvSpPr>
        <p:spPr bwMode="auto">
          <a:xfrm>
            <a:off x="6070962" y="4772298"/>
            <a:ext cx="113102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</p:spTree>
    <p:extLst>
      <p:ext uri="{BB962C8B-B14F-4D97-AF65-F5344CB8AC3E}">
        <p14:creationId xmlns:p14="http://schemas.microsoft.com/office/powerpoint/2010/main" val="4559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4" grpId="0" animBg="1"/>
      <p:bldP spid="15" grpId="0"/>
      <p:bldP spid="16" grpId="0" animBg="1"/>
      <p:bldP spid="17" grpId="0"/>
      <p:bldP spid="19" grpId="0"/>
      <p:bldP spid="20" grpId="0" animBg="1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differentiate a function with several terms by differentiating each term separately.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If you have several terms, differentiate them all separately. 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You should do any re-writing you need to before differentiating anything…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284469" y="6488668"/>
            <a:ext cx="859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12D/E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6"/>
              <p:cNvSpPr txBox="1">
                <a:spLocks noChangeArrowheads="1"/>
              </p:cNvSpPr>
              <p:nvPr/>
            </p:nvSpPr>
            <p:spPr bwMode="auto">
              <a:xfrm>
                <a:off x="4611187" y="1260565"/>
                <a:ext cx="3836127" cy="8136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dirty="0">
                    <a:latin typeface="Comic Sans MS" pitchFamily="66" charset="0"/>
                  </a:rPr>
                  <a:t>Find the gradient of the curve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+4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omic Sans MS" pitchFamily="66" charset="0"/>
                  </a:rPr>
                  <a:t> at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1,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11187" y="1260565"/>
                <a:ext cx="3836127" cy="813621"/>
              </a:xfrm>
              <a:prstGeom prst="rect">
                <a:avLst/>
              </a:prstGeom>
              <a:blipFill>
                <a:blip r:embed="rId2"/>
                <a:stretch>
                  <a:fillRect l="-1270" t="-3759" b="-375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6"/>
              <p:cNvSpPr txBox="1">
                <a:spLocks noChangeArrowheads="1"/>
              </p:cNvSpPr>
              <p:nvPr/>
            </p:nvSpPr>
            <p:spPr bwMode="auto">
              <a:xfrm>
                <a:off x="3997233" y="2466702"/>
                <a:ext cx="1968138" cy="6127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97233" y="2466702"/>
                <a:ext cx="1968138" cy="6127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4184467" y="3246120"/>
                <a:ext cx="692333" cy="618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84467" y="3246120"/>
                <a:ext cx="692333" cy="618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6"/>
              <p:cNvSpPr txBox="1">
                <a:spLocks noChangeArrowheads="1"/>
              </p:cNvSpPr>
              <p:nvPr/>
            </p:nvSpPr>
            <p:spPr bwMode="auto">
              <a:xfrm>
                <a:off x="4763588" y="3250474"/>
                <a:ext cx="618309" cy="6347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63588" y="3250474"/>
                <a:ext cx="618309" cy="6347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6"/>
              <p:cNvSpPr txBox="1">
                <a:spLocks noChangeArrowheads="1"/>
              </p:cNvSpPr>
              <p:nvPr/>
            </p:nvSpPr>
            <p:spPr bwMode="auto">
              <a:xfrm>
                <a:off x="5333999" y="3411583"/>
                <a:ext cx="618309" cy="3684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8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3999" y="3411583"/>
                <a:ext cx="618309" cy="368499"/>
              </a:xfrm>
              <a:prstGeom prst="rect">
                <a:avLst/>
              </a:prstGeom>
              <a:blipFill>
                <a:blip r:embed="rId6"/>
                <a:stretch>
                  <a:fillRect r="-396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31"/>
          <p:cNvSpPr>
            <a:spLocks/>
          </p:cNvSpPr>
          <p:nvPr/>
        </p:nvSpPr>
        <p:spPr bwMode="auto">
          <a:xfrm>
            <a:off x="6021975" y="2825933"/>
            <a:ext cx="152401" cy="814250"/>
          </a:xfrm>
          <a:custGeom>
            <a:avLst/>
            <a:gdLst>
              <a:gd name="T0" fmla="*/ 0 w 21600"/>
              <a:gd name="T1" fmla="*/ 0 h 43174"/>
              <a:gd name="T2" fmla="*/ 118163 w 21600"/>
              <a:gd name="T3" fmla="*/ 48550629 h 43174"/>
              <a:gd name="T4" fmla="*/ 0 w 21600"/>
              <a:gd name="T5" fmla="*/ 24289935 h 431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</a:path>
              <a:path w="21600" h="431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Text Box 32"/>
          <p:cNvSpPr txBox="1">
            <a:spLocks noChangeArrowheads="1"/>
          </p:cNvSpPr>
          <p:nvPr/>
        </p:nvSpPr>
        <p:spPr bwMode="auto">
          <a:xfrm>
            <a:off x="6201589" y="2943498"/>
            <a:ext cx="2489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Differentiate each term to find the gradient function</a:t>
            </a:r>
          </a:p>
        </p:txBody>
      </p:sp>
      <p:sp>
        <p:nvSpPr>
          <p:cNvPr id="14" name="Arc 31"/>
          <p:cNvSpPr>
            <a:spLocks/>
          </p:cNvSpPr>
          <p:nvPr/>
        </p:nvSpPr>
        <p:spPr bwMode="auto">
          <a:xfrm>
            <a:off x="6461759" y="3605350"/>
            <a:ext cx="148047" cy="757644"/>
          </a:xfrm>
          <a:custGeom>
            <a:avLst/>
            <a:gdLst>
              <a:gd name="T0" fmla="*/ 0 w 21600"/>
              <a:gd name="T1" fmla="*/ 0 h 43174"/>
              <a:gd name="T2" fmla="*/ 118163 w 21600"/>
              <a:gd name="T3" fmla="*/ 48550629 h 43174"/>
              <a:gd name="T4" fmla="*/ 0 w 21600"/>
              <a:gd name="T5" fmla="*/ 24289935 h 431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</a:path>
              <a:path w="21600" h="431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6554288" y="3870961"/>
            <a:ext cx="16002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Sub in x =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6"/>
              <p:cNvSpPr txBox="1">
                <a:spLocks noChangeArrowheads="1"/>
              </p:cNvSpPr>
              <p:nvPr/>
            </p:nvSpPr>
            <p:spPr bwMode="auto">
              <a:xfrm>
                <a:off x="4524100" y="4926875"/>
                <a:ext cx="618309" cy="6336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6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24100" y="4926875"/>
                <a:ext cx="618309" cy="633635"/>
              </a:xfrm>
              <a:prstGeom prst="rect">
                <a:avLst/>
              </a:prstGeom>
              <a:blipFill>
                <a:blip r:embed="rId7"/>
                <a:stretch>
                  <a:fillRect r="-98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31"/>
          <p:cNvSpPr>
            <a:spLocks/>
          </p:cNvSpPr>
          <p:nvPr/>
        </p:nvSpPr>
        <p:spPr bwMode="auto">
          <a:xfrm>
            <a:off x="6326776" y="4367350"/>
            <a:ext cx="143692" cy="805542"/>
          </a:xfrm>
          <a:custGeom>
            <a:avLst/>
            <a:gdLst>
              <a:gd name="T0" fmla="*/ 0 w 21600"/>
              <a:gd name="T1" fmla="*/ 0 h 43174"/>
              <a:gd name="T2" fmla="*/ 118163 w 21600"/>
              <a:gd name="T3" fmla="*/ 48550629 h 43174"/>
              <a:gd name="T4" fmla="*/ 0 w 21600"/>
              <a:gd name="T5" fmla="*/ 24289935 h 431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</a:path>
              <a:path w="21600" h="431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Text Box 32"/>
          <p:cNvSpPr txBox="1">
            <a:spLocks noChangeArrowheads="1"/>
          </p:cNvSpPr>
          <p:nvPr/>
        </p:nvSpPr>
        <p:spPr bwMode="auto">
          <a:xfrm>
            <a:off x="6428012" y="4659087"/>
            <a:ext cx="113102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6"/>
              <p:cNvSpPr txBox="1">
                <a:spLocks noChangeArrowheads="1"/>
              </p:cNvSpPr>
              <p:nvPr/>
            </p:nvSpPr>
            <p:spPr bwMode="auto">
              <a:xfrm>
                <a:off x="4524103" y="3995057"/>
                <a:ext cx="618309" cy="6347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9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24103" y="3995057"/>
                <a:ext cx="618309" cy="634789"/>
              </a:xfrm>
              <a:prstGeom prst="rect">
                <a:avLst/>
              </a:prstGeom>
              <a:blipFill>
                <a:blip r:embed="rId8"/>
                <a:stretch>
                  <a:fillRect r="-676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6"/>
              <p:cNvSpPr txBox="1">
                <a:spLocks noChangeArrowheads="1"/>
              </p:cNvSpPr>
              <p:nvPr/>
            </p:nvSpPr>
            <p:spPr bwMode="auto">
              <a:xfrm>
                <a:off x="5512526" y="4147457"/>
                <a:ext cx="618309" cy="3684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8(1)</m:t>
                      </m:r>
                    </m:oMath>
                  </m:oMathPara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12526" y="4147457"/>
                <a:ext cx="618309" cy="368499"/>
              </a:xfrm>
              <a:prstGeom prst="rect">
                <a:avLst/>
              </a:prstGeom>
              <a:blipFill>
                <a:blip r:embed="rId9"/>
                <a:stretch>
                  <a:fillRect r="-40196" b="-147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325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 animBg="1"/>
      <p:bldP spid="13" grpId="0"/>
      <p:bldP spid="14" grpId="0" animBg="1"/>
      <p:bldP spid="15" grpId="0"/>
      <p:bldP spid="16" grpId="0"/>
      <p:bldP spid="17" grpId="0" animBg="1"/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32AA2BF-1FAB-4968-BD9A-1A873989F9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C5E87A-53B1-49F7-B28E-56DE867060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E68AA0-7D17-4E8A-B4C2-BDCC2E5F7CF2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641</TotalTime>
  <Words>485</Words>
  <Application>Microsoft Office PowerPoint</Application>
  <PresentationFormat>On-screen Show (4:3)</PresentationFormat>
  <Paragraphs>65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8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Equation</vt:lpstr>
      <vt:lpstr>PowerPoint Presentation</vt:lpstr>
      <vt:lpstr>Differentiation</vt:lpstr>
      <vt:lpstr>Differentiation</vt:lpstr>
      <vt:lpstr>Differentiation</vt:lpstr>
      <vt:lpstr>Differentiation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132</cp:revision>
  <dcterms:created xsi:type="dcterms:W3CDTF">2017-08-14T15:35:38Z</dcterms:created>
  <dcterms:modified xsi:type="dcterms:W3CDTF">2021-03-22T11:37:13Z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