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76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366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78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81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482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499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56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1.png"/><Relationship Id="rId13" Type="http://schemas.openxmlformats.org/officeDocument/2006/relationships/image" Target="../media/image601.png"/><Relationship Id="rId18" Type="http://schemas.openxmlformats.org/officeDocument/2006/relationships/image" Target="../media/image651.png"/><Relationship Id="rId26" Type="http://schemas.openxmlformats.org/officeDocument/2006/relationships/image" Target="../media/image730.png"/><Relationship Id="rId3" Type="http://schemas.openxmlformats.org/officeDocument/2006/relationships/image" Target="../media/image501.png"/><Relationship Id="rId21" Type="http://schemas.openxmlformats.org/officeDocument/2006/relationships/image" Target="../media/image680.png"/><Relationship Id="rId7" Type="http://schemas.openxmlformats.org/officeDocument/2006/relationships/image" Target="../media/image541.png"/><Relationship Id="rId12" Type="http://schemas.openxmlformats.org/officeDocument/2006/relationships/image" Target="../media/image591.png"/><Relationship Id="rId17" Type="http://schemas.openxmlformats.org/officeDocument/2006/relationships/image" Target="../media/image641.png"/><Relationship Id="rId25" Type="http://schemas.openxmlformats.org/officeDocument/2006/relationships/image" Target="../media/image72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31.png"/><Relationship Id="rId20" Type="http://schemas.openxmlformats.org/officeDocument/2006/relationships/image" Target="../media/image6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1.png"/><Relationship Id="rId11" Type="http://schemas.openxmlformats.org/officeDocument/2006/relationships/image" Target="../media/image581.png"/><Relationship Id="rId24" Type="http://schemas.openxmlformats.org/officeDocument/2006/relationships/image" Target="../media/image710.png"/><Relationship Id="rId5" Type="http://schemas.openxmlformats.org/officeDocument/2006/relationships/image" Target="../media/image521.png"/><Relationship Id="rId15" Type="http://schemas.openxmlformats.org/officeDocument/2006/relationships/image" Target="../media/image621.png"/><Relationship Id="rId23" Type="http://schemas.openxmlformats.org/officeDocument/2006/relationships/image" Target="../media/image700.png"/><Relationship Id="rId10" Type="http://schemas.openxmlformats.org/officeDocument/2006/relationships/image" Target="../media/image571.png"/><Relationship Id="rId19" Type="http://schemas.openxmlformats.org/officeDocument/2006/relationships/image" Target="../media/image661.png"/><Relationship Id="rId4" Type="http://schemas.openxmlformats.org/officeDocument/2006/relationships/image" Target="../media/image511.png"/><Relationship Id="rId9" Type="http://schemas.openxmlformats.org/officeDocument/2006/relationships/image" Target="../media/image561.png"/><Relationship Id="rId14" Type="http://schemas.openxmlformats.org/officeDocument/2006/relationships/image" Target="../media/image611.png"/><Relationship Id="rId22" Type="http://schemas.openxmlformats.org/officeDocument/2006/relationships/image" Target="../media/image6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0.png"/><Relationship Id="rId13" Type="http://schemas.openxmlformats.org/officeDocument/2006/relationships/image" Target="../media/image840.png"/><Relationship Id="rId18" Type="http://schemas.openxmlformats.org/officeDocument/2006/relationships/image" Target="../media/image890.png"/><Relationship Id="rId3" Type="http://schemas.openxmlformats.org/officeDocument/2006/relationships/image" Target="../media/image740.png"/><Relationship Id="rId7" Type="http://schemas.openxmlformats.org/officeDocument/2006/relationships/image" Target="../media/image780.png"/><Relationship Id="rId12" Type="http://schemas.openxmlformats.org/officeDocument/2006/relationships/image" Target="../media/image830.png"/><Relationship Id="rId17" Type="http://schemas.openxmlformats.org/officeDocument/2006/relationships/image" Target="../media/image88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8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0.png"/><Relationship Id="rId11" Type="http://schemas.openxmlformats.org/officeDocument/2006/relationships/image" Target="../media/image820.png"/><Relationship Id="rId5" Type="http://schemas.openxmlformats.org/officeDocument/2006/relationships/image" Target="../media/image760.png"/><Relationship Id="rId15" Type="http://schemas.openxmlformats.org/officeDocument/2006/relationships/image" Target="../media/image860.png"/><Relationship Id="rId10" Type="http://schemas.openxmlformats.org/officeDocument/2006/relationships/image" Target="../media/image810.png"/><Relationship Id="rId4" Type="http://schemas.openxmlformats.org/officeDocument/2006/relationships/image" Target="../media/image750.png"/><Relationship Id="rId9" Type="http://schemas.openxmlformats.org/officeDocument/2006/relationships/image" Target="../media/image800.png"/><Relationship Id="rId14" Type="http://schemas.openxmlformats.org/officeDocument/2006/relationships/image" Target="../media/image8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0.png"/><Relationship Id="rId3" Type="http://schemas.openxmlformats.org/officeDocument/2006/relationships/image" Target="../media/image500.png"/><Relationship Id="rId7" Type="http://schemas.openxmlformats.org/officeDocument/2006/relationships/image" Target="../media/image5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0.png"/><Relationship Id="rId5" Type="http://schemas.openxmlformats.org/officeDocument/2006/relationships/image" Target="../media/image520.png"/><Relationship Id="rId10" Type="http://schemas.openxmlformats.org/officeDocument/2006/relationships/image" Target="../media/image570.png"/><Relationship Id="rId4" Type="http://schemas.openxmlformats.org/officeDocument/2006/relationships/image" Target="../media/image510.png"/><Relationship Id="rId9" Type="http://schemas.openxmlformats.org/officeDocument/2006/relationships/image" Target="../media/image56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0.png"/><Relationship Id="rId13" Type="http://schemas.openxmlformats.org/officeDocument/2006/relationships/image" Target="../media/image650.png"/><Relationship Id="rId3" Type="http://schemas.openxmlformats.org/officeDocument/2006/relationships/image" Target="../media/image510.png"/><Relationship Id="rId7" Type="http://schemas.openxmlformats.org/officeDocument/2006/relationships/image" Target="../media/image590.png"/><Relationship Id="rId12" Type="http://schemas.openxmlformats.org/officeDocument/2006/relationships/image" Target="../media/image6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0.png"/><Relationship Id="rId11" Type="http://schemas.openxmlformats.org/officeDocument/2006/relationships/image" Target="../media/image630.png"/><Relationship Id="rId5" Type="http://schemas.openxmlformats.org/officeDocument/2006/relationships/image" Target="../media/image570.png"/><Relationship Id="rId15" Type="http://schemas.openxmlformats.org/officeDocument/2006/relationships/image" Target="../media/image670.png"/><Relationship Id="rId10" Type="http://schemas.openxmlformats.org/officeDocument/2006/relationships/image" Target="../media/image620.png"/><Relationship Id="rId4" Type="http://schemas.openxmlformats.org/officeDocument/2006/relationships/image" Target="../media/image560.png"/><Relationship Id="rId9" Type="http://schemas.openxmlformats.org/officeDocument/2006/relationships/image" Target="../media/image610.png"/><Relationship Id="rId14" Type="http://schemas.openxmlformats.org/officeDocument/2006/relationships/image" Target="../media/image66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0.png"/><Relationship Id="rId3" Type="http://schemas.openxmlformats.org/officeDocument/2006/relationships/image" Target="../media/image510.png"/><Relationship Id="rId7" Type="http://schemas.openxmlformats.org/officeDocument/2006/relationships/image" Target="../media/image9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0.png"/><Relationship Id="rId5" Type="http://schemas.openxmlformats.org/officeDocument/2006/relationships/image" Target="../media/image570.png"/><Relationship Id="rId4" Type="http://schemas.openxmlformats.org/officeDocument/2006/relationships/image" Target="../media/image56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0.png"/><Relationship Id="rId3" Type="http://schemas.openxmlformats.org/officeDocument/2006/relationships/image" Target="../media/image510.png"/><Relationship Id="rId7" Type="http://schemas.openxmlformats.org/officeDocument/2006/relationships/image" Target="../media/image950.png"/><Relationship Id="rId12" Type="http://schemas.openxmlformats.org/officeDocument/2006/relationships/image" Target="../media/image100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0.png"/><Relationship Id="rId11" Type="http://schemas.openxmlformats.org/officeDocument/2006/relationships/image" Target="../media/image990.png"/><Relationship Id="rId5" Type="http://schemas.openxmlformats.org/officeDocument/2006/relationships/image" Target="../media/image930.png"/><Relationship Id="rId10" Type="http://schemas.openxmlformats.org/officeDocument/2006/relationships/image" Target="../media/image980.png"/><Relationship Id="rId4" Type="http://schemas.openxmlformats.org/officeDocument/2006/relationships/image" Target="../media/image560.png"/><Relationship Id="rId9" Type="http://schemas.openxmlformats.org/officeDocument/2006/relationships/image" Target="../media/image9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63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4.png"/><Relationship Id="rId5" Type="http://schemas.openxmlformats.org/officeDocument/2006/relationships/image" Target="../media/image67.png"/><Relationship Id="rId10" Type="http://schemas.openxmlformats.org/officeDocument/2006/relationships/image" Target="../media/image73.png"/><Relationship Id="rId4" Type="http://schemas.openxmlformats.org/officeDocument/2006/relationships/image" Target="../media/image66.png"/><Relationship Id="rId9" Type="http://schemas.openxmlformats.org/officeDocument/2006/relationships/image" Target="../media/image7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65.png"/><Relationship Id="rId7" Type="http://schemas.openxmlformats.org/officeDocument/2006/relationships/image" Target="../media/image77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66.png"/><Relationship Id="rId9" Type="http://schemas.openxmlformats.org/officeDocument/2006/relationships/image" Target="../media/image7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83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6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65.png"/><Relationship Id="rId7" Type="http://schemas.openxmlformats.org/officeDocument/2006/relationships/image" Target="../media/image86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66.png"/><Relationship Id="rId9" Type="http://schemas.openxmlformats.org/officeDocument/2006/relationships/image" Target="../media/image8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6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65.png"/><Relationship Id="rId7" Type="http://schemas.openxmlformats.org/officeDocument/2006/relationships/image" Target="../media/image9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66.png"/><Relationship Id="rId9" Type="http://schemas.openxmlformats.org/officeDocument/2006/relationships/image" Target="../media/image9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65.png"/><Relationship Id="rId7" Type="http://schemas.openxmlformats.org/officeDocument/2006/relationships/image" Target="../media/image101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66.png"/><Relationship Id="rId9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12C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43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524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As you have also learnt about the </a:t>
            </a:r>
            <a:r>
              <a:rPr lang="en-US" sz="2000" u="sng" dirty="0">
                <a:latin typeface="Comic Sans MS" panose="030F0702030302020204" pitchFamily="66" charset="0"/>
              </a:rPr>
              <a:t>binomial expansion</a:t>
            </a:r>
            <a:r>
              <a:rPr lang="en-US" sz="2000" dirty="0">
                <a:latin typeface="Comic Sans MS" panose="030F0702030302020204" pitchFamily="66" charset="0"/>
              </a:rPr>
              <a:t>, we can </a:t>
            </a:r>
            <a:r>
              <a:rPr lang="en-US" sz="2000" u="sng" dirty="0">
                <a:latin typeface="Comic Sans MS" panose="030F0702030302020204" pitchFamily="66" charset="0"/>
              </a:rPr>
              <a:t>prove</a:t>
            </a:r>
            <a:r>
              <a:rPr lang="en-US" sz="2000" dirty="0">
                <a:latin typeface="Comic Sans MS" panose="030F0702030302020204" pitchFamily="66" charset="0"/>
              </a:rPr>
              <a:t> the differentiation rule for any power of x…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19400" y="2743200"/>
                <a:ext cx="34130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𝐼𝑓</m:t>
                      </m:r>
                      <m:r>
                        <a:rPr lang="en-US" sz="3600" b="0" i="1" smtClean="0">
                          <a:latin typeface="Cambria Math"/>
                        </a:rPr>
                        <m:t>:  </m:t>
                      </m:r>
                      <m:r>
                        <a:rPr lang="en-US" sz="3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743200"/>
                <a:ext cx="341305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133600" y="4191000"/>
                <a:ext cx="481413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𝑇h𝑒𝑛</m:t>
                      </m:r>
                      <m:r>
                        <a:rPr lang="en-US" sz="3600" b="0" i="1" smtClean="0">
                          <a:latin typeface="Cambria Math"/>
                        </a:rPr>
                        <m:t>:  </m:t>
                      </m:r>
                      <m:r>
                        <a:rPr lang="en-US" sz="3600" b="0" i="1" smtClean="0">
                          <a:latin typeface="Cambria Math"/>
                        </a:rPr>
                        <m:t>𝑓</m:t>
                      </m:r>
                      <m:r>
                        <a:rPr lang="en-US" sz="36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𝑛𝑎𝑥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91000"/>
                <a:ext cx="481413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6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533400" y="1676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Binomial Expansion reminder!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81400" y="2209800"/>
                <a:ext cx="17916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209800"/>
                <a:ext cx="179164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720" y="3200400"/>
                <a:ext cx="1236684" cy="554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0" y="3200400"/>
                <a:ext cx="1236684" cy="5544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17520" y="3200400"/>
                <a:ext cx="1775230" cy="552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520" y="3200400"/>
                <a:ext cx="1775230" cy="5529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3520" y="3200400"/>
                <a:ext cx="1653081" cy="552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00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520" y="3200400"/>
                <a:ext cx="1653081" cy="5529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17720" y="3200400"/>
                <a:ext cx="1775230" cy="554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720" y="3200400"/>
                <a:ext cx="1775230" cy="5544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17920" y="3276600"/>
                <a:ext cx="11962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i="1" smtClean="0">
                          <a:latin typeface="Cambria Math"/>
                        </a:rPr>
                        <m:t>…</m:t>
                      </m:r>
                      <m:r>
                        <a:rPr lang="en-US" sz="2000" b="0" i="1" smtClean="0">
                          <a:latin typeface="Cambria Math"/>
                        </a:rPr>
                        <m:t>……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920" y="3276600"/>
                <a:ext cx="1196225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84720" y="3200400"/>
                <a:ext cx="1261371" cy="554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720" y="3200400"/>
                <a:ext cx="1261371" cy="55444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771" y="4343400"/>
                <a:ext cx="7906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" y="4343400"/>
                <a:ext cx="790601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26771" y="4191000"/>
                <a:ext cx="2336217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771" y="4191000"/>
                <a:ext cx="2336217" cy="6765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07571" y="4343400"/>
                <a:ext cx="13160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+ 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00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71" y="4343400"/>
                <a:ext cx="1316066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60371" y="4191000"/>
                <a:ext cx="3148682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371" y="4191000"/>
                <a:ext cx="3148682" cy="6765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955971" y="4343400"/>
                <a:ext cx="11962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i="1" smtClean="0">
                          <a:latin typeface="Cambria Math"/>
                        </a:rPr>
                        <m:t>…</m:t>
                      </m:r>
                      <m:r>
                        <a:rPr lang="en-US" sz="2000" b="0" i="1" smtClean="0">
                          <a:latin typeface="Cambria Math"/>
                        </a:rPr>
                        <m:t>……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971" y="4343400"/>
                <a:ext cx="1196225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991103" y="4267200"/>
                <a:ext cx="1261371" cy="554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103" y="4267200"/>
                <a:ext cx="1261371" cy="55444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1371600"/>
                <a:ext cx="1904688" cy="65011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371600"/>
                <a:ext cx="1904688" cy="65011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43200" y="3886200"/>
                <a:ext cx="1933029" cy="650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!1!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886200"/>
                <a:ext cx="1933029" cy="65011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124200" y="4572000"/>
                <a:ext cx="1349305" cy="650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572000"/>
                <a:ext cx="1349305" cy="65011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124200" y="5334000"/>
                <a:ext cx="3176664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×2×3×..×(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−1)×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×2×3×..×(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334000"/>
                <a:ext cx="3176664" cy="66909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3581400" y="5486400"/>
            <a:ext cx="2133600" cy="7620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810000" y="5791200"/>
            <a:ext cx="2133600" cy="7620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200400" y="6172200"/>
                <a:ext cx="611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172200"/>
                <a:ext cx="611834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1981200" y="3810000"/>
            <a:ext cx="609600" cy="3048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3962400"/>
                <a:ext cx="1933030" cy="650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!2!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962400"/>
                <a:ext cx="1933030" cy="65011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48200" y="4724400"/>
                <a:ext cx="403860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×2×3×..×(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−2)×(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−1)×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×2×3×..×(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−2)×2!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724400"/>
                <a:ext cx="4038600" cy="66909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0" y="5486400"/>
                <a:ext cx="1447800" cy="61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486400"/>
                <a:ext cx="1447800" cy="61991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5029200" y="4876800"/>
            <a:ext cx="2133600" cy="7620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410200" y="5181600"/>
            <a:ext cx="2133600" cy="7620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05200" y="3810000"/>
            <a:ext cx="60960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828800" y="4038600"/>
                <a:ext cx="1933030" cy="650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!0!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038600"/>
                <a:ext cx="1933030" cy="65011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057400" y="4876800"/>
                <a:ext cx="99060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876800"/>
                <a:ext cx="990600" cy="6090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133600" y="5791200"/>
                <a:ext cx="762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791200"/>
                <a:ext cx="762000" cy="381000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>
            <a:off x="1143000" y="3810000"/>
            <a:ext cx="53340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4343400"/>
            <a:ext cx="226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0! is defined as 1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4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7" grpId="0" animBg="1"/>
      <p:bldP spid="21" grpId="0"/>
      <p:bldP spid="21" grpId="1"/>
      <p:bldP spid="22" grpId="0"/>
      <p:bldP spid="22" grpId="1"/>
      <p:bldP spid="23" grpId="0"/>
      <p:bldP spid="23" grpId="1"/>
      <p:bldP spid="28" grpId="0"/>
      <p:bldP spid="28" grpId="1"/>
      <p:bldP spid="32" grpId="0"/>
      <p:bldP spid="32" grpId="1"/>
      <p:bldP spid="33" grpId="0"/>
      <p:bldP spid="33" grpId="1"/>
      <p:bldP spid="34" grpId="0"/>
      <p:bldP spid="34" grpId="1"/>
      <p:bldP spid="39" grpId="0"/>
      <p:bldP spid="39" grpId="1"/>
      <p:bldP spid="40" grpId="0"/>
      <p:bldP spid="40" grpId="1"/>
      <p:bldP spid="45" grpId="0"/>
      <p:bldP spid="45" grpId="1"/>
      <p:bldP spid="31" grpId="0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533400" y="33528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 Calculate the first 4 terms in the expansion of: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86200" y="3810000"/>
                <a:ext cx="15670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10000"/>
                <a:ext cx="156703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21021" y="2286000"/>
                <a:ext cx="7906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021" y="2286000"/>
                <a:ext cx="790601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83979" y="2133600"/>
                <a:ext cx="2336217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979" y="2133600"/>
                <a:ext cx="2336217" cy="6765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64779" y="2286000"/>
                <a:ext cx="13160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+ 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00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79" y="2286000"/>
                <a:ext cx="1316066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17579" y="2133600"/>
                <a:ext cx="3148682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579" y="2133600"/>
                <a:ext cx="3148682" cy="6765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13179" y="2286000"/>
                <a:ext cx="11962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i="1" smtClean="0">
                          <a:latin typeface="Cambria Math"/>
                        </a:rPr>
                        <m:t>…</m:t>
                      </m:r>
                      <m:r>
                        <a:rPr lang="en-US" sz="2000" b="0" i="1" smtClean="0">
                          <a:latin typeface="Cambria Math"/>
                        </a:rPr>
                        <m:t>……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179" y="2286000"/>
                <a:ext cx="1196225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48311" y="2209800"/>
                <a:ext cx="1261371" cy="554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8311" y="2209800"/>
                <a:ext cx="1261371" cy="55444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33800" y="1371600"/>
                <a:ext cx="17916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371600"/>
                <a:ext cx="1791644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44414" y="4724400"/>
                <a:ext cx="7906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14" y="4724400"/>
                <a:ext cx="790601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29000" y="4572000"/>
                <a:ext cx="1670073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8(7)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572000"/>
                <a:ext cx="1670073" cy="6765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54014" y="4724400"/>
                <a:ext cx="10469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+ 8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014" y="4724400"/>
                <a:ext cx="1046953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4572000"/>
                <a:ext cx="2024337" cy="678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8(7)(6)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572000"/>
                <a:ext cx="2024337" cy="67858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01614" y="5562600"/>
                <a:ext cx="7906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614" y="5562600"/>
                <a:ext cx="790601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62400" y="5562600"/>
                <a:ext cx="13225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28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562600"/>
                <a:ext cx="1322542" cy="400110"/>
              </a:xfrm>
              <a:prstGeom prst="rect">
                <a:avLst/>
              </a:prstGeom>
              <a:blipFill rotWithShape="1">
                <a:blip r:embed="rId16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48000" y="5562600"/>
                <a:ext cx="10469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+ 8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562600"/>
                <a:ext cx="1046953" cy="400110"/>
              </a:xfrm>
              <a:prstGeom prst="rect">
                <a:avLst/>
              </a:prstGeom>
              <a:blipFill rotWithShape="1">
                <a:blip r:embed="rId17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81600" y="5562600"/>
                <a:ext cx="1322542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 56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562600"/>
                <a:ext cx="1322542" cy="403637"/>
              </a:xfrm>
              <a:prstGeom prst="rect">
                <a:avLst/>
              </a:prstGeom>
              <a:blipFill rotWithShape="1">
                <a:blip r:embed="rId18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04800" y="2286000"/>
            <a:ext cx="3810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286000" y="4724400"/>
            <a:ext cx="3810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990600" y="2286000"/>
            <a:ext cx="9144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895600" y="4724400"/>
            <a:ext cx="6858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810000" y="4572000"/>
            <a:ext cx="1219200" cy="685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257800" y="4572000"/>
            <a:ext cx="1600200" cy="685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286000" y="2133600"/>
            <a:ext cx="1905000" cy="685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419600" y="2133600"/>
            <a:ext cx="2667000" cy="685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99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3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4" grpId="0" animBg="1"/>
      <p:bldP spid="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5470278" y="1661557"/>
            <a:ext cx="0" cy="3505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470278" y="5166757"/>
            <a:ext cx="3429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65478" y="135675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23078" y="5090557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x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239000" y="1600200"/>
                <a:ext cx="1540037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𝒂𝒙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600200"/>
                <a:ext cx="1540037" cy="405624"/>
              </a:xfrm>
              <a:prstGeom prst="rect">
                <a:avLst/>
              </a:prstGeom>
              <a:blipFill rotWithShape="1">
                <a:blip r:embed="rId3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rot="5400000">
            <a:off x="1703122" y="-840178"/>
            <a:ext cx="7431974" cy="4528457"/>
          </a:xfrm>
          <a:prstGeom prst="arc">
            <a:avLst>
              <a:gd name="adj1" fmla="val 17227995"/>
              <a:gd name="adj2" fmla="val 2155328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9070" y="1620982"/>
                <a:ext cx="26307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>
                    <a:latin typeface="Comic Sans MS" panose="030F0702030302020204" pitchFamily="66" charset="0"/>
                  </a:rPr>
                  <a:t>If:</a:t>
                </a:r>
                <a:r>
                  <a:rPr lang="en-US" sz="2400" b="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70" y="1620982"/>
                <a:ext cx="263072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7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6370779" y="4677887"/>
            <a:ext cx="152400" cy="152400"/>
            <a:chOff x="5562600" y="2819400"/>
            <a:chExt cx="152400" cy="1524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462740" y="2685086"/>
            <a:ext cx="152400" cy="152400"/>
            <a:chOff x="5562600" y="2819400"/>
            <a:chExt cx="152400" cy="1524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V="1">
            <a:off x="6418613" y="2755075"/>
            <a:ext cx="1110343" cy="201929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458525" y="4750130"/>
            <a:ext cx="1082306" cy="1854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528956" y="2781366"/>
            <a:ext cx="5300" cy="1956889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79423" y="4534943"/>
                <a:ext cx="84343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423" y="4534943"/>
                <a:ext cx="843436" cy="3755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41583" y="2309309"/>
                <a:ext cx="21298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583" y="2309309"/>
                <a:ext cx="212987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42216" y="4731874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216" y="4731874"/>
                <a:ext cx="50526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 rot="5400000">
                <a:off x="6738320" y="3578368"/>
                <a:ext cx="2036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𝒂𝒙</m:t>
                          </m:r>
                        </m:e>
                        <m:sup>
                          <m:r>
                            <a:rPr lang="en-US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738320" y="3578368"/>
                <a:ext cx="203684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6413" y="2567049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13" y="2567049"/>
                <a:ext cx="1214243" cy="618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289463" y="2543298"/>
                <a:ext cx="247401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d>
                                    <m:dPr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463" y="2543298"/>
                <a:ext cx="2474011" cy="64812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696685" y="3487387"/>
            <a:ext cx="3079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need the binomial expansion…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2" grpId="0"/>
      <p:bldP spid="33" grpId="0"/>
      <p:bldP spid="34" grpId="0"/>
      <p:bldP spid="35" grpId="0"/>
      <p:bldP spid="45" grpId="0"/>
      <p:bldP spid="46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9070" y="1620982"/>
                <a:ext cx="26307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>
                    <a:latin typeface="Comic Sans MS" panose="030F0702030302020204" pitchFamily="66" charset="0"/>
                  </a:rPr>
                  <a:t>If:</a:t>
                </a:r>
                <a:r>
                  <a:rPr lang="en-US" sz="2400" b="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70" y="1620982"/>
                <a:ext cx="263072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7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6413" y="2567049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13" y="2567049"/>
                <a:ext cx="1214243" cy="618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289463" y="2543298"/>
                <a:ext cx="247401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d>
                                    <m:dPr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463" y="2543298"/>
                <a:ext cx="2474011" cy="6481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2006931" y="2565069"/>
            <a:ext cx="1009402" cy="3325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62400" y="3352800"/>
                <a:ext cx="13231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352800"/>
                <a:ext cx="132318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6200" y="4191000"/>
                <a:ext cx="7323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191000"/>
                <a:ext cx="73231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209800" y="4114800"/>
                <a:ext cx="1932965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114800"/>
                <a:ext cx="1932965" cy="506870"/>
              </a:xfrm>
              <a:prstGeom prst="rect">
                <a:avLst/>
              </a:prstGeom>
              <a:blipFill rotWithShape="1">
                <a:blip r:embed="rId8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2400" y="4114800"/>
                <a:ext cx="1932965" cy="508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14800"/>
                <a:ext cx="1932965" cy="508216"/>
              </a:xfrm>
              <a:prstGeom prst="rect">
                <a:avLst/>
              </a:prstGeom>
              <a:blipFill rotWithShape="1">
                <a:blip r:embed="rId9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91200" y="4191000"/>
                <a:ext cx="1927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 ………+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91000"/>
                <a:ext cx="1927322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9600" y="4114800"/>
                <a:ext cx="1825628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114800"/>
                <a:ext cx="1825628" cy="506870"/>
              </a:xfrm>
              <a:prstGeom prst="rect">
                <a:avLst/>
              </a:prstGeom>
              <a:blipFill rotWithShape="1">
                <a:blip r:embed="rId11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6200" y="5257800"/>
                <a:ext cx="7323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257800"/>
                <a:ext cx="73231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9600" y="5257800"/>
                <a:ext cx="1569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257800"/>
                <a:ext cx="1569660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905000" y="5105400"/>
                <a:ext cx="2509725" cy="61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2509725" cy="61811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5105400"/>
                <a:ext cx="3243067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−1)(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05400"/>
                <a:ext cx="3243067" cy="61991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250325" y="5257800"/>
                <a:ext cx="1927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 ………+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325" y="5257800"/>
                <a:ext cx="1927322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105400" y="1905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Let’s rewrite the bracket using the binomial expansion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22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9" grpId="0"/>
      <p:bldP spid="40" grpId="0"/>
      <p:bldP spid="43" grpId="0"/>
      <p:bldP spid="44" grpId="0"/>
      <p:bldP spid="47" grpId="0"/>
      <p:bldP spid="48" grpId="0"/>
      <p:bldP spid="50" grpId="0"/>
      <p:bldP spid="52" grpId="0"/>
      <p:bldP spid="53" grpId="0"/>
      <p:bldP spid="54" grpId="0"/>
      <p:bldP spid="5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9070" y="1620982"/>
                <a:ext cx="26307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>
                    <a:latin typeface="Comic Sans MS" panose="030F0702030302020204" pitchFamily="66" charset="0"/>
                  </a:rPr>
                  <a:t>If:</a:t>
                </a:r>
                <a:r>
                  <a:rPr lang="en-US" sz="2400" b="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70" y="1620982"/>
                <a:ext cx="263072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7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6413" y="2567049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13" y="2567049"/>
                <a:ext cx="1214243" cy="618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289463" y="2543298"/>
                <a:ext cx="247401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d>
                                    <m:dPr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463" y="2543298"/>
                <a:ext cx="2474011" cy="6481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3276600"/>
                <a:ext cx="7543800" cy="80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+.. .. .. 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76600"/>
                <a:ext cx="7543800" cy="8034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006931" y="2565069"/>
            <a:ext cx="1009402" cy="3325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981200" y="3276600"/>
            <a:ext cx="54864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38200" y="4267200"/>
                <a:ext cx="7620000" cy="80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+.. .. .. 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67200"/>
                <a:ext cx="7620000" cy="8034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781503" y="4430110"/>
            <a:ext cx="204952" cy="31793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469930" y="4424854"/>
            <a:ext cx="204952" cy="31793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962399" y="4277709"/>
            <a:ext cx="204952" cy="31793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905295" y="4430109"/>
            <a:ext cx="204952" cy="31793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59525" y="5286703"/>
                <a:ext cx="6766034" cy="80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+.. .. .. 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25" y="5286703"/>
                <a:ext cx="6766034" cy="8034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/>
          <p:cNvSpPr/>
          <p:nvPr/>
        </p:nvSpPr>
        <p:spPr>
          <a:xfrm>
            <a:off x="8008883" y="3767959"/>
            <a:ext cx="378372" cy="914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7987862" y="4787462"/>
            <a:ext cx="378372" cy="914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7909035" y="2832538"/>
            <a:ext cx="378372" cy="914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50773" y="2695903"/>
            <a:ext cx="11351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bracket with the expansion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18939" y="3983420"/>
            <a:ext cx="93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45215" y="4971392"/>
            <a:ext cx="93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709338" y="4414346"/>
            <a:ext cx="472965" cy="28377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776249" y="4440621"/>
            <a:ext cx="472965" cy="28377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0" grpId="1" animBg="1"/>
      <p:bldP spid="21" grpId="0" animBg="1"/>
      <p:bldP spid="21" grpId="1" animBg="1"/>
      <p:bldP spid="22" grpId="0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/>
      <p:bldP spid="4" grpId="0" animBg="1"/>
      <p:bldP spid="31" grpId="0" animBg="1"/>
      <p:bldP spid="32" grpId="0" animBg="1"/>
      <p:bldP spid="5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9070" y="1620982"/>
                <a:ext cx="26307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>
                    <a:latin typeface="Comic Sans MS" panose="030F0702030302020204" pitchFamily="66" charset="0"/>
                  </a:rPr>
                  <a:t>If:</a:t>
                </a:r>
                <a:r>
                  <a:rPr lang="en-US" sz="2400" b="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70" y="1620982"/>
                <a:ext cx="263072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7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6413" y="2567049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13" y="2567049"/>
                <a:ext cx="1214243" cy="618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64477" y="2401614"/>
                <a:ext cx="6766034" cy="80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𝑛𝑥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+.. .. .. 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477" y="2401614"/>
                <a:ext cx="6766034" cy="80342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7010398" y="2911364"/>
            <a:ext cx="383629" cy="1124607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430815" y="3016468"/>
                <a:ext cx="147670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by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815" y="3016468"/>
                <a:ext cx="1476702" cy="707886"/>
              </a:xfrm>
              <a:prstGeom prst="rect">
                <a:avLst/>
              </a:prstGeom>
              <a:blipFill rotWithShape="1">
                <a:blip r:embed="rId6"/>
                <a:stretch>
                  <a:fillRect t="-4310" r="-1653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5084" y="3704896"/>
                <a:ext cx="6766034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𝑎𝑛𝑥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𝑎𝑛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+.. .. .. +</m:t>
                          </m:r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84" y="3704896"/>
                <a:ext cx="6766034" cy="6365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2727435" y="2585545"/>
            <a:ext cx="362607" cy="25224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298731" y="2927131"/>
            <a:ext cx="362607" cy="25224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365530" y="2554013"/>
            <a:ext cx="231228" cy="131379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905295" y="2580289"/>
            <a:ext cx="231228" cy="131379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9918" y="227023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lang="en-GB" sz="1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73918" y="2264979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n-1</a:t>
            </a:r>
            <a:endParaRPr lang="en-GB" sz="1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236372" y="3862551"/>
                <a:ext cx="1907628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tends towards, 0, any terms including it will do as well! </a:t>
                </a:r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372" y="3862551"/>
                <a:ext cx="1907628" cy="1631216"/>
              </a:xfrm>
              <a:prstGeom prst="rect">
                <a:avLst/>
              </a:prstGeom>
              <a:blipFill rotWithShape="1">
                <a:blip r:embed="rId8"/>
                <a:stretch>
                  <a:fillRect l="-2236" t="-1873" r="-5112" b="-59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7005143" y="4151585"/>
            <a:ext cx="383629" cy="1124607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874580" y="3846787"/>
            <a:ext cx="1792014" cy="36786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565229" y="3941379"/>
            <a:ext cx="930164" cy="33107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66744" y="5023944"/>
                <a:ext cx="190762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Everything in-between will also contain a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 </a:t>
                </a:r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744" y="5023944"/>
                <a:ext cx="1907628" cy="1323439"/>
              </a:xfrm>
              <a:prstGeom prst="rect">
                <a:avLst/>
              </a:prstGeom>
              <a:blipFill rotWithShape="1">
                <a:blip r:embed="rId9"/>
                <a:stretch>
                  <a:fillRect l="-1917" t="-2304" r="-351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H="1" flipV="1">
            <a:off x="5249917" y="4272455"/>
            <a:ext cx="173420" cy="59909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27388" y="5008176"/>
                <a:ext cx="13216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 </m:t>
                          </m:r>
                          <m:r>
                            <a:rPr lang="en-US" sz="2000" i="1">
                              <a:latin typeface="Cambria Math"/>
                            </a:rPr>
                            <m:t>𝑎𝑛𝑥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388" y="5008176"/>
                <a:ext cx="1321674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774517" y="1556076"/>
            <a:ext cx="1713731" cy="55650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315311" y="4887310"/>
            <a:ext cx="2049518" cy="64638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09627" y="3728442"/>
                <a:ext cx="976999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27" y="3728442"/>
                <a:ext cx="976999" cy="61888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61572" y="4874070"/>
                <a:ext cx="494814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72" y="4874070"/>
                <a:ext cx="494814" cy="61888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2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/>
      <p:bldP spid="24" grpId="0"/>
      <p:bldP spid="10" grpId="0"/>
      <p:bldP spid="37" grpId="0"/>
      <p:bldP spid="39" grpId="0"/>
      <p:bldP spid="40" grpId="0" animBg="1"/>
      <p:bldP spid="44" grpId="0"/>
      <p:bldP spid="44" grpId="1"/>
      <p:bldP spid="47" grpId="0"/>
      <p:bldP spid="48" grpId="0" animBg="1"/>
      <p:bldP spid="48" grpId="1" animBg="1"/>
      <p:bldP spid="49" grpId="0" animBg="1"/>
      <p:bldP spid="49" grpId="1" animBg="1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definition of the derivative to find an expression for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any number.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As a general rule, to differentiate a function…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734491" y="3309258"/>
            <a:ext cx="1193074" cy="44413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43646" y="3931921"/>
            <a:ext cx="1193074" cy="44413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3691" y="3108962"/>
            <a:ext cx="1409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function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6721" y="3653246"/>
            <a:ext cx="341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Its derivative (formula for the gradient, in terms of x)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97577" y="3570514"/>
                <a:ext cx="13181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577" y="3570514"/>
                <a:ext cx="1318181" cy="369332"/>
              </a:xfrm>
              <a:prstGeom prst="rect">
                <a:avLst/>
              </a:prstGeom>
              <a:blipFill>
                <a:blip r:embed="rId3"/>
                <a:stretch>
                  <a:fillRect l="-4167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7462" y="4254136"/>
                <a:ext cx="2049279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𝑛𝑎𝑥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62" y="4254136"/>
                <a:ext cx="2049279" cy="491288"/>
              </a:xfrm>
              <a:prstGeom prst="rect">
                <a:avLst/>
              </a:prstGeom>
              <a:blipFill>
                <a:blip r:embed="rId4"/>
                <a:stretch>
                  <a:fillRect l="-2381" b="-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29199" y="3540034"/>
                <a:ext cx="1645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199" y="3540034"/>
                <a:ext cx="1645387" cy="369332"/>
              </a:xfrm>
              <a:prstGeom prst="rect">
                <a:avLst/>
              </a:prstGeom>
              <a:blipFill>
                <a:blip r:embed="rId5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67793" y="4293324"/>
                <a:ext cx="2361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𝑛𝑎𝑥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4293324"/>
                <a:ext cx="2361929" cy="369332"/>
              </a:xfrm>
              <a:prstGeom prst="rect">
                <a:avLst/>
              </a:prstGeom>
              <a:blipFill>
                <a:blip r:embed="rId6"/>
                <a:stretch>
                  <a:fillRect l="-2326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H="1" flipV="1">
            <a:off x="1733006" y="4807133"/>
            <a:ext cx="69668" cy="42671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6757" y="5251269"/>
                <a:ext cx="341811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letter d is commonly used to indicate that the ‘tending to 0’ from section B has ‘happened’… (as opposed to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7" y="5251269"/>
                <a:ext cx="3418114" cy="954107"/>
              </a:xfrm>
              <a:prstGeom prst="rect">
                <a:avLst/>
              </a:prstGeom>
              <a:blipFill>
                <a:blip r:embed="rId7"/>
                <a:stretch>
                  <a:fillRect t="-637" r="-536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1863635" y="4807134"/>
            <a:ext cx="548639" cy="653141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11486" y="4811487"/>
            <a:ext cx="548639" cy="653141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54629" y="5468984"/>
            <a:ext cx="1628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Gottfried Leibniz’s notation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62253" y="5490754"/>
            <a:ext cx="175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Joseph Lagrange’s notation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645" y="6209211"/>
            <a:ext cx="7593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Both types of notation are still used so you need to be familiar with both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1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/>
      <p:bldP spid="13" grpId="0"/>
      <p:bldP spid="14" grpId="0"/>
      <p:bldP spid="17" grpId="0"/>
      <p:bldP spid="17" grpId="1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definition of the derivative to find an expression for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any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each of the expressions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to the right.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blipFill>
                <a:blip r:embed="rId3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𝑛𝑎𝑥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blipFill>
                <a:blip r:embed="rId4"/>
                <a:stretch>
                  <a:fillRect l="-206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7384" y="1367245"/>
                <a:ext cx="15206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a)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4" y="1367245"/>
                <a:ext cx="1520609" cy="307777"/>
              </a:xfrm>
              <a:prstGeom prst="rect">
                <a:avLst/>
              </a:prstGeom>
              <a:blipFill>
                <a:blip r:embed="rId5"/>
                <a:stretch>
                  <a:fillRect l="-9200" t="-17647" r="-2400" b="-431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23957" y="1815736"/>
                <a:ext cx="1368836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7" y="1815736"/>
                <a:ext cx="1368836" cy="311304"/>
              </a:xfrm>
              <a:prstGeom prst="rect">
                <a:avLst/>
              </a:prstGeom>
              <a:blipFill>
                <a:blip r:embed="rId6"/>
                <a:stretch>
                  <a:fillRect l="-6696" t="-5882" r="-1339" b="-37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84321" y="2773678"/>
                <a:ext cx="1570302" cy="4207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b)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21" y="2773678"/>
                <a:ext cx="1570302" cy="420756"/>
              </a:xfrm>
              <a:prstGeom prst="rect">
                <a:avLst/>
              </a:prstGeom>
              <a:blipFill>
                <a:blip r:embed="rId7"/>
                <a:stretch>
                  <a:fillRect l="-8915" b="-318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80563" y="3396340"/>
                <a:ext cx="139416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3" y="3396340"/>
                <a:ext cx="1394164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42266" y="4062547"/>
                <a:ext cx="105131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66" y="4062547"/>
                <a:ext cx="1051313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46620" y="4737461"/>
                <a:ext cx="968086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620" y="4737461"/>
                <a:ext cx="968086" cy="5722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033557" y="5482045"/>
                <a:ext cx="700384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557" y="5482045"/>
                <a:ext cx="700384" cy="5722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782690" y="1500646"/>
            <a:ext cx="269767" cy="511034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008914" y="1486000"/>
            <a:ext cx="202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the power and reduce it by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5917673" y="3055125"/>
            <a:ext cx="239287" cy="593765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139742" y="3677788"/>
            <a:ext cx="239287" cy="593765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6170222" y="4413663"/>
            <a:ext cx="239287" cy="593765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6035239" y="5114703"/>
            <a:ext cx="239287" cy="593765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135189" y="3057898"/>
            <a:ext cx="202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the power and reduce it by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78880" y="3654435"/>
            <a:ext cx="2586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need to be able to rewrite this. This of it as two fractions multiplied together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57108" y="4442561"/>
            <a:ext cx="2586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the second using index rules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78880" y="5282938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36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definition of the derivative to find an expression for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any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each of the expressions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to the right.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blipFill>
                <a:blip r:embed="rId3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𝑛𝑎𝑥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blipFill>
                <a:blip r:embed="rId4"/>
                <a:stretch>
                  <a:fillRect l="-206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7384" y="1367245"/>
                <a:ext cx="16744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c)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4" y="1367245"/>
                <a:ext cx="1674497" cy="307777"/>
              </a:xfrm>
              <a:prstGeom prst="rect">
                <a:avLst/>
              </a:prstGeom>
              <a:blipFill>
                <a:blip r:embed="rId5"/>
                <a:stretch>
                  <a:fillRect l="-8364" t="-17647" r="-1455" b="-431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23957" y="1815736"/>
                <a:ext cx="16974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7" y="1815736"/>
                <a:ext cx="1697452" cy="307777"/>
              </a:xfrm>
              <a:prstGeom prst="rect">
                <a:avLst/>
              </a:prstGeom>
              <a:blipFill>
                <a:blip r:embed="rId6"/>
                <a:stretch>
                  <a:fillRect l="-5396" t="-8000" r="-1439" b="-3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043947" y="1500646"/>
            <a:ext cx="269767" cy="511034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278880" y="1442458"/>
            <a:ext cx="202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the power and reduce it by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55328" y="2272937"/>
                <a:ext cx="13592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28" y="2272937"/>
                <a:ext cx="1359283" cy="307777"/>
              </a:xfrm>
              <a:prstGeom prst="rect">
                <a:avLst/>
              </a:prstGeom>
              <a:blipFill>
                <a:blip r:embed="rId7"/>
                <a:stretch>
                  <a:fillRect l="-1345" t="-4000" r="-179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50974" y="2677886"/>
                <a:ext cx="1223027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974" y="2677886"/>
                <a:ext cx="1223027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46619" y="3344091"/>
                <a:ext cx="826380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619" y="3344091"/>
                <a:ext cx="826380" cy="5782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318268" y="1983971"/>
            <a:ext cx="256704" cy="454429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331331" y="2536966"/>
            <a:ext cx="256704" cy="454429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239891" y="3055126"/>
            <a:ext cx="256703" cy="541514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518366" y="1978035"/>
            <a:ext cx="202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Think of it as 2 terms multiplied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70469" y="2626823"/>
            <a:ext cx="2029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the second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66116" y="3188526"/>
            <a:ext cx="1545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31" grpId="0" animBg="1"/>
      <p:bldP spid="32" grpId="0"/>
      <p:bldP spid="24" grpId="0"/>
      <p:bldP spid="41" grpId="0"/>
      <p:bldP spid="42" grpId="0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definition of the derivative to find an expression for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any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each of the expressions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to the right.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blipFill>
                <a:blip r:embed="rId3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𝑛𝑎𝑥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blipFill>
                <a:blip r:embed="rId4"/>
                <a:stretch>
                  <a:fillRect l="-206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7384" y="1367245"/>
                <a:ext cx="21049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d)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4" y="1367245"/>
                <a:ext cx="2104935" cy="307777"/>
              </a:xfrm>
              <a:prstGeom prst="rect">
                <a:avLst/>
              </a:prstGeom>
              <a:blipFill>
                <a:blip r:embed="rId5"/>
                <a:stretch>
                  <a:fillRect l="-6667" t="-17647" r="-1739" b="-431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93626" y="1859280"/>
                <a:ext cx="1167948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6" y="1859280"/>
                <a:ext cx="1167948" cy="311304"/>
              </a:xfrm>
              <a:prstGeom prst="rect">
                <a:avLst/>
              </a:prstGeom>
              <a:blipFill>
                <a:blip r:embed="rId6"/>
                <a:stretch>
                  <a:fillRect l="-6771" r="-15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252953" y="1526771"/>
            <a:ext cx="269767" cy="511034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487886" y="1607920"/>
            <a:ext cx="2656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terms together first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02186" y="2377441"/>
                <a:ext cx="1395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)=5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86" y="2377441"/>
                <a:ext cx="1395446" cy="307777"/>
              </a:xfrm>
              <a:prstGeom prst="rect">
                <a:avLst/>
              </a:prstGeom>
              <a:blipFill>
                <a:blip r:embed="rId7"/>
                <a:stretch>
                  <a:fillRect l="-5677" t="-2000" r="-873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5804463" y="2105891"/>
            <a:ext cx="256704" cy="454429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004560" y="2065120"/>
            <a:ext cx="2029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the power and reduce it by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9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 animBg="1"/>
      <p:bldP spid="32" grpId="0"/>
      <p:bldP spid="24" grpId="0"/>
      <p:bldP spid="43" grpId="0" animBg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definition of the derivative to find an expression for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any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each of the expressions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to the right.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blipFill>
                <a:blip r:embed="rId3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𝑛𝑎𝑥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blipFill>
                <a:blip r:embed="rId4"/>
                <a:stretch>
                  <a:fillRect l="-206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7384" y="1367245"/>
                <a:ext cx="1526765" cy="411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e)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4" y="1367245"/>
                <a:ext cx="1526765" cy="411844"/>
              </a:xfrm>
              <a:prstGeom prst="rect">
                <a:avLst/>
              </a:prstGeom>
              <a:blipFill>
                <a:blip r:embed="rId5"/>
                <a:stretch>
                  <a:fillRect l="-9163" t="-2941"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84917" y="1955073"/>
                <a:ext cx="13042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917" y="1955073"/>
                <a:ext cx="1304203" cy="307777"/>
              </a:xfrm>
              <a:prstGeom prst="rect">
                <a:avLst/>
              </a:prstGeom>
              <a:blipFill>
                <a:blip r:embed="rId6"/>
                <a:stretch>
                  <a:fillRect l="-6542" t="-2000" r="-1402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043947" y="1500646"/>
            <a:ext cx="269767" cy="511034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252755" y="1599212"/>
            <a:ext cx="1027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6309560" y="2114600"/>
            <a:ext cx="256704" cy="454429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466115" y="2178333"/>
            <a:ext cx="1476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28312" y="2464523"/>
                <a:ext cx="1697451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312" y="2464523"/>
                <a:ext cx="1697451" cy="311304"/>
              </a:xfrm>
              <a:prstGeom prst="rect">
                <a:avLst/>
              </a:prstGeom>
              <a:blipFill>
                <a:blip r:embed="rId7"/>
                <a:stretch>
                  <a:fillRect l="-5376" t="-3922" r="-1434" b="-37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59684" y="2982682"/>
                <a:ext cx="1359283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684" y="2982682"/>
                <a:ext cx="1359283" cy="311304"/>
              </a:xfrm>
              <a:prstGeom prst="rect">
                <a:avLst/>
              </a:prstGeom>
              <a:blipFill>
                <a:blip r:embed="rId8"/>
                <a:stretch>
                  <a:fillRect l="-1345" r="-1345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72747" y="3413757"/>
                <a:ext cx="1223027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747" y="3413757"/>
                <a:ext cx="1223027" cy="5782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77101" y="4114797"/>
                <a:ext cx="826380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101" y="4114797"/>
                <a:ext cx="826380" cy="5782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435835" y="2676303"/>
            <a:ext cx="256704" cy="454429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335687" y="3229297"/>
            <a:ext cx="256704" cy="454429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6279081" y="3834542"/>
            <a:ext cx="256704" cy="454429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557556" y="2635534"/>
            <a:ext cx="2246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Think of it as 2 terms multiplied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9327" y="3310448"/>
            <a:ext cx="2246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the second term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53052" y="3924402"/>
            <a:ext cx="1637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68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 animBg="1"/>
      <p:bldP spid="32" grpId="0"/>
      <p:bldP spid="43" grpId="0" animBg="1"/>
      <p:bldP spid="46" grpId="0"/>
      <p:bldP spid="20" grpId="0"/>
      <p:bldP spid="21" grpId="0"/>
      <p:bldP spid="22" grpId="0"/>
      <p:bldP spid="23" grpId="0"/>
      <p:bldP spid="26" grpId="0" animBg="1"/>
      <p:bldP spid="27" grpId="0" animBg="1"/>
      <p:bldP spid="28" grpId="0" animBg="1"/>
      <p:bldP spid="29" grpId="0"/>
      <p:bldP spid="30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definition of the derivative to find an expression for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any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each of the expressions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to the right.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blipFill>
                <a:blip r:embed="rId3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𝑛𝑎𝑥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blipFill>
                <a:blip r:embed="rId4"/>
                <a:stretch>
                  <a:fillRect l="-206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7384" y="1367245"/>
                <a:ext cx="16616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f)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=7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4" y="1367245"/>
                <a:ext cx="1661673" cy="307777"/>
              </a:xfrm>
              <a:prstGeom prst="rect">
                <a:avLst/>
              </a:prstGeom>
              <a:blipFill>
                <a:blip r:embed="rId5"/>
                <a:stretch>
                  <a:fillRect l="-8425" t="-17647" r="-2198" b="-431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5249" y="1955073"/>
                <a:ext cx="15115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49" y="1955073"/>
                <a:ext cx="1511503" cy="307777"/>
              </a:xfrm>
              <a:prstGeom prst="rect">
                <a:avLst/>
              </a:prstGeom>
              <a:blipFill>
                <a:blip r:embed="rId6"/>
                <a:stretch>
                  <a:fillRect l="-6048" t="-8000" r="-1210" b="-3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043947" y="1500646"/>
            <a:ext cx="269767" cy="511034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252755" y="1599212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71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definition of the derivative to find an expression for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any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each of the expressions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to the right.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blipFill>
                <a:blip r:embed="rId3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𝑛𝑎𝑥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blipFill>
                <a:blip r:embed="rId4"/>
                <a:stretch>
                  <a:fillRect l="-206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7384" y="1367245"/>
                <a:ext cx="1836400" cy="4207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g)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=−4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4" y="1367245"/>
                <a:ext cx="1836400" cy="420756"/>
              </a:xfrm>
              <a:prstGeom prst="rect">
                <a:avLst/>
              </a:prstGeom>
              <a:blipFill>
                <a:blip r:embed="rId5"/>
                <a:stretch>
                  <a:fillRect l="-7641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5249" y="1989907"/>
                <a:ext cx="1697451" cy="446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49" y="1989907"/>
                <a:ext cx="1697451" cy="4461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043947" y="1602377"/>
            <a:ext cx="261059" cy="600891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270173" y="1712424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353102" y="2253936"/>
            <a:ext cx="269767" cy="702623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46620" y="2682238"/>
                <a:ext cx="1359283" cy="446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620" y="2682238"/>
                <a:ext cx="1359283" cy="4461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492241" y="2387338"/>
            <a:ext cx="20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of it as 2 terms multiplied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42266" y="3313609"/>
                <a:ext cx="1265539" cy="635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66" y="3313609"/>
                <a:ext cx="1265539" cy="6357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46620" y="4145278"/>
                <a:ext cx="868892" cy="635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620" y="4145278"/>
                <a:ext cx="868892" cy="6357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6392291" y="3024646"/>
            <a:ext cx="226223" cy="641664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361811" y="3760520"/>
            <a:ext cx="226223" cy="641664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383384" y="3088379"/>
            <a:ext cx="1785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the second term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3864" y="3972300"/>
            <a:ext cx="178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1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 animBg="1"/>
      <p:bldP spid="32" grpId="0"/>
      <p:bldP spid="11" grpId="0" animBg="1"/>
      <p:bldP spid="12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definition of the derivative to find an expression for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is any number.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each of the expressions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to the right.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263" y="3600994"/>
                <a:ext cx="1645387" cy="369332"/>
              </a:xfrm>
              <a:prstGeom prst="rect">
                <a:avLst/>
              </a:prstGeom>
              <a:blipFill>
                <a:blip r:embed="rId3"/>
                <a:stretch>
                  <a:fillRect l="-2963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𝑛𝑎𝑥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48" y="4214947"/>
                <a:ext cx="2361929" cy="369332"/>
              </a:xfrm>
              <a:prstGeom prst="rect">
                <a:avLst/>
              </a:prstGeom>
              <a:blipFill>
                <a:blip r:embed="rId4"/>
                <a:stretch>
                  <a:fillRect l="-206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7384" y="1367245"/>
                <a:ext cx="1996829" cy="3479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latin typeface="Comic Sans MS" panose="030F0702030302020204" pitchFamily="66" charset="0"/>
                  </a:rPr>
                  <a:t>h)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84" y="1367245"/>
                <a:ext cx="1996829" cy="347980"/>
              </a:xfrm>
              <a:prstGeom prst="rect">
                <a:avLst/>
              </a:prstGeom>
              <a:blipFill>
                <a:blip r:embed="rId5"/>
                <a:stretch>
                  <a:fillRect l="-7012" t="-3509" r="-1524" b="-40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76209" y="1972490"/>
                <a:ext cx="1874744" cy="397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209" y="1972490"/>
                <a:ext cx="1874744" cy="3974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313913" y="1602377"/>
            <a:ext cx="261059" cy="600891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435635" y="1764675"/>
            <a:ext cx="1105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97979" y="2534193"/>
                <a:ext cx="1310615" cy="4467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979" y="2534193"/>
                <a:ext cx="1310615" cy="446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41374" y="3191690"/>
                <a:ext cx="1368836" cy="446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=9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74" y="3191690"/>
                <a:ext cx="1368836" cy="4461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81454" y="3927565"/>
                <a:ext cx="776430" cy="311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=9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454" y="3927565"/>
                <a:ext cx="776430" cy="311239"/>
              </a:xfrm>
              <a:prstGeom prst="rect">
                <a:avLst/>
              </a:prstGeom>
              <a:blipFill>
                <a:blip r:embed="rId9"/>
                <a:stretch>
                  <a:fillRect l="-3937" r="-3150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309558" y="2242457"/>
            <a:ext cx="261059" cy="600891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5826232" y="2882537"/>
            <a:ext cx="261059" cy="600891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848004" y="3513909"/>
            <a:ext cx="261059" cy="600891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474823" y="2265417"/>
            <a:ext cx="236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 each part / rewrite using indices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00206" y="3027417"/>
            <a:ext cx="1471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3898" y="3667497"/>
            <a:ext cx="875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 animBg="1"/>
      <p:bldP spid="32" grpId="0"/>
      <p:bldP spid="22" grpId="0"/>
      <p:bldP spid="23" grpId="0"/>
      <p:bldP spid="24" grpId="0"/>
      <p:bldP spid="26" grpId="0" animBg="1"/>
      <p:bldP spid="27" grpId="0" animBg="1"/>
      <p:bldP spid="28" grpId="0" animBg="1"/>
      <p:bldP spid="29" grpId="0"/>
      <p:bldP spid="30" grpId="0"/>
      <p:bldP spid="3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AA2BF-1FAB-4968-BD9A-1A873989F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5E87A-53B1-49F7-B28E-56DE8670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68AA0-7D17-4E8A-B4C2-BDCC2E5F7CF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2790</Words>
  <Application>Microsoft Office PowerPoint</Application>
  <PresentationFormat>On-screen Show (4:3)</PresentationFormat>
  <Paragraphs>238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131</cp:revision>
  <dcterms:created xsi:type="dcterms:W3CDTF">2017-08-14T15:35:38Z</dcterms:created>
  <dcterms:modified xsi:type="dcterms:W3CDTF">2021-03-22T11:35:53Z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