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1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EEA4-E582-4152-B533-B6F78830D135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2240B-DF40-4AE8-A87C-450D162C5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8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076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366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781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881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04824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4990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565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00"/>
            </a:gs>
            <a:gs pos="7000">
              <a:srgbClr val="FFCC99">
                <a:alpha val="60000"/>
              </a:srgbClr>
            </a:gs>
            <a:gs pos="95000">
              <a:srgbClr val="FFCC99">
                <a:alpha val="60000"/>
              </a:srgbClr>
            </a:gs>
            <a:gs pos="100000">
              <a:srgbClr val="FF3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9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1.png"/><Relationship Id="rId13" Type="http://schemas.openxmlformats.org/officeDocument/2006/relationships/image" Target="../media/image601.png"/><Relationship Id="rId18" Type="http://schemas.openxmlformats.org/officeDocument/2006/relationships/image" Target="../media/image651.png"/><Relationship Id="rId26" Type="http://schemas.openxmlformats.org/officeDocument/2006/relationships/image" Target="../media/image730.png"/><Relationship Id="rId3" Type="http://schemas.openxmlformats.org/officeDocument/2006/relationships/image" Target="../media/image501.png"/><Relationship Id="rId21" Type="http://schemas.openxmlformats.org/officeDocument/2006/relationships/image" Target="../media/image680.png"/><Relationship Id="rId7" Type="http://schemas.openxmlformats.org/officeDocument/2006/relationships/image" Target="../media/image541.png"/><Relationship Id="rId12" Type="http://schemas.openxmlformats.org/officeDocument/2006/relationships/image" Target="../media/image591.png"/><Relationship Id="rId17" Type="http://schemas.openxmlformats.org/officeDocument/2006/relationships/image" Target="../media/image641.png"/><Relationship Id="rId25" Type="http://schemas.openxmlformats.org/officeDocument/2006/relationships/image" Target="../media/image720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631.png"/><Relationship Id="rId20" Type="http://schemas.openxmlformats.org/officeDocument/2006/relationships/image" Target="../media/image6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1.png"/><Relationship Id="rId11" Type="http://schemas.openxmlformats.org/officeDocument/2006/relationships/image" Target="../media/image581.png"/><Relationship Id="rId24" Type="http://schemas.openxmlformats.org/officeDocument/2006/relationships/image" Target="../media/image710.png"/><Relationship Id="rId5" Type="http://schemas.openxmlformats.org/officeDocument/2006/relationships/image" Target="../media/image521.png"/><Relationship Id="rId15" Type="http://schemas.openxmlformats.org/officeDocument/2006/relationships/image" Target="../media/image621.png"/><Relationship Id="rId23" Type="http://schemas.openxmlformats.org/officeDocument/2006/relationships/image" Target="../media/image700.png"/><Relationship Id="rId10" Type="http://schemas.openxmlformats.org/officeDocument/2006/relationships/image" Target="../media/image571.png"/><Relationship Id="rId19" Type="http://schemas.openxmlformats.org/officeDocument/2006/relationships/image" Target="../media/image661.png"/><Relationship Id="rId4" Type="http://schemas.openxmlformats.org/officeDocument/2006/relationships/image" Target="../media/image511.png"/><Relationship Id="rId9" Type="http://schemas.openxmlformats.org/officeDocument/2006/relationships/image" Target="../media/image561.png"/><Relationship Id="rId14" Type="http://schemas.openxmlformats.org/officeDocument/2006/relationships/image" Target="../media/image611.png"/><Relationship Id="rId22" Type="http://schemas.openxmlformats.org/officeDocument/2006/relationships/image" Target="../media/image69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0.png"/><Relationship Id="rId13" Type="http://schemas.openxmlformats.org/officeDocument/2006/relationships/image" Target="../media/image840.png"/><Relationship Id="rId18" Type="http://schemas.openxmlformats.org/officeDocument/2006/relationships/image" Target="../media/image890.png"/><Relationship Id="rId3" Type="http://schemas.openxmlformats.org/officeDocument/2006/relationships/image" Target="../media/image740.png"/><Relationship Id="rId7" Type="http://schemas.openxmlformats.org/officeDocument/2006/relationships/image" Target="../media/image780.png"/><Relationship Id="rId12" Type="http://schemas.openxmlformats.org/officeDocument/2006/relationships/image" Target="../media/image830.png"/><Relationship Id="rId17" Type="http://schemas.openxmlformats.org/officeDocument/2006/relationships/image" Target="../media/image880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8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70.png"/><Relationship Id="rId11" Type="http://schemas.openxmlformats.org/officeDocument/2006/relationships/image" Target="../media/image820.png"/><Relationship Id="rId5" Type="http://schemas.openxmlformats.org/officeDocument/2006/relationships/image" Target="../media/image760.png"/><Relationship Id="rId15" Type="http://schemas.openxmlformats.org/officeDocument/2006/relationships/image" Target="../media/image860.png"/><Relationship Id="rId10" Type="http://schemas.openxmlformats.org/officeDocument/2006/relationships/image" Target="../media/image810.png"/><Relationship Id="rId4" Type="http://schemas.openxmlformats.org/officeDocument/2006/relationships/image" Target="../media/image750.png"/><Relationship Id="rId9" Type="http://schemas.openxmlformats.org/officeDocument/2006/relationships/image" Target="../media/image800.png"/><Relationship Id="rId14" Type="http://schemas.openxmlformats.org/officeDocument/2006/relationships/image" Target="../media/image85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0.png"/><Relationship Id="rId3" Type="http://schemas.openxmlformats.org/officeDocument/2006/relationships/image" Target="../media/image500.png"/><Relationship Id="rId7" Type="http://schemas.openxmlformats.org/officeDocument/2006/relationships/image" Target="../media/image54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0.png"/><Relationship Id="rId5" Type="http://schemas.openxmlformats.org/officeDocument/2006/relationships/image" Target="../media/image520.png"/><Relationship Id="rId10" Type="http://schemas.openxmlformats.org/officeDocument/2006/relationships/image" Target="../media/image570.png"/><Relationship Id="rId4" Type="http://schemas.openxmlformats.org/officeDocument/2006/relationships/image" Target="../media/image510.png"/><Relationship Id="rId9" Type="http://schemas.openxmlformats.org/officeDocument/2006/relationships/image" Target="../media/image56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0.png"/><Relationship Id="rId13" Type="http://schemas.openxmlformats.org/officeDocument/2006/relationships/image" Target="../media/image650.png"/><Relationship Id="rId3" Type="http://schemas.openxmlformats.org/officeDocument/2006/relationships/image" Target="../media/image510.png"/><Relationship Id="rId7" Type="http://schemas.openxmlformats.org/officeDocument/2006/relationships/image" Target="../media/image590.png"/><Relationship Id="rId12" Type="http://schemas.openxmlformats.org/officeDocument/2006/relationships/image" Target="../media/image64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0.png"/><Relationship Id="rId11" Type="http://schemas.openxmlformats.org/officeDocument/2006/relationships/image" Target="../media/image630.png"/><Relationship Id="rId5" Type="http://schemas.openxmlformats.org/officeDocument/2006/relationships/image" Target="../media/image570.png"/><Relationship Id="rId15" Type="http://schemas.openxmlformats.org/officeDocument/2006/relationships/image" Target="../media/image670.png"/><Relationship Id="rId10" Type="http://schemas.openxmlformats.org/officeDocument/2006/relationships/image" Target="../media/image620.png"/><Relationship Id="rId4" Type="http://schemas.openxmlformats.org/officeDocument/2006/relationships/image" Target="../media/image560.png"/><Relationship Id="rId9" Type="http://schemas.openxmlformats.org/officeDocument/2006/relationships/image" Target="../media/image610.png"/><Relationship Id="rId14" Type="http://schemas.openxmlformats.org/officeDocument/2006/relationships/image" Target="../media/image66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0.png"/><Relationship Id="rId3" Type="http://schemas.openxmlformats.org/officeDocument/2006/relationships/image" Target="../media/image510.png"/><Relationship Id="rId7" Type="http://schemas.openxmlformats.org/officeDocument/2006/relationships/image" Target="../media/image9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0.png"/><Relationship Id="rId5" Type="http://schemas.openxmlformats.org/officeDocument/2006/relationships/image" Target="../media/image570.png"/><Relationship Id="rId4" Type="http://schemas.openxmlformats.org/officeDocument/2006/relationships/image" Target="../media/image56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0.png"/><Relationship Id="rId3" Type="http://schemas.openxmlformats.org/officeDocument/2006/relationships/image" Target="../media/image510.png"/><Relationship Id="rId7" Type="http://schemas.openxmlformats.org/officeDocument/2006/relationships/image" Target="../media/image950.png"/><Relationship Id="rId12" Type="http://schemas.openxmlformats.org/officeDocument/2006/relationships/image" Target="../media/image100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40.png"/><Relationship Id="rId11" Type="http://schemas.openxmlformats.org/officeDocument/2006/relationships/image" Target="../media/image990.png"/><Relationship Id="rId5" Type="http://schemas.openxmlformats.org/officeDocument/2006/relationships/image" Target="../media/image930.png"/><Relationship Id="rId10" Type="http://schemas.openxmlformats.org/officeDocument/2006/relationships/image" Target="../media/image980.png"/><Relationship Id="rId4" Type="http://schemas.openxmlformats.org/officeDocument/2006/relationships/image" Target="../media/image560.png"/><Relationship Id="rId9" Type="http://schemas.openxmlformats.org/officeDocument/2006/relationships/image" Target="../media/image97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7" Type="http://schemas.openxmlformats.org/officeDocument/2006/relationships/image" Target="../media/image63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5" Type="http://schemas.openxmlformats.org/officeDocument/2006/relationships/image" Target="../media/image61.png"/><Relationship Id="rId4" Type="http://schemas.openxmlformats.org/officeDocument/2006/relationships/image" Target="../media/image5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11" Type="http://schemas.openxmlformats.org/officeDocument/2006/relationships/image" Target="../media/image74.png"/><Relationship Id="rId5" Type="http://schemas.openxmlformats.org/officeDocument/2006/relationships/image" Target="../media/image67.png"/><Relationship Id="rId10" Type="http://schemas.openxmlformats.org/officeDocument/2006/relationships/image" Target="../media/image73.png"/><Relationship Id="rId4" Type="http://schemas.openxmlformats.org/officeDocument/2006/relationships/image" Target="../media/image66.png"/><Relationship Id="rId9" Type="http://schemas.openxmlformats.org/officeDocument/2006/relationships/image" Target="../media/image7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3" Type="http://schemas.openxmlformats.org/officeDocument/2006/relationships/image" Target="../media/image65.png"/><Relationship Id="rId7" Type="http://schemas.openxmlformats.org/officeDocument/2006/relationships/image" Target="../media/image77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png"/><Relationship Id="rId5" Type="http://schemas.openxmlformats.org/officeDocument/2006/relationships/image" Target="../media/image75.png"/><Relationship Id="rId4" Type="http://schemas.openxmlformats.org/officeDocument/2006/relationships/image" Target="../media/image66.png"/><Relationship Id="rId9" Type="http://schemas.openxmlformats.org/officeDocument/2006/relationships/image" Target="../media/image7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7" Type="http://schemas.openxmlformats.org/officeDocument/2006/relationships/image" Target="../media/image83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5" Type="http://schemas.openxmlformats.org/officeDocument/2006/relationships/image" Target="../media/image81.png"/><Relationship Id="rId4" Type="http://schemas.openxmlformats.org/officeDocument/2006/relationships/image" Target="../media/image6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png"/><Relationship Id="rId3" Type="http://schemas.openxmlformats.org/officeDocument/2006/relationships/image" Target="../media/image65.png"/><Relationship Id="rId7" Type="http://schemas.openxmlformats.org/officeDocument/2006/relationships/image" Target="../media/image86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5" Type="http://schemas.openxmlformats.org/officeDocument/2006/relationships/image" Target="../media/image84.png"/><Relationship Id="rId10" Type="http://schemas.openxmlformats.org/officeDocument/2006/relationships/image" Target="../media/image89.png"/><Relationship Id="rId4" Type="http://schemas.openxmlformats.org/officeDocument/2006/relationships/image" Target="../media/image66.png"/><Relationship Id="rId9" Type="http://schemas.openxmlformats.org/officeDocument/2006/relationships/image" Target="../media/image8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2.png"/><Relationship Id="rId5" Type="http://schemas.openxmlformats.org/officeDocument/2006/relationships/image" Target="../media/image91.png"/><Relationship Id="rId4" Type="http://schemas.openxmlformats.org/officeDocument/2006/relationships/image" Target="../media/image6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3" Type="http://schemas.openxmlformats.org/officeDocument/2006/relationships/image" Target="../media/image65.png"/><Relationship Id="rId7" Type="http://schemas.openxmlformats.org/officeDocument/2006/relationships/image" Target="../media/image9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4.png"/><Relationship Id="rId5" Type="http://schemas.openxmlformats.org/officeDocument/2006/relationships/image" Target="../media/image93.png"/><Relationship Id="rId4" Type="http://schemas.openxmlformats.org/officeDocument/2006/relationships/image" Target="../media/image66.png"/><Relationship Id="rId9" Type="http://schemas.openxmlformats.org/officeDocument/2006/relationships/image" Target="../media/image9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png"/><Relationship Id="rId3" Type="http://schemas.openxmlformats.org/officeDocument/2006/relationships/image" Target="../media/image65.png"/><Relationship Id="rId7" Type="http://schemas.openxmlformats.org/officeDocument/2006/relationships/image" Target="../media/image101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9.png"/><Relationship Id="rId5" Type="http://schemas.openxmlformats.org/officeDocument/2006/relationships/image" Target="../media/image98.png"/><Relationship Id="rId4" Type="http://schemas.openxmlformats.org/officeDocument/2006/relationships/image" Target="../media/image66.png"/><Relationship Id="rId9" Type="http://schemas.openxmlformats.org/officeDocument/2006/relationships/image" Target="../media/image10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705440" y="1973042"/>
            <a:ext cx="5697714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12C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243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15240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As you have also learnt about the </a:t>
            </a:r>
            <a:r>
              <a:rPr lang="en-US" sz="2000" u="sng" dirty="0">
                <a:latin typeface="Comic Sans MS" panose="030F0702030302020204" pitchFamily="66" charset="0"/>
              </a:rPr>
              <a:t>binomial expansion</a:t>
            </a:r>
            <a:r>
              <a:rPr lang="en-US" sz="2000" dirty="0">
                <a:latin typeface="Comic Sans MS" panose="030F0702030302020204" pitchFamily="66" charset="0"/>
              </a:rPr>
              <a:t>, we can </a:t>
            </a:r>
            <a:r>
              <a:rPr lang="en-US" sz="2000" u="sng" dirty="0">
                <a:latin typeface="Comic Sans MS" panose="030F0702030302020204" pitchFamily="66" charset="0"/>
              </a:rPr>
              <a:t>prove</a:t>
            </a:r>
            <a:r>
              <a:rPr lang="en-US" sz="2000" dirty="0">
                <a:latin typeface="Comic Sans MS" panose="030F0702030302020204" pitchFamily="66" charset="0"/>
              </a:rPr>
              <a:t> the differentiation rule for any power of x…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819400" y="2743200"/>
                <a:ext cx="341305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/>
                        </a:rPr>
                        <m:t>𝐼𝑓</m:t>
                      </m:r>
                      <m:r>
                        <a:rPr lang="en-US" sz="3600" b="0" i="1" smtClean="0">
                          <a:latin typeface="Cambria Math"/>
                        </a:rPr>
                        <m:t>:  </m:t>
                      </m:r>
                      <m:r>
                        <a:rPr lang="en-US" sz="36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𝑎𝑥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2743200"/>
                <a:ext cx="3413050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133600" y="4191000"/>
                <a:ext cx="481413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/>
                        </a:rPr>
                        <m:t>𝑇h𝑒𝑛</m:t>
                      </m:r>
                      <m:r>
                        <a:rPr lang="en-US" sz="3600" b="0" i="1" smtClean="0">
                          <a:latin typeface="Cambria Math"/>
                        </a:rPr>
                        <m:t>:  </m:t>
                      </m:r>
                      <m:r>
                        <a:rPr lang="en-US" sz="3600" b="0" i="1" smtClean="0">
                          <a:latin typeface="Cambria Math"/>
                        </a:rPr>
                        <m:t>𝑓</m:t>
                      </m:r>
                      <m:r>
                        <a:rPr lang="en-US" sz="3600" b="0" i="1" smtClean="0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𝑛𝑎𝑥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3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191000"/>
                <a:ext cx="4814138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960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Box 63"/>
          <p:cNvSpPr txBox="1"/>
          <p:nvPr/>
        </p:nvSpPr>
        <p:spPr>
          <a:xfrm>
            <a:off x="533400" y="16764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omic Sans MS" panose="030F0702030302020204" pitchFamily="66" charset="0"/>
              </a:rPr>
              <a:t>Binomial Expansion reminder!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581400" y="2209800"/>
                <a:ext cx="179164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209800"/>
                <a:ext cx="1791644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6720" y="3200400"/>
                <a:ext cx="1236684" cy="5544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20" y="3200400"/>
                <a:ext cx="1236684" cy="55444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617520" y="3200400"/>
                <a:ext cx="1775230" cy="5529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i="1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  <m:r>
                            <a:rPr lang="en-US" sz="2000" i="1">
                              <a:latin typeface="Cambria Math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7520" y="3200400"/>
                <a:ext cx="1775230" cy="55297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93520" y="3200400"/>
                <a:ext cx="1653081" cy="5529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+ 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i="1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2000" i="1" smtClean="0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3520" y="3200400"/>
                <a:ext cx="1653081" cy="55297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17720" y="3200400"/>
                <a:ext cx="1775230" cy="5544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i="1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  <m:r>
                            <a:rPr lang="en-US" sz="2000" i="1">
                              <a:latin typeface="Cambria Math"/>
                            </a:rPr>
                            <m:t>−3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7720" y="3200400"/>
                <a:ext cx="1775230" cy="55444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817920" y="3276600"/>
                <a:ext cx="119622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 </m:t>
                      </m:r>
                      <m:r>
                        <a:rPr lang="en-US" sz="2000" i="1" smtClean="0">
                          <a:latin typeface="Cambria Math"/>
                        </a:rPr>
                        <m:t>…</m:t>
                      </m:r>
                      <m:r>
                        <a:rPr lang="en-US" sz="2000" b="0" i="1" smtClean="0">
                          <a:latin typeface="Cambria Math"/>
                        </a:rPr>
                        <m:t>……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7920" y="3276600"/>
                <a:ext cx="1196225" cy="4001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884720" y="3200400"/>
                <a:ext cx="1261371" cy="5544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i="1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4720" y="3200400"/>
                <a:ext cx="1261371" cy="55444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1771" y="4343400"/>
                <a:ext cx="79060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71" y="4343400"/>
                <a:ext cx="790601" cy="4001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926771" y="4191000"/>
                <a:ext cx="2336217" cy="676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  <m:r>
                            <a:rPr lang="en-US" sz="2000" i="1">
                              <a:latin typeface="Cambria Math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6771" y="4191000"/>
                <a:ext cx="2336217" cy="6765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07571" y="4343400"/>
                <a:ext cx="131606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+ 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2000" i="1" smtClean="0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571" y="4343400"/>
                <a:ext cx="1316066" cy="40011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060371" y="4191000"/>
                <a:ext cx="3148682" cy="676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  <m:r>
                            <a:rPr lang="en-US" sz="2000" i="1">
                              <a:latin typeface="Cambria Math"/>
                            </a:rPr>
                            <m:t>−3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0371" y="4191000"/>
                <a:ext cx="3148682" cy="6765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955971" y="4343400"/>
                <a:ext cx="119622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 </m:t>
                      </m:r>
                      <m:r>
                        <a:rPr lang="en-US" sz="2000" i="1" smtClean="0">
                          <a:latin typeface="Cambria Math"/>
                        </a:rPr>
                        <m:t>…</m:t>
                      </m:r>
                      <m:r>
                        <a:rPr lang="en-US" sz="2000" b="0" i="1" smtClean="0">
                          <a:latin typeface="Cambria Math"/>
                        </a:rPr>
                        <m:t>……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971" y="4343400"/>
                <a:ext cx="1196225" cy="40011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991103" y="4267200"/>
                <a:ext cx="1261371" cy="5544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i="1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1103" y="4267200"/>
                <a:ext cx="1261371" cy="55444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8600" y="1371600"/>
                <a:ext cx="1904688" cy="65011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!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371600"/>
                <a:ext cx="1904688" cy="65011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743200" y="3886200"/>
                <a:ext cx="1933029" cy="6501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!1!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3886200"/>
                <a:ext cx="1933029" cy="65011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124200" y="4572000"/>
                <a:ext cx="1349305" cy="6501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4572000"/>
                <a:ext cx="1349305" cy="650114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124200" y="5334000"/>
                <a:ext cx="3176664" cy="6690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×2×3×..×(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−1)×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×2×3×..×(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−1)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5334000"/>
                <a:ext cx="3176664" cy="669094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>
          <a:xfrm flipV="1">
            <a:off x="3581400" y="5486400"/>
            <a:ext cx="2133600" cy="7620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3810000" y="5791200"/>
            <a:ext cx="2133600" cy="7620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200400" y="6172200"/>
                <a:ext cx="6118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6172200"/>
                <a:ext cx="611834" cy="369332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/>
          <p:nvPr/>
        </p:nvCxnSpPr>
        <p:spPr>
          <a:xfrm>
            <a:off x="1981200" y="3810000"/>
            <a:ext cx="609600" cy="304800"/>
          </a:xfrm>
          <a:prstGeom prst="line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3962400"/>
                <a:ext cx="1933030" cy="6501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!2!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962400"/>
                <a:ext cx="1933030" cy="650114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648200" y="4724400"/>
                <a:ext cx="4038600" cy="6690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×2×3×..×(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−2)×(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−1)×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×2×3×..×(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−2)×2!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724400"/>
                <a:ext cx="4038600" cy="669094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72000" y="5486400"/>
                <a:ext cx="1447800" cy="61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486400"/>
                <a:ext cx="1447800" cy="619913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/>
          <p:nvPr/>
        </p:nvCxnSpPr>
        <p:spPr>
          <a:xfrm flipV="1">
            <a:off x="5029200" y="4876800"/>
            <a:ext cx="2133600" cy="7620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5410200" y="5181600"/>
            <a:ext cx="2133600" cy="7620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505200" y="3810000"/>
            <a:ext cx="609600" cy="381000"/>
          </a:xfrm>
          <a:prstGeom prst="line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828800" y="4038600"/>
                <a:ext cx="1933030" cy="6501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−0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!0!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4038600"/>
                <a:ext cx="1933030" cy="650114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057400" y="4876800"/>
                <a:ext cx="990600" cy="609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!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876800"/>
                <a:ext cx="990600" cy="609077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133600" y="5791200"/>
                <a:ext cx="7620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5791200"/>
                <a:ext cx="762000" cy="381000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/>
          <p:nvPr/>
        </p:nvCxnSpPr>
        <p:spPr>
          <a:xfrm>
            <a:off x="1143000" y="3810000"/>
            <a:ext cx="533400" cy="381000"/>
          </a:xfrm>
          <a:prstGeom prst="line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343400" y="4343400"/>
            <a:ext cx="22669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0! is defined as 1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142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7" grpId="0" animBg="1"/>
      <p:bldP spid="21" grpId="0"/>
      <p:bldP spid="21" grpId="1"/>
      <p:bldP spid="22" grpId="0"/>
      <p:bldP spid="22" grpId="1"/>
      <p:bldP spid="23" grpId="0"/>
      <p:bldP spid="23" grpId="1"/>
      <p:bldP spid="28" grpId="0"/>
      <p:bldP spid="28" grpId="1"/>
      <p:bldP spid="32" grpId="0"/>
      <p:bldP spid="32" grpId="1"/>
      <p:bldP spid="33" grpId="0"/>
      <p:bldP spid="33" grpId="1"/>
      <p:bldP spid="34" grpId="0"/>
      <p:bldP spid="34" grpId="1"/>
      <p:bldP spid="39" grpId="0"/>
      <p:bldP spid="39" grpId="1"/>
      <p:bldP spid="40" grpId="0"/>
      <p:bldP spid="40" grpId="1"/>
      <p:bldP spid="45" grpId="0"/>
      <p:bldP spid="45" grpId="1"/>
      <p:bldP spid="31" grpId="0"/>
      <p:bldP spid="31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Box 63"/>
          <p:cNvSpPr txBox="1"/>
          <p:nvPr/>
        </p:nvSpPr>
        <p:spPr>
          <a:xfrm>
            <a:off x="533400" y="3352800"/>
            <a:ext cx="800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  <a:sym typeface="Wingdings" panose="05000000000000000000" pitchFamily="2" charset="2"/>
              </a:rPr>
              <a:t> Calculate the first 4 terms in the expansion of: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886200" y="3810000"/>
                <a:ext cx="156703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810000"/>
                <a:ext cx="1567032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-21021" y="2286000"/>
                <a:ext cx="79060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1021" y="2286000"/>
                <a:ext cx="790601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883979" y="2133600"/>
                <a:ext cx="2336217" cy="676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  <m:r>
                            <a:rPr lang="en-US" sz="2000" i="1">
                              <a:latin typeface="Cambria Math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3979" y="2133600"/>
                <a:ext cx="2336217" cy="6765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64779" y="2286000"/>
                <a:ext cx="131606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+ 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2000" i="1" smtClean="0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779" y="2286000"/>
                <a:ext cx="1316066" cy="4001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017579" y="2133600"/>
                <a:ext cx="3148682" cy="676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  <m:r>
                            <a:rPr lang="en-US" sz="2000" i="1">
                              <a:latin typeface="Cambria Math"/>
                            </a:rPr>
                            <m:t>−3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7579" y="2133600"/>
                <a:ext cx="3148682" cy="6765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913179" y="2286000"/>
                <a:ext cx="119622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 </m:t>
                      </m:r>
                      <m:r>
                        <a:rPr lang="en-US" sz="2000" i="1" smtClean="0">
                          <a:latin typeface="Cambria Math"/>
                        </a:rPr>
                        <m:t>…</m:t>
                      </m:r>
                      <m:r>
                        <a:rPr lang="en-US" sz="2000" b="0" i="1" smtClean="0">
                          <a:latin typeface="Cambria Math"/>
                        </a:rPr>
                        <m:t>……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3179" y="2286000"/>
                <a:ext cx="1196225" cy="4001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948311" y="2209800"/>
                <a:ext cx="1261371" cy="5544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i="1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8311" y="2209800"/>
                <a:ext cx="1261371" cy="55444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733800" y="1371600"/>
                <a:ext cx="179164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1371600"/>
                <a:ext cx="1791644" cy="58477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944414" y="4724400"/>
                <a:ext cx="79060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4414" y="4724400"/>
                <a:ext cx="790601" cy="40011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429000" y="4572000"/>
                <a:ext cx="1670073" cy="676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8(7)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6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4572000"/>
                <a:ext cx="1670073" cy="6765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554014" y="4724400"/>
                <a:ext cx="104695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+ 8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000" i="1" smtClean="0">
                              <a:latin typeface="Cambria Math"/>
                            </a:rPr>
                            <m:t>7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4014" y="4724400"/>
                <a:ext cx="1046953" cy="400110"/>
              </a:xfrm>
              <a:prstGeom prst="rect">
                <a:avLst/>
              </a:prstGeom>
              <a:blipFill rotWithShape="1">
                <a:blip r:embed="rId13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876800" y="4572000"/>
                <a:ext cx="2024337" cy="6785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8(7)(6)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572000"/>
                <a:ext cx="2024337" cy="67858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401614" y="5562600"/>
                <a:ext cx="79060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1614" y="5562600"/>
                <a:ext cx="790601" cy="40011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962400" y="5562600"/>
                <a:ext cx="13225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 28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6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562600"/>
                <a:ext cx="1322542" cy="400110"/>
              </a:xfrm>
              <a:prstGeom prst="rect">
                <a:avLst/>
              </a:prstGeom>
              <a:blipFill rotWithShape="1">
                <a:blip r:embed="rId16"/>
                <a:stretch>
                  <a:fillRect b="-61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048000" y="5562600"/>
                <a:ext cx="104695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+ 8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000" i="1" smtClean="0">
                              <a:latin typeface="Cambria Math"/>
                            </a:rPr>
                            <m:t>7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5562600"/>
                <a:ext cx="1046953" cy="400110"/>
              </a:xfrm>
              <a:prstGeom prst="rect">
                <a:avLst/>
              </a:prstGeom>
              <a:blipFill rotWithShape="1">
                <a:blip r:embed="rId17"/>
                <a:stretch>
                  <a:fillRect b="-61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181600" y="5562600"/>
                <a:ext cx="1322542" cy="4036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 56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5562600"/>
                <a:ext cx="1322542" cy="403637"/>
              </a:xfrm>
              <a:prstGeom prst="rect">
                <a:avLst/>
              </a:prstGeom>
              <a:blipFill rotWithShape="1">
                <a:blip r:embed="rId18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304800" y="2286000"/>
            <a:ext cx="381000" cy="3810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2286000" y="4724400"/>
            <a:ext cx="381000" cy="3810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990600" y="2286000"/>
            <a:ext cx="914400" cy="3810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895600" y="4724400"/>
            <a:ext cx="685800" cy="3810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3810000" y="4572000"/>
            <a:ext cx="1219200" cy="685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5257800" y="4572000"/>
            <a:ext cx="1600200" cy="685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2286000" y="2133600"/>
            <a:ext cx="1905000" cy="685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4419600" y="2133600"/>
            <a:ext cx="2667000" cy="685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3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999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3" grpId="0"/>
      <p:bldP spid="15" grpId="0"/>
      <p:bldP spid="16" grpId="0"/>
      <p:bldP spid="17" grpId="0"/>
      <p:bldP spid="18" grpId="0"/>
      <p:bldP spid="21" grpId="0"/>
      <p:bldP spid="22" grpId="0"/>
      <p:bldP spid="23" grpId="0"/>
      <p:bldP spid="24" grpId="0"/>
      <p:bldP spid="4" grpId="0" animBg="1"/>
      <p:bldP spid="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 flipV="1">
            <a:off x="5470278" y="1661557"/>
            <a:ext cx="0" cy="3505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5470278" y="5166757"/>
            <a:ext cx="3429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165478" y="1356757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823078" y="5090557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x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239000" y="1600200"/>
                <a:ext cx="1540037" cy="4056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𝒇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)=</m:t>
                      </m:r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𝒂𝒙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1600200"/>
                <a:ext cx="1540037" cy="405624"/>
              </a:xfrm>
              <a:prstGeom prst="rect">
                <a:avLst/>
              </a:prstGeom>
              <a:blipFill rotWithShape="1">
                <a:blip r:embed="rId3"/>
                <a:stretch>
                  <a:fillRect b="-121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rc 2"/>
          <p:cNvSpPr/>
          <p:nvPr/>
        </p:nvSpPr>
        <p:spPr>
          <a:xfrm rot="5400000">
            <a:off x="1703122" y="-840178"/>
            <a:ext cx="7431974" cy="4528457"/>
          </a:xfrm>
          <a:prstGeom prst="arc">
            <a:avLst>
              <a:gd name="adj1" fmla="val 17227995"/>
              <a:gd name="adj2" fmla="val 21553284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9070" y="1620982"/>
                <a:ext cx="26307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0" dirty="0">
                    <a:latin typeface="Comic Sans MS" panose="030F0702030302020204" pitchFamily="66" charset="0"/>
                  </a:rPr>
                  <a:t>If:</a:t>
                </a:r>
                <a:r>
                  <a:rPr lang="en-US" sz="2400" b="0" dirty="0"/>
                  <a:t>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𝑓</m:t>
                    </m:r>
                    <m:r>
                      <a:rPr lang="en-US" sz="2400" b="0" i="1" smtClean="0">
                        <a:latin typeface="Cambria Math"/>
                      </a:rPr>
                      <m:t>(</m:t>
                    </m:r>
                    <m:r>
                      <a:rPr lang="en-US" sz="2400" b="0" i="1" smtClean="0">
                        <a:latin typeface="Cambria Math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</a:rPr>
                      <m:t>)=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𝑎𝑥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070" y="1620982"/>
                <a:ext cx="2630720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3712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oup 22"/>
          <p:cNvGrpSpPr/>
          <p:nvPr/>
        </p:nvGrpSpPr>
        <p:grpSpPr>
          <a:xfrm>
            <a:off x="6370779" y="4677887"/>
            <a:ext cx="152400" cy="152400"/>
            <a:chOff x="5562600" y="2819400"/>
            <a:chExt cx="152400" cy="152400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5562600" y="28194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5562600" y="28194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7462740" y="2685086"/>
            <a:ext cx="152400" cy="152400"/>
            <a:chOff x="5562600" y="2819400"/>
            <a:chExt cx="152400" cy="152400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5562600" y="28194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5562600" y="28194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" name="Straight Connector 28"/>
          <p:cNvCxnSpPr/>
          <p:nvPr/>
        </p:nvCxnSpPr>
        <p:spPr>
          <a:xfrm flipV="1">
            <a:off x="6418613" y="2755075"/>
            <a:ext cx="1110343" cy="201929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6458525" y="4750130"/>
            <a:ext cx="1082306" cy="1854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7528956" y="2781366"/>
            <a:ext cx="5300" cy="1956889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579423" y="4534943"/>
                <a:ext cx="843436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,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𝒂𝒙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9423" y="4534943"/>
                <a:ext cx="843436" cy="37555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541583" y="2309309"/>
                <a:ext cx="21298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𝜹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, 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𝒂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b="1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1" i="1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r>
                                <a:rPr lang="en-US" b="1" i="1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1583" y="2309309"/>
                <a:ext cx="2129877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742216" y="4731874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𝜹</m:t>
                      </m:r>
                      <m:r>
                        <a:rPr lang="en-US" b="1" i="1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2216" y="4731874"/>
                <a:ext cx="505267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 rot="5400000">
                <a:off x="6738320" y="3578368"/>
                <a:ext cx="20368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𝒂</m:t>
                      </m:r>
                      <m:sSup>
                        <m:sSupPr>
                          <m:ctrlPr>
                            <a:rPr lang="en-US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b="1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1" i="1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𝜹</m:t>
                              </m:r>
                              <m:r>
                                <a:rPr lang="en-US" b="1" i="1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US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𝒏</m:t>
                          </m:r>
                        </m:sup>
                      </m:sSup>
                      <m:r>
                        <a:rPr lang="en-US" b="1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𝒂𝒙</m:t>
                          </m:r>
                        </m:e>
                        <m:sup>
                          <m:r>
                            <a:rPr lang="en-US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6738320" y="3578368"/>
                <a:ext cx="203684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46413" y="2567049"/>
                <a:ext cx="1214243" cy="618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413" y="2567049"/>
                <a:ext cx="1214243" cy="61888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289463" y="2543298"/>
                <a:ext cx="2474011" cy="64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</m:t>
                                  </m:r>
                                  <m:d>
                                    <m:dPr>
                                      <m:ctrlPr>
                                        <a:rPr lang="en-GB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𝛿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9463" y="2543298"/>
                <a:ext cx="2474011" cy="64812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/>
          <p:cNvSpPr txBox="1"/>
          <p:nvPr/>
        </p:nvSpPr>
        <p:spPr>
          <a:xfrm>
            <a:off x="696685" y="3487387"/>
            <a:ext cx="30796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need the binomial expansion…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63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2" grpId="0"/>
      <p:bldP spid="33" grpId="0"/>
      <p:bldP spid="34" grpId="0"/>
      <p:bldP spid="35" grpId="0"/>
      <p:bldP spid="45" grpId="0"/>
      <p:bldP spid="46" grpId="0"/>
      <p:bldP spid="6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9070" y="1620982"/>
                <a:ext cx="26307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0" dirty="0">
                    <a:latin typeface="Comic Sans MS" panose="030F0702030302020204" pitchFamily="66" charset="0"/>
                  </a:rPr>
                  <a:t>If:</a:t>
                </a:r>
                <a:r>
                  <a:rPr lang="en-US" sz="2400" b="0" dirty="0"/>
                  <a:t>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𝑓</m:t>
                    </m:r>
                    <m:r>
                      <a:rPr lang="en-US" sz="2400" b="0" i="1" smtClean="0">
                        <a:latin typeface="Cambria Math"/>
                      </a:rPr>
                      <m:t>(</m:t>
                    </m:r>
                    <m:r>
                      <a:rPr lang="en-US" sz="2400" b="0" i="1" smtClean="0">
                        <a:latin typeface="Cambria Math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</a:rPr>
                      <m:t>)=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𝑎𝑥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070" y="1620982"/>
                <a:ext cx="2630720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3712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46413" y="2567049"/>
                <a:ext cx="1214243" cy="618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413" y="2567049"/>
                <a:ext cx="1214243" cy="61888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289463" y="2543298"/>
                <a:ext cx="2474011" cy="64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</m:t>
                                  </m:r>
                                  <m:d>
                                    <m:dPr>
                                      <m:ctrlPr>
                                        <a:rPr lang="en-GB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𝛿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9463" y="2543298"/>
                <a:ext cx="2474011" cy="64812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ectangle 50"/>
          <p:cNvSpPr/>
          <p:nvPr/>
        </p:nvSpPr>
        <p:spPr>
          <a:xfrm>
            <a:off x="2006931" y="2565069"/>
            <a:ext cx="1009402" cy="332509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962400" y="3352800"/>
                <a:ext cx="132318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352800"/>
                <a:ext cx="1323183" cy="4001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6200" y="4191000"/>
                <a:ext cx="7323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4191000"/>
                <a:ext cx="732315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209800" y="4114800"/>
                <a:ext cx="1932965" cy="506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𝛿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4114800"/>
                <a:ext cx="1932965" cy="506870"/>
              </a:xfrm>
              <a:prstGeom prst="rect">
                <a:avLst/>
              </a:prstGeom>
              <a:blipFill rotWithShape="1">
                <a:blip r:embed="rId8"/>
                <a:stretch>
                  <a:fillRect b="-60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962400" y="4114800"/>
                <a:ext cx="1932965" cy="5082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e>
                                </m:mr>
                              </m:m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𝛿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114800"/>
                <a:ext cx="1932965" cy="508216"/>
              </a:xfrm>
              <a:prstGeom prst="rect">
                <a:avLst/>
              </a:prstGeom>
              <a:blipFill rotWithShape="1">
                <a:blip r:embed="rId9"/>
                <a:stretch>
                  <a:fillRect b="-60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791200" y="4191000"/>
                <a:ext cx="1927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+ ………+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𝛿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4191000"/>
                <a:ext cx="1927322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09600" y="4114800"/>
                <a:ext cx="1825628" cy="506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𝛿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0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4114800"/>
                <a:ext cx="1825628" cy="506870"/>
              </a:xfrm>
              <a:prstGeom prst="rect">
                <a:avLst/>
              </a:prstGeom>
              <a:blipFill rotWithShape="1">
                <a:blip r:embed="rId11"/>
                <a:stretch>
                  <a:fillRect b="-60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76200" y="5257800"/>
                <a:ext cx="7323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5257800"/>
                <a:ext cx="732315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09600" y="5257800"/>
                <a:ext cx="15696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+ 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𝑛𝑥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  <m:r>
                            <a:rPr lang="en-US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(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𝛿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5257800"/>
                <a:ext cx="1569660" cy="369332"/>
              </a:xfrm>
              <a:prstGeom prst="rect">
                <a:avLst/>
              </a:prstGeom>
              <a:blipFill rotWithShape="1">
                <a:blip r:embed="rId12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905000" y="5105400"/>
                <a:ext cx="2509725" cy="618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+ 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−1)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  <m:r>
                            <a:rPr lang="en-US" i="1">
                              <a:latin typeface="Cambria Math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5105400"/>
                <a:ext cx="2509725" cy="618118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191000" y="5105400"/>
                <a:ext cx="3243067" cy="6199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+ 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−1)(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−2)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  <m:r>
                            <a:rPr lang="en-US" i="1">
                              <a:latin typeface="Cambria Math"/>
                            </a:rPr>
                            <m:t>−3</m:t>
                          </m:r>
                        </m:sup>
                      </m:sSup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105400"/>
                <a:ext cx="3243067" cy="619913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250325" y="5257800"/>
                <a:ext cx="1927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+ ………+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𝛿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0325" y="5257800"/>
                <a:ext cx="1927322" cy="369332"/>
              </a:xfrm>
              <a:prstGeom prst="rect">
                <a:avLst/>
              </a:prstGeom>
              <a:blipFill rotWithShape="1">
                <a:blip r:embed="rId15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5105400" y="19050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  <a:latin typeface="Comic Sans MS" panose="030F0702030302020204" pitchFamily="66" charset="0"/>
              </a:rPr>
              <a:t>Let’s rewrite the bracket using the binomial expansion</a:t>
            </a:r>
            <a:endParaRPr lang="en-GB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9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228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39" grpId="0"/>
      <p:bldP spid="40" grpId="0"/>
      <p:bldP spid="43" grpId="0"/>
      <p:bldP spid="44" grpId="0"/>
      <p:bldP spid="47" grpId="0"/>
      <p:bldP spid="48" grpId="0"/>
      <p:bldP spid="50" grpId="0"/>
      <p:bldP spid="52" grpId="0"/>
      <p:bldP spid="53" grpId="0"/>
      <p:bldP spid="54" grpId="0"/>
      <p:bldP spid="56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9070" y="1620982"/>
                <a:ext cx="26307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0" dirty="0">
                    <a:latin typeface="Comic Sans MS" panose="030F0702030302020204" pitchFamily="66" charset="0"/>
                  </a:rPr>
                  <a:t>If:</a:t>
                </a:r>
                <a:r>
                  <a:rPr lang="en-US" sz="2400" b="0" dirty="0"/>
                  <a:t>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𝑓</m:t>
                    </m:r>
                    <m:r>
                      <a:rPr lang="en-US" sz="2400" b="0" i="1" smtClean="0">
                        <a:latin typeface="Cambria Math"/>
                      </a:rPr>
                      <m:t>(</m:t>
                    </m:r>
                    <m:r>
                      <a:rPr lang="en-US" sz="2400" b="0" i="1" smtClean="0">
                        <a:latin typeface="Cambria Math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</a:rPr>
                      <m:t>)=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𝑎𝑥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070" y="1620982"/>
                <a:ext cx="2630720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3712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46413" y="2567049"/>
                <a:ext cx="1214243" cy="618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413" y="2567049"/>
                <a:ext cx="1214243" cy="61888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289463" y="2543298"/>
                <a:ext cx="2474011" cy="64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</m:t>
                                  </m:r>
                                  <m:d>
                                    <m:dPr>
                                      <m:ctrlPr>
                                        <a:rPr lang="en-GB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𝛿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9463" y="2543298"/>
                <a:ext cx="2474011" cy="64812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38200" y="3276600"/>
                <a:ext cx="7543800" cy="8034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𝑛𝑥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−1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 </m:t>
                                  </m:r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𝑛</m:t>
                                      </m:r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𝑛</m:t>
                                          </m:r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</m:num>
                                    <m:den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−2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𝛿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+.. .. .. 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>
                                      <a:latin typeface="Cambria Math"/>
                                      <a:ea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)−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276600"/>
                <a:ext cx="7543800" cy="80342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2006931" y="2565069"/>
            <a:ext cx="1009402" cy="332509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981200" y="3276600"/>
            <a:ext cx="5486400" cy="5334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38200" y="4267200"/>
                <a:ext cx="7620000" cy="8034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𝑎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𝑛𝑥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−1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 </m:t>
                                  </m:r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𝑎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𝑛</m:t>
                                      </m:r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𝑛</m:t>
                                          </m:r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</m:num>
                                    <m:den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−2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𝛿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+.. .. .. +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>
                                      <a:latin typeface="Cambria Math"/>
                                      <a:ea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267200"/>
                <a:ext cx="7620000" cy="80342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1781503" y="4430110"/>
            <a:ext cx="204952" cy="31793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2469930" y="4424854"/>
            <a:ext cx="204952" cy="31793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3962399" y="4277709"/>
            <a:ext cx="204952" cy="31793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6905295" y="4430109"/>
            <a:ext cx="204952" cy="31793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59525" y="5286703"/>
                <a:ext cx="6766034" cy="8034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𝑛𝑥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−1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 </m:t>
                                  </m:r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𝑎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𝑛</m:t>
                                      </m:r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𝑛</m:t>
                                          </m:r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</m:num>
                                    <m:den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−2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𝛿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+.. .. .. +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>
                                      <a:latin typeface="Cambria Math"/>
                                      <a:ea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525" y="5286703"/>
                <a:ext cx="6766034" cy="80342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rc 3"/>
          <p:cNvSpPr/>
          <p:nvPr/>
        </p:nvSpPr>
        <p:spPr>
          <a:xfrm>
            <a:off x="8008883" y="3767959"/>
            <a:ext cx="378372" cy="914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30"/>
          <p:cNvSpPr/>
          <p:nvPr/>
        </p:nvSpPr>
        <p:spPr>
          <a:xfrm>
            <a:off x="7987862" y="4787462"/>
            <a:ext cx="378372" cy="914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>
            <a:off x="7909035" y="2832538"/>
            <a:ext cx="378372" cy="914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150773" y="2695903"/>
            <a:ext cx="113511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bracket with the expansion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318939" y="3983420"/>
            <a:ext cx="935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345215" y="4971392"/>
            <a:ext cx="935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terms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7709338" y="4414346"/>
            <a:ext cx="472965" cy="283778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1776249" y="4440621"/>
            <a:ext cx="472965" cy="283778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51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 animBg="1"/>
      <p:bldP spid="20" grpId="1" animBg="1"/>
      <p:bldP spid="21" grpId="0" animBg="1"/>
      <p:bldP spid="21" grpId="1" animBg="1"/>
      <p:bldP spid="22" grpId="0"/>
      <p:bldP spid="23" grpId="0" animBg="1"/>
      <p:bldP spid="23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9" grpId="0"/>
      <p:bldP spid="4" grpId="0" animBg="1"/>
      <p:bldP spid="31" grpId="0" animBg="1"/>
      <p:bldP spid="32" grpId="0" animBg="1"/>
      <p:bldP spid="5" grpId="0"/>
      <p:bldP spid="34" grpId="0"/>
      <p:bldP spid="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9070" y="1620982"/>
                <a:ext cx="26307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0" dirty="0">
                    <a:latin typeface="Comic Sans MS" panose="030F0702030302020204" pitchFamily="66" charset="0"/>
                  </a:rPr>
                  <a:t>If:</a:t>
                </a:r>
                <a:r>
                  <a:rPr lang="en-US" sz="2400" b="0" dirty="0"/>
                  <a:t>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𝑓</m:t>
                    </m:r>
                    <m:r>
                      <a:rPr lang="en-US" sz="2400" b="0" i="1" smtClean="0">
                        <a:latin typeface="Cambria Math"/>
                      </a:rPr>
                      <m:t>(</m:t>
                    </m:r>
                    <m:r>
                      <a:rPr lang="en-US" sz="2400" b="0" i="1" smtClean="0">
                        <a:latin typeface="Cambria Math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</a:rPr>
                      <m:t>)=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𝑎𝑥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070" y="1620982"/>
                <a:ext cx="2630720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3712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46413" y="2567049"/>
                <a:ext cx="1214243" cy="618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413" y="2567049"/>
                <a:ext cx="1214243" cy="61888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64477" y="2401614"/>
                <a:ext cx="6766034" cy="8034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𝑛𝑥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−1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 </m:t>
                                  </m:r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𝑎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𝑛</m:t>
                                      </m:r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𝑛</m:t>
                                          </m:r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</m:num>
                                    <m:den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−2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𝛿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+.. .. .. +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>
                                      <a:latin typeface="Cambria Math"/>
                                      <a:ea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477" y="2401614"/>
                <a:ext cx="6766034" cy="80342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7010398" y="2911364"/>
            <a:ext cx="383629" cy="1124607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430815" y="3016468"/>
                <a:ext cx="147670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all by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𝛿</m:t>
                    </m:r>
                    <m:r>
                      <a:rPr lang="en-US" sz="200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𝑥</m:t>
                    </m:r>
                  </m:oMath>
                </a14:m>
                <a:r>
                  <a:rPr 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0815" y="3016468"/>
                <a:ext cx="1476702" cy="707886"/>
              </a:xfrm>
              <a:prstGeom prst="rect">
                <a:avLst/>
              </a:prstGeom>
              <a:blipFill rotWithShape="1">
                <a:blip r:embed="rId6"/>
                <a:stretch>
                  <a:fillRect t="-4310" r="-1653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65084" y="3704896"/>
                <a:ext cx="6766034" cy="6365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𝑎𝑛𝑥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𝑎𝑛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𝑛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−1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−2</m:t>
                              </m:r>
                            </m:sup>
                          </m:sSup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+.. .. .. +</m:t>
                          </m:r>
                          <m:r>
                            <a:rPr lang="en-US" i="1">
                              <a:latin typeface="Cambria Math"/>
                            </a:rPr>
                            <m:t>𝑎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084" y="3704896"/>
                <a:ext cx="6766034" cy="63658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 flipV="1">
            <a:off x="2727435" y="2585545"/>
            <a:ext cx="362607" cy="252248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4298731" y="2927131"/>
            <a:ext cx="362607" cy="252248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5365530" y="2554013"/>
            <a:ext cx="231228" cy="131379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6905295" y="2580289"/>
            <a:ext cx="231228" cy="131379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249918" y="227023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  <a:endParaRPr lang="en-GB" sz="14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773918" y="2264979"/>
            <a:ext cx="4972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00FF"/>
                </a:solidFill>
                <a:latin typeface="Comic Sans MS" panose="030F0702030302020204" pitchFamily="66" charset="0"/>
              </a:rPr>
              <a:t>n-1</a:t>
            </a:r>
            <a:endParaRPr lang="en-GB" sz="14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236372" y="3862551"/>
                <a:ext cx="1907628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𝛿</m:t>
                    </m:r>
                    <m:r>
                      <a:rPr lang="en-US" sz="200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𝑥</m:t>
                    </m:r>
                  </m:oMath>
                </a14:m>
                <a:r>
                  <a:rPr 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tends towards, 0, any terms including it will do as well! </a:t>
                </a:r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372" y="3862551"/>
                <a:ext cx="1907628" cy="1631216"/>
              </a:xfrm>
              <a:prstGeom prst="rect">
                <a:avLst/>
              </a:prstGeom>
              <a:blipFill rotWithShape="1">
                <a:blip r:embed="rId8"/>
                <a:stretch>
                  <a:fillRect l="-2236" t="-1873" r="-5112" b="-59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7005143" y="4151585"/>
            <a:ext cx="383629" cy="1124607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2874580" y="3846787"/>
            <a:ext cx="1792014" cy="367863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5565229" y="3941379"/>
            <a:ext cx="930164" cy="331078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566744" y="5023944"/>
                <a:ext cx="1907628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Everything in-between will also contain a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𝛿</m:t>
                    </m:r>
                    <m:r>
                      <a:rPr lang="en-US" sz="2000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𝑥</m:t>
                    </m:r>
                  </m:oMath>
                </a14:m>
                <a:r>
                  <a:rPr 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 </a:t>
                </a:r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744" y="5023944"/>
                <a:ext cx="1907628" cy="1323439"/>
              </a:xfrm>
              <a:prstGeom prst="rect">
                <a:avLst/>
              </a:prstGeom>
              <a:blipFill rotWithShape="1">
                <a:blip r:embed="rId9"/>
                <a:stretch>
                  <a:fillRect l="-1917" t="-2304" r="-3514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/>
          <p:nvPr/>
        </p:nvCxnSpPr>
        <p:spPr>
          <a:xfrm flipH="1" flipV="1">
            <a:off x="5249917" y="4272455"/>
            <a:ext cx="173420" cy="599090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027388" y="5008176"/>
                <a:ext cx="132167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 </m:t>
                          </m:r>
                          <m:r>
                            <a:rPr lang="en-US" sz="2000" i="1">
                              <a:latin typeface="Cambria Math"/>
                            </a:rPr>
                            <m:t>𝑎𝑛𝑥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  <m:r>
                            <a:rPr lang="en-US" sz="2000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388" y="5008176"/>
                <a:ext cx="1321674" cy="4001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Rectangle 47"/>
          <p:cNvSpPr/>
          <p:nvPr/>
        </p:nvSpPr>
        <p:spPr>
          <a:xfrm>
            <a:off x="774517" y="1556076"/>
            <a:ext cx="1713731" cy="55650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315311" y="4887310"/>
            <a:ext cx="2049518" cy="64638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09627" y="3728442"/>
                <a:ext cx="976999" cy="618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627" y="3728442"/>
                <a:ext cx="976999" cy="61888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61572" y="4874070"/>
                <a:ext cx="494814" cy="618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𝛿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𝛿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572" y="4874070"/>
                <a:ext cx="494814" cy="61888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627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5" grpId="0"/>
      <p:bldP spid="24" grpId="0"/>
      <p:bldP spid="10" grpId="0"/>
      <p:bldP spid="37" grpId="0"/>
      <p:bldP spid="39" grpId="0"/>
      <p:bldP spid="40" grpId="0" animBg="1"/>
      <p:bldP spid="44" grpId="0"/>
      <p:bldP spid="44" grpId="1"/>
      <p:bldP spid="47" grpId="0"/>
      <p:bldP spid="48" grpId="0" animBg="1"/>
      <p:bldP spid="48" grpId="1" animBg="1"/>
      <p:bldP spid="49" grpId="0" animBg="1"/>
      <p:bldP spid="49" grpId="1" animBg="1"/>
      <p:bldP spid="50" grpId="0"/>
      <p:bldP spid="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definition of the derivative to find an expression for the derivative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is any number.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As a general rule, to differentiate a function…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503" t="-766" r="-20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12C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734491" y="3309258"/>
            <a:ext cx="1193074" cy="44413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3043646" y="3931921"/>
            <a:ext cx="1193074" cy="44413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53691" y="3108962"/>
            <a:ext cx="14093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function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36721" y="3653246"/>
            <a:ext cx="3418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Its derivative (formula for the gradient, in terms of x)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297577" y="3570514"/>
                <a:ext cx="13181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7577" y="3570514"/>
                <a:ext cx="1318181" cy="369332"/>
              </a:xfrm>
              <a:prstGeom prst="rect">
                <a:avLst/>
              </a:prstGeom>
              <a:blipFill>
                <a:blip r:embed="rId3"/>
                <a:stretch>
                  <a:fillRect l="-4167" t="-8333" b="-2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27462" y="4254136"/>
                <a:ext cx="2049279" cy="4912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𝑛𝑎𝑥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462" y="4254136"/>
                <a:ext cx="2049279" cy="491288"/>
              </a:xfrm>
              <a:prstGeom prst="rect">
                <a:avLst/>
              </a:prstGeom>
              <a:blipFill>
                <a:blip r:embed="rId4"/>
                <a:stretch>
                  <a:fillRect l="-2381" b="-8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029199" y="3540034"/>
                <a:ext cx="16453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3540034"/>
                <a:ext cx="1645387" cy="369332"/>
              </a:xfrm>
              <a:prstGeom prst="rect">
                <a:avLst/>
              </a:prstGeom>
              <a:blipFill>
                <a:blip r:embed="rId5"/>
                <a:stretch>
                  <a:fillRect l="-2963" t="-8333" b="-2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667793" y="4293324"/>
                <a:ext cx="23619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𝑛𝑎𝑥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793" y="4293324"/>
                <a:ext cx="2361929" cy="369332"/>
              </a:xfrm>
              <a:prstGeom prst="rect">
                <a:avLst/>
              </a:prstGeom>
              <a:blipFill>
                <a:blip r:embed="rId6"/>
                <a:stretch>
                  <a:fillRect l="-2326" t="-6557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/>
          <p:nvPr/>
        </p:nvCxnSpPr>
        <p:spPr>
          <a:xfrm flipH="1" flipV="1">
            <a:off x="1733006" y="4807133"/>
            <a:ext cx="69668" cy="42671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56757" y="5251269"/>
                <a:ext cx="3418114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letter d is commonly used to indicate that the ‘tending to 0’ from section B has ‘happened’… (as opposed to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757" y="5251269"/>
                <a:ext cx="3418114" cy="954107"/>
              </a:xfrm>
              <a:prstGeom prst="rect">
                <a:avLst/>
              </a:prstGeom>
              <a:blipFill>
                <a:blip r:embed="rId7"/>
                <a:stretch>
                  <a:fillRect t="-637" r="-536" b="-5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 flipH="1" flipV="1">
            <a:off x="1863635" y="4807134"/>
            <a:ext cx="548639" cy="653141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811486" y="4811487"/>
            <a:ext cx="548639" cy="653141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654629" y="5468984"/>
            <a:ext cx="1628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Gottfried Leibniz’s notation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62253" y="5490754"/>
            <a:ext cx="175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Joseph Lagrange’s notation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57645" y="6209211"/>
            <a:ext cx="75938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Both types of notation are still used so you need to be familiar with both</a:t>
            </a:r>
            <a:endParaRPr lang="en-GB" sz="16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913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0" grpId="0"/>
      <p:bldP spid="10" grpId="1"/>
      <p:bldP spid="11" grpId="0"/>
      <p:bldP spid="12" grpId="0"/>
      <p:bldP spid="13" grpId="0"/>
      <p:bldP spid="14" grpId="0"/>
      <p:bldP spid="17" grpId="0"/>
      <p:bldP spid="17" grpId="1"/>
      <p:bldP spid="22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definition of the derivative to find an expression for the derivative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is any number.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for each of the expressions for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to the right.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5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232263" y="3600994"/>
                <a:ext cx="16453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2263" y="3600994"/>
                <a:ext cx="1645387" cy="369332"/>
              </a:xfrm>
              <a:prstGeom prst="rect">
                <a:avLst/>
              </a:prstGeom>
              <a:blipFill>
                <a:blip r:embed="rId3"/>
                <a:stretch>
                  <a:fillRect l="-2963" t="-8333" b="-2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62148" y="4214947"/>
                <a:ext cx="23619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𝑛𝑎𝑥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148" y="4214947"/>
                <a:ext cx="2361929" cy="369332"/>
              </a:xfrm>
              <a:prstGeom prst="rect">
                <a:avLst/>
              </a:prstGeom>
              <a:blipFill>
                <a:blip r:embed="rId4"/>
                <a:stretch>
                  <a:fillRect l="-2062" t="-6557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97384" y="1367245"/>
                <a:ext cx="152060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a)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7384" y="1367245"/>
                <a:ext cx="1520609" cy="307777"/>
              </a:xfrm>
              <a:prstGeom prst="rect">
                <a:avLst/>
              </a:prstGeom>
              <a:blipFill>
                <a:blip r:embed="rId5"/>
                <a:stretch>
                  <a:fillRect l="-9200" t="-17647" r="-2400" b="-431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423957" y="1815736"/>
                <a:ext cx="1368836" cy="3113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3957" y="1815736"/>
                <a:ext cx="1368836" cy="311304"/>
              </a:xfrm>
              <a:prstGeom prst="rect">
                <a:avLst/>
              </a:prstGeom>
              <a:blipFill>
                <a:blip r:embed="rId6"/>
                <a:stretch>
                  <a:fillRect l="-6696" t="-5882" r="-1339" b="-372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084321" y="2773678"/>
                <a:ext cx="1570302" cy="4207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b)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321" y="2773678"/>
                <a:ext cx="1570302" cy="420756"/>
              </a:xfrm>
              <a:prstGeom prst="rect">
                <a:avLst/>
              </a:prstGeom>
              <a:blipFill>
                <a:blip r:embed="rId7"/>
                <a:stretch>
                  <a:fillRect l="-8915" b="-318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480563" y="3396340"/>
                <a:ext cx="139416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0563" y="3396340"/>
                <a:ext cx="1394164" cy="5186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42266" y="4062547"/>
                <a:ext cx="1051313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2266" y="4062547"/>
                <a:ext cx="1051313" cy="5186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46620" y="4737461"/>
                <a:ext cx="968086" cy="5722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6620" y="4737461"/>
                <a:ext cx="968086" cy="57227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033557" y="5482045"/>
                <a:ext cx="700384" cy="5722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3557" y="5482045"/>
                <a:ext cx="700384" cy="57227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5782690" y="1500646"/>
            <a:ext cx="269767" cy="511034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6008914" y="1486000"/>
            <a:ext cx="2029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the power and reduce it by 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Arc 32"/>
          <p:cNvSpPr/>
          <p:nvPr/>
        </p:nvSpPr>
        <p:spPr>
          <a:xfrm>
            <a:off x="5917673" y="3055125"/>
            <a:ext cx="239287" cy="593765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33"/>
          <p:cNvSpPr/>
          <p:nvPr/>
        </p:nvSpPr>
        <p:spPr>
          <a:xfrm>
            <a:off x="6139742" y="3677788"/>
            <a:ext cx="239287" cy="593765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6170222" y="4413663"/>
            <a:ext cx="239287" cy="593765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6035239" y="5114703"/>
            <a:ext cx="239287" cy="593765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6135189" y="3057898"/>
            <a:ext cx="2029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the power and reduce it by 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278880" y="3654435"/>
            <a:ext cx="25864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You need to be able to rewrite this. This of it as two fractions multiplied together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257108" y="4442561"/>
            <a:ext cx="2586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the second using index rules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278880" y="5282938"/>
            <a:ext cx="1523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together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361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5" grpId="0"/>
      <p:bldP spid="26" grpId="0"/>
      <p:bldP spid="27" grpId="0"/>
      <p:bldP spid="28" grpId="0"/>
      <p:bldP spid="29" grpId="0"/>
      <p:bldP spid="30" grpId="0"/>
      <p:bldP spid="31" grpId="0" animBg="1"/>
      <p:bldP spid="32" grpId="0"/>
      <p:bldP spid="33" grpId="0" animBg="1"/>
      <p:bldP spid="34" grpId="0" animBg="1"/>
      <p:bldP spid="35" grpId="0" animBg="1"/>
      <p:bldP spid="36" grpId="0" animBg="1"/>
      <p:bldP spid="37" grpId="0"/>
      <p:bldP spid="38" grpId="0"/>
      <p:bldP spid="39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definition of the derivative to find an expression for the derivative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is any number.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for each of the expressions for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to the right.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5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232263" y="3600994"/>
                <a:ext cx="16453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2263" y="3600994"/>
                <a:ext cx="1645387" cy="369332"/>
              </a:xfrm>
              <a:prstGeom prst="rect">
                <a:avLst/>
              </a:prstGeom>
              <a:blipFill>
                <a:blip r:embed="rId3"/>
                <a:stretch>
                  <a:fillRect l="-2963" t="-8333" b="-2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62148" y="4214947"/>
                <a:ext cx="23619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𝑛𝑎𝑥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148" y="4214947"/>
                <a:ext cx="2361929" cy="369332"/>
              </a:xfrm>
              <a:prstGeom prst="rect">
                <a:avLst/>
              </a:prstGeom>
              <a:blipFill>
                <a:blip r:embed="rId4"/>
                <a:stretch>
                  <a:fillRect l="-2062" t="-6557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97384" y="1367245"/>
                <a:ext cx="167449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c)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7384" y="1367245"/>
                <a:ext cx="1674497" cy="307777"/>
              </a:xfrm>
              <a:prstGeom prst="rect">
                <a:avLst/>
              </a:prstGeom>
              <a:blipFill>
                <a:blip r:embed="rId5"/>
                <a:stretch>
                  <a:fillRect l="-8364" t="-17647" r="-1455" b="-431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423957" y="1815736"/>
                <a:ext cx="16974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3957" y="1815736"/>
                <a:ext cx="1697452" cy="307777"/>
              </a:xfrm>
              <a:prstGeom prst="rect">
                <a:avLst/>
              </a:prstGeom>
              <a:blipFill>
                <a:blip r:embed="rId6"/>
                <a:stretch>
                  <a:fillRect l="-5396" t="-8000" r="-1439" b="-3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6043947" y="1500646"/>
            <a:ext cx="269767" cy="511034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6278880" y="1442458"/>
            <a:ext cx="2029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the power and reduce it by 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055328" y="2272937"/>
                <a:ext cx="135928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5328" y="2272937"/>
                <a:ext cx="1359283" cy="307777"/>
              </a:xfrm>
              <a:prstGeom prst="rect">
                <a:avLst/>
              </a:prstGeom>
              <a:blipFill>
                <a:blip r:embed="rId7"/>
                <a:stretch>
                  <a:fillRect l="-1345" t="-4000" r="-1794"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050974" y="2677886"/>
                <a:ext cx="1223027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0974" y="2677886"/>
                <a:ext cx="1223027" cy="57823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046619" y="3344091"/>
                <a:ext cx="826380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6619" y="3344091"/>
                <a:ext cx="826380" cy="57823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42"/>
          <p:cNvSpPr/>
          <p:nvPr/>
        </p:nvSpPr>
        <p:spPr>
          <a:xfrm>
            <a:off x="6318268" y="1983971"/>
            <a:ext cx="256704" cy="454429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6331331" y="2536966"/>
            <a:ext cx="256704" cy="454429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6239891" y="3055126"/>
            <a:ext cx="256703" cy="541514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6518366" y="1978035"/>
            <a:ext cx="2029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Think of it as 2 terms multiplied together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470469" y="2626823"/>
            <a:ext cx="2029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the second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466116" y="3188526"/>
            <a:ext cx="15457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together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902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5" grpId="0"/>
      <p:bldP spid="31" grpId="0" animBg="1"/>
      <p:bldP spid="32" grpId="0"/>
      <p:bldP spid="24" grpId="0"/>
      <p:bldP spid="41" grpId="0"/>
      <p:bldP spid="42" grpId="0"/>
      <p:bldP spid="43" grpId="0" animBg="1"/>
      <p:bldP spid="44" grpId="0" animBg="1"/>
      <p:bldP spid="45" grpId="0" animBg="1"/>
      <p:bldP spid="46" grpId="0"/>
      <p:bldP spid="47" grpId="0"/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definition of the derivative to find an expression for the derivative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is any number.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for each of the expressions for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to the right.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5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232263" y="3600994"/>
                <a:ext cx="16453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2263" y="3600994"/>
                <a:ext cx="1645387" cy="369332"/>
              </a:xfrm>
              <a:prstGeom prst="rect">
                <a:avLst/>
              </a:prstGeom>
              <a:blipFill>
                <a:blip r:embed="rId3"/>
                <a:stretch>
                  <a:fillRect l="-2963" t="-8333" b="-2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62148" y="4214947"/>
                <a:ext cx="23619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𝑛𝑎𝑥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148" y="4214947"/>
                <a:ext cx="2361929" cy="369332"/>
              </a:xfrm>
              <a:prstGeom prst="rect">
                <a:avLst/>
              </a:prstGeom>
              <a:blipFill>
                <a:blip r:embed="rId4"/>
                <a:stretch>
                  <a:fillRect l="-2062" t="-6557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97384" y="1367245"/>
                <a:ext cx="210493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d)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7384" y="1367245"/>
                <a:ext cx="2104935" cy="307777"/>
              </a:xfrm>
              <a:prstGeom prst="rect">
                <a:avLst/>
              </a:prstGeom>
              <a:blipFill>
                <a:blip r:embed="rId5"/>
                <a:stretch>
                  <a:fillRect l="-6667" t="-17647" r="-1739" b="-431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493626" y="1859280"/>
                <a:ext cx="1167948" cy="3113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3626" y="1859280"/>
                <a:ext cx="1167948" cy="311304"/>
              </a:xfrm>
              <a:prstGeom prst="rect">
                <a:avLst/>
              </a:prstGeom>
              <a:blipFill>
                <a:blip r:embed="rId6"/>
                <a:stretch>
                  <a:fillRect l="-6771" r="-1563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6252953" y="1526771"/>
            <a:ext cx="269767" cy="511034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6487886" y="1607920"/>
            <a:ext cx="2656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terms together first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402186" y="2377441"/>
                <a:ext cx="139544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)=5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2186" y="2377441"/>
                <a:ext cx="1395446" cy="307777"/>
              </a:xfrm>
              <a:prstGeom prst="rect">
                <a:avLst/>
              </a:prstGeom>
              <a:blipFill>
                <a:blip r:embed="rId7"/>
                <a:stretch>
                  <a:fillRect l="-5677" t="-2000" r="-873" b="-3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42"/>
          <p:cNvSpPr/>
          <p:nvPr/>
        </p:nvSpPr>
        <p:spPr>
          <a:xfrm>
            <a:off x="5804463" y="2105891"/>
            <a:ext cx="256704" cy="454429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6004560" y="2065120"/>
            <a:ext cx="2029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the power and reduce it by 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292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1" grpId="0" animBg="1"/>
      <p:bldP spid="32" grpId="0"/>
      <p:bldP spid="24" grpId="0"/>
      <p:bldP spid="43" grpId="0" animBg="1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definition of the derivative to find an expression for the derivative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is any number.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for each of the expressions for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to the right.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5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232263" y="3600994"/>
                <a:ext cx="16453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2263" y="3600994"/>
                <a:ext cx="1645387" cy="369332"/>
              </a:xfrm>
              <a:prstGeom prst="rect">
                <a:avLst/>
              </a:prstGeom>
              <a:blipFill>
                <a:blip r:embed="rId3"/>
                <a:stretch>
                  <a:fillRect l="-2963" t="-8333" b="-2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62148" y="4214947"/>
                <a:ext cx="23619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𝑛𝑎𝑥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148" y="4214947"/>
                <a:ext cx="2361929" cy="369332"/>
              </a:xfrm>
              <a:prstGeom prst="rect">
                <a:avLst/>
              </a:prstGeom>
              <a:blipFill>
                <a:blip r:embed="rId4"/>
                <a:stretch>
                  <a:fillRect l="-2062" t="-6557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97384" y="1367245"/>
                <a:ext cx="1526765" cy="411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e)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den>
                    </m:f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7384" y="1367245"/>
                <a:ext cx="1526765" cy="411844"/>
              </a:xfrm>
              <a:prstGeom prst="rect">
                <a:avLst/>
              </a:prstGeom>
              <a:blipFill>
                <a:blip r:embed="rId5"/>
                <a:stretch>
                  <a:fillRect l="-9163" t="-2941" b="-176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484917" y="1955073"/>
                <a:ext cx="130420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4917" y="1955073"/>
                <a:ext cx="1304203" cy="307777"/>
              </a:xfrm>
              <a:prstGeom prst="rect">
                <a:avLst/>
              </a:prstGeom>
              <a:blipFill>
                <a:blip r:embed="rId6"/>
                <a:stretch>
                  <a:fillRect l="-6542" t="-2000" r="-1402" b="-3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6043947" y="1500646"/>
            <a:ext cx="269767" cy="511034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6252755" y="1599212"/>
            <a:ext cx="10276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Arc 42"/>
          <p:cNvSpPr/>
          <p:nvPr/>
        </p:nvSpPr>
        <p:spPr>
          <a:xfrm>
            <a:off x="6309560" y="2114600"/>
            <a:ext cx="256704" cy="454429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6466115" y="2178333"/>
            <a:ext cx="14761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428312" y="2464523"/>
                <a:ext cx="1697451" cy="3113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312" y="2464523"/>
                <a:ext cx="1697451" cy="311304"/>
              </a:xfrm>
              <a:prstGeom prst="rect">
                <a:avLst/>
              </a:prstGeom>
              <a:blipFill>
                <a:blip r:embed="rId7"/>
                <a:stretch>
                  <a:fillRect l="-5376" t="-3922" r="-1434" b="-372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059684" y="2982682"/>
                <a:ext cx="1359283" cy="3113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9684" y="2982682"/>
                <a:ext cx="1359283" cy="311304"/>
              </a:xfrm>
              <a:prstGeom prst="rect">
                <a:avLst/>
              </a:prstGeom>
              <a:blipFill>
                <a:blip r:embed="rId8"/>
                <a:stretch>
                  <a:fillRect l="-1345" r="-1345"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072747" y="3413757"/>
                <a:ext cx="1223027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2747" y="3413757"/>
                <a:ext cx="1223027" cy="57823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077101" y="4114797"/>
                <a:ext cx="826380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7101" y="4114797"/>
                <a:ext cx="826380" cy="57823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5"/>
          <p:cNvSpPr/>
          <p:nvPr/>
        </p:nvSpPr>
        <p:spPr>
          <a:xfrm>
            <a:off x="6435835" y="2676303"/>
            <a:ext cx="256704" cy="454429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6335687" y="3229297"/>
            <a:ext cx="256704" cy="454429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6279081" y="3834542"/>
            <a:ext cx="256704" cy="454429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6557556" y="2635534"/>
            <a:ext cx="22468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Think of it as 2 terms multiplied together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579327" y="3310448"/>
            <a:ext cx="22468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the second term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453052" y="3924402"/>
            <a:ext cx="16372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together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681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1" grpId="0" animBg="1"/>
      <p:bldP spid="32" grpId="0"/>
      <p:bldP spid="43" grpId="0" animBg="1"/>
      <p:bldP spid="46" grpId="0"/>
      <p:bldP spid="20" grpId="0"/>
      <p:bldP spid="21" grpId="0"/>
      <p:bldP spid="22" grpId="0"/>
      <p:bldP spid="23" grpId="0"/>
      <p:bldP spid="26" grpId="0" animBg="1"/>
      <p:bldP spid="27" grpId="0" animBg="1"/>
      <p:bldP spid="28" grpId="0" animBg="1"/>
      <p:bldP spid="29" grpId="0"/>
      <p:bldP spid="30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definition of the derivative to find an expression for the derivative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is any number.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for each of the expressions for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to the right.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5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232263" y="3600994"/>
                <a:ext cx="16453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2263" y="3600994"/>
                <a:ext cx="1645387" cy="369332"/>
              </a:xfrm>
              <a:prstGeom prst="rect">
                <a:avLst/>
              </a:prstGeom>
              <a:blipFill>
                <a:blip r:embed="rId3"/>
                <a:stretch>
                  <a:fillRect l="-2963" t="-8333" b="-2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62148" y="4214947"/>
                <a:ext cx="23619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𝑛𝑎𝑥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148" y="4214947"/>
                <a:ext cx="2361929" cy="369332"/>
              </a:xfrm>
              <a:prstGeom prst="rect">
                <a:avLst/>
              </a:prstGeom>
              <a:blipFill>
                <a:blip r:embed="rId4"/>
                <a:stretch>
                  <a:fillRect l="-2062" t="-6557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97384" y="1367245"/>
                <a:ext cx="16616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f)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=7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7384" y="1367245"/>
                <a:ext cx="1661673" cy="307777"/>
              </a:xfrm>
              <a:prstGeom prst="rect">
                <a:avLst/>
              </a:prstGeom>
              <a:blipFill>
                <a:blip r:embed="rId5"/>
                <a:stretch>
                  <a:fillRect l="-8425" t="-17647" r="-2198" b="-431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415249" y="1955073"/>
                <a:ext cx="151150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5249" y="1955073"/>
                <a:ext cx="1511503" cy="307777"/>
              </a:xfrm>
              <a:prstGeom prst="rect">
                <a:avLst/>
              </a:prstGeom>
              <a:blipFill>
                <a:blip r:embed="rId6"/>
                <a:stretch>
                  <a:fillRect l="-6048" t="-8000" r="-1210" b="-3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6043947" y="1500646"/>
            <a:ext cx="269767" cy="511034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6252755" y="1599212"/>
            <a:ext cx="1523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713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1" grpId="0" animBg="1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definition of the derivative to find an expression for the derivative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is any number.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for each of the expressions for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to the right.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5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232263" y="3600994"/>
                <a:ext cx="16453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2263" y="3600994"/>
                <a:ext cx="1645387" cy="369332"/>
              </a:xfrm>
              <a:prstGeom prst="rect">
                <a:avLst/>
              </a:prstGeom>
              <a:blipFill>
                <a:blip r:embed="rId3"/>
                <a:stretch>
                  <a:fillRect l="-2963" t="-8333" b="-2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62148" y="4214947"/>
                <a:ext cx="23619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𝑛𝑎𝑥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148" y="4214947"/>
                <a:ext cx="2361929" cy="369332"/>
              </a:xfrm>
              <a:prstGeom prst="rect">
                <a:avLst/>
              </a:prstGeom>
              <a:blipFill>
                <a:blip r:embed="rId4"/>
                <a:stretch>
                  <a:fillRect l="-2062" t="-6557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97384" y="1367245"/>
                <a:ext cx="1836400" cy="4207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g)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=−4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7384" y="1367245"/>
                <a:ext cx="1836400" cy="420756"/>
              </a:xfrm>
              <a:prstGeom prst="rect">
                <a:avLst/>
              </a:prstGeom>
              <a:blipFill>
                <a:blip r:embed="rId5"/>
                <a:stretch>
                  <a:fillRect l="-7641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415249" y="1989907"/>
                <a:ext cx="1697451" cy="4461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5249" y="1989907"/>
                <a:ext cx="1697451" cy="44614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6043947" y="1602377"/>
            <a:ext cx="261059" cy="600891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6270173" y="1712424"/>
            <a:ext cx="1523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Arc 10"/>
          <p:cNvSpPr/>
          <p:nvPr/>
        </p:nvSpPr>
        <p:spPr>
          <a:xfrm>
            <a:off x="6353102" y="2253936"/>
            <a:ext cx="269767" cy="702623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046620" y="2682238"/>
                <a:ext cx="1359283" cy="4461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6620" y="2682238"/>
                <a:ext cx="1359283" cy="44614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6492241" y="2387338"/>
            <a:ext cx="20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of it as 2 terms multiplied together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042266" y="3313609"/>
                <a:ext cx="1265539" cy="6357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2266" y="3313609"/>
                <a:ext cx="1265539" cy="63575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046620" y="4145278"/>
                <a:ext cx="868892" cy="6357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6620" y="4145278"/>
                <a:ext cx="868892" cy="63575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>
            <a:off x="6392291" y="3024646"/>
            <a:ext cx="226223" cy="641664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6361811" y="3760520"/>
            <a:ext cx="226223" cy="641664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6383384" y="3088379"/>
            <a:ext cx="1785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the second term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13864" y="3972300"/>
            <a:ext cx="1785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together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818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1" grpId="0" animBg="1"/>
      <p:bldP spid="32" grpId="0"/>
      <p:bldP spid="11" grpId="0" animBg="1"/>
      <p:bldP spid="12" grpId="0"/>
      <p:bldP spid="15" grpId="0"/>
      <p:bldP spid="16" grpId="0"/>
      <p:bldP spid="17" grpId="0"/>
      <p:bldP spid="18" grpId="0" animBg="1"/>
      <p:bldP spid="19" grpId="0" animBg="1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definition of the derivative to find an expression for the derivative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is any number.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for each of the expressions for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to the right.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5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232263" y="3600994"/>
                <a:ext cx="16453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2263" y="3600994"/>
                <a:ext cx="1645387" cy="369332"/>
              </a:xfrm>
              <a:prstGeom prst="rect">
                <a:avLst/>
              </a:prstGeom>
              <a:blipFill>
                <a:blip r:embed="rId3"/>
                <a:stretch>
                  <a:fillRect l="-2963" t="-8333" b="-2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62148" y="4214947"/>
                <a:ext cx="23619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𝑛𝑎𝑥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148" y="4214947"/>
                <a:ext cx="2361929" cy="369332"/>
              </a:xfrm>
              <a:prstGeom prst="rect">
                <a:avLst/>
              </a:prstGeom>
              <a:blipFill>
                <a:blip r:embed="rId4"/>
                <a:stretch>
                  <a:fillRect l="-2062" t="-6557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97384" y="1367245"/>
                <a:ext cx="1996829" cy="3479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h)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36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rad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7384" y="1367245"/>
                <a:ext cx="1996829" cy="347980"/>
              </a:xfrm>
              <a:prstGeom prst="rect">
                <a:avLst/>
              </a:prstGeom>
              <a:blipFill>
                <a:blip r:embed="rId5"/>
                <a:stretch>
                  <a:fillRect l="-7012" t="-3509" r="-1524" b="-40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476209" y="1972490"/>
                <a:ext cx="1874744" cy="3974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209" y="1972490"/>
                <a:ext cx="1874744" cy="39741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6313913" y="1602377"/>
            <a:ext cx="261059" cy="600891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6435635" y="1764675"/>
            <a:ext cx="11059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497979" y="2534193"/>
                <a:ext cx="1310615" cy="4467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=6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7979" y="2534193"/>
                <a:ext cx="1310615" cy="44678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441374" y="3191690"/>
                <a:ext cx="1368836" cy="4461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=9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1374" y="3191690"/>
                <a:ext cx="1368836" cy="44614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081454" y="3927565"/>
                <a:ext cx="776430" cy="3112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=9</m:t>
                      </m:r>
                      <m:rad>
                        <m:radPr>
                          <m:deg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1454" y="3927565"/>
                <a:ext cx="776430" cy="311239"/>
              </a:xfrm>
              <a:prstGeom prst="rect">
                <a:avLst/>
              </a:prstGeom>
              <a:blipFill>
                <a:blip r:embed="rId9"/>
                <a:stretch>
                  <a:fillRect l="-3937" r="-3150"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5"/>
          <p:cNvSpPr/>
          <p:nvPr/>
        </p:nvSpPr>
        <p:spPr>
          <a:xfrm>
            <a:off x="6309558" y="2242457"/>
            <a:ext cx="261059" cy="600891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5826232" y="2882537"/>
            <a:ext cx="261059" cy="600891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5848004" y="3513909"/>
            <a:ext cx="261059" cy="600891"/>
          </a:xfrm>
          <a:prstGeom prst="arc">
            <a:avLst>
              <a:gd name="adj1" fmla="val 16200000"/>
              <a:gd name="adj2" fmla="val 544406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6474823" y="2265417"/>
            <a:ext cx="236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root each part / rewrite using indices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00206" y="3027417"/>
            <a:ext cx="14717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143898" y="3667497"/>
            <a:ext cx="875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387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1" grpId="0" animBg="1"/>
      <p:bldP spid="32" grpId="0"/>
      <p:bldP spid="22" grpId="0"/>
      <p:bldP spid="23" grpId="0"/>
      <p:bldP spid="24" grpId="0"/>
      <p:bldP spid="26" grpId="0" animBg="1"/>
      <p:bldP spid="27" grpId="0" animBg="1"/>
      <p:bldP spid="28" grpId="0" animBg="1"/>
      <p:bldP spid="29" grpId="0"/>
      <p:bldP spid="30" grpId="0"/>
      <p:bldP spid="3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32AA2BF-1FAB-4968-BD9A-1A873989F9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C5E87A-53B1-49F7-B28E-56DE867060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E68AA0-7D17-4E8A-B4C2-BDCC2E5F7CF2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640</TotalTime>
  <Words>2790</Words>
  <Application>Microsoft Office PowerPoint</Application>
  <PresentationFormat>On-screen Show (4:3)</PresentationFormat>
  <Paragraphs>238</Paragraphs>
  <Slides>16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PowerPoint Presentation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131</cp:revision>
  <dcterms:created xsi:type="dcterms:W3CDTF">2017-08-14T15:35:38Z</dcterms:created>
  <dcterms:modified xsi:type="dcterms:W3CDTF">2021-03-22T11:35:53Z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